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1" r:id="rId1"/>
  </p:sldMasterIdLst>
  <p:handoutMasterIdLst>
    <p:handoutMasterId r:id="rId15"/>
  </p:handoutMasterIdLst>
  <p:sldIdLst>
    <p:sldId id="256" r:id="rId2"/>
    <p:sldId id="257" r:id="rId3"/>
    <p:sldId id="258" r:id="rId4"/>
    <p:sldId id="260" r:id="rId5"/>
    <p:sldId id="273" r:id="rId6"/>
    <p:sldId id="263" r:id="rId7"/>
    <p:sldId id="265" r:id="rId8"/>
    <p:sldId id="275" r:id="rId9"/>
    <p:sldId id="268" r:id="rId10"/>
    <p:sldId id="269" r:id="rId11"/>
    <p:sldId id="270" r:id="rId12"/>
    <p:sldId id="274" r:id="rId13"/>
    <p:sldId id="272" r:id="rId14"/>
  </p:sldIdLst>
  <p:sldSz cx="9144000" cy="6858000" type="screen4x3"/>
  <p:notesSz cx="666273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836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312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34F2EF74-2ABD-4121-92FA-C031E3E20EA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344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0179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50180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50181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4416 w 1000"/>
                <a:gd name="T3" fmla="*/ 0 h 1000"/>
                <a:gd name="T4" fmla="*/ 4917 w 1000"/>
                <a:gd name="T5" fmla="*/ 500 h 1000"/>
                <a:gd name="T6" fmla="*/ 4417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50182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85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018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C6B664B1-C82C-48D9-863B-BD19722DEF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3" grpId="0"/>
      <p:bldP spid="50184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18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01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01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9EE85-9FD2-4EBF-AED8-197B8C6077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28434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B48F2-CF8A-4C62-BE60-0659DF7E271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80556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EA92F-3912-4743-B249-D7493239449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1476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360C8-6A22-4969-890C-43FACC430C4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02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62EC3-3BDB-45F5-A7E8-D4CB162502C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00127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1F588-CCC8-4BE8-A452-0B2AF3C1063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48564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AD7FC-4AAB-4175-B181-F2202F09A2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21327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EF1EB-F784-4396-A71D-60EDD4D1EB8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73966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DBCE8-6692-477D-80F6-960912B7EB0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37916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0507-88B5-45F9-892B-0AC4EEB70FC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43679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915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915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499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915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AD8A2517-881F-4A4C-AD7B-C3982A08B68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9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9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/>
      <p:bldP spid="49159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15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15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15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15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15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91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rportal.cz/" TargetMode="External"/><Relationship Id="rId2" Type="http://schemas.openxmlformats.org/officeDocument/2006/relationships/hyperlink" Target="http://www.pamservi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hyperlink" Target="http://www.job.cz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hyperlink" Target="https://is.muni.cz/auth/el/1456/podzim2012/MPF_AMSY/um/8973246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97025"/>
            <a:ext cx="8077200" cy="1252538"/>
          </a:xfrm>
        </p:spPr>
        <p:txBody>
          <a:bodyPr/>
          <a:lstStyle/>
          <a:p>
            <a:r>
              <a:rPr lang="cs-CZ"/>
              <a:t>Osnova přednášek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dirty="0"/>
              <a:t>Předmět Abeceda mzdových systémů 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Podzimní semestr </a:t>
            </a:r>
            <a:r>
              <a:rPr lang="cs-CZ" sz="2400" b="1" dirty="0" smtClean="0"/>
              <a:t>2012</a:t>
            </a: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dirty="0"/>
              <a:t>Rozsah předmětu: ½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Přednášky budou probíhat </a:t>
            </a:r>
            <a:r>
              <a:rPr lang="cs-CZ" sz="2400" dirty="0" smtClean="0"/>
              <a:t>do </a:t>
            </a:r>
            <a:r>
              <a:rPr lang="cs-CZ" sz="2400" dirty="0"/>
              <a:t>7. týdne výuky, semináře každý týden v semestru. </a:t>
            </a:r>
          </a:p>
          <a:p>
            <a:pPr>
              <a:lnSpc>
                <a:spcPct val="80000"/>
              </a:lnSpc>
            </a:pPr>
            <a:endParaRPr lang="cs-CZ" sz="2400" b="1" dirty="0"/>
          </a:p>
        </p:txBody>
      </p:sp>
      <p:pic>
        <p:nvPicPr>
          <p:cNvPr id="4100" name="Picture 4" descr="MMj0213486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196975"/>
            <a:ext cx="12954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Doplňující literatura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924800" cy="4419600"/>
          </a:xfrm>
        </p:spPr>
        <p:txBody>
          <a:bodyPr/>
          <a:lstStyle/>
          <a:p>
            <a:r>
              <a:rPr lang="cs-CZ" sz="2400"/>
              <a:t>BRAG, S. M.: </a:t>
            </a:r>
            <a:r>
              <a:rPr lang="cs-CZ" sz="2400" i="1"/>
              <a:t>Essentials of Payroll: Management and Accounting</a:t>
            </a:r>
            <a:r>
              <a:rPr lang="cs-CZ" sz="2400"/>
              <a:t>. Hoboken, New Jersey, John Wiley</a:t>
            </a:r>
            <a:r>
              <a:rPr lang="en-US" sz="2400"/>
              <a:t> &amp; Sons</a:t>
            </a:r>
            <a:r>
              <a:rPr lang="cs-CZ" sz="2400"/>
              <a:t>, 2003. ISBN 0-471-26496-2</a:t>
            </a:r>
          </a:p>
          <a:p>
            <a:r>
              <a:rPr lang="cs-CZ" sz="2400"/>
              <a:t>D’AMBROSOVÁ, H.: </a:t>
            </a:r>
            <a:r>
              <a:rPr lang="cs-CZ" sz="2400" i="1"/>
              <a:t>Vedení personálních agend v praxi od roku 2007</a:t>
            </a:r>
            <a:r>
              <a:rPr lang="cs-CZ" sz="2400"/>
              <a:t>. 1. vyd., Praha, Pragoeduca,  2007. ISBN 978-80-7310-029-2.</a:t>
            </a:r>
          </a:p>
          <a:p>
            <a:r>
              <a:rPr lang="cs-CZ" sz="2400"/>
              <a:t>KOUBEK, J.: </a:t>
            </a:r>
            <a:r>
              <a:rPr lang="cs-CZ" sz="2400" i="1"/>
              <a:t>Personální práce v malých podnicích</a:t>
            </a:r>
            <a:r>
              <a:rPr lang="cs-CZ" sz="2400"/>
              <a:t>.  Praha, GRADA Publishing, 2003. ISBN 80-247-0602-4.</a:t>
            </a:r>
          </a:p>
          <a:p>
            <a:pPr>
              <a:buFont typeface="Wingdings" pitchFamily="2" charset="2"/>
              <a:buNone/>
            </a:pPr>
            <a:endParaRPr lang="cs-CZ" sz="2400"/>
          </a:p>
        </p:txBody>
      </p:sp>
      <p:pic>
        <p:nvPicPr>
          <p:cNvPr id="17412" name="Picture 4" descr="MCj040405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0"/>
            <a:ext cx="1822450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zdroje informací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časopisy: Mzdy </a:t>
            </a:r>
            <a:r>
              <a:rPr lang="en-US"/>
              <a:t>&amp; Personalistika v praxi, M</a:t>
            </a:r>
            <a:r>
              <a:rPr lang="cs-CZ"/>
              <a:t>zdová účetní, Práce a mzdy</a:t>
            </a:r>
            <a:endParaRPr lang="cs-CZ">
              <a:hlinkClick r:id="rId2"/>
            </a:endParaRPr>
          </a:p>
          <a:p>
            <a:r>
              <a:rPr lang="cs-CZ">
                <a:hlinkClick r:id="rId2"/>
              </a:rPr>
              <a:t>www.pamservis.cz</a:t>
            </a:r>
            <a:endParaRPr lang="cs-CZ">
              <a:hlinkClick r:id="rId3"/>
            </a:endParaRPr>
          </a:p>
          <a:p>
            <a:r>
              <a:rPr lang="cs-CZ">
                <a:hlinkClick r:id="rId3"/>
              </a:rPr>
              <a:t>www.hrportal.cz</a:t>
            </a:r>
            <a:endParaRPr lang="cs-CZ">
              <a:hlinkClick r:id="rId4"/>
            </a:endParaRPr>
          </a:p>
          <a:p>
            <a:r>
              <a:rPr lang="cs-CZ">
                <a:hlinkClick r:id="rId4"/>
              </a:rPr>
              <a:t>www.job.cz</a:t>
            </a:r>
            <a:endParaRPr lang="cs-CZ"/>
          </a:p>
        </p:txBody>
      </p:sp>
      <p:pic>
        <p:nvPicPr>
          <p:cNvPr id="45061" name="Picture 5" descr="MCj035188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0"/>
            <a:ext cx="1550988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2" name="Picture 6" descr="MCj0324544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933825"/>
            <a:ext cx="1090612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 seminářů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Semináře probíhají ve všech týdnech </a:t>
            </a:r>
            <a:r>
              <a:rPr lang="cs-CZ" dirty="0" smtClean="0"/>
              <a:t>výuky, zadání </a:t>
            </a:r>
            <a:r>
              <a:rPr lang="cs-CZ" dirty="0"/>
              <a:t>seminárních prací </a:t>
            </a:r>
            <a:r>
              <a:rPr lang="cs-CZ" dirty="0" smtClean="0"/>
              <a:t>PROBĚHNE V PRVNÍM TÝDNU VÝUKY.</a:t>
            </a:r>
            <a:endParaRPr lang="cs-CZ" dirty="0"/>
          </a:p>
          <a:p>
            <a:r>
              <a:rPr lang="cs-CZ" dirty="0"/>
              <a:t>Ve studijních materiálech bude na každý týden vložen soubor s osnovou, zadáním příkladů apod., který bude potřeba přinést do výuky.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Ukončení předmětu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/>
              <a:t>Požadavky k úspěšnému ukončení předmětu: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1) prezentace a odevzdání seminární práce,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2) 2 </a:t>
            </a:r>
            <a:r>
              <a:rPr lang="cs-CZ" sz="2800" dirty="0" smtClean="0"/>
              <a:t>testy </a:t>
            </a:r>
            <a:r>
              <a:rPr lang="cs-CZ" sz="2800" dirty="0"/>
              <a:t>(průběžný a závěrečný).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Předmět je ukončen ústní </a:t>
            </a:r>
            <a:r>
              <a:rPr lang="cs-CZ" sz="2800" b="1" dirty="0"/>
              <a:t>zkouškou, do jejího hodnocení vstupuje počet bodů získaných za závěrečný test a seminární práci. </a:t>
            </a:r>
            <a:endParaRPr lang="cs-CZ" sz="2800" dirty="0"/>
          </a:p>
        </p:txBody>
      </p:sp>
      <p:pic>
        <p:nvPicPr>
          <p:cNvPr id="47109" name="Picture 5" descr="MCj015589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373688"/>
            <a:ext cx="1824037" cy="107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1. téma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dirty="0"/>
              <a:t>Základní </a:t>
            </a:r>
            <a:r>
              <a:rPr lang="cs-CZ" dirty="0" smtClean="0"/>
              <a:t>pojmy z oblasti pracovního práva.</a:t>
            </a:r>
          </a:p>
          <a:p>
            <a:pPr marL="609600" indent="-609600"/>
            <a:r>
              <a:rPr lang="cs-CZ" dirty="0" smtClean="0"/>
              <a:t>Osobní </a:t>
            </a:r>
            <a:r>
              <a:rPr lang="cs-CZ" dirty="0"/>
              <a:t>evidence a ochrana osobních dat.</a:t>
            </a:r>
          </a:p>
          <a:p>
            <a:pPr marL="609600" indent="-609600">
              <a:buFont typeface="Wingdings" pitchFamily="2" charset="2"/>
              <a:buNone/>
            </a:pPr>
            <a:endParaRPr lang="cs-CZ" dirty="0"/>
          </a:p>
        </p:txBody>
      </p:sp>
      <p:pic>
        <p:nvPicPr>
          <p:cNvPr id="5124" name="Picture 4" descr="MCj039797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860800"/>
            <a:ext cx="2992437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8015288" cy="914400"/>
          </a:xfrm>
        </p:spPr>
        <p:txBody>
          <a:bodyPr/>
          <a:lstStyle/>
          <a:p>
            <a:r>
              <a:rPr lang="cs-CZ"/>
              <a:t>2. téma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b="1"/>
              <a:t>Odměňování </a:t>
            </a:r>
            <a:r>
              <a:rPr lang="cs-CZ"/>
              <a:t>– společná pravidla pro poskytování mzdy a platu, minimální mzda. Srážky ze mzdy. </a:t>
            </a:r>
          </a:p>
          <a:p>
            <a:pPr marL="609600" indent="-609600"/>
            <a:endParaRPr lang="cs-CZ"/>
          </a:p>
        </p:txBody>
      </p:sp>
      <p:pic>
        <p:nvPicPr>
          <p:cNvPr id="6150" name="Picture 6" descr="MCj040398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933825"/>
            <a:ext cx="1073150" cy="107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MCj019860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716338"/>
            <a:ext cx="214630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1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b="1" dirty="0"/>
              <a:t>Cestovní a jiné náhrady</a:t>
            </a:r>
            <a:r>
              <a:rPr lang="cs-CZ" dirty="0"/>
              <a:t> mzdy placené zaměstnancům.</a:t>
            </a:r>
          </a:p>
          <a:p>
            <a:pPr marL="609600" indent="-609600"/>
            <a:r>
              <a:rPr lang="cs-CZ" b="1" dirty="0" smtClean="0"/>
              <a:t>Zdravotní </a:t>
            </a:r>
            <a:r>
              <a:rPr lang="cs-CZ" b="1" dirty="0"/>
              <a:t>pojištění</a:t>
            </a:r>
            <a:r>
              <a:rPr lang="cs-CZ" dirty="0"/>
              <a:t> – volba zdravotní pojišťovny, plátci, povinnosti, doklady. 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3. téma</a:t>
            </a:r>
          </a:p>
        </p:txBody>
      </p:sp>
      <p:pic>
        <p:nvPicPr>
          <p:cNvPr id="8197" name="Picture 5" descr="MCBD06639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81525"/>
            <a:ext cx="1841500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MCj029911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4668838"/>
            <a:ext cx="1141413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4. téma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Pojistné na sociální zabezpečení</a:t>
            </a:r>
            <a:r>
              <a:rPr lang="cs-CZ"/>
              <a:t> –zejména nemocenské a důchodové pojištění.</a:t>
            </a:r>
          </a:p>
          <a:p>
            <a:endParaRPr lang="cs-CZ"/>
          </a:p>
        </p:txBody>
      </p:sp>
      <p:pic>
        <p:nvPicPr>
          <p:cNvPr id="52228" name="Picture 4" descr="MC90043612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924175"/>
            <a:ext cx="1841500" cy="192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29" name="Picture 5" descr="MC900331728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5" y="3819525"/>
            <a:ext cx="179546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5. téma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/>
              <a:t>Problematika </a:t>
            </a:r>
            <a:r>
              <a:rPr lang="cs-CZ" b="1"/>
              <a:t>zdanění příjmů ze závislé činnosti a funkčních požitků</a:t>
            </a:r>
            <a:r>
              <a:rPr lang="cs-CZ"/>
              <a:t> – zdanitelná mzda, prokazování slev a nezdanitelných částí základu daně, roční zúčtování záloh na daň.</a:t>
            </a:r>
          </a:p>
        </p:txBody>
      </p:sp>
      <p:pic>
        <p:nvPicPr>
          <p:cNvPr id="11268" name="Picture 4" descr="MPj031686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425950"/>
            <a:ext cx="3657600" cy="243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6. téma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b="1"/>
              <a:t>Skončení pracovního poměru</a:t>
            </a:r>
            <a:r>
              <a:rPr lang="cs-CZ"/>
              <a:t>.</a:t>
            </a:r>
          </a:p>
        </p:txBody>
      </p:sp>
      <p:pic>
        <p:nvPicPr>
          <p:cNvPr id="13318" name="Picture 6" descr="MCj023078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421063"/>
            <a:ext cx="3405188" cy="34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600" dirty="0" smtClean="0"/>
              <a:t>Osnovy přednášek</a:t>
            </a:r>
            <a:endParaRPr lang="cs-CZ" sz="46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800" b="1" i="1" dirty="0"/>
          </a:p>
          <a:p>
            <a:pPr>
              <a:lnSpc>
                <a:spcPct val="80000"/>
              </a:lnSpc>
            </a:pPr>
            <a:r>
              <a:rPr lang="cs-CZ" b="1" i="1" dirty="0" smtClean="0"/>
              <a:t>Do studijních materiálů předmětu budou postupně vkládány osnovy </a:t>
            </a:r>
            <a:r>
              <a:rPr lang="cs-CZ" b="1" i="1" dirty="0" smtClean="0"/>
              <a:t> jednotlivých témat, </a:t>
            </a:r>
            <a:r>
              <a:rPr lang="cs-CZ" b="1" i="1" dirty="0" smtClean="0"/>
              <a:t>které </a:t>
            </a:r>
            <a:r>
              <a:rPr lang="cs-CZ" b="1" i="1" dirty="0" smtClean="0">
                <a:solidFill>
                  <a:srgbClr val="00B050"/>
                </a:solidFill>
              </a:rPr>
              <a:t>bude potřeba přímo na přednášce upravovat a doplňovat…. 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</a:pPr>
            <a:r>
              <a:rPr lang="cs-CZ" b="1" i="1" dirty="0" smtClean="0">
                <a:solidFill>
                  <a:srgbClr val="00B050"/>
                </a:solidFill>
                <a:hlinkClick r:id="rId2"/>
              </a:rPr>
              <a:t>https://is.muni.cz/auth/el/1456/podzim2012/MPF_AMSY/um/8973246/</a:t>
            </a:r>
            <a:endParaRPr lang="cs-CZ" b="1" i="1" dirty="0">
              <a:solidFill>
                <a:srgbClr val="00B050"/>
              </a:solidFill>
            </a:endParaRPr>
          </a:p>
        </p:txBody>
      </p:sp>
      <p:pic>
        <p:nvPicPr>
          <p:cNvPr id="16389" name="Picture 5" descr="j021769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450" y="15875"/>
            <a:ext cx="1747838" cy="169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999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600"/>
              <a:t>Základní literatura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800" b="1" i="1" dirty="0"/>
          </a:p>
          <a:p>
            <a:pPr>
              <a:lnSpc>
                <a:spcPct val="80000"/>
              </a:lnSpc>
            </a:pPr>
            <a:r>
              <a:rPr lang="cs-CZ" sz="2800" b="1" i="1" dirty="0"/>
              <a:t>Kolektiv autorů: Abeceda mzdové účetní </a:t>
            </a:r>
            <a:r>
              <a:rPr lang="cs-CZ" sz="2800" b="1" i="1" dirty="0" smtClean="0"/>
              <a:t>2012. 22. </a:t>
            </a:r>
            <a:r>
              <a:rPr lang="cs-CZ" sz="2800" b="1" i="1" dirty="0"/>
              <a:t>vyd., Olomouc, Nakladatelství ANAG, </a:t>
            </a:r>
            <a:r>
              <a:rPr lang="cs-CZ" sz="2800" b="1" i="1" dirty="0" smtClean="0"/>
              <a:t>2012. </a:t>
            </a:r>
            <a:endParaRPr lang="cs-CZ" sz="2800" b="1" i="1" dirty="0"/>
          </a:p>
        </p:txBody>
      </p:sp>
      <p:pic>
        <p:nvPicPr>
          <p:cNvPr id="16389" name="Picture 5" descr="j021769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450" y="15875"/>
            <a:ext cx="1747838" cy="169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12976"/>
            <a:ext cx="1600200" cy="229552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louky">
  <a:themeElements>
    <a:clrScheme name="Oblouky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Oblou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blouky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473</TotalTime>
  <Words>278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Oblouky</vt:lpstr>
      <vt:lpstr>Osnova přednášek</vt:lpstr>
      <vt:lpstr>1. téma</vt:lpstr>
      <vt:lpstr>2. téma</vt:lpstr>
      <vt:lpstr>3. téma</vt:lpstr>
      <vt:lpstr>4. téma</vt:lpstr>
      <vt:lpstr>5. téma</vt:lpstr>
      <vt:lpstr>6. téma</vt:lpstr>
      <vt:lpstr>Osnovy přednášek</vt:lpstr>
      <vt:lpstr>Základní literatura</vt:lpstr>
      <vt:lpstr>Doplňující literatura</vt:lpstr>
      <vt:lpstr>Další zdroje informací</vt:lpstr>
      <vt:lpstr>Obsah seminářů</vt:lpstr>
      <vt:lpstr>Ukončení předmětu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8 Mzdový systém podniku a jeho tvorba</dc:title>
  <dc:creator>krizova</dc:creator>
  <cp:lastModifiedBy>krizova</cp:lastModifiedBy>
  <cp:revision>50</cp:revision>
  <dcterms:created xsi:type="dcterms:W3CDTF">1601-01-01T00:00:00Z</dcterms:created>
  <dcterms:modified xsi:type="dcterms:W3CDTF">2012-09-27T19:29:44Z</dcterms:modified>
</cp:coreProperties>
</file>