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08" d="100"/>
          <a:sy n="108" d="100"/>
        </p:scale>
        <p:origin x="-1968" y="-78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</a:t>
            </a:r>
            <a:r>
              <a:rPr lang="cs-CZ" dirty="0" smtClean="0"/>
              <a:t>5,21 </a:t>
            </a:r>
            <a:r>
              <a:rPr lang="cs-CZ" dirty="0" smtClean="0"/>
              <a:t>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</a:t>
            </a:r>
            <a:r>
              <a:rPr lang="cs-CZ" dirty="0" smtClean="0"/>
              <a:t>11,95 </a:t>
            </a:r>
            <a:r>
              <a:rPr lang="cs-CZ" dirty="0" smtClean="0"/>
              <a:t>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z litrovky oblíbeného nápoje Miloše Zemana (obsah alkoholu 3</a:t>
            </a:r>
            <a:r>
              <a:rPr lang="en-US" u="sng" smtClean="0"/>
              <a:t>8</a:t>
            </a:r>
            <a:r>
              <a:rPr lang="cs-CZ" u="sng" smtClean="0"/>
              <a:t>%)?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SD = základ daně x sazba daně = 0,3</a:t>
            </a:r>
            <a:r>
              <a:rPr lang="en-US" smtClean="0"/>
              <a:t>8</a:t>
            </a:r>
            <a:r>
              <a:rPr lang="cs-CZ" smtClean="0"/>
              <a:t> x 285</a:t>
            </a:r>
            <a:r>
              <a:rPr lang="en-US" smtClean="0"/>
              <a:t> = 108,30 K</a:t>
            </a:r>
            <a:r>
              <a:rPr lang="cs-CZ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Sazba daně z tabáku a tabákových</a:t>
            </a:r>
            <a:br>
              <a:rPr lang="cs-CZ" smtClean="0"/>
            </a:br>
            <a:r>
              <a:rPr lang="cs-CZ" smtClean="0"/>
              <a:t>výrobků (§ 100c - § 131 ZSD)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5646321"/>
              </p:ext>
            </p:extLst>
          </p:nvPr>
        </p:nvGraphicFramePr>
        <p:xfrm>
          <a:off x="5508625" y="1600200"/>
          <a:ext cx="3330575" cy="4525965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1,16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2,18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1,30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635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(60 Kč za krabičku)?</a:t>
            </a:r>
          </a:p>
          <a:p>
            <a:pPr lvl="1" eaLnBrk="1" hangingPunct="1"/>
            <a:r>
              <a:rPr lang="cs-CZ" u="sng" dirty="0" smtClean="0"/>
              <a:t>b) „drahých“ cigaret (80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</a:t>
            </a:r>
            <a:r>
              <a:rPr lang="cs-CZ" dirty="0" smtClean="0"/>
              <a:t>0,27 </a:t>
            </a:r>
            <a:r>
              <a:rPr lang="cs-CZ" dirty="0" smtClean="0"/>
              <a:t>x 60</a:t>
            </a:r>
            <a:r>
              <a:rPr lang="en-US" dirty="0" smtClean="0"/>
              <a:t> + 20 x 1,</a:t>
            </a:r>
            <a:r>
              <a:rPr lang="cs-CZ" dirty="0" smtClean="0"/>
              <a:t>16 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dirty="0" smtClean="0"/>
              <a:t>16,</a:t>
            </a:r>
            <a:r>
              <a:rPr lang="cs-CZ" dirty="0" smtClean="0"/>
              <a:t>2</a:t>
            </a:r>
            <a:r>
              <a:rPr lang="en-US" dirty="0" smtClean="0"/>
              <a:t>0 </a:t>
            </a:r>
            <a:r>
              <a:rPr lang="en-US" dirty="0" smtClean="0"/>
              <a:t>+ </a:t>
            </a:r>
            <a:r>
              <a:rPr lang="en-US" dirty="0" smtClean="0"/>
              <a:t>2</a:t>
            </a:r>
            <a:r>
              <a:rPr lang="cs-CZ" dirty="0"/>
              <a:t>3</a:t>
            </a:r>
            <a:r>
              <a:rPr lang="en-US" dirty="0" smtClean="0"/>
              <a:t>,</a:t>
            </a:r>
            <a:r>
              <a:rPr lang="cs-CZ" dirty="0" smtClean="0"/>
              <a:t>2</a:t>
            </a:r>
            <a:r>
              <a:rPr lang="en-US" dirty="0" smtClean="0"/>
              <a:t>0 </a:t>
            </a:r>
            <a:r>
              <a:rPr lang="en-US" dirty="0" smtClean="0"/>
              <a:t>=</a:t>
            </a:r>
            <a:r>
              <a:rPr lang="cs-CZ" dirty="0" smtClean="0"/>
              <a:t> </a:t>
            </a:r>
            <a:r>
              <a:rPr lang="en-US" dirty="0" smtClean="0"/>
              <a:t>3</a:t>
            </a:r>
            <a:r>
              <a:rPr lang="cs-CZ" dirty="0" smtClean="0"/>
              <a:t>9,</a:t>
            </a:r>
            <a:r>
              <a:rPr lang="cs-CZ" dirty="0"/>
              <a:t>4</a:t>
            </a:r>
            <a:r>
              <a:rPr lang="cs-CZ" dirty="0" smtClean="0"/>
              <a:t>0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</a:t>
            </a:r>
            <a:r>
              <a:rPr lang="cs-CZ" dirty="0" smtClean="0"/>
              <a:t>18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4</a:t>
            </a:r>
            <a:r>
              <a:rPr lang="cs-CZ" dirty="0" smtClean="0"/>
              <a:t>3,60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en-US" dirty="0" smtClean="0"/>
              <a:t>4</a:t>
            </a:r>
            <a:r>
              <a:rPr lang="cs-CZ" dirty="0" smtClean="0"/>
              <a:t>3,60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</a:t>
            </a:r>
            <a:r>
              <a:rPr lang="cs-CZ" dirty="0" smtClean="0"/>
              <a:t>= 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</a:t>
            </a:r>
            <a:r>
              <a:rPr lang="cs-CZ" dirty="0" smtClean="0"/>
              <a:t>období (u lihu 55.)</a:t>
            </a:r>
            <a:endParaRPr lang="cs-CZ" dirty="0" smtClean="0"/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 vymezení</a:t>
            </a:r>
          </a:p>
          <a:p>
            <a:pPr lvl="1" eaLnBrk="1" hangingPunct="1"/>
            <a:r>
              <a:rPr lang="cs-CZ" smtClean="0"/>
              <a:t>Vybrané výrobky vyrobené nebo dovezené na území ES (§ 1 - § 43 ZSD )</a:t>
            </a:r>
          </a:p>
          <a:p>
            <a:pPr eaLnBrk="1" hangingPunct="1"/>
            <a:r>
              <a:rPr lang="cs-CZ" smtClean="0"/>
              <a:t>Bližší vymezení</a:t>
            </a:r>
          </a:p>
          <a:p>
            <a:pPr lvl="1" eaLnBrk="1" hangingPunct="1"/>
            <a:r>
              <a:rPr lang="cs-CZ" smtClean="0"/>
              <a:t>Daň z minerálních olejů (§ 44 - § 65 ZSD )</a:t>
            </a:r>
          </a:p>
          <a:p>
            <a:pPr lvl="1" eaLnBrk="1" hangingPunct="1"/>
            <a:r>
              <a:rPr lang="cs-CZ" smtClean="0"/>
              <a:t>Daň z lihu (§ 66 - § 79 ZSD)</a:t>
            </a:r>
          </a:p>
          <a:p>
            <a:pPr lvl="1" eaLnBrk="1" hangingPunct="1"/>
            <a:r>
              <a:rPr lang="cs-CZ" smtClean="0"/>
              <a:t>Daň z piva (§ 80 - § 91 ZSD)</a:t>
            </a:r>
          </a:p>
          <a:p>
            <a:pPr lvl="1" eaLnBrk="1" hangingPunct="1"/>
            <a:r>
              <a:rPr lang="cs-CZ" smtClean="0"/>
              <a:t>Daň z vína a meziproduktů (§ 92 - § 100b ZSD)</a:t>
            </a:r>
          </a:p>
          <a:p>
            <a:pPr lvl="1" eaLnBrk="1" hangingPunct="1"/>
            <a:r>
              <a:rPr lang="cs-CZ" smtClean="0"/>
              <a:t>Daň z tabákových výrobků (§ 100c - § 131 ZSD)</a:t>
            </a:r>
            <a:endParaRPr lang="en-US" smtClean="0"/>
          </a:p>
          <a:p>
            <a:pPr eaLnBrk="1" hangingPunct="1"/>
            <a:endParaRPr lang="cs-CZ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2172</TotalTime>
  <Words>2914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Valouch Petr</cp:lastModifiedBy>
  <cp:revision>274</cp:revision>
  <dcterms:created xsi:type="dcterms:W3CDTF">2008-12-01T10:09:30Z</dcterms:created>
  <dcterms:modified xsi:type="dcterms:W3CDTF">2013-11-21T14:06:42Z</dcterms:modified>
</cp:coreProperties>
</file>