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84" r:id="rId4"/>
    <p:sldId id="272" r:id="rId5"/>
    <p:sldId id="258" r:id="rId6"/>
    <p:sldId id="296" r:id="rId7"/>
    <p:sldId id="259" r:id="rId8"/>
    <p:sldId id="278" r:id="rId9"/>
    <p:sldId id="282" r:id="rId10"/>
    <p:sldId id="261" r:id="rId11"/>
    <p:sldId id="260" r:id="rId12"/>
    <p:sldId id="262" r:id="rId13"/>
    <p:sldId id="263" r:id="rId14"/>
    <p:sldId id="264" r:id="rId15"/>
    <p:sldId id="273" r:id="rId16"/>
    <p:sldId id="274" r:id="rId17"/>
    <p:sldId id="265" r:id="rId18"/>
    <p:sldId id="298" r:id="rId19"/>
    <p:sldId id="297" r:id="rId20"/>
    <p:sldId id="281" r:id="rId21"/>
    <p:sldId id="266" r:id="rId22"/>
    <p:sldId id="267" r:id="rId23"/>
    <p:sldId id="280" r:id="rId24"/>
    <p:sldId id="279" r:id="rId25"/>
    <p:sldId id="269" r:id="rId26"/>
    <p:sldId id="270" r:id="rId27"/>
    <p:sldId id="283" r:id="rId28"/>
    <p:sldId id="271" r:id="rId29"/>
    <p:sldId id="275" r:id="rId30"/>
    <p:sldId id="276" r:id="rId31"/>
    <p:sldId id="277" r:id="rId32"/>
    <p:sldId id="299" r:id="rId33"/>
    <p:sldId id="286" r:id="rId34"/>
    <p:sldId id="287" r:id="rId35"/>
    <p:sldId id="290" r:id="rId36"/>
    <p:sldId id="289" r:id="rId37"/>
    <p:sldId id="288" r:id="rId38"/>
    <p:sldId id="291" r:id="rId39"/>
    <p:sldId id="292" r:id="rId40"/>
    <p:sldId id="293" r:id="rId41"/>
    <p:sldId id="294" r:id="rId42"/>
    <p:sldId id="295" r:id="rId43"/>
    <p:sldId id="285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C6969-ECF2-43EE-8108-473A0F14A19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67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5A37368-302A-4FDA-8C12-383B8DB52548}" type="slidenum">
              <a:rPr lang="cs-CZ" smtClean="0">
                <a:latin typeface="Arial" charset="0"/>
              </a:rPr>
              <a:pPr eaLnBrk="1" hangingPunct="1"/>
              <a:t>33</a:t>
            </a:fld>
            <a:endParaRPr lang="cs-CZ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D20B5F7-2290-4F05-B0CC-1E468AB72089}" type="slidenum">
              <a:rPr lang="cs-CZ" smtClean="0">
                <a:latin typeface="Arial" charset="0"/>
              </a:rPr>
              <a:pPr eaLnBrk="1" hangingPunct="1"/>
              <a:t>34</a:t>
            </a:fld>
            <a:endParaRPr lang="cs-CZ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See the Upcoming </a:t>
            </a:r>
            <a:r>
              <a:rPr lang="en-US" sz="3200" dirty="0" smtClean="0"/>
              <a:t>(</a:t>
            </a:r>
            <a:r>
              <a:rPr lang="en-US" sz="2400" dirty="0" smtClean="0"/>
              <a:t>approaching, next to come</a:t>
            </a:r>
            <a:r>
              <a:rPr lang="en-US" sz="3200" dirty="0" smtClean="0"/>
              <a:t>)</a:t>
            </a:r>
            <a:r>
              <a:rPr lang="cs-CZ" sz="3200" dirty="0" smtClean="0"/>
              <a:t> and </a:t>
            </a:r>
            <a:r>
              <a:rPr lang="en-US" sz="3200" b="1" dirty="0" smtClean="0"/>
              <a:t>Potential Opportunity </a:t>
            </a:r>
            <a:r>
              <a:rPr lang="en-US" sz="3200" b="1" dirty="0" smtClean="0"/>
              <a:t>–Solutions</a:t>
            </a:r>
            <a:r>
              <a:rPr lang="cs-CZ" sz="3200" b="1" dirty="0" smtClean="0"/>
              <a:t> 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the </a:t>
            </a:r>
            <a:r>
              <a:rPr lang="en-US" dirty="0" smtClean="0"/>
              <a:t>action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List the potential </a:t>
            </a:r>
            <a:r>
              <a:rPr lang="en-US" dirty="0" smtClean="0"/>
              <a:t>opportunities</a:t>
            </a:r>
            <a:r>
              <a:rPr lang="cs-CZ" dirty="0" smtClean="0"/>
              <a:t> </a:t>
            </a:r>
            <a:r>
              <a:rPr lang="cs-CZ" sz="2400" b="1" dirty="0" smtClean="0"/>
              <a:t>O</a:t>
            </a:r>
            <a:r>
              <a:rPr lang="cs-CZ" sz="2400" dirty="0" smtClean="0"/>
              <a:t>{</a:t>
            </a:r>
            <a:r>
              <a:rPr lang="cs-CZ" sz="2000" dirty="0" smtClean="0"/>
              <a:t>op1</a:t>
            </a:r>
            <a:r>
              <a:rPr lang="cs-CZ" sz="2400" dirty="0" smtClean="0"/>
              <a:t>,  </a:t>
            </a:r>
            <a:r>
              <a:rPr lang="cs-CZ" sz="1800" dirty="0" smtClean="0"/>
              <a:t>op2  </a:t>
            </a:r>
            <a:r>
              <a:rPr lang="cs-CZ" sz="2400" dirty="0" smtClean="0"/>
              <a:t>,..,</a:t>
            </a:r>
            <a:r>
              <a:rPr lang="cs-CZ" sz="1800" dirty="0" err="1" smtClean="0"/>
              <a:t>opN</a:t>
            </a:r>
            <a:r>
              <a:rPr lang="cs-CZ" sz="2400" dirty="0" smtClean="0"/>
              <a:t>}</a:t>
            </a:r>
            <a:endParaRPr lang="en-US" sz="2400" dirty="0"/>
          </a:p>
          <a:p>
            <a:r>
              <a:rPr lang="en-US" dirty="0"/>
              <a:t>Consider the possible </a:t>
            </a:r>
            <a:r>
              <a:rPr lang="en-US" dirty="0" smtClean="0"/>
              <a:t>solutions</a:t>
            </a:r>
            <a:r>
              <a:rPr lang="cs-CZ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e.g</a:t>
            </a:r>
            <a:r>
              <a:rPr lang="cs-CZ" sz="1600" dirty="0" smtClean="0"/>
              <a:t>. </a:t>
            </a:r>
            <a:r>
              <a:rPr lang="cs-CZ" sz="1600" dirty="0" err="1" smtClean="0"/>
              <a:t>the</a:t>
            </a:r>
            <a:r>
              <a:rPr lang="cs-CZ" sz="1600" dirty="0" smtClean="0"/>
              <a:t> second </a:t>
            </a:r>
            <a:r>
              <a:rPr lang="cs-CZ" sz="1600" dirty="0" err="1" smtClean="0"/>
              <a:t>one</a:t>
            </a:r>
            <a:r>
              <a:rPr lang="cs-CZ" sz="1600" dirty="0" smtClean="0"/>
              <a:t>)</a:t>
            </a:r>
            <a:endParaRPr lang="en-US" sz="1600" dirty="0"/>
          </a:p>
          <a:p>
            <a:r>
              <a:rPr lang="en-US" dirty="0"/>
              <a:t>Take the action to address the likely </a:t>
            </a:r>
            <a:r>
              <a:rPr lang="en-US" dirty="0" smtClean="0"/>
              <a:t>cause/solution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Prepare actions to enhance </a:t>
            </a:r>
            <a:r>
              <a:rPr lang="en-US" dirty="0" smtClean="0"/>
              <a:t>likely</a:t>
            </a:r>
            <a:r>
              <a:rPr lang="cs-CZ" dirty="0" smtClean="0"/>
              <a:t> (</a:t>
            </a:r>
            <a:r>
              <a:rPr lang="en-US" sz="2400" dirty="0" smtClean="0"/>
              <a:t>possible</a:t>
            </a:r>
            <a:r>
              <a:rPr lang="cs-CZ" dirty="0" smtClean="0"/>
              <a:t>) </a:t>
            </a:r>
            <a:r>
              <a:rPr lang="en-US" dirty="0" smtClean="0"/>
              <a:t>effects</a:t>
            </a:r>
            <a:endParaRPr lang="en-US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6660232" y="306896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6948264" y="2347397"/>
            <a:ext cx="504056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7092280" y="27089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dirty="0" smtClean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  <a:r>
              <a:rPr lang="cs-CZ" sz="2200" dirty="0" smtClean="0"/>
              <a:t>(</a:t>
            </a:r>
            <a:r>
              <a:rPr lang="en-US" sz="2200" dirty="0" smtClean="0"/>
              <a:t>meaning when it happens and when it does not happen</a:t>
            </a:r>
            <a:r>
              <a:rPr lang="cs-CZ" sz="2200" dirty="0" smtClean="0"/>
              <a:t>)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Develop </a:t>
            </a:r>
            <a:r>
              <a:rPr lang="en-GB" dirty="0" smtClean="0">
                <a:solidFill>
                  <a:srgbClr val="0070C0"/>
                </a:solidFill>
              </a:rPr>
              <a:t>possible causes </a:t>
            </a:r>
            <a:r>
              <a:rPr lang="cs-CZ" dirty="0" smtClean="0">
                <a:solidFill>
                  <a:srgbClr val="0070C0"/>
                </a:solidFill>
              </a:rPr>
              <a:t>(</a:t>
            </a:r>
            <a:r>
              <a:rPr lang="cs-CZ" dirty="0" err="1" smtClean="0">
                <a:solidFill>
                  <a:srgbClr val="0070C0"/>
                </a:solidFill>
              </a:rPr>
              <a:t>reasons</a:t>
            </a:r>
            <a:r>
              <a:rPr lang="cs-CZ" dirty="0" smtClean="0">
                <a:solidFill>
                  <a:srgbClr val="0070C0"/>
                </a:solidFill>
              </a:rPr>
              <a:t>) </a:t>
            </a:r>
            <a:r>
              <a:rPr lang="en-GB" dirty="0" smtClean="0"/>
              <a:t>of </a:t>
            </a:r>
            <a:r>
              <a:rPr lang="en-GB" dirty="0" smtClean="0"/>
              <a:t>the problem</a:t>
            </a:r>
          </a:p>
          <a:p>
            <a:r>
              <a:rPr lang="en-US" dirty="0" smtClean="0"/>
              <a:t>Test and verify possible causes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smtClean="0"/>
              <a:t>Determine the most probable cause</a:t>
            </a:r>
            <a:r>
              <a:rPr lang="cs-CZ" dirty="0" smtClean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dirty="0" smtClean="0"/>
              <a:t>Verify any assumptions </a:t>
            </a:r>
          </a:p>
          <a:p>
            <a:r>
              <a:rPr lang="en-US" dirty="0" smtClean="0"/>
              <a:t>Try the best possible solution and monitor what will be a situation after applied correctives step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What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WhereWhenExtent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028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Inventory Valuation Objects in </a:t>
            </a:r>
            <a:r>
              <a:rPr lang="en-US" sz="1200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it dose not work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dirty="0" smtClean="0"/>
              <a:t>1.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dirty="0" smtClean="0">
                <a:solidFill>
                  <a:srgbClr val="C0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dirty="0" smtClean="0"/>
              <a:t>On</a:t>
            </a:r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cs-CZ" sz="2000" dirty="0" err="1" smtClean="0"/>
              <a:t>bites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neck</a:t>
            </a:r>
            <a:endParaRPr lang="en-US" sz="2000" dirty="0" smtClean="0"/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bites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anemia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cs-CZ" dirty="0" smtClean="0"/>
              <a:t>     l</a:t>
            </a:r>
            <a:r>
              <a:rPr lang="en-US" dirty="0" err="1" smtClean="0"/>
              <a:t>ook</a:t>
            </a:r>
            <a:r>
              <a:rPr lang="en-US" dirty="0" smtClean="0"/>
              <a:t>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Zaftig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1266" y="5479566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6084168" y="3826966"/>
            <a:ext cx="500466" cy="178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342166" y="3731349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FF0000"/>
                </a:solidFill>
              </a:rPr>
              <a:t>Garlic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for </a:t>
            </a:r>
            <a:r>
              <a:rPr lang="en-US" b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Example I.</a:t>
            </a:r>
          </a:p>
          <a:p>
            <a:r>
              <a:rPr lang="en-US" sz="2800" dirty="0" smtClean="0"/>
              <a:t>Both customer </a:t>
            </a:r>
            <a:r>
              <a:rPr lang="en-US" sz="2800" dirty="0" smtClean="0">
                <a:solidFill>
                  <a:srgbClr val="0070C0"/>
                </a:solidFill>
              </a:rPr>
              <a:t>X</a:t>
            </a:r>
            <a:r>
              <a:rPr lang="en-US" sz="2800" dirty="0" smtClean="0"/>
              <a:t> and customer </a:t>
            </a:r>
            <a:r>
              <a:rPr lang="en-US" sz="2800" dirty="0" smtClean="0">
                <a:solidFill>
                  <a:srgbClr val="00B050"/>
                </a:solidFill>
              </a:rPr>
              <a:t>Y</a:t>
            </a:r>
            <a:r>
              <a:rPr lang="en-US" sz="2800" dirty="0" smtClean="0"/>
              <a:t> use product B  but only to customer </a:t>
            </a:r>
            <a:r>
              <a:rPr lang="en-US" sz="2800" dirty="0" smtClean="0">
                <a:solidFill>
                  <a:srgbClr val="0070C0"/>
                </a:solidFill>
              </a:rPr>
              <a:t>X</a:t>
            </a:r>
            <a:r>
              <a:rPr lang="en-US" sz="2800" dirty="0" smtClean="0"/>
              <a:t>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X , but  object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</a:t>
            </a:r>
            <a:r>
              <a:rPr lang="en-US" sz="2800" b="1" dirty="0" smtClean="0">
                <a:solidFill>
                  <a:srgbClr val="00B050"/>
                </a:solidFill>
              </a:rPr>
              <a:t>Y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II.</a:t>
            </a:r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dirty="0" smtClean="0">
                <a:solidFill>
                  <a:srgbClr val="FF0000"/>
                </a:solidFill>
              </a:rPr>
              <a:t>IS</a:t>
            </a:r>
            <a:r>
              <a:rPr lang="cs-CZ" sz="2800" dirty="0" smtClean="0"/>
              <a:t> girl </a:t>
            </a:r>
            <a:r>
              <a:rPr lang="cs-CZ" sz="2800" dirty="0" err="1" smtClean="0"/>
              <a:t>visited</a:t>
            </a:r>
            <a:r>
              <a:rPr lang="cs-CZ" sz="2800" dirty="0" smtClean="0"/>
              <a:t> </a:t>
            </a:r>
            <a:r>
              <a:rPr lang="en-US" sz="2800" dirty="0" smtClean="0"/>
              <a:t> </a:t>
            </a:r>
            <a:r>
              <a:rPr lang="cs-CZ" sz="2800" dirty="0" err="1" smtClean="0"/>
              <a:t>Dracula</a:t>
            </a:r>
            <a:r>
              <a:rPr lang="cs-CZ" sz="2800" dirty="0" smtClean="0"/>
              <a:t> </a:t>
            </a:r>
            <a:r>
              <a:rPr lang="cs-CZ" sz="2800" dirty="0" err="1" smtClean="0"/>
              <a:t>lower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</a:t>
            </a:r>
            <a:r>
              <a:rPr lang="cs-CZ" sz="2800" dirty="0" err="1" smtClean="0"/>
              <a:t>without</a:t>
            </a:r>
            <a:r>
              <a:rPr lang="cs-CZ" sz="2800" dirty="0" smtClean="0"/>
              <a:t> a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, but </a:t>
            </a:r>
            <a:r>
              <a:rPr lang="cs-CZ" sz="2800" dirty="0" smtClean="0">
                <a:solidFill>
                  <a:srgbClr val="FF0000"/>
                </a:solidFill>
              </a:rPr>
              <a:t>IS NOT </a:t>
            </a:r>
            <a:r>
              <a:rPr lang="cs-CZ" sz="2800" dirty="0" smtClean="0"/>
              <a:t>not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having</a:t>
            </a:r>
            <a:r>
              <a:rPr lang="cs-CZ" sz="2800" dirty="0" smtClean="0"/>
              <a:t>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 </a:t>
            </a:r>
            <a:r>
              <a:rPr lang="cs-CZ" sz="2800" dirty="0" err="1" smtClean="0"/>
              <a:t>garlic</a:t>
            </a:r>
            <a:r>
              <a:rPr lang="cs-CZ" sz="2800" dirty="0" smtClean="0"/>
              <a:t> and </a:t>
            </a:r>
            <a:r>
              <a:rPr lang="cs-CZ" sz="2800" dirty="0" err="1" smtClean="0"/>
              <a:t>visiting</a:t>
            </a:r>
            <a:r>
              <a:rPr lang="cs-CZ" sz="2800" dirty="0" smtClean="0"/>
              <a:t> </a:t>
            </a:r>
            <a:r>
              <a:rPr lang="cs-CZ" sz="2800" dirty="0" err="1" smtClean="0"/>
              <a:t>Špiberk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in Brno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72100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/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dirty="0" smtClean="0"/>
              <a:t>i</a:t>
            </a:r>
            <a:r>
              <a:rPr lang="en-US" dirty="0" smtClean="0"/>
              <a:t>t </a:t>
            </a:r>
            <a:r>
              <a:rPr lang="en-US" dirty="0" smtClean="0"/>
              <a:t>is 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dirty="0" smtClean="0"/>
              <a:t>Is</a:t>
            </a:r>
            <a:r>
              <a:rPr lang="cs-CZ" dirty="0" smtClean="0"/>
              <a:t> Not</a:t>
            </a:r>
            <a:endParaRPr lang="cs-CZ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AutoNum type="arabicPeriod"/>
              <a:defRPr/>
            </a:pPr>
            <a:r>
              <a:rPr lang="cs-CZ" dirty="0" smtClean="0"/>
              <a:t>Brno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r>
              <a:rPr lang="cs-CZ" dirty="0" err="1" smtClean="0"/>
              <a:t>Spilberk</a:t>
            </a:r>
            <a:endParaRPr lang="cs-CZ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was the deviation observed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en-US" sz="2400" dirty="0" smtClean="0"/>
              <a:t>first</a:t>
            </a:r>
            <a:r>
              <a:rPr lang="cs-CZ" sz="2400" dirty="0" smtClean="0"/>
              <a:t> </a:t>
            </a:r>
            <a:r>
              <a:rPr lang="cs-CZ" sz="2400" dirty="0" err="1" smtClean="0"/>
              <a:t>time</a:t>
            </a:r>
            <a:r>
              <a:rPr lang="en-US" sz="2400" dirty="0" smtClean="0"/>
              <a:t> </a:t>
            </a:r>
            <a:r>
              <a:rPr lang="en-US" sz="2400" dirty="0" smtClean="0"/>
              <a:t>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 could the deviation have been observed </a:t>
            </a:r>
            <a:r>
              <a:rPr lang="en-US" sz="2400" dirty="0" smtClean="0"/>
              <a:t>f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first</a:t>
            </a:r>
            <a:r>
              <a:rPr lang="cs-CZ" sz="2400" dirty="0" smtClean="0"/>
              <a:t> </a:t>
            </a:r>
            <a:r>
              <a:rPr lang="cs-CZ" sz="2400" dirty="0" err="1" smtClean="0"/>
              <a:t>time</a:t>
            </a:r>
            <a:r>
              <a:rPr lang="cs-CZ" sz="2400" dirty="0" smtClean="0"/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/>
              <a:t>observed</a:t>
            </a:r>
            <a:r>
              <a:rPr lang="en-US" sz="2400" dirty="0"/>
              <a:t>?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Customer </a:t>
            </a:r>
            <a:r>
              <a:rPr lang="en-GB" sz="2800" dirty="0">
                <a:solidFill>
                  <a:srgbClr val="00B0F0"/>
                </a:solidFill>
              </a:rPr>
              <a:t>X</a:t>
            </a:r>
            <a:r>
              <a:rPr lang="en-GB" sz="2800" dirty="0"/>
              <a:t> and </a:t>
            </a:r>
            <a:r>
              <a:rPr lang="cs-CZ" sz="2800" dirty="0" smtClean="0"/>
              <a:t>c</a:t>
            </a:r>
            <a:r>
              <a:rPr lang="en-GB" sz="2800" dirty="0" err="1" smtClean="0"/>
              <a:t>ustomer</a:t>
            </a:r>
            <a:r>
              <a:rPr lang="en-GB" sz="2800" dirty="0" smtClean="0"/>
              <a:t> </a:t>
            </a:r>
            <a:r>
              <a:rPr lang="en-GB" sz="2800" dirty="0">
                <a:solidFill>
                  <a:srgbClr val="00B050"/>
                </a:solidFill>
              </a:rPr>
              <a:t>Y</a:t>
            </a:r>
            <a:r>
              <a:rPr lang="en-GB" sz="2800" dirty="0"/>
              <a:t> both use product B  but only customer </a:t>
            </a:r>
            <a:r>
              <a:rPr lang="en-GB" sz="2800" dirty="0">
                <a:solidFill>
                  <a:srgbClr val="00B0F0"/>
                </a:solidFill>
              </a:rPr>
              <a:t>X</a:t>
            </a:r>
            <a:r>
              <a:rPr lang="en-GB" sz="2800" dirty="0"/>
              <a:t> was sent the wrong product if Salesman Tony was on holiday in this time and Salesman  Mustafa was in charge, so the object  </a:t>
            </a:r>
            <a:r>
              <a:rPr lang="en-GB" sz="2800" dirty="0">
                <a:solidFill>
                  <a:srgbClr val="FF0000"/>
                </a:solidFill>
              </a:rPr>
              <a:t>IS</a:t>
            </a:r>
            <a:r>
              <a:rPr lang="en-GB" sz="2800" dirty="0"/>
              <a:t> Salesman Mustafa , </a:t>
            </a:r>
            <a:r>
              <a:rPr lang="en-GB" sz="2800" dirty="0" smtClean="0"/>
              <a:t>but</a:t>
            </a:r>
            <a:r>
              <a:rPr lang="cs-CZ" sz="2800" dirty="0" smtClean="0"/>
              <a:t> </a:t>
            </a:r>
            <a:r>
              <a:rPr lang="cs-CZ" sz="2800" dirty="0" err="1" smtClean="0"/>
              <a:t>it</a:t>
            </a:r>
            <a:r>
              <a:rPr lang="en-GB" sz="2800" dirty="0" smtClean="0"/>
              <a:t> </a:t>
            </a:r>
            <a:r>
              <a:rPr lang="en-GB" sz="2800" dirty="0">
                <a:solidFill>
                  <a:srgbClr val="FF0000"/>
                </a:solidFill>
              </a:rPr>
              <a:t>IS NOT </a:t>
            </a:r>
            <a:r>
              <a:rPr lang="en-GB" sz="2800" dirty="0"/>
              <a:t>Salesman Tony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FF000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</a:t>
            </a:r>
            <a:r>
              <a:rPr lang="en-US" b="1" dirty="0" smtClean="0">
                <a:solidFill>
                  <a:srgbClr val="FF0000"/>
                </a:solidFill>
              </a:rPr>
              <a:t>to verify </a:t>
            </a:r>
            <a:r>
              <a:rPr lang="en-US" dirty="0" smtClean="0"/>
              <a:t>any assumptions made?</a:t>
            </a:r>
          </a:p>
          <a:p>
            <a:pPr eaLnBrk="1" hangingPunct="1">
              <a:defRPr/>
            </a:pPr>
            <a:r>
              <a:rPr lang="en-US" dirty="0" smtClean="0"/>
              <a:t>How </a:t>
            </a:r>
            <a:r>
              <a:rPr lang="en-US" dirty="0" smtClean="0"/>
              <a:t>this </a:t>
            </a:r>
            <a:r>
              <a:rPr lang="en-US" dirty="0" smtClean="0"/>
              <a:t>cause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en-US" dirty="0" smtClean="0"/>
              <a:t>be </a:t>
            </a:r>
            <a:r>
              <a:rPr lang="en-US" dirty="0" smtClean="0"/>
              <a:t>observed at work?</a:t>
            </a:r>
          </a:p>
          <a:p>
            <a:pPr eaLnBrk="1" hangingPunct="1">
              <a:defRPr/>
            </a:pPr>
            <a:r>
              <a:rPr lang="en-US" dirty="0" smtClean="0"/>
              <a:t>How </a:t>
            </a:r>
            <a:r>
              <a:rPr lang="cs-CZ" dirty="0" smtClean="0"/>
              <a:t>do </a:t>
            </a:r>
            <a:r>
              <a:rPr lang="en-US" dirty="0" smtClean="0"/>
              <a:t>we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en-US" dirty="0" smtClean="0"/>
              <a:t>demonstrate </a:t>
            </a:r>
            <a:r>
              <a:rPr lang="en-US" dirty="0" smtClean="0"/>
              <a:t>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</a:t>
            </a:r>
            <a:r>
              <a:rPr lang="cs-CZ" dirty="0" err="1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results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en-US" dirty="0" smtClean="0"/>
              <a:t>be </a:t>
            </a:r>
            <a:r>
              <a:rPr lang="en-US" b="1" dirty="0" smtClean="0">
                <a:solidFill>
                  <a:srgbClr val="FF0000"/>
                </a:solidFill>
              </a:rPr>
              <a:t>checked</a:t>
            </a:r>
            <a:r>
              <a:rPr lang="en-US" dirty="0" smtClean="0"/>
              <a:t>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YES to ALL three, than you have a big problem, Huston !!!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Home</a:t>
            </a:r>
            <a:r>
              <a:rPr lang="cs-CZ" dirty="0" smtClean="0">
                <a:solidFill>
                  <a:srgbClr val="00B050"/>
                </a:solidFill>
              </a:rPr>
              <a:t> study)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3928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</a:t>
            </a:r>
            <a:r>
              <a:rPr lang="en-US" dirty="0" smtClean="0">
                <a:solidFill>
                  <a:srgbClr val="FF0000"/>
                </a:solidFill>
              </a:rPr>
              <a:t>new model of airplane</a:t>
            </a:r>
            <a:r>
              <a:rPr lang="en-US" dirty="0" smtClean="0"/>
              <a:t>, flight attendants develop rash on arms, hands, face (only those places). It only occurs on flights over water (</a:t>
            </a:r>
            <a:r>
              <a:rPr lang="en-US" dirty="0" err="1" smtClean="0"/>
              <a:t>e.g.long</a:t>
            </a:r>
            <a:r>
              <a:rPr lang="en-US" dirty="0" smtClean="0"/>
              <a:t> distance flights over the oceans</a:t>
            </a:r>
            <a:r>
              <a:rPr lang="cs-CZ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Rush</a:t>
            </a:r>
            <a:r>
              <a:rPr lang="cs-CZ" dirty="0" smtClean="0"/>
              <a:t> u</a:t>
            </a:r>
            <a:r>
              <a:rPr lang="en-US" dirty="0" err="1" smtClean="0"/>
              <a:t>sually</a:t>
            </a:r>
            <a:r>
              <a:rPr lang="en-US" dirty="0" smtClean="0"/>
              <a:t> </a:t>
            </a:r>
            <a:r>
              <a:rPr lang="en-US" dirty="0"/>
              <a:t>disappears after 24 hours. No problems on </a:t>
            </a:r>
            <a:r>
              <a:rPr lang="en-US" dirty="0">
                <a:solidFill>
                  <a:srgbClr val="FF0000"/>
                </a:solidFill>
              </a:rPr>
              <a:t>old </a:t>
            </a:r>
            <a:r>
              <a:rPr lang="cs-CZ" dirty="0" smtClean="0">
                <a:solidFill>
                  <a:srgbClr val="FF0000"/>
                </a:solidFill>
              </a:rPr>
              <a:t>air</a:t>
            </a:r>
            <a:r>
              <a:rPr lang="en-US" dirty="0" smtClean="0">
                <a:solidFill>
                  <a:srgbClr val="FF0000"/>
                </a:solidFill>
              </a:rPr>
              <a:t>planes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models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Rush</a:t>
            </a:r>
            <a:r>
              <a:rPr lang="cs-CZ" dirty="0" smtClean="0"/>
              <a:t> (</a:t>
            </a:r>
            <a:r>
              <a:rPr lang="cs-CZ" dirty="0" err="1" smtClean="0"/>
              <a:t>problem</a:t>
            </a:r>
            <a:r>
              <a:rPr lang="cs-CZ" dirty="0" smtClean="0"/>
              <a:t>) do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/>
              <a:t>not affect all attendants on these flights, but </a:t>
            </a:r>
            <a:r>
              <a:rPr lang="en-US" dirty="0" smtClean="0"/>
              <a:t>same</a:t>
            </a:r>
            <a:r>
              <a:rPr lang="cs-CZ" dirty="0" smtClean="0"/>
              <a:t> </a:t>
            </a:r>
            <a:r>
              <a:rPr lang="en-US" dirty="0" smtClean="0"/>
              <a:t>number </a:t>
            </a:r>
            <a:r>
              <a:rPr lang="en-US" dirty="0"/>
              <a:t>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Tree of the casual relationship</a:t>
            </a:r>
            <a:r>
              <a:rPr lang="cs-CZ" sz="3600" dirty="0" smtClean="0">
                <a:latin typeface="Arial" charset="0"/>
              </a:rPr>
              <a:t>s I</a:t>
            </a:r>
            <a:r>
              <a:rPr lang="en-US" sz="3600" dirty="0" smtClean="0">
                <a:latin typeface="Arial" charset="0"/>
              </a:rPr>
              <a:t> –example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Decline of revenue due to :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Lower merchantability of the </a:t>
            </a:r>
            <a:r>
              <a:rPr lang="en-GB" sz="2800" dirty="0" smtClean="0">
                <a:latin typeface="Arial" charset="0"/>
              </a:rPr>
              <a:t>items</a:t>
            </a:r>
            <a:r>
              <a:rPr lang="cs-CZ" sz="2800" dirty="0" smtClean="0">
                <a:latin typeface="Arial" charset="0"/>
              </a:rPr>
              <a:t> (</a:t>
            </a:r>
            <a:r>
              <a:rPr lang="en-US" sz="2800" dirty="0" smtClean="0">
                <a:latin typeface="Arial" charset="0"/>
              </a:rPr>
              <a:t>why?</a:t>
            </a:r>
            <a:r>
              <a:rPr lang="cs-CZ" sz="2800" dirty="0" smtClean="0">
                <a:latin typeface="Arial" charset="0"/>
              </a:rPr>
              <a:t>)</a:t>
            </a:r>
            <a:endParaRPr lang="en-GB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GB" sz="2000" dirty="0" smtClean="0">
                <a:latin typeface="Arial" charset="0"/>
              </a:rPr>
              <a:t>New competitors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Change of the customer preferences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Poor (not sufficient) quality of the item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Restriction </a:t>
            </a:r>
            <a:r>
              <a:rPr lang="en-US" sz="2400" dirty="0" smtClean="0">
                <a:latin typeface="Arial" charset="0"/>
              </a:rPr>
              <a:t>of capacity production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Downtime due to machine failure, obsolete machinery,  irregular maintenance</a:t>
            </a:r>
          </a:p>
          <a:p>
            <a:pPr lvl="1" eaLnBrk="1" hangingPunct="1">
              <a:defRPr/>
            </a:pPr>
            <a:r>
              <a:rPr lang="en-AU" sz="2400" dirty="0" smtClean="0">
                <a:latin typeface="Arial" charset="0"/>
              </a:rPr>
              <a:t>Change</a:t>
            </a:r>
            <a:r>
              <a:rPr lang="en-US" sz="2400" dirty="0" smtClean="0">
                <a:latin typeface="Arial" charset="0"/>
              </a:rPr>
              <a:t> of the legislation (change of the health rules)</a:t>
            </a:r>
            <a:endParaRPr lang="en-US" sz="24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4309053" y="5373216"/>
            <a:ext cx="2664296" cy="9361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tree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47243" y="406182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Revenue decline</a:t>
            </a:r>
            <a:endParaRPr lang="en-GB" dirty="0">
              <a:latin typeface="Arial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786164" y="1423383"/>
            <a:ext cx="1800225" cy="7848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Decline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demand</a:t>
            </a:r>
            <a:endParaRPr lang="en-GB" dirty="0"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292725" y="15573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Lower production </a:t>
            </a:r>
            <a:endParaRPr lang="en-GB" dirty="0">
              <a:latin typeface="Arial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39743" y="2498338"/>
            <a:ext cx="1800225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Decrease of production capacity</a:t>
            </a:r>
            <a:endParaRPr lang="en-AU" dirty="0">
              <a:latin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787900" y="2636838"/>
            <a:ext cx="1800225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Lower quality</a:t>
            </a:r>
            <a:endParaRPr lang="en-AU" dirty="0">
              <a:latin typeface="Arial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692275" y="2576652"/>
            <a:ext cx="3491706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Change of the </a:t>
            </a:r>
            <a:endParaRPr lang="cs-CZ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customer preferences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1188" y="26368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New competitors</a:t>
            </a:r>
            <a:endParaRPr lang="en-GB" dirty="0">
              <a:latin typeface="Arial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396557" y="435111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Change of the health rule</a:t>
            </a:r>
            <a:endParaRPr lang="en-GB" dirty="0">
              <a:latin typeface="Arial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539671" y="4884391"/>
            <a:ext cx="4571999" cy="6771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algn="ctr" eaLnBrk="1" hangingPunct="1">
              <a:defRPr/>
            </a:pPr>
            <a:r>
              <a:rPr lang="cs-CZ" sz="2000" dirty="0" smtClean="0">
                <a:latin typeface="Arial" charset="0"/>
              </a:rPr>
              <a:t> </a:t>
            </a:r>
            <a:r>
              <a:rPr lang="en-AU" dirty="0" smtClean="0">
                <a:latin typeface="Arial" charset="0"/>
              </a:rPr>
              <a:t>Machinery is liable </a:t>
            </a:r>
          </a:p>
          <a:p>
            <a:pPr lvl="2" algn="ctr" eaLnBrk="1" hangingPunct="1">
              <a:defRPr/>
            </a:pPr>
            <a:r>
              <a:rPr lang="en-AU" dirty="0" smtClean="0">
                <a:latin typeface="Arial" charset="0"/>
              </a:rPr>
              <a:t>to breakdowns</a:t>
            </a:r>
            <a:endParaRPr lang="en-AU" dirty="0">
              <a:latin typeface="Arial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948488" y="364490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Machinery downtimes</a:t>
            </a:r>
            <a:endParaRPr lang="en-GB" dirty="0">
              <a:latin typeface="Arial" charset="0"/>
            </a:endParaRPr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V="1">
            <a:off x="2700338" y="1052513"/>
            <a:ext cx="1366837" cy="370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 flipH="1" flipV="1">
            <a:off x="4140200" y="1052513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18"/>
          <p:cNvSpPr>
            <a:spLocks noChangeShapeType="1"/>
          </p:cNvSpPr>
          <p:nvPr/>
        </p:nvSpPr>
        <p:spPr bwMode="auto">
          <a:xfrm flipV="1">
            <a:off x="1403350" y="22050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 flipH="1" flipV="1">
            <a:off x="2700338" y="2205038"/>
            <a:ext cx="9350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 flipH="1" flipV="1">
            <a:off x="2843213" y="2205038"/>
            <a:ext cx="2808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 flipH="1" flipV="1">
            <a:off x="6372224" y="2205038"/>
            <a:ext cx="1008088" cy="29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 flipH="1" flipV="1">
            <a:off x="7802109" y="3359416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 flipV="1">
            <a:off x="7812088" y="4292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V="1">
            <a:off x="6300788" y="429260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 flipV="1">
            <a:off x="5825669" y="3098503"/>
            <a:ext cx="475118" cy="177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flipV="1">
            <a:off x="3059113" y="3222983"/>
            <a:ext cx="379015" cy="998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V="1">
            <a:off x="1331913" y="3284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1" name="Line 28"/>
          <p:cNvSpPr>
            <a:spLocks noChangeShapeType="1"/>
          </p:cNvSpPr>
          <p:nvPr/>
        </p:nvSpPr>
        <p:spPr bwMode="auto">
          <a:xfrm flipV="1">
            <a:off x="1692276" y="3222983"/>
            <a:ext cx="1366838" cy="114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Line 29"/>
          <p:cNvSpPr>
            <a:spLocks noChangeShapeType="1"/>
          </p:cNvSpPr>
          <p:nvPr/>
        </p:nvSpPr>
        <p:spPr bwMode="auto">
          <a:xfrm flipV="1">
            <a:off x="4716463" y="3098503"/>
            <a:ext cx="863649" cy="1698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3" name="Text Box 30"/>
          <p:cNvSpPr txBox="1">
            <a:spLocks noChangeArrowheads="1"/>
          </p:cNvSpPr>
          <p:nvPr/>
        </p:nvSpPr>
        <p:spPr bwMode="auto">
          <a:xfrm>
            <a:off x="11160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4" name="Text Box 31"/>
          <p:cNvSpPr txBox="1">
            <a:spLocks noChangeArrowheads="1"/>
          </p:cNvSpPr>
          <p:nvPr/>
        </p:nvSpPr>
        <p:spPr bwMode="auto">
          <a:xfrm>
            <a:off x="15478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5" name="Text Box 32"/>
          <p:cNvSpPr txBox="1">
            <a:spLocks noChangeArrowheads="1"/>
          </p:cNvSpPr>
          <p:nvPr/>
        </p:nvSpPr>
        <p:spPr bwMode="auto">
          <a:xfrm>
            <a:off x="442753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6" name="Text Box 33"/>
          <p:cNvSpPr txBox="1">
            <a:spLocks noChangeArrowheads="1"/>
          </p:cNvSpPr>
          <p:nvPr/>
        </p:nvSpPr>
        <p:spPr bwMode="auto">
          <a:xfrm>
            <a:off x="7596188" y="5084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…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Let’s Look At Some Problems again!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4" y="1785103"/>
            <a:ext cx="4622417" cy="41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183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Decision making </a:t>
            </a:r>
            <a:r>
              <a:rPr lang="en-US" sz="3600" b="1" dirty="0" smtClean="0"/>
              <a:t>process</a:t>
            </a:r>
            <a:r>
              <a:rPr lang="cs-CZ" sz="3600" b="1" dirty="0" smtClean="0"/>
              <a:t> </a:t>
            </a:r>
            <a:r>
              <a:rPr lang="en-US" sz="1300" dirty="0" smtClean="0">
                <a:solidFill>
                  <a:srgbClr val="FF0000"/>
                </a:solidFill>
              </a:rPr>
              <a:t>(will be presented in the following example) 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 smtClean="0">
                <a:latin typeface="+mj-lt"/>
              </a:rPr>
              <a:t>Problem definition </a:t>
            </a:r>
          </a:p>
          <a:p>
            <a:r>
              <a:rPr lang="en-US" sz="3500" dirty="0" smtClean="0">
                <a:latin typeface="+mj-lt"/>
              </a:rPr>
              <a:t>Requirements identification</a:t>
            </a:r>
          </a:p>
          <a:p>
            <a:r>
              <a:rPr lang="en-US" sz="3500" dirty="0" smtClean="0">
                <a:latin typeface="+mj-lt"/>
              </a:rPr>
              <a:t>Goal establishment</a:t>
            </a:r>
          </a:p>
          <a:p>
            <a:r>
              <a:rPr lang="en-US" sz="3500" dirty="0" smtClean="0">
                <a:latin typeface="+mj-lt"/>
              </a:rPr>
              <a:t>Evaluation criteria (importance, weight)  development </a:t>
            </a:r>
          </a:p>
          <a:p>
            <a:r>
              <a:rPr lang="en-US" sz="3500" dirty="0" smtClean="0">
                <a:latin typeface="+mj-lt"/>
              </a:rPr>
              <a:t>Select decision –making tool</a:t>
            </a:r>
          </a:p>
          <a:p>
            <a:r>
              <a:rPr lang="en-US" sz="3500" dirty="0" smtClean="0">
                <a:latin typeface="+mj-lt"/>
              </a:rPr>
              <a:t>Apply tool (K &amp;T, Pros-Cons, Hurwitz…)</a:t>
            </a:r>
          </a:p>
          <a:p>
            <a:r>
              <a:rPr lang="en-US" sz="3500" dirty="0" smtClean="0">
                <a:latin typeface="+mj-lt"/>
              </a:rPr>
              <a:t>Check </a:t>
            </a:r>
          </a:p>
          <a:p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</a:t>
            </a:r>
            <a:r>
              <a:rPr lang="en-US" b="1" dirty="0" smtClean="0">
                <a:solidFill>
                  <a:srgbClr val="FF0000"/>
                </a:solidFill>
              </a:rPr>
              <a:t>Requirements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identification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gathering information 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vector  C(</a:t>
            </a:r>
            <a:r>
              <a:rPr lang="en-US" b="1" dirty="0" smtClean="0">
                <a:solidFill>
                  <a:srgbClr val="FF0000"/>
                </a:solidFill>
              </a:rPr>
              <a:t>5,10,7,9,10</a:t>
            </a:r>
            <a:r>
              <a:rPr lang="en-US" b="1" dirty="0" smtClean="0">
                <a:solidFill>
                  <a:srgbClr val="C00000"/>
                </a:solidFill>
              </a:rPr>
              <a:t>) are values assigned  by decision makers 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285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124397" y="1916832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30=5x6</a:t>
            </a:r>
            <a:endParaRPr lang="cs-CZ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124397" y="2498240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81=9x9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9" name="Přímá spojnice 8"/>
          <p:cNvCxnSpPr>
            <a:stCxn id="5" idx="2"/>
          </p:cNvCxnSpPr>
          <p:nvPr/>
        </p:nvCxnSpPr>
        <p:spPr>
          <a:xfrm>
            <a:off x="8408289" y="2163053"/>
            <a:ext cx="0" cy="257835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endCxn id="5" idx="1"/>
          </p:cNvCxnSpPr>
          <p:nvPr/>
        </p:nvCxnSpPr>
        <p:spPr>
          <a:xfrm>
            <a:off x="7884368" y="2039942"/>
            <a:ext cx="24002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7868111" y="2607820"/>
            <a:ext cx="24002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205197" y="2498240"/>
            <a:ext cx="432048" cy="188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516216" y="2526858"/>
            <a:ext cx="432048" cy="160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516216" y="2039942"/>
            <a:ext cx="432048" cy="1603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205197" y="2045376"/>
            <a:ext cx="432048" cy="1603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back to slide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concerns </a:t>
            </a:r>
            <a:r>
              <a:rPr lang="en-US" sz="2400" dirty="0" smtClean="0"/>
              <a:t>(problems)</a:t>
            </a:r>
            <a:r>
              <a:rPr lang="cs-CZ" sz="240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listing </a:t>
            </a:r>
            <a:r>
              <a:rPr lang="en-US" dirty="0" smtClean="0"/>
              <a:t>them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Separate the level of </a:t>
            </a:r>
            <a:r>
              <a:rPr lang="en-US" dirty="0" smtClean="0"/>
              <a:t>concern</a:t>
            </a:r>
            <a:r>
              <a:rPr lang="cs-CZ" dirty="0" smtClean="0"/>
              <a:t> </a:t>
            </a:r>
            <a:r>
              <a:rPr lang="en-US" sz="2400" dirty="0" smtClean="0"/>
              <a:t>(importance,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,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dirty="0" smtClean="0"/>
              <a:t>Set </a:t>
            </a:r>
            <a:r>
              <a:rPr lang="en-US" dirty="0"/>
              <a:t>the priority level to measure </a:t>
            </a:r>
            <a:r>
              <a:rPr lang="en-US" dirty="0" smtClean="0"/>
              <a:t>seriousness</a:t>
            </a:r>
            <a:r>
              <a:rPr lang="cs-CZ" dirty="0" smtClean="0"/>
              <a:t> </a:t>
            </a:r>
            <a:r>
              <a:rPr lang="en-US" dirty="0" smtClean="0"/>
              <a:t>of impacts </a:t>
            </a:r>
            <a:r>
              <a:rPr lang="cs-CZ" sz="2400" dirty="0" smtClean="0"/>
              <a:t>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cs-CZ" sz="2400" dirty="0"/>
              <a:t>)</a:t>
            </a:r>
            <a:r>
              <a:rPr lang="en-US" dirty="0" smtClean="0"/>
              <a:t>, </a:t>
            </a:r>
            <a:r>
              <a:rPr lang="en-US" dirty="0"/>
              <a:t>urgency and growth </a:t>
            </a:r>
            <a:r>
              <a:rPr lang="en-US" dirty="0" smtClean="0"/>
              <a:t>potential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Decide what action to take </a:t>
            </a:r>
            <a:r>
              <a:rPr lang="en-US" dirty="0" smtClean="0"/>
              <a:t>next</a:t>
            </a:r>
            <a:r>
              <a:rPr lang="cs-CZ" dirty="0" smtClean="0"/>
              <a:t>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00B05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0070C0"/>
                </a:solidFill>
              </a:rPr>
              <a:t>where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they will be </a:t>
            </a:r>
            <a:r>
              <a:rPr lang="en-US" dirty="0" smtClean="0"/>
              <a:t>involved</a:t>
            </a:r>
            <a:r>
              <a:rPr lang="cs-CZ" dirty="0" smtClean="0"/>
              <a:t>, </a:t>
            </a:r>
            <a:r>
              <a:rPr lang="en-US" b="1" dirty="0" smtClean="0"/>
              <a:t>when</a:t>
            </a:r>
            <a:r>
              <a:rPr lang="en-US" dirty="0" smtClean="0"/>
              <a:t> it happened and </a:t>
            </a:r>
            <a:r>
              <a:rPr lang="en-US" dirty="0"/>
              <a:t>the </a:t>
            </a:r>
            <a:r>
              <a:rPr lang="en-US" b="1" dirty="0">
                <a:solidFill>
                  <a:srgbClr val="FFC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involvement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B050"/>
                </a:solidFill>
              </a:rPr>
              <a:t>magnitude</a:t>
            </a:r>
            <a:r>
              <a:rPr lang="cs-CZ" sz="2400" dirty="0"/>
              <a:t>)</a:t>
            </a:r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</a:t>
            </a:r>
            <a:r>
              <a:rPr lang="en-GB" dirty="0" smtClean="0"/>
              <a:t>assessment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8007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</a:t>
            </a:r>
            <a:r>
              <a:rPr lang="cs-CZ" dirty="0" smtClean="0"/>
              <a:t>*</a:t>
            </a:r>
            <a:r>
              <a:rPr lang="en-US" dirty="0" smtClean="0"/>
              <a:t> </a:t>
            </a:r>
            <a:r>
              <a:rPr lang="en-US" dirty="0" smtClean="0"/>
              <a:t>can be understood as a Satisfaction score, </a:t>
            </a:r>
          </a:p>
          <a:p>
            <a:r>
              <a:rPr lang="en-US" dirty="0" smtClean="0"/>
              <a:t>meaning desirable but not </a:t>
            </a:r>
            <a:r>
              <a:rPr lang="en-US" dirty="0" smtClean="0"/>
              <a:t>essential</a:t>
            </a:r>
            <a:r>
              <a:rPr lang="cs-CZ" dirty="0" smtClean="0"/>
              <a:t> and 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setup</a:t>
            </a:r>
            <a:r>
              <a:rPr lang="cs-CZ" dirty="0" smtClean="0"/>
              <a:t> by</a:t>
            </a:r>
            <a:r>
              <a:rPr lang="en-US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wants</a:t>
            </a:r>
            <a:r>
              <a:rPr lang="cs-CZ" dirty="0" smtClean="0"/>
              <a:t> to </a:t>
            </a:r>
            <a:r>
              <a:rPr lang="cs-CZ" dirty="0" err="1" smtClean="0"/>
              <a:t>decide</a:t>
            </a:r>
            <a:endParaRPr lang="en-US" dirty="0" smtClean="0"/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1979712" y="3573016"/>
            <a:ext cx="757033" cy="2194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652120" y="5373216"/>
            <a:ext cx="23762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62065" y="576461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34 and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</a:t>
            </a:r>
            <a:r>
              <a:rPr lang="cs-CZ" dirty="0" smtClean="0"/>
              <a:t>*</a:t>
            </a:r>
            <a:r>
              <a:rPr lang="en-US" dirty="0" smtClean="0"/>
              <a:t> score</a:t>
            </a:r>
            <a:r>
              <a:rPr lang="cs-CZ" dirty="0" smtClean="0"/>
              <a:t>=</a:t>
            </a:r>
            <a:r>
              <a:rPr lang="cs-CZ" dirty="0" err="1" smtClean="0"/>
              <a:t>weight</a:t>
            </a:r>
            <a:r>
              <a:rPr lang="en-US" dirty="0" smtClean="0"/>
              <a:t>, </a:t>
            </a:r>
            <a:r>
              <a:rPr lang="en-US" dirty="0" smtClean="0"/>
              <a:t>meaning</a:t>
            </a:r>
          </a:p>
          <a:p>
            <a:r>
              <a:rPr lang="en-US" dirty="0" smtClean="0"/>
              <a:t>desirable but </a:t>
            </a:r>
            <a:r>
              <a:rPr lang="en-US" b="1" dirty="0" smtClean="0">
                <a:solidFill>
                  <a:srgbClr val="FF0000"/>
                </a:solidFill>
              </a:rPr>
              <a:t>not </a:t>
            </a:r>
            <a:r>
              <a:rPr lang="en-US" b="1" dirty="0" smtClean="0">
                <a:solidFill>
                  <a:srgbClr val="FF0000"/>
                </a:solidFill>
              </a:rPr>
              <a:t>essential</a:t>
            </a:r>
            <a:r>
              <a:rPr lang="cs-CZ" b="1" dirty="0" smtClean="0">
                <a:solidFill>
                  <a:srgbClr val="FF0000"/>
                </a:solidFill>
              </a:rPr>
              <a:t> !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2429</Words>
  <Application>Microsoft Office PowerPoint</Application>
  <PresentationFormat>Předvádění na obrazovce (4:3)</PresentationFormat>
  <Paragraphs>410</Paragraphs>
  <Slides>43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systému Office</vt:lpstr>
      <vt:lpstr>Kepner-Tregoe Methodology</vt:lpstr>
      <vt:lpstr>Apollo 13 – Houston, Houston, do you read me ?  We have a big problem….!</vt:lpstr>
      <vt:lpstr>Decision Analysis –serious one </vt:lpstr>
      <vt:lpstr>What is it K-T methodology  ?</vt:lpstr>
      <vt:lpstr>Access situation (situation appraisal)</vt:lpstr>
      <vt:lpstr>WHO WHAT WHEN WHERE EXTENT</vt:lpstr>
      <vt:lpstr>Make decision (A choice between two or more alternatives)</vt:lpstr>
      <vt:lpstr>Criteria rating </vt:lpstr>
      <vt:lpstr>Which car to buy ?</vt:lpstr>
      <vt:lpstr>See the Upcoming (approaching, next to come) and Potential Opportunity –Solutions 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Problem Analysis - What</vt:lpstr>
      <vt:lpstr>Another example for WHAT and IS and IS NOT</vt:lpstr>
      <vt:lpstr>Problem Analysis - Where</vt:lpstr>
      <vt:lpstr>Problem Analysis - When</vt:lpstr>
      <vt:lpstr>Example for WHEN and IS and IS NOT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Problem analysis real table </vt:lpstr>
      <vt:lpstr>Results ????</vt:lpstr>
      <vt:lpstr>Tree of the casual relationships I –example </vt:lpstr>
      <vt:lpstr>Prezentace aplikace PowerPoint</vt:lpstr>
      <vt:lpstr>Let’s Look At Some Problems again!</vt:lpstr>
      <vt:lpstr>Decision making process (will be presented in the following example)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73</cp:revision>
  <dcterms:created xsi:type="dcterms:W3CDTF">2012-07-23T07:06:28Z</dcterms:created>
  <dcterms:modified xsi:type="dcterms:W3CDTF">2013-11-06T11:40:19Z</dcterms:modified>
</cp:coreProperties>
</file>