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1"/>
  </p:notesMasterIdLst>
  <p:handoutMasterIdLst>
    <p:handoutMasterId r:id="rId72"/>
  </p:handoutMasterIdLst>
  <p:sldIdLst>
    <p:sldId id="256" r:id="rId2"/>
    <p:sldId id="293" r:id="rId3"/>
    <p:sldId id="294" r:id="rId4"/>
    <p:sldId id="295" r:id="rId5"/>
    <p:sldId id="296" r:id="rId6"/>
    <p:sldId id="297" r:id="rId7"/>
    <p:sldId id="298" r:id="rId8"/>
    <p:sldId id="299" r:id="rId9"/>
    <p:sldId id="335" r:id="rId10"/>
    <p:sldId id="336" r:id="rId11"/>
    <p:sldId id="337" r:id="rId12"/>
    <p:sldId id="366" r:id="rId13"/>
    <p:sldId id="367" r:id="rId14"/>
    <p:sldId id="368" r:id="rId15"/>
    <p:sldId id="369" r:id="rId16"/>
    <p:sldId id="370" r:id="rId17"/>
    <p:sldId id="371" r:id="rId18"/>
    <p:sldId id="372" r:id="rId19"/>
    <p:sldId id="373" r:id="rId20"/>
    <p:sldId id="374" r:id="rId21"/>
    <p:sldId id="338" r:id="rId22"/>
    <p:sldId id="339" r:id="rId23"/>
    <p:sldId id="340" r:id="rId24"/>
    <p:sldId id="341" r:id="rId25"/>
    <p:sldId id="342" r:id="rId26"/>
    <p:sldId id="345" r:id="rId27"/>
    <p:sldId id="346" r:id="rId28"/>
    <p:sldId id="300" r:id="rId29"/>
    <p:sldId id="347" r:id="rId30"/>
    <p:sldId id="348" r:id="rId31"/>
    <p:sldId id="375" r:id="rId32"/>
    <p:sldId id="349" r:id="rId33"/>
    <p:sldId id="376" r:id="rId34"/>
    <p:sldId id="377" r:id="rId35"/>
    <p:sldId id="381" r:id="rId36"/>
    <p:sldId id="378" r:id="rId37"/>
    <p:sldId id="379" r:id="rId38"/>
    <p:sldId id="380" r:id="rId39"/>
    <p:sldId id="351" r:id="rId40"/>
    <p:sldId id="352" r:id="rId41"/>
    <p:sldId id="353" r:id="rId42"/>
    <p:sldId id="354" r:id="rId43"/>
    <p:sldId id="355" r:id="rId44"/>
    <p:sldId id="316" r:id="rId45"/>
    <p:sldId id="317" r:id="rId46"/>
    <p:sldId id="318" r:id="rId47"/>
    <p:sldId id="319" r:id="rId48"/>
    <p:sldId id="361" r:id="rId49"/>
    <p:sldId id="362" r:id="rId50"/>
    <p:sldId id="363" r:id="rId51"/>
    <p:sldId id="364" r:id="rId52"/>
    <p:sldId id="365" r:id="rId53"/>
    <p:sldId id="360" r:id="rId54"/>
    <p:sldId id="320" r:id="rId55"/>
    <p:sldId id="321" r:id="rId56"/>
    <p:sldId id="322" r:id="rId57"/>
    <p:sldId id="323" r:id="rId58"/>
    <p:sldId id="324" r:id="rId59"/>
    <p:sldId id="382" r:id="rId60"/>
    <p:sldId id="383" r:id="rId61"/>
    <p:sldId id="384" r:id="rId62"/>
    <p:sldId id="385" r:id="rId63"/>
    <p:sldId id="386" r:id="rId64"/>
    <p:sldId id="387" r:id="rId65"/>
    <p:sldId id="388" r:id="rId66"/>
    <p:sldId id="389" r:id="rId67"/>
    <p:sldId id="390" r:id="rId68"/>
    <p:sldId id="391" r:id="rId69"/>
    <p:sldId id="392" r:id="rId70"/>
  </p:sldIdLst>
  <p:sldSz cx="9144000" cy="6858000" type="screen4x3"/>
  <p:notesSz cx="6811963" cy="99425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51851" cy="49712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8536" y="0"/>
            <a:ext cx="2951851" cy="497126"/>
          </a:xfrm>
          <a:prstGeom prst="rect">
            <a:avLst/>
          </a:prstGeom>
        </p:spPr>
        <p:txBody>
          <a:bodyPr vert="horz" lIns="91440" tIns="45720" rIns="91440" bIns="45720" rtlCol="0"/>
          <a:lstStyle>
            <a:lvl1pPr algn="r">
              <a:defRPr sz="1200"/>
            </a:lvl1pPr>
          </a:lstStyle>
          <a:p>
            <a:fld id="{E89442DD-D3EE-4BFD-A5F9-E91ADB2E4934}" type="datetimeFigureOut">
              <a:rPr lang="cs-CZ" smtClean="0"/>
              <a:t>18.11.2013</a:t>
            </a:fld>
            <a:endParaRPr lang="cs-CZ"/>
          </a:p>
        </p:txBody>
      </p:sp>
      <p:sp>
        <p:nvSpPr>
          <p:cNvPr id="4" name="Zástupný symbol pro zápatí 3"/>
          <p:cNvSpPr>
            <a:spLocks noGrp="1"/>
          </p:cNvSpPr>
          <p:nvPr>
            <p:ph type="ftr" sz="quarter" idx="2"/>
          </p:nvPr>
        </p:nvSpPr>
        <p:spPr>
          <a:xfrm>
            <a:off x="0" y="9443662"/>
            <a:ext cx="2951851" cy="497126"/>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8536" y="9443662"/>
            <a:ext cx="2951851" cy="497126"/>
          </a:xfrm>
          <a:prstGeom prst="rect">
            <a:avLst/>
          </a:prstGeom>
        </p:spPr>
        <p:txBody>
          <a:bodyPr vert="horz" lIns="91440" tIns="45720" rIns="91440" bIns="45720" rtlCol="0" anchor="b"/>
          <a:lstStyle>
            <a:lvl1pPr algn="r">
              <a:defRPr sz="1200"/>
            </a:lvl1pPr>
          </a:lstStyle>
          <a:p>
            <a:fld id="{3E062B93-B6E9-442D-BA71-E2D013C3ABC6}" type="slidenum">
              <a:rPr lang="cs-CZ" smtClean="0"/>
              <a:t>‹#›</a:t>
            </a:fld>
            <a:endParaRPr lang="cs-CZ"/>
          </a:p>
        </p:txBody>
      </p:sp>
    </p:spTree>
    <p:extLst>
      <p:ext uri="{BB962C8B-B14F-4D97-AF65-F5344CB8AC3E}">
        <p14:creationId xmlns:p14="http://schemas.microsoft.com/office/powerpoint/2010/main" val="2845019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51851" cy="49712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8536" y="0"/>
            <a:ext cx="2951851" cy="497126"/>
          </a:xfrm>
          <a:prstGeom prst="rect">
            <a:avLst/>
          </a:prstGeom>
        </p:spPr>
        <p:txBody>
          <a:bodyPr vert="horz" lIns="91440" tIns="45720" rIns="91440" bIns="45720" rtlCol="0"/>
          <a:lstStyle>
            <a:lvl1pPr algn="r">
              <a:defRPr sz="1200"/>
            </a:lvl1pPr>
          </a:lstStyle>
          <a:p>
            <a:fld id="{8C45E0BB-CF99-40BF-9F59-8D753A3C5BA5}" type="datetimeFigureOut">
              <a:rPr lang="cs-CZ" smtClean="0"/>
              <a:t>18.11.2013</a:t>
            </a:fld>
            <a:endParaRPr lang="cs-CZ"/>
          </a:p>
        </p:txBody>
      </p:sp>
      <p:sp>
        <p:nvSpPr>
          <p:cNvPr id="4" name="Zástupný symbol pro obrázek snímku 3"/>
          <p:cNvSpPr>
            <a:spLocks noGrp="1" noRot="1" noChangeAspect="1"/>
          </p:cNvSpPr>
          <p:nvPr>
            <p:ph type="sldImg" idx="2"/>
          </p:nvPr>
        </p:nvSpPr>
        <p:spPr>
          <a:xfrm>
            <a:off x="922338" y="746125"/>
            <a:ext cx="4967287" cy="372745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1197" y="4722694"/>
            <a:ext cx="5449570" cy="4474131"/>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43662"/>
            <a:ext cx="2951851" cy="497126"/>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8536" y="9443662"/>
            <a:ext cx="2951851" cy="497126"/>
          </a:xfrm>
          <a:prstGeom prst="rect">
            <a:avLst/>
          </a:prstGeom>
        </p:spPr>
        <p:txBody>
          <a:bodyPr vert="horz" lIns="91440" tIns="45720" rIns="91440" bIns="45720" rtlCol="0" anchor="b"/>
          <a:lstStyle>
            <a:lvl1pPr algn="r">
              <a:defRPr sz="1200"/>
            </a:lvl1pPr>
          </a:lstStyle>
          <a:p>
            <a:fld id="{F0FDE7F8-71B0-4652-B387-B756CC6CF231}" type="slidenum">
              <a:rPr lang="cs-CZ" smtClean="0"/>
              <a:t>‹#›</a:t>
            </a:fld>
            <a:endParaRPr lang="cs-CZ"/>
          </a:p>
        </p:txBody>
      </p:sp>
    </p:spTree>
    <p:extLst>
      <p:ext uri="{BB962C8B-B14F-4D97-AF65-F5344CB8AC3E}">
        <p14:creationId xmlns:p14="http://schemas.microsoft.com/office/powerpoint/2010/main" val="3230863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0F0843F-9277-4E8E-8F8D-60AD286A17DE}" type="datetime1">
              <a:rPr lang="cs-CZ" smtClean="0"/>
              <a:t>18.11.2013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1355722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47929D3-60F6-43B9-9A5A-227963DACD79}" type="datetime1">
              <a:rPr lang="cs-CZ" smtClean="0"/>
              <a:t>18.11.2013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1964270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EF9F6E1-67A4-430C-8669-F7254FAFD80B}" type="datetime1">
              <a:rPr lang="cs-CZ" smtClean="0"/>
              <a:t>18.11.2013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3070455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954B2B7-E190-4952-ABA5-87BD85D2C1B2}" type="datetime1">
              <a:rPr lang="cs-CZ" smtClean="0"/>
              <a:t>18.11.2013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3782687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FB7DB5C-F12E-43BD-B811-C5721BF5C6B9}" type="datetime1">
              <a:rPr lang="cs-CZ" smtClean="0"/>
              <a:t>18.11.2013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1298113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FFB2A46-6957-45B7-850E-DCF8BF9AB9EE}" type="datetime1">
              <a:rPr lang="cs-CZ" smtClean="0"/>
              <a:t>18.11.2013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34365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BA5A81E-EF84-43C0-9005-C757B6A7A855}" type="datetime1">
              <a:rPr lang="cs-CZ" smtClean="0"/>
              <a:t>18.11.2013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253191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C013BD0-A93D-47D8-925E-920B4B24C5DE}" type="datetime1">
              <a:rPr lang="cs-CZ" smtClean="0"/>
              <a:t>18.11.2013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2947721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DFE24A0-97FE-43D4-8495-C125484E321E}" type="datetime1">
              <a:rPr lang="cs-CZ" smtClean="0"/>
              <a:t>18.11.2013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3273584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6CA0140-67DE-40C7-A045-0C955863FD6E}" type="datetime1">
              <a:rPr lang="cs-CZ" smtClean="0"/>
              <a:t>18.11.2013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2826910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801A0D2-81F6-4369-A0B4-9413C5010C46}" type="datetime1">
              <a:rPr lang="cs-CZ" smtClean="0"/>
              <a:t>18.11.2013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2233172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2A730-624A-43FD-8E49-10FF131E291E}" type="datetime1">
              <a:rPr lang="cs-CZ" smtClean="0"/>
              <a:t>18.11.2013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A3730E-F779-4E74-B596-018C11B1C4A9}" type="slidenum">
              <a:rPr lang="cs-CZ" smtClean="0"/>
              <a:t>‹#›</a:t>
            </a:fld>
            <a:endParaRPr lang="cs-CZ"/>
          </a:p>
        </p:txBody>
      </p:sp>
    </p:spTree>
    <p:extLst>
      <p:ext uri="{BB962C8B-B14F-4D97-AF65-F5344CB8AC3E}">
        <p14:creationId xmlns:p14="http://schemas.microsoft.com/office/powerpoint/2010/main" val="2346930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Mezinárodní zdanění</a:t>
            </a:r>
            <a:endParaRPr lang="cs-CZ" dirty="0"/>
          </a:p>
        </p:txBody>
      </p:sp>
      <p:sp>
        <p:nvSpPr>
          <p:cNvPr id="3" name="Podnadpis 2"/>
          <p:cNvSpPr>
            <a:spLocks noGrp="1"/>
          </p:cNvSpPr>
          <p:nvPr>
            <p:ph type="subTitle" idx="1"/>
          </p:nvPr>
        </p:nvSpPr>
        <p:spPr/>
        <p:txBody>
          <a:bodyPr/>
          <a:lstStyle/>
          <a:p>
            <a:r>
              <a:rPr lang="cs-CZ" dirty="0" smtClean="0"/>
              <a:t>Hana </a:t>
            </a:r>
            <a:r>
              <a:rPr lang="cs-CZ" dirty="0" smtClean="0"/>
              <a:t>Jurajdová</a:t>
            </a:r>
            <a:endParaRPr lang="cs-CZ" dirty="0" smtClean="0"/>
          </a:p>
        </p:txBody>
      </p:sp>
    </p:spTree>
    <p:extLst>
      <p:ext uri="{BB962C8B-B14F-4D97-AF65-F5344CB8AC3E}">
        <p14:creationId xmlns:p14="http://schemas.microsoft.com/office/powerpoint/2010/main" val="12536765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Techniky výběru – ad) 1</a:t>
            </a:r>
          </a:p>
        </p:txBody>
      </p:sp>
      <p:sp>
        <p:nvSpPr>
          <p:cNvPr id="3" name="Zástupný symbol pro obsah 2"/>
          <p:cNvSpPr>
            <a:spLocks noGrp="1"/>
          </p:cNvSpPr>
          <p:nvPr>
            <p:ph idx="1"/>
          </p:nvPr>
        </p:nvSpPr>
        <p:spPr/>
        <p:txBody>
          <a:bodyPr>
            <a:normAutofit/>
          </a:bodyPr>
          <a:lstStyle/>
          <a:p>
            <a:r>
              <a:rPr lang="cs-CZ" sz="2000" dirty="0"/>
              <a:t>p</a:t>
            </a:r>
            <a:r>
              <a:rPr lang="cs-CZ" sz="2000" dirty="0" smtClean="0"/>
              <a:t>říjmy z osobně vykonávané činnosti umělců, sportovců a spoluúčinkujících osob, a to bez ohledu na to, na základě jakého právního vztahu příjmy plynou a komu plynou,</a:t>
            </a:r>
          </a:p>
          <a:p>
            <a:r>
              <a:rPr lang="cs-CZ" sz="2000" dirty="0"/>
              <a:t>n</a:t>
            </a:r>
            <a:r>
              <a:rPr lang="cs-CZ" sz="2000" dirty="0" smtClean="0"/>
              <a:t>áhrady za poskytnutí práva užívat předměty průmyslového vlastnictví, počítačových programů (software), výrobně technických a jiných hospodářsky využitelných poznatků (know-how),</a:t>
            </a:r>
          </a:p>
          <a:p>
            <a:r>
              <a:rPr lang="cs-CZ" sz="2000" dirty="0"/>
              <a:t>n</a:t>
            </a:r>
            <a:r>
              <a:rPr lang="cs-CZ" sz="2000" dirty="0" smtClean="0"/>
              <a:t>áhrady spojené s poskytnutím práva autorského nebo práva příbuzného autorskému právu,</a:t>
            </a:r>
          </a:p>
          <a:p>
            <a:r>
              <a:rPr lang="cs-CZ" sz="2000" dirty="0"/>
              <a:t>p</a:t>
            </a:r>
            <a:r>
              <a:rPr lang="cs-CZ" sz="2000" dirty="0" smtClean="0"/>
              <a:t>odíly na zisku, vypořádací podíly a podíly na likvidačním zůstatku obchodních společností (netýká se společníků vos a komplementářů ks) a družstev,</a:t>
            </a:r>
          </a:p>
          <a:p>
            <a:r>
              <a:rPr lang="cs-CZ" sz="2000" dirty="0"/>
              <a:t>ú</a:t>
            </a:r>
            <a:r>
              <a:rPr lang="cs-CZ" sz="2000" dirty="0" smtClean="0"/>
              <a:t>roky a jiné výnosy z poskytnutých úvěrů a půjček a obdobné příjmy plynoucí z jiných obchodních vztahů, z vkladů a z investičních nástrojů,</a:t>
            </a:r>
            <a:endParaRPr lang="cs-CZ" sz="2000"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10</a:t>
            </a:fld>
            <a:endParaRPr lang="cs-CZ"/>
          </a:p>
        </p:txBody>
      </p:sp>
    </p:spTree>
    <p:extLst>
      <p:ext uri="{BB962C8B-B14F-4D97-AF65-F5344CB8AC3E}">
        <p14:creationId xmlns:p14="http://schemas.microsoft.com/office/powerpoint/2010/main" val="25197073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Techniky výběru – ad) 1</a:t>
            </a:r>
          </a:p>
        </p:txBody>
      </p:sp>
      <p:sp>
        <p:nvSpPr>
          <p:cNvPr id="3" name="Zástupný symbol pro obsah 2"/>
          <p:cNvSpPr>
            <a:spLocks noGrp="1"/>
          </p:cNvSpPr>
          <p:nvPr>
            <p:ph idx="1"/>
          </p:nvPr>
        </p:nvSpPr>
        <p:spPr/>
        <p:txBody>
          <a:bodyPr>
            <a:normAutofit fontScale="85000" lnSpcReduction="10000"/>
          </a:bodyPr>
          <a:lstStyle/>
          <a:p>
            <a:r>
              <a:rPr lang="cs-CZ" sz="2000" dirty="0"/>
              <a:t>p</a:t>
            </a:r>
            <a:r>
              <a:rPr lang="cs-CZ" sz="2000" dirty="0" smtClean="0"/>
              <a:t>říjmy z užívání movité věci nebo její části,</a:t>
            </a:r>
          </a:p>
          <a:p>
            <a:r>
              <a:rPr lang="cs-CZ" sz="2000" dirty="0"/>
              <a:t>n</a:t>
            </a:r>
            <a:r>
              <a:rPr lang="cs-CZ" sz="2000" dirty="0" smtClean="0"/>
              <a:t>ájemné u finančního pronájmu s následnou koupí najaté věci,</a:t>
            </a:r>
          </a:p>
          <a:p>
            <a:r>
              <a:rPr lang="cs-CZ" sz="2000" dirty="0"/>
              <a:t>u</a:t>
            </a:r>
            <a:r>
              <a:rPr lang="cs-CZ" sz="2000" dirty="0" smtClean="0"/>
              <a:t> fyzických osob výhry v loteriích, sázkách a jiných podobných hrách, výhry z reklamních soutěží a slosování, ceny z veřejných soutěží a ze sportovních soutěží,</a:t>
            </a:r>
          </a:p>
          <a:p>
            <a:r>
              <a:rPr lang="cs-CZ" sz="2000" dirty="0"/>
              <a:t>p</a:t>
            </a:r>
            <a:r>
              <a:rPr lang="cs-CZ" sz="2000" dirty="0" smtClean="0"/>
              <a:t>říjmy plynoucí společníkovi obchodní společnosti v souvislosti se snížením základního kapitálu, pokud zdrojem zvýšení základního kapitálu byly vlastní zdroje společnosti,</a:t>
            </a:r>
          </a:p>
          <a:p>
            <a:r>
              <a:rPr lang="cs-CZ" sz="2000" dirty="0" smtClean="0"/>
              <a:t>sankce ze závazkových vztahů.</a:t>
            </a:r>
          </a:p>
          <a:p>
            <a:endParaRPr lang="cs-CZ" sz="2000" dirty="0"/>
          </a:p>
          <a:p>
            <a:pPr marL="0" indent="0">
              <a:buNone/>
            </a:pPr>
            <a:r>
              <a:rPr lang="cs-CZ" sz="2000" i="1" dirty="0" smtClean="0"/>
              <a:t>Sazby daně pro jednotlivé druhy příjmů jsou uvedeny v § 36 ZDP. (nejčastěji 15 % viz dále)</a:t>
            </a:r>
          </a:p>
          <a:p>
            <a:pPr marL="533400" indent="-533400" algn="just">
              <a:buFontTx/>
              <a:buNone/>
            </a:pPr>
            <a:r>
              <a:rPr lang="cs-CZ" sz="2000" b="1" dirty="0"/>
              <a:t>V</a:t>
            </a:r>
            <a:r>
              <a:rPr lang="cs-CZ" sz="2000" dirty="0"/>
              <a:t> </a:t>
            </a:r>
            <a:r>
              <a:rPr lang="cs-CZ" sz="2000" b="1" dirty="0"/>
              <a:t>případě</a:t>
            </a:r>
            <a:r>
              <a:rPr lang="cs-CZ" sz="2000" dirty="0"/>
              <a:t> </a:t>
            </a:r>
            <a:r>
              <a:rPr lang="cs-CZ" sz="2000" b="1" dirty="0"/>
              <a:t>srážkové</a:t>
            </a:r>
            <a:r>
              <a:rPr lang="cs-CZ" sz="2000" dirty="0"/>
              <a:t> </a:t>
            </a:r>
            <a:r>
              <a:rPr lang="cs-CZ" sz="2000" b="1" dirty="0"/>
              <a:t>daně</a:t>
            </a:r>
            <a:r>
              <a:rPr lang="cs-CZ" sz="2000" dirty="0"/>
              <a:t> </a:t>
            </a:r>
            <a:r>
              <a:rPr lang="cs-CZ" sz="2000" b="1" dirty="0"/>
              <a:t>(1)</a:t>
            </a:r>
            <a:r>
              <a:rPr lang="cs-CZ" sz="2000" dirty="0"/>
              <a:t> se uplatňují sazby uvedené v mezinárodních smlouvách o zamezení dvojího zdanění, např. ve výši </a:t>
            </a:r>
            <a:r>
              <a:rPr lang="cs-CZ" sz="2000" b="1" dirty="0"/>
              <a:t>5 %, 10 %, 12,5 %, 15 %, 25 % (</a:t>
            </a:r>
            <a:r>
              <a:rPr lang="cs-CZ" sz="2000" dirty="0"/>
              <a:t>licenční poplatky, dividendy, úroky). Jde o </a:t>
            </a:r>
            <a:r>
              <a:rPr lang="cs-CZ" sz="2000" b="1" dirty="0"/>
              <a:t>maximální sazby daně</a:t>
            </a:r>
            <a:r>
              <a:rPr lang="cs-CZ" sz="2000" dirty="0"/>
              <a:t>, které lze uplatnit ve státě zdroje.</a:t>
            </a:r>
            <a:endParaRPr lang="cs-CZ" sz="2000" b="1" dirty="0"/>
          </a:p>
          <a:p>
            <a:pPr marL="533400" indent="-533400" algn="just">
              <a:buFontTx/>
              <a:buNone/>
            </a:pPr>
            <a:r>
              <a:rPr lang="cs-CZ" sz="2000" b="1" dirty="0"/>
              <a:t>		</a:t>
            </a:r>
          </a:p>
          <a:p>
            <a:pPr marL="533400" indent="-533400" algn="just">
              <a:buFontTx/>
              <a:buNone/>
            </a:pPr>
            <a:r>
              <a:rPr lang="cs-CZ" sz="2000" b="1" dirty="0" smtClean="0"/>
              <a:t>Podle</a:t>
            </a:r>
            <a:r>
              <a:rPr lang="cs-CZ" sz="2000" dirty="0" smtClean="0"/>
              <a:t> </a:t>
            </a:r>
            <a:r>
              <a:rPr lang="cs-CZ" sz="2000" b="1" dirty="0"/>
              <a:t>tuzemského</a:t>
            </a:r>
            <a:r>
              <a:rPr lang="cs-CZ" sz="2000" dirty="0"/>
              <a:t> </a:t>
            </a:r>
            <a:r>
              <a:rPr lang="cs-CZ" sz="2000" b="1" dirty="0"/>
              <a:t>předpisu</a:t>
            </a:r>
            <a:r>
              <a:rPr lang="cs-CZ" sz="2000" dirty="0"/>
              <a:t> [§ 36 odst. 1 písm. a), b)ZDP] </a:t>
            </a:r>
            <a:r>
              <a:rPr lang="cs-CZ" sz="2000" b="1" dirty="0"/>
              <a:t>se uplatňují sazby 5 % a 15 %.</a:t>
            </a:r>
            <a:r>
              <a:rPr lang="cs-CZ" sz="2000" dirty="0"/>
              <a:t> </a:t>
            </a:r>
          </a:p>
          <a:p>
            <a:pPr marL="0" indent="0">
              <a:buNone/>
            </a:pPr>
            <a:endParaRPr lang="cs-CZ" sz="2000" i="1"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11</a:t>
            </a:fld>
            <a:endParaRPr lang="cs-CZ"/>
          </a:p>
        </p:txBody>
      </p:sp>
    </p:spTree>
    <p:extLst>
      <p:ext uri="{BB962C8B-B14F-4D97-AF65-F5344CB8AC3E}">
        <p14:creationId xmlns:p14="http://schemas.microsoft.com/office/powerpoint/2010/main" val="23934969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cs-CZ" sz="2400" dirty="0"/>
              <a:t>2. Techniky výběru – ad) 1</a:t>
            </a:r>
            <a:endParaRPr lang="cs-CZ" sz="2400" b="1" dirty="0"/>
          </a:p>
        </p:txBody>
      </p:sp>
      <p:sp>
        <p:nvSpPr>
          <p:cNvPr id="132099" name="Rectangle 3"/>
          <p:cNvSpPr>
            <a:spLocks noGrp="1" noChangeArrowheads="1"/>
          </p:cNvSpPr>
          <p:nvPr>
            <p:ph type="body" idx="1"/>
          </p:nvPr>
        </p:nvSpPr>
        <p:spPr>
          <a:xfrm>
            <a:off x="684213" y="1628775"/>
            <a:ext cx="7920037" cy="4708525"/>
          </a:xfrm>
        </p:spPr>
        <p:txBody>
          <a:bodyPr/>
          <a:lstStyle/>
          <a:p>
            <a:pPr>
              <a:buFontTx/>
              <a:buNone/>
            </a:pPr>
            <a:r>
              <a:rPr lang="cs-CZ" b="1"/>
              <a:t>	</a:t>
            </a:r>
            <a:r>
              <a:rPr lang="cs-CZ" sz="2000" b="1"/>
              <a:t>Sazbou 5 % podle tuzemského předpisu (ZDP) se zdaňují:</a:t>
            </a:r>
          </a:p>
          <a:p>
            <a:pPr lvl="1">
              <a:buFontTx/>
              <a:buChar char="•"/>
            </a:pPr>
            <a:r>
              <a:rPr lang="cs-CZ" sz="2000" b="1"/>
              <a:t>příjmy</a:t>
            </a:r>
            <a:r>
              <a:rPr lang="cs-CZ" sz="2000"/>
              <a:t> </a:t>
            </a:r>
            <a:r>
              <a:rPr lang="cs-CZ" sz="2000" b="1"/>
              <a:t>z</a:t>
            </a:r>
            <a:r>
              <a:rPr lang="cs-CZ" sz="2000"/>
              <a:t> </a:t>
            </a:r>
            <a:r>
              <a:rPr lang="cs-CZ" sz="2000" b="1"/>
              <a:t>nájemného</a:t>
            </a:r>
            <a:r>
              <a:rPr lang="cs-CZ" sz="2000"/>
              <a:t> </a:t>
            </a:r>
            <a:r>
              <a:rPr lang="cs-CZ" sz="2000" b="1"/>
              <a:t>u</a:t>
            </a:r>
            <a:r>
              <a:rPr lang="cs-CZ" sz="2000"/>
              <a:t> </a:t>
            </a:r>
            <a:r>
              <a:rPr lang="cs-CZ" sz="2000" b="1"/>
              <a:t>finančního</a:t>
            </a:r>
            <a:r>
              <a:rPr lang="cs-CZ" sz="2000"/>
              <a:t> </a:t>
            </a:r>
            <a:r>
              <a:rPr lang="cs-CZ" sz="2000" b="1"/>
              <a:t>pronájmu</a:t>
            </a:r>
            <a:r>
              <a:rPr lang="cs-CZ" sz="2000"/>
              <a:t> s následnou koupí najaté věci.</a:t>
            </a:r>
          </a:p>
          <a:p>
            <a:pPr lvl="1">
              <a:buFontTx/>
              <a:buNone/>
            </a:pPr>
            <a:endParaRPr lang="cs-CZ" sz="2000" b="1"/>
          </a:p>
          <a:p>
            <a:pPr>
              <a:buFontTx/>
              <a:buNone/>
            </a:pPr>
            <a:r>
              <a:rPr lang="cs-CZ" sz="2000" b="1"/>
              <a:t>	</a:t>
            </a:r>
            <a:endParaRPr lang="cs-CZ" sz="2400"/>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12</a:t>
            </a:fld>
            <a:endParaRPr lang="cs-CZ"/>
          </a:p>
        </p:txBody>
      </p:sp>
    </p:spTree>
    <p:extLst>
      <p:ext uri="{BB962C8B-B14F-4D97-AF65-F5344CB8AC3E}">
        <p14:creationId xmlns:p14="http://schemas.microsoft.com/office/powerpoint/2010/main" val="25066960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r>
              <a:rPr lang="cs-CZ" sz="2400" dirty="0"/>
              <a:t>2. Techniky výběru – ad) 1</a:t>
            </a:r>
            <a:endParaRPr lang="cs-CZ" sz="2400" b="1" dirty="0"/>
          </a:p>
        </p:txBody>
      </p:sp>
      <p:sp>
        <p:nvSpPr>
          <p:cNvPr id="168963" name="Rectangle 3"/>
          <p:cNvSpPr>
            <a:spLocks noGrp="1" noChangeArrowheads="1"/>
          </p:cNvSpPr>
          <p:nvPr>
            <p:ph type="body" idx="1"/>
          </p:nvPr>
        </p:nvSpPr>
        <p:spPr>
          <a:xfrm>
            <a:off x="611188" y="1628775"/>
            <a:ext cx="7827962" cy="4708525"/>
          </a:xfrm>
        </p:spPr>
        <p:txBody>
          <a:bodyPr/>
          <a:lstStyle/>
          <a:p>
            <a:pPr lvl="1" algn="just">
              <a:lnSpc>
                <a:spcPct val="90000"/>
              </a:lnSpc>
              <a:buFontTx/>
              <a:buNone/>
            </a:pPr>
            <a:r>
              <a:rPr lang="cs-CZ" b="1"/>
              <a:t>Zvláštní sazbou daně 15 %</a:t>
            </a:r>
            <a:r>
              <a:rPr lang="cs-CZ"/>
              <a:t> se zdaňují tyto příjmy (</a:t>
            </a:r>
            <a:r>
              <a:rPr lang="cs-CZ" b="1"/>
              <a:t>rezidentů i nerezidentů</a:t>
            </a:r>
            <a:r>
              <a:rPr lang="cs-CZ"/>
              <a:t>) : </a:t>
            </a:r>
          </a:p>
          <a:p>
            <a:pPr lvl="1"/>
            <a:r>
              <a:rPr lang="cs-CZ" sz="2000" b="1"/>
              <a:t>z účasti v akciové společnosti a z podílu na zisku z podílového listu</a:t>
            </a:r>
            <a:r>
              <a:rPr lang="cs-CZ" sz="2000"/>
              <a:t> (tzv. dividendový příjem);</a:t>
            </a:r>
            <a:endParaRPr lang="cs-CZ" sz="2000" b="1"/>
          </a:p>
          <a:p>
            <a:pPr lvl="1"/>
            <a:r>
              <a:rPr lang="cs-CZ" sz="2000" b="1"/>
              <a:t>u fyzických osob z rozdílu mezi vyplacenou jmenovitou hodnotou dluhopisu</a:t>
            </a:r>
            <a:r>
              <a:rPr lang="cs-CZ" sz="2000"/>
              <a:t> včetně vkladního listu nebo vkladu na roveň postaveného </a:t>
            </a:r>
            <a:r>
              <a:rPr lang="cs-CZ" sz="2000" b="1"/>
              <a:t>a emisním kursem při jejich vydání</a:t>
            </a:r>
            <a:r>
              <a:rPr lang="cs-CZ" sz="2000"/>
              <a:t>, ze směnky vystavené bankou k zajištění pohledávky vzniklé z vkladu věřitele, vkladního listu a vkladu mu na roveň postavenému, s výjimkou úrokového příjmu z dluhopisu vydaného v zahraničí poplatníkem se sídlem v ČR nebo Českou republikou plynoucího poplatníkovi (fyzické osobě-rezidentu ČR);</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13</a:t>
            </a:fld>
            <a:endParaRPr lang="cs-CZ"/>
          </a:p>
        </p:txBody>
      </p:sp>
    </p:spTree>
    <p:extLst>
      <p:ext uri="{BB962C8B-B14F-4D97-AF65-F5344CB8AC3E}">
        <p14:creationId xmlns:p14="http://schemas.microsoft.com/office/powerpoint/2010/main" val="2521507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r>
              <a:rPr lang="cs-CZ" sz="2400" dirty="0"/>
              <a:t>2. Techniky výběru – ad) 1</a:t>
            </a:r>
            <a:endParaRPr lang="cs-CZ" sz="2400" b="1" dirty="0"/>
          </a:p>
        </p:txBody>
      </p:sp>
      <p:sp>
        <p:nvSpPr>
          <p:cNvPr id="169987" name="Rectangle 3"/>
          <p:cNvSpPr>
            <a:spLocks noGrp="1" noChangeArrowheads="1"/>
          </p:cNvSpPr>
          <p:nvPr>
            <p:ph type="body" idx="1"/>
          </p:nvPr>
        </p:nvSpPr>
        <p:spPr>
          <a:xfrm>
            <a:off x="611188" y="1628775"/>
            <a:ext cx="7827962" cy="4708525"/>
          </a:xfrm>
        </p:spPr>
        <p:txBody>
          <a:bodyPr/>
          <a:lstStyle/>
          <a:p>
            <a:pPr lvl="1"/>
            <a:r>
              <a:rPr lang="cs-CZ" sz="2000" b="1"/>
              <a:t>z podílu na zisku</a:t>
            </a:r>
            <a:r>
              <a:rPr lang="cs-CZ" sz="2000"/>
              <a:t>, </a:t>
            </a:r>
            <a:r>
              <a:rPr lang="cs-CZ" sz="2000" b="1"/>
              <a:t>z účasti</a:t>
            </a:r>
            <a:r>
              <a:rPr lang="cs-CZ" sz="2000"/>
              <a:t> na společnosti s </a:t>
            </a:r>
            <a:r>
              <a:rPr lang="cs-CZ" sz="2000" b="1"/>
              <a:t>ručením omezeným</a:t>
            </a:r>
            <a:r>
              <a:rPr lang="cs-CZ" sz="2000"/>
              <a:t>, z účasti komanditisty na </a:t>
            </a:r>
            <a:r>
              <a:rPr lang="cs-CZ" sz="2000" b="1"/>
              <a:t>komanditní společnosti</a:t>
            </a:r>
            <a:r>
              <a:rPr lang="cs-CZ" sz="2000"/>
              <a:t>;</a:t>
            </a:r>
            <a:endParaRPr lang="cs-CZ" sz="2000" b="1"/>
          </a:p>
          <a:p>
            <a:pPr lvl="1"/>
            <a:r>
              <a:rPr lang="cs-CZ" sz="2000" b="1"/>
              <a:t>z podílu na zisku</a:t>
            </a:r>
            <a:r>
              <a:rPr lang="cs-CZ" sz="2000"/>
              <a:t> a obdobného plnění z členství </a:t>
            </a:r>
            <a:r>
              <a:rPr lang="cs-CZ" sz="2000" b="1"/>
              <a:t>v družstvu</a:t>
            </a:r>
            <a:r>
              <a:rPr lang="cs-CZ" sz="2000"/>
              <a:t>;</a:t>
            </a:r>
            <a:endParaRPr lang="cs-CZ" sz="2000" b="1"/>
          </a:p>
          <a:p>
            <a:pPr lvl="1"/>
            <a:r>
              <a:rPr lang="cs-CZ" sz="2000" b="1"/>
              <a:t>z podílu na zisku tichého společníka</a:t>
            </a:r>
            <a:r>
              <a:rPr lang="cs-CZ" sz="2000"/>
              <a:t>;</a:t>
            </a:r>
            <a:endParaRPr lang="cs-CZ" sz="2000" b="1"/>
          </a:p>
          <a:p>
            <a:pPr lvl="1"/>
            <a:r>
              <a:rPr lang="cs-CZ" sz="2000" b="1"/>
              <a:t>z vypořádacího podílu</a:t>
            </a:r>
            <a:r>
              <a:rPr lang="cs-CZ" sz="2000"/>
              <a:t> při zániku účasti společníka v s.r.o., komanditisty v k.s. a při zániku členství v družstvu, </a:t>
            </a:r>
            <a:r>
              <a:rPr lang="cs-CZ" sz="2000" b="1"/>
              <a:t>sníženého o nabývací cenu podílu</a:t>
            </a:r>
            <a:r>
              <a:rPr lang="cs-CZ" sz="2000"/>
              <a:t> na obchodní společnosti nebo družstvu, je-li poplatníkem plátci prokázána;</a:t>
            </a:r>
          </a:p>
          <a:p>
            <a:pPr lvl="1"/>
            <a:r>
              <a:rPr lang="cs-CZ" sz="2000" b="1"/>
              <a:t>z podílu na likvidačním zůstatku</a:t>
            </a:r>
            <a:r>
              <a:rPr lang="cs-CZ" sz="2000"/>
              <a:t> společníka v a.s. nebo ve s.r.o., komanditisty v k.s. a člena družstva ve družstvu, </a:t>
            </a:r>
            <a:r>
              <a:rPr lang="cs-CZ" sz="2000" b="1"/>
              <a:t>sníženého o nabývací cenu podílu</a:t>
            </a:r>
            <a:r>
              <a:rPr lang="cs-CZ" sz="2000"/>
              <a:t> na obchodní společnosti nebo družstvu, je-li poplatníkem pláci prokázána;</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14</a:t>
            </a:fld>
            <a:endParaRPr lang="cs-CZ"/>
          </a:p>
        </p:txBody>
      </p:sp>
    </p:spTree>
    <p:extLst>
      <p:ext uri="{BB962C8B-B14F-4D97-AF65-F5344CB8AC3E}">
        <p14:creationId xmlns:p14="http://schemas.microsoft.com/office/powerpoint/2010/main" val="2776472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1026"/>
          <p:cNvSpPr>
            <a:spLocks noGrp="1" noChangeArrowheads="1"/>
          </p:cNvSpPr>
          <p:nvPr>
            <p:ph type="title"/>
          </p:nvPr>
        </p:nvSpPr>
        <p:spPr/>
        <p:txBody>
          <a:bodyPr/>
          <a:lstStyle/>
          <a:p>
            <a:r>
              <a:rPr lang="cs-CZ" sz="2400" dirty="0"/>
              <a:t>2. Techniky výběru – ad) 1</a:t>
            </a:r>
            <a:endParaRPr lang="cs-CZ" sz="2400" b="1" dirty="0"/>
          </a:p>
        </p:txBody>
      </p:sp>
      <p:sp>
        <p:nvSpPr>
          <p:cNvPr id="172035" name="Rectangle 1027"/>
          <p:cNvSpPr>
            <a:spLocks noGrp="1" noChangeArrowheads="1"/>
          </p:cNvSpPr>
          <p:nvPr>
            <p:ph type="body" idx="1"/>
          </p:nvPr>
        </p:nvSpPr>
        <p:spPr>
          <a:xfrm>
            <a:off x="611188" y="1628775"/>
            <a:ext cx="7827962" cy="4708525"/>
          </a:xfrm>
        </p:spPr>
        <p:txBody>
          <a:bodyPr/>
          <a:lstStyle/>
          <a:p>
            <a:pPr lvl="1"/>
            <a:r>
              <a:rPr lang="cs-CZ" sz="2000" b="1"/>
              <a:t>z vyrovnání</a:t>
            </a:r>
            <a:r>
              <a:rPr lang="cs-CZ" sz="2000"/>
              <a:t> mimostojícímu společníkovi na základě smlouvy o převodu zisku nebo ovládací smlouvy;</a:t>
            </a:r>
            <a:endParaRPr lang="cs-CZ" sz="2000" b="1"/>
          </a:p>
          <a:p>
            <a:pPr lvl="1"/>
            <a:r>
              <a:rPr lang="cs-CZ" sz="2000" b="1"/>
              <a:t>z podílu připadajícího na podílový list při zrušení podílového fondu</a:t>
            </a:r>
            <a:r>
              <a:rPr lang="cs-CZ" sz="2000"/>
              <a:t>, sníženého o pořizovací cenu podílového listu, je-li poplatníkem plátci prokázána;</a:t>
            </a:r>
            <a:endParaRPr lang="cs-CZ" sz="2000" b="1"/>
          </a:p>
          <a:p>
            <a:pPr lvl="1"/>
            <a:r>
              <a:rPr lang="cs-CZ" sz="2000" b="1"/>
              <a:t>z příjmu společníka s.r.o. nebo a.s. při snížení základního kapitálu</a:t>
            </a:r>
            <a:r>
              <a:rPr lang="cs-CZ" sz="2000"/>
              <a:t> nejvýše do částky, o kterou byl zvýšen vklad společníka nebo jmenovitá hodnota akcie při zvýšení základního kapitálu, byl-li zdrojem tohoto zvýšení zisk společnosti nebo fond vytvořený ze zisku;</a:t>
            </a:r>
            <a:endParaRPr lang="cs-CZ" sz="2000" b="1"/>
          </a:p>
          <a:p>
            <a:pPr lvl="1"/>
            <a:r>
              <a:rPr lang="cs-CZ" sz="2000" b="1"/>
              <a:t>ze zisku převedeného řídící osobě</a:t>
            </a:r>
            <a:r>
              <a:rPr lang="cs-CZ" sz="2000"/>
              <a:t> na základě smlouvy o převodu zisku nebo ovládací smlouvy; </a:t>
            </a:r>
          </a:p>
          <a:p>
            <a:pPr lvl="1"/>
            <a:endParaRPr lang="cs-CZ" sz="2000"/>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15</a:t>
            </a:fld>
            <a:endParaRPr lang="cs-CZ"/>
          </a:p>
        </p:txBody>
      </p:sp>
    </p:spTree>
    <p:extLst>
      <p:ext uri="{BB962C8B-B14F-4D97-AF65-F5344CB8AC3E}">
        <p14:creationId xmlns:p14="http://schemas.microsoft.com/office/powerpoint/2010/main" val="27932993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1026"/>
          <p:cNvSpPr>
            <a:spLocks noGrp="1" noChangeArrowheads="1"/>
          </p:cNvSpPr>
          <p:nvPr>
            <p:ph type="title"/>
          </p:nvPr>
        </p:nvSpPr>
        <p:spPr/>
        <p:txBody>
          <a:bodyPr/>
          <a:lstStyle/>
          <a:p>
            <a:r>
              <a:rPr lang="cs-CZ" sz="2400" dirty="0"/>
              <a:t>2. Techniky výběru – ad) 1</a:t>
            </a:r>
            <a:endParaRPr lang="cs-CZ" sz="2400" b="1" dirty="0"/>
          </a:p>
        </p:txBody>
      </p:sp>
      <p:sp>
        <p:nvSpPr>
          <p:cNvPr id="171011" name="Rectangle 1027"/>
          <p:cNvSpPr>
            <a:spLocks noGrp="1" noChangeArrowheads="1"/>
          </p:cNvSpPr>
          <p:nvPr>
            <p:ph type="body" idx="1"/>
          </p:nvPr>
        </p:nvSpPr>
        <p:spPr>
          <a:xfrm>
            <a:off x="611188" y="1628775"/>
            <a:ext cx="7827962" cy="4708525"/>
          </a:xfrm>
        </p:spPr>
        <p:txBody>
          <a:bodyPr/>
          <a:lstStyle/>
          <a:p>
            <a:pPr lvl="1"/>
            <a:r>
              <a:rPr lang="cs-CZ" sz="2000" b="1"/>
              <a:t>z výher a cen v loteriích</a:t>
            </a:r>
            <a:r>
              <a:rPr lang="cs-CZ" sz="2000"/>
              <a:t> a jiných podobných hrách, </a:t>
            </a:r>
            <a:r>
              <a:rPr lang="cs-CZ" sz="2000" b="1"/>
              <a:t>v reklamních soutěžích a reklamním</a:t>
            </a:r>
            <a:r>
              <a:rPr lang="cs-CZ" sz="2000"/>
              <a:t> </a:t>
            </a:r>
            <a:r>
              <a:rPr lang="cs-CZ" sz="2000" b="1"/>
              <a:t>slosování</a:t>
            </a:r>
            <a:r>
              <a:rPr lang="cs-CZ" sz="2000"/>
              <a:t>, s výjimkou výher a cen provozovaných na základě povolení MF nebo od daně osvobozených;</a:t>
            </a:r>
            <a:endParaRPr lang="cs-CZ" sz="2000" b="1"/>
          </a:p>
          <a:p>
            <a:pPr lvl="1"/>
            <a:r>
              <a:rPr lang="cs-CZ" sz="2000" b="1"/>
              <a:t>z cen z veřejných soutěží, ze sportovních soutěží</a:t>
            </a:r>
            <a:r>
              <a:rPr lang="cs-CZ" sz="2000"/>
              <a:t> a ze soutěží, v nichž je </a:t>
            </a:r>
            <a:r>
              <a:rPr lang="cs-CZ" sz="2000" b="1"/>
              <a:t>okruh soutěžících omezen podmínkami soutěže</a:t>
            </a:r>
            <a:r>
              <a:rPr lang="cs-CZ" sz="2000"/>
              <a:t>; </a:t>
            </a:r>
            <a:endParaRPr lang="cs-CZ" sz="2000" b="1"/>
          </a:p>
          <a:p>
            <a:pPr lvl="1"/>
            <a:r>
              <a:rPr lang="cs-CZ" sz="2000" b="1"/>
              <a:t>z příjmů plynoucích fyzickým osobám z úroků, výher a jiných výnosů z vkladů na vkladních knížkách, </a:t>
            </a:r>
            <a:r>
              <a:rPr lang="cs-CZ" sz="2000"/>
              <a:t>z úroků z peněžních prostředků na vkladních listech na jméno a z úroků z vkladů na běžných účtech, které podle podmínek banky </a:t>
            </a:r>
            <a:r>
              <a:rPr lang="cs-CZ" sz="2000" b="1"/>
              <a:t>nejsou určeny k podnikání</a:t>
            </a:r>
            <a:r>
              <a:rPr lang="cs-CZ" sz="2000"/>
              <a:t>;</a:t>
            </a:r>
            <a:endParaRPr lang="cs-CZ" sz="2000" b="1"/>
          </a:p>
          <a:p>
            <a:pPr lvl="1"/>
            <a:r>
              <a:rPr lang="cs-CZ" sz="2000" b="1"/>
              <a:t>z dávek penzijního připojištění</a:t>
            </a:r>
            <a:r>
              <a:rPr lang="cs-CZ" sz="2000"/>
              <a:t> snížených o státní příspěvek;</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16</a:t>
            </a:fld>
            <a:endParaRPr lang="cs-CZ"/>
          </a:p>
        </p:txBody>
      </p:sp>
    </p:spTree>
    <p:extLst>
      <p:ext uri="{BB962C8B-B14F-4D97-AF65-F5344CB8AC3E}">
        <p14:creationId xmlns:p14="http://schemas.microsoft.com/office/powerpoint/2010/main" val="2119679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1026"/>
          <p:cNvSpPr>
            <a:spLocks noGrp="1" noChangeArrowheads="1"/>
          </p:cNvSpPr>
          <p:nvPr>
            <p:ph type="title"/>
          </p:nvPr>
        </p:nvSpPr>
        <p:spPr/>
        <p:txBody>
          <a:bodyPr/>
          <a:lstStyle/>
          <a:p>
            <a:r>
              <a:rPr lang="cs-CZ" sz="2400" dirty="0"/>
              <a:t>2. Techniky výběru – ad) 1</a:t>
            </a:r>
            <a:endParaRPr lang="cs-CZ" sz="2400" b="1" dirty="0"/>
          </a:p>
        </p:txBody>
      </p:sp>
      <p:sp>
        <p:nvSpPr>
          <p:cNvPr id="173059" name="Rectangle 1027"/>
          <p:cNvSpPr>
            <a:spLocks noGrp="1" noChangeArrowheads="1"/>
          </p:cNvSpPr>
          <p:nvPr>
            <p:ph type="body" idx="1"/>
          </p:nvPr>
        </p:nvSpPr>
        <p:spPr>
          <a:xfrm>
            <a:off x="611188" y="1628775"/>
            <a:ext cx="7827962" cy="4708525"/>
          </a:xfrm>
        </p:spPr>
        <p:txBody>
          <a:bodyPr/>
          <a:lstStyle/>
          <a:p>
            <a:pPr lvl="1"/>
            <a:r>
              <a:rPr lang="cs-CZ" sz="2000" b="1"/>
              <a:t>z plnění ze soukromého životního pojištění</a:t>
            </a:r>
            <a:r>
              <a:rPr lang="cs-CZ" sz="2000"/>
              <a:t>;</a:t>
            </a:r>
            <a:endParaRPr lang="cs-CZ" sz="2000" b="1"/>
          </a:p>
          <a:p>
            <a:pPr lvl="1"/>
            <a:r>
              <a:rPr lang="cs-CZ" sz="2000" b="1"/>
              <a:t>z vypláceného dalšího podílu v rámci transformace družstev</a:t>
            </a:r>
            <a:r>
              <a:rPr lang="cs-CZ" sz="2000"/>
              <a:t>;</a:t>
            </a:r>
            <a:endParaRPr lang="cs-CZ" sz="2000" b="1"/>
          </a:p>
          <a:p>
            <a:pPr lvl="1"/>
            <a:r>
              <a:rPr lang="cs-CZ" sz="2000" b="1"/>
              <a:t>z příjmů ze závislé činnosti do výše 5 000 Kč</a:t>
            </a:r>
            <a:r>
              <a:rPr lang="cs-CZ" sz="2000"/>
              <a:t>, které jsou zdaňovány </a:t>
            </a:r>
            <a:r>
              <a:rPr lang="cs-CZ" sz="2000" b="1"/>
              <a:t>srážkovou daní</a:t>
            </a:r>
            <a:r>
              <a:rPr lang="cs-CZ" sz="2000"/>
              <a:t>;</a:t>
            </a:r>
            <a:endParaRPr lang="cs-CZ" sz="2000" b="1"/>
          </a:p>
          <a:p>
            <a:pPr lvl="1"/>
            <a:r>
              <a:rPr lang="cs-CZ" sz="2000" b="1"/>
              <a:t>z příjmů z jednorázového odškodnění</a:t>
            </a:r>
            <a:r>
              <a:rPr lang="cs-CZ" sz="2000"/>
              <a:t> budoucích nároků na náhradu za ztrátu příjmu;</a:t>
            </a:r>
            <a:endParaRPr lang="cs-CZ" sz="2000" b="1"/>
          </a:p>
          <a:p>
            <a:pPr lvl="1"/>
            <a:r>
              <a:rPr lang="cs-CZ" sz="2000" b="1"/>
              <a:t>z příjmu plynoucího fyzické osobě při zániku smlouvy</a:t>
            </a:r>
            <a:r>
              <a:rPr lang="cs-CZ" sz="2000"/>
              <a:t> o penzijním připojištění a smlouvy na soukromé životní pojištění ve formě odbytného;</a:t>
            </a:r>
            <a:endParaRPr lang="cs-CZ" sz="2000" b="1"/>
          </a:p>
          <a:p>
            <a:pPr lvl="1"/>
            <a:r>
              <a:rPr lang="cs-CZ" sz="2000" b="1"/>
              <a:t>z příjmů autorů za příspěvek</a:t>
            </a:r>
            <a:r>
              <a:rPr lang="cs-CZ" sz="2000"/>
              <a:t> do novin, časopisů, rozhlasu nebo </a:t>
            </a:r>
            <a:r>
              <a:rPr lang="cs-CZ" sz="2000" b="1"/>
              <a:t>televize nepřesahující částku 7 000 Kč</a:t>
            </a:r>
            <a:r>
              <a:rPr lang="cs-CZ" sz="2000"/>
              <a:t> od téhož plátce měsíčně. </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17</a:t>
            </a:fld>
            <a:endParaRPr lang="cs-CZ"/>
          </a:p>
        </p:txBody>
      </p:sp>
    </p:spTree>
    <p:extLst>
      <p:ext uri="{BB962C8B-B14F-4D97-AF65-F5344CB8AC3E}">
        <p14:creationId xmlns:p14="http://schemas.microsoft.com/office/powerpoint/2010/main" val="7901011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cs-CZ" sz="2400" dirty="0"/>
              <a:t>2. Techniky výběru – ad) 1</a:t>
            </a:r>
            <a:endParaRPr lang="cs-CZ" sz="2400" b="1" dirty="0"/>
          </a:p>
        </p:txBody>
      </p:sp>
      <p:sp>
        <p:nvSpPr>
          <p:cNvPr id="140291" name="Rectangle 3"/>
          <p:cNvSpPr>
            <a:spLocks noGrp="1" noChangeArrowheads="1"/>
          </p:cNvSpPr>
          <p:nvPr>
            <p:ph type="body" idx="1"/>
          </p:nvPr>
        </p:nvSpPr>
        <p:spPr>
          <a:xfrm>
            <a:off x="611188" y="1628775"/>
            <a:ext cx="7827962" cy="4708525"/>
          </a:xfrm>
        </p:spPr>
        <p:txBody>
          <a:bodyPr/>
          <a:lstStyle/>
          <a:p>
            <a:pPr algn="just">
              <a:buFontTx/>
              <a:buNone/>
            </a:pPr>
            <a:r>
              <a:rPr lang="cs-CZ" b="1" dirty="0"/>
              <a:t>	</a:t>
            </a:r>
            <a:r>
              <a:rPr lang="cs-CZ" sz="2000" b="1" dirty="0"/>
              <a:t>Sazbou</a:t>
            </a:r>
            <a:r>
              <a:rPr lang="cs-CZ" sz="2000" dirty="0"/>
              <a:t> </a:t>
            </a:r>
            <a:r>
              <a:rPr lang="cs-CZ" sz="2000" b="1" dirty="0"/>
              <a:t>15</a:t>
            </a:r>
            <a:r>
              <a:rPr lang="cs-CZ" sz="2000" dirty="0"/>
              <a:t> </a:t>
            </a:r>
            <a:r>
              <a:rPr lang="cs-CZ" sz="2000" b="1" dirty="0"/>
              <a:t>%</a:t>
            </a:r>
            <a:r>
              <a:rPr lang="cs-CZ" sz="2000" dirty="0"/>
              <a:t> </a:t>
            </a:r>
            <a:r>
              <a:rPr lang="cs-CZ" sz="2000" b="1" dirty="0"/>
              <a:t>se</a:t>
            </a:r>
            <a:r>
              <a:rPr lang="cs-CZ" sz="2000" dirty="0"/>
              <a:t> </a:t>
            </a:r>
            <a:r>
              <a:rPr lang="cs-CZ" sz="2000" b="1" dirty="0"/>
              <a:t>zdaňují (u nerezidentů) :</a:t>
            </a:r>
          </a:p>
          <a:p>
            <a:pPr algn="just">
              <a:buFontTx/>
              <a:buNone/>
            </a:pPr>
            <a:endParaRPr lang="cs-CZ" sz="2000" b="1" dirty="0"/>
          </a:p>
          <a:p>
            <a:pPr lvl="1" algn="just">
              <a:buFontTx/>
              <a:buChar char="•"/>
            </a:pPr>
            <a:r>
              <a:rPr lang="cs-CZ" sz="2000" b="1" dirty="0"/>
              <a:t>příjmy z činností fyzických a právnických osob poskytovaných na území ČR,</a:t>
            </a:r>
            <a:r>
              <a:rPr lang="cs-CZ" sz="2000" dirty="0"/>
              <a:t> a to:</a:t>
            </a:r>
          </a:p>
          <a:p>
            <a:pPr marL="914400" lvl="2" indent="0" algn="just">
              <a:buNone/>
            </a:pPr>
            <a:r>
              <a:rPr lang="cs-CZ" dirty="0"/>
              <a:t>1.	příjmy ze služeb (s výjimkou </a:t>
            </a:r>
            <a:r>
              <a:rPr lang="cs-CZ" dirty="0" smtClean="0"/>
              <a:t>stavebně-	montážních </a:t>
            </a:r>
            <a:r>
              <a:rPr lang="cs-CZ" dirty="0"/>
              <a:t>projektů),</a:t>
            </a:r>
          </a:p>
          <a:p>
            <a:pPr marL="914400" lvl="2" indent="0" algn="just">
              <a:buNone/>
            </a:pPr>
            <a:r>
              <a:rPr lang="cs-CZ" dirty="0"/>
              <a:t>2.	příjmy z obchodního poradenství,</a:t>
            </a:r>
          </a:p>
          <a:p>
            <a:pPr marL="914400" lvl="2" indent="0" algn="just">
              <a:buNone/>
            </a:pPr>
            <a:r>
              <a:rPr lang="cs-CZ" dirty="0"/>
              <a:t>3.	příjmy z technického poradenství,</a:t>
            </a:r>
          </a:p>
          <a:p>
            <a:pPr marL="914400" lvl="2" indent="0" algn="just">
              <a:buNone/>
            </a:pPr>
            <a:r>
              <a:rPr lang="cs-CZ" dirty="0"/>
              <a:t>4.	příjmy z jiného poradenství,</a:t>
            </a:r>
          </a:p>
          <a:p>
            <a:pPr marL="914400" lvl="2" indent="0" algn="just">
              <a:buNone/>
            </a:pPr>
            <a:r>
              <a:rPr lang="cs-CZ" dirty="0"/>
              <a:t>5.	příjmy z řídící a zprostředkovatelské činnosti </a:t>
            </a:r>
            <a:r>
              <a:rPr lang="cs-CZ" dirty="0" smtClean="0"/>
              <a:t>	a</a:t>
            </a:r>
            <a:r>
              <a:rPr lang="cs-CZ" dirty="0"/>
              <a:t> obdobných činností;</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18</a:t>
            </a:fld>
            <a:endParaRPr lang="cs-CZ"/>
          </a:p>
        </p:txBody>
      </p:sp>
    </p:spTree>
    <p:extLst>
      <p:ext uri="{BB962C8B-B14F-4D97-AF65-F5344CB8AC3E}">
        <p14:creationId xmlns:p14="http://schemas.microsoft.com/office/powerpoint/2010/main" val="7396328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cs-CZ" sz="2400" dirty="0"/>
              <a:t>2. Techniky výběru – ad) 1</a:t>
            </a:r>
            <a:endParaRPr lang="cs-CZ" sz="2400" b="1" dirty="0"/>
          </a:p>
        </p:txBody>
      </p:sp>
      <p:sp>
        <p:nvSpPr>
          <p:cNvPr id="141315" name="Rectangle 3"/>
          <p:cNvSpPr>
            <a:spLocks noGrp="1" noChangeArrowheads="1"/>
          </p:cNvSpPr>
          <p:nvPr>
            <p:ph type="body" idx="1"/>
          </p:nvPr>
        </p:nvSpPr>
        <p:spPr>
          <a:xfrm>
            <a:off x="611188" y="1628775"/>
            <a:ext cx="7827962" cy="4708525"/>
          </a:xfrm>
        </p:spPr>
        <p:txBody>
          <a:bodyPr/>
          <a:lstStyle/>
          <a:p>
            <a:pPr lvl="1" algn="just">
              <a:lnSpc>
                <a:spcPct val="90000"/>
              </a:lnSpc>
              <a:buFontTx/>
              <a:buChar char="•"/>
            </a:pPr>
            <a:r>
              <a:rPr lang="cs-CZ" sz="2000" b="1"/>
              <a:t>příjmy</a:t>
            </a:r>
            <a:r>
              <a:rPr lang="cs-CZ" sz="2000"/>
              <a:t> </a:t>
            </a:r>
            <a:r>
              <a:rPr lang="cs-CZ" sz="2000" b="1"/>
              <a:t>z</a:t>
            </a:r>
            <a:r>
              <a:rPr lang="cs-CZ" sz="2000"/>
              <a:t> </a:t>
            </a:r>
            <a:r>
              <a:rPr lang="cs-CZ" sz="2000" b="1"/>
              <a:t>osobně</a:t>
            </a:r>
            <a:r>
              <a:rPr lang="cs-CZ" sz="2000"/>
              <a:t> </a:t>
            </a:r>
            <a:r>
              <a:rPr lang="cs-CZ" sz="2000" b="1"/>
              <a:t>vykonávané</a:t>
            </a:r>
            <a:r>
              <a:rPr lang="cs-CZ" sz="2000"/>
              <a:t> </a:t>
            </a:r>
            <a:r>
              <a:rPr lang="cs-CZ" sz="2000" b="1"/>
              <a:t>činnosti</a:t>
            </a:r>
            <a:r>
              <a:rPr lang="cs-CZ" sz="2000"/>
              <a:t> </a:t>
            </a:r>
            <a:r>
              <a:rPr lang="cs-CZ" sz="2000" b="1"/>
              <a:t>na</a:t>
            </a:r>
            <a:r>
              <a:rPr lang="cs-CZ" sz="2000"/>
              <a:t> </a:t>
            </a:r>
            <a:r>
              <a:rPr lang="cs-CZ" sz="2000" b="1"/>
              <a:t>území</a:t>
            </a:r>
            <a:r>
              <a:rPr lang="cs-CZ" sz="2000"/>
              <a:t> </a:t>
            </a:r>
            <a:r>
              <a:rPr lang="cs-CZ" sz="2000" b="1"/>
              <a:t>ČR</a:t>
            </a:r>
            <a:r>
              <a:rPr lang="cs-CZ" sz="2000"/>
              <a:t> nebo v ČR veřejně zhodnocované činnosti vystupujícího umělce, sportovce, artisty a spoluúčinkujících osob bez ohledu na to, komu tyto příjmy plynou a z jakého právního vztahu;</a:t>
            </a:r>
            <a:endParaRPr lang="cs-CZ" sz="2000" b="1"/>
          </a:p>
          <a:p>
            <a:pPr lvl="1" algn="just">
              <a:lnSpc>
                <a:spcPct val="90000"/>
              </a:lnSpc>
              <a:buFontTx/>
              <a:buChar char="•"/>
            </a:pPr>
            <a:r>
              <a:rPr lang="cs-CZ" sz="2000" b="1"/>
              <a:t>příjmy z nezávislé činnosti vykonávané na území </a:t>
            </a:r>
            <a:r>
              <a:rPr lang="cs-CZ" sz="2000"/>
              <a:t>ČR (např. architekta, lékaře, inženýra, právníka, vědce, učitele, daňového či účetního poradce a podobných profesí);</a:t>
            </a:r>
            <a:endParaRPr lang="cs-CZ" sz="2000" b="1"/>
          </a:p>
          <a:p>
            <a:pPr lvl="1" algn="just">
              <a:lnSpc>
                <a:spcPct val="90000"/>
              </a:lnSpc>
              <a:buFontTx/>
              <a:buChar char="•"/>
            </a:pPr>
            <a:r>
              <a:rPr lang="cs-CZ" sz="2000" b="1"/>
              <a:t>příjmy z úhrad od tuzemských fyzických a právnických osob</a:t>
            </a:r>
            <a:r>
              <a:rPr lang="cs-CZ" sz="2000"/>
              <a:t> (rezidentů ČR)</a:t>
            </a:r>
            <a:r>
              <a:rPr lang="cs-CZ" sz="2000" b="1"/>
              <a:t> a od stálých provozoven zahraničních osob umístěných v ČR,</a:t>
            </a:r>
            <a:r>
              <a:rPr lang="cs-CZ" sz="2000"/>
              <a:t> a to:</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19</a:t>
            </a:fld>
            <a:endParaRPr lang="cs-CZ"/>
          </a:p>
        </p:txBody>
      </p:sp>
    </p:spTree>
    <p:extLst>
      <p:ext uri="{BB962C8B-B14F-4D97-AF65-F5344CB8AC3E}">
        <p14:creationId xmlns:p14="http://schemas.microsoft.com/office/powerpoint/2010/main" val="4914860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42988" y="685800"/>
            <a:ext cx="7489825" cy="731838"/>
          </a:xfrm>
        </p:spPr>
        <p:txBody>
          <a:bodyPr>
            <a:normAutofit fontScale="90000"/>
          </a:bodyPr>
          <a:lstStyle/>
          <a:p>
            <a:pPr>
              <a:lnSpc>
                <a:spcPct val="120000"/>
              </a:lnSpc>
            </a:pPr>
            <a:r>
              <a:rPr lang="cs-CZ" sz="2600" b="1" dirty="0"/>
              <a:t>Téma  </a:t>
            </a:r>
            <a:r>
              <a:rPr lang="cs-CZ" sz="2600" b="1" dirty="0" smtClean="0"/>
              <a:t>a body přednášky</a:t>
            </a:r>
            <a:r>
              <a:rPr lang="cs-CZ" sz="2600" b="1" dirty="0"/>
              <a:t/>
            </a:r>
            <a:br>
              <a:rPr lang="cs-CZ" sz="2600" b="1" dirty="0"/>
            </a:br>
            <a:endParaRPr lang="cs-CZ" sz="2600" b="1" dirty="0"/>
          </a:p>
        </p:txBody>
      </p:sp>
      <p:sp>
        <p:nvSpPr>
          <p:cNvPr id="9219" name="Rectangle 3"/>
          <p:cNvSpPr>
            <a:spLocks noGrp="1" noChangeArrowheads="1"/>
          </p:cNvSpPr>
          <p:nvPr>
            <p:ph type="body" idx="1"/>
          </p:nvPr>
        </p:nvSpPr>
        <p:spPr/>
        <p:txBody>
          <a:bodyPr/>
          <a:lstStyle/>
          <a:p>
            <a:pPr marL="0" indent="0">
              <a:lnSpc>
                <a:spcPct val="90000"/>
              </a:lnSpc>
              <a:buClr>
                <a:schemeClr val="tx1"/>
              </a:buClr>
              <a:buNone/>
            </a:pPr>
            <a:r>
              <a:rPr lang="cs-CZ" sz="2800" b="1" dirty="0"/>
              <a:t>Zdaňování příjmů </a:t>
            </a:r>
            <a:r>
              <a:rPr lang="cs-CZ" sz="2800" b="1" dirty="0" err="1"/>
              <a:t>nonrezidentů</a:t>
            </a:r>
            <a:r>
              <a:rPr lang="cs-CZ" sz="2800" b="1" dirty="0"/>
              <a:t> ze zdrojů v </a:t>
            </a:r>
            <a:r>
              <a:rPr lang="cs-CZ" sz="2800" b="1" dirty="0" smtClean="0"/>
              <a:t>ČR</a:t>
            </a:r>
          </a:p>
          <a:p>
            <a:pPr marL="0" indent="0">
              <a:lnSpc>
                <a:spcPct val="90000"/>
              </a:lnSpc>
              <a:buClr>
                <a:schemeClr val="tx1"/>
              </a:buClr>
              <a:buNone/>
            </a:pPr>
            <a:endParaRPr lang="cs-CZ" sz="2800" b="1" dirty="0"/>
          </a:p>
          <a:p>
            <a:pPr marL="533400" indent="-533400">
              <a:lnSpc>
                <a:spcPct val="90000"/>
              </a:lnSpc>
              <a:buFontTx/>
              <a:buAutoNum type="arabicPeriod"/>
            </a:pPr>
            <a:r>
              <a:rPr lang="cs-CZ" sz="2800" dirty="0"/>
              <a:t>Identifikace zdrojů příjmů </a:t>
            </a:r>
            <a:r>
              <a:rPr lang="cs-CZ" sz="2800" dirty="0" err="1"/>
              <a:t>nonrezidenta</a:t>
            </a:r>
            <a:endParaRPr lang="cs-CZ" sz="2800" dirty="0"/>
          </a:p>
          <a:p>
            <a:pPr marL="533400" indent="-533400">
              <a:lnSpc>
                <a:spcPct val="90000"/>
              </a:lnSpc>
              <a:buFontTx/>
              <a:buAutoNum type="arabicPeriod"/>
            </a:pPr>
            <a:r>
              <a:rPr lang="cs-CZ" sz="2800" dirty="0"/>
              <a:t>Techniky výběru daně a režimy zdaňování příjmů </a:t>
            </a:r>
            <a:r>
              <a:rPr lang="cs-CZ" sz="2800" dirty="0" err="1"/>
              <a:t>nonrezidentů</a:t>
            </a:r>
            <a:endParaRPr lang="cs-CZ" sz="2800" dirty="0"/>
          </a:p>
          <a:p>
            <a:pPr marL="533400" indent="-533400">
              <a:lnSpc>
                <a:spcPct val="90000"/>
              </a:lnSpc>
              <a:buFontTx/>
              <a:buAutoNum type="arabicPeriod"/>
            </a:pPr>
            <a:r>
              <a:rPr lang="cs-CZ" sz="2800" dirty="0" smtClean="0"/>
              <a:t>Registrace</a:t>
            </a:r>
          </a:p>
          <a:p>
            <a:pPr marL="0" indent="0">
              <a:lnSpc>
                <a:spcPct val="90000"/>
              </a:lnSpc>
              <a:buNone/>
            </a:pPr>
            <a:endParaRPr lang="cs-CZ" sz="2800" dirty="0"/>
          </a:p>
          <a:p>
            <a:pPr marL="0" indent="0">
              <a:lnSpc>
                <a:spcPct val="90000"/>
              </a:lnSpc>
              <a:buNone/>
            </a:pPr>
            <a:r>
              <a:rPr lang="cs-CZ" sz="1800" dirty="0" smtClean="0"/>
              <a:t>Poznámka: forma zdanění příjmů zahraničních osob pocházejících ze zdrojů v České republice může být různá, neboť způsob vybrání daně je závislý na tom, o jaký druh zdanitelného příjmu se jedná.</a:t>
            </a:r>
            <a:endParaRPr lang="cs-CZ" sz="1800" dirty="0"/>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2</a:t>
            </a:fld>
            <a:endParaRPr lang="cs-CZ"/>
          </a:p>
        </p:txBody>
      </p:sp>
    </p:spTree>
    <p:extLst>
      <p:ext uri="{BB962C8B-B14F-4D97-AF65-F5344CB8AC3E}">
        <p14:creationId xmlns:p14="http://schemas.microsoft.com/office/powerpoint/2010/main" val="17325554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cs-CZ" sz="2400" dirty="0"/>
              <a:t>2. Techniky výběru – ad) 1</a:t>
            </a:r>
            <a:endParaRPr lang="cs-CZ" sz="2400" b="1" dirty="0"/>
          </a:p>
        </p:txBody>
      </p:sp>
      <p:sp>
        <p:nvSpPr>
          <p:cNvPr id="142339" name="Rectangle 3"/>
          <p:cNvSpPr>
            <a:spLocks noGrp="1" noChangeArrowheads="1"/>
          </p:cNvSpPr>
          <p:nvPr>
            <p:ph type="body" idx="1"/>
          </p:nvPr>
        </p:nvSpPr>
        <p:spPr>
          <a:xfrm>
            <a:off x="611188" y="1628775"/>
            <a:ext cx="7827962" cy="4708525"/>
          </a:xfrm>
        </p:spPr>
        <p:txBody>
          <a:bodyPr/>
          <a:lstStyle/>
          <a:p>
            <a:pPr marL="533400" indent="-533400">
              <a:buFontTx/>
              <a:buNone/>
            </a:pPr>
            <a:r>
              <a:rPr lang="cs-CZ" dirty="0"/>
              <a:t>	</a:t>
            </a:r>
            <a:r>
              <a:rPr lang="cs-CZ" sz="2000" dirty="0"/>
              <a:t>1. 	náhrady za poskytnutí práva na užití nebo za užití </a:t>
            </a:r>
            <a:r>
              <a:rPr lang="cs-CZ" sz="2000" dirty="0" smtClean="0"/>
              <a:t>předmětu </a:t>
            </a:r>
            <a:r>
              <a:rPr lang="cs-CZ" sz="2000" dirty="0"/>
              <a:t>průmyslového vlastnictví, počítačových </a:t>
            </a:r>
            <a:r>
              <a:rPr lang="cs-CZ" sz="2000" dirty="0" smtClean="0"/>
              <a:t>programů </a:t>
            </a:r>
            <a:r>
              <a:rPr lang="cs-CZ" sz="2000" dirty="0"/>
              <a:t>(softwaru), výrobně-technických a jiných 	hospodářsky vy­užitelných poznatků (know-how),</a:t>
            </a:r>
          </a:p>
          <a:p>
            <a:pPr marL="533400" indent="-533400" algn="just">
              <a:buFontTx/>
              <a:buNone/>
            </a:pPr>
            <a:r>
              <a:rPr lang="cs-CZ" sz="2000" dirty="0"/>
              <a:t>	2.	náhrady za poskytnutí práva na užití nebo za užití </a:t>
            </a:r>
            <a:r>
              <a:rPr lang="cs-CZ" sz="2000" dirty="0" smtClean="0"/>
              <a:t>práva </a:t>
            </a:r>
            <a:r>
              <a:rPr lang="cs-CZ" sz="2000" dirty="0"/>
              <a:t>autorského nebo práva příbuzného právu </a:t>
            </a:r>
            <a:r>
              <a:rPr lang="cs-CZ" sz="2000" dirty="0" smtClean="0"/>
              <a:t>autorskému </a:t>
            </a:r>
            <a:r>
              <a:rPr lang="cs-CZ" sz="2000" dirty="0"/>
              <a:t>(rovněž příjmy autorů za příspěvek 	do novin, </a:t>
            </a:r>
            <a:r>
              <a:rPr lang="cs-CZ" sz="2000" dirty="0" smtClean="0"/>
              <a:t>časopisů</a:t>
            </a:r>
            <a:r>
              <a:rPr lang="cs-CZ" sz="2000" dirty="0"/>
              <a:t>, rozhlasu a televize u jednoho plátce daně větší </a:t>
            </a:r>
            <a:r>
              <a:rPr lang="cs-CZ" sz="2000" dirty="0" smtClean="0"/>
              <a:t>než </a:t>
            </a:r>
            <a:r>
              <a:rPr lang="cs-CZ" sz="2000" dirty="0"/>
              <a:t>7 000 Kč za měsíc),</a:t>
            </a:r>
          </a:p>
          <a:p>
            <a:pPr marL="533400" indent="-533400" algn="just">
              <a:buFontTx/>
              <a:buNone/>
            </a:pPr>
            <a:r>
              <a:rPr lang="cs-CZ" sz="2000" dirty="0"/>
              <a:t>	3.	odměny členů statutárních orgánů a dalších orgánů 	právnických osob;</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20</a:t>
            </a:fld>
            <a:endParaRPr lang="cs-CZ"/>
          </a:p>
        </p:txBody>
      </p:sp>
    </p:spTree>
    <p:extLst>
      <p:ext uri="{BB962C8B-B14F-4D97-AF65-F5344CB8AC3E}">
        <p14:creationId xmlns:p14="http://schemas.microsoft.com/office/powerpoint/2010/main" val="5296801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1</a:t>
            </a:r>
            <a:endParaRPr lang="cs-CZ" dirty="0"/>
          </a:p>
        </p:txBody>
      </p:sp>
      <p:sp>
        <p:nvSpPr>
          <p:cNvPr id="3" name="Zástupný symbol pro obsah 2"/>
          <p:cNvSpPr>
            <a:spLocks noGrp="1"/>
          </p:cNvSpPr>
          <p:nvPr>
            <p:ph idx="1"/>
          </p:nvPr>
        </p:nvSpPr>
        <p:spPr/>
        <p:txBody>
          <a:bodyPr>
            <a:normAutofit/>
          </a:bodyPr>
          <a:lstStyle/>
          <a:p>
            <a:r>
              <a:rPr lang="cs-CZ" sz="2400" dirty="0" smtClean="0"/>
              <a:t>Povinnost srazit a odvést daň se týká českých plátců bez omezení.</a:t>
            </a:r>
          </a:p>
          <a:p>
            <a:r>
              <a:rPr lang="cs-CZ" sz="2400" dirty="0" smtClean="0"/>
              <a:t>Pokud je však plátcem zahraniční osoba, má povinnost srazit a odvést daň jen v případě, že je považována za plátce daně:</a:t>
            </a:r>
          </a:p>
          <a:p>
            <a:pPr lvl="1"/>
            <a:r>
              <a:rPr lang="cs-CZ" sz="2000" dirty="0" smtClean="0"/>
              <a:t>Má-li na území ČR stálou provozovnu</a:t>
            </a:r>
          </a:p>
          <a:p>
            <a:pPr lvl="1"/>
            <a:r>
              <a:rPr lang="cs-CZ" sz="2000" dirty="0" smtClean="0"/>
              <a:t>Zaměstnává zde své zaměstnance déle než 183 dnů.</a:t>
            </a:r>
          </a:p>
          <a:p>
            <a:pPr marL="457200" lvl="1" indent="0">
              <a:buNone/>
            </a:pPr>
            <a:endParaRPr lang="cs-CZ" sz="2000" dirty="0"/>
          </a:p>
          <a:p>
            <a:pPr marL="457200" lvl="1" indent="0">
              <a:buNone/>
            </a:pPr>
            <a:r>
              <a:rPr lang="cs-CZ" sz="2000" dirty="0" smtClean="0"/>
              <a:t>Plátcem daně, přestože uvedené podmínky splňuje, není:</a:t>
            </a:r>
          </a:p>
          <a:p>
            <a:pPr lvl="1">
              <a:buFontTx/>
              <a:buChar char="-"/>
            </a:pPr>
            <a:r>
              <a:rPr lang="cs-CZ" sz="2000" dirty="0" smtClean="0"/>
              <a:t>Stálá provozovna vzniklá z titulu poskytování služeb ve smyslu § 22 odst. 1 písm. c) ZDP,</a:t>
            </a:r>
          </a:p>
          <a:p>
            <a:pPr lvl="1">
              <a:buFontTx/>
              <a:buChar char="-"/>
            </a:pPr>
            <a:r>
              <a:rPr lang="cs-CZ" sz="2000" dirty="0" smtClean="0"/>
              <a:t>Zahraniční zastupitelský úřad v tuzemsku </a:t>
            </a:r>
          </a:p>
          <a:p>
            <a:pPr lvl="1">
              <a:buFontTx/>
              <a:buChar char="-"/>
            </a:pPr>
            <a:r>
              <a:rPr lang="cs-CZ" sz="2000" dirty="0" smtClean="0"/>
              <a:t>Ekonomický zaměstnavatel ve smyslu § 6 odst. 2 ZDP</a:t>
            </a:r>
            <a:endParaRPr lang="cs-CZ" sz="2000"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21</a:t>
            </a:fld>
            <a:endParaRPr lang="cs-CZ"/>
          </a:p>
        </p:txBody>
      </p:sp>
    </p:spTree>
    <p:extLst>
      <p:ext uri="{BB962C8B-B14F-4D97-AF65-F5344CB8AC3E}">
        <p14:creationId xmlns:p14="http://schemas.microsoft.com/office/powerpoint/2010/main" val="35845701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1</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Základem daně pro srážku je hrubý příjem, který nelze, až na určité výjimky, snižovat o výdaje, případně o nezdanitelné částky nebo odčitatelné položky.</a:t>
            </a:r>
          </a:p>
          <a:p>
            <a:r>
              <a:rPr lang="cs-CZ" dirty="0" smtClean="0"/>
              <a:t>Výdaje, tzn. nabývací cenu podílu, lze uplatnit jen u vypořádacího podílu na likvidačním zůstatku akcionáře v akciové společnosti, společníka ve s.r.o., komanditisty v ks a člena družstva v družstvu.</a:t>
            </a:r>
          </a:p>
          <a:p>
            <a:r>
              <a:rPr lang="cs-CZ" dirty="0" smtClean="0"/>
              <a:t>V úvahu se bere i nepeněžní forma plnění (ubytování, stravování apod.)</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22</a:t>
            </a:fld>
            <a:endParaRPr lang="cs-CZ"/>
          </a:p>
        </p:txBody>
      </p:sp>
    </p:spTree>
    <p:extLst>
      <p:ext uri="{BB962C8B-B14F-4D97-AF65-F5344CB8AC3E}">
        <p14:creationId xmlns:p14="http://schemas.microsoft.com/office/powerpoint/2010/main" val="11209891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Techniky výběru – ad) 1</a:t>
            </a:r>
          </a:p>
        </p:txBody>
      </p:sp>
      <p:sp>
        <p:nvSpPr>
          <p:cNvPr id="3" name="Zástupný symbol pro obsah 2"/>
          <p:cNvSpPr>
            <a:spLocks noGrp="1"/>
          </p:cNvSpPr>
          <p:nvPr>
            <p:ph idx="1"/>
          </p:nvPr>
        </p:nvSpPr>
        <p:spPr/>
        <p:txBody>
          <a:bodyPr>
            <a:normAutofit lnSpcReduction="10000"/>
          </a:bodyPr>
          <a:lstStyle/>
          <a:p>
            <a:r>
              <a:rPr lang="cs-CZ" dirty="0" smtClean="0"/>
              <a:t>Příklad:</a:t>
            </a:r>
          </a:p>
          <a:p>
            <a:r>
              <a:rPr lang="cs-CZ" i="1" dirty="0" smtClean="0"/>
              <a:t>Zahraniční sportovec reprezentující český klub má smluvně sjednanou odměnu v peněžní částce a dále ještě poskytnutí bezplatného ubytování a k dispozici osobní vozidlo.</a:t>
            </a:r>
          </a:p>
          <a:p>
            <a:pPr marL="0" indent="0">
              <a:buNone/>
            </a:pPr>
            <a:r>
              <a:rPr lang="cs-CZ" dirty="0" smtClean="0"/>
              <a:t>Kromě peněžní částky se za příjem považují i tato nepeněžní plnění. Základ daně pro výpočet daně vybírané srážkou se zjistí jako součet peněžního a nepeněžního příjmu.</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23</a:t>
            </a:fld>
            <a:endParaRPr lang="cs-CZ"/>
          </a:p>
        </p:txBody>
      </p:sp>
    </p:spTree>
    <p:extLst>
      <p:ext uri="{BB962C8B-B14F-4D97-AF65-F5344CB8AC3E}">
        <p14:creationId xmlns:p14="http://schemas.microsoft.com/office/powerpoint/2010/main" val="4284231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1</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Základ daně se zaokrouhluje na celé koruny dolů a stejně tak i daň.</a:t>
            </a:r>
          </a:p>
          <a:p>
            <a:r>
              <a:rPr lang="cs-CZ" dirty="0" smtClean="0"/>
              <a:t>Přepočet cizí měny – platby často probíhají v cizí měně – dvě skupiny příjmů:</a:t>
            </a:r>
          </a:p>
          <a:p>
            <a:pPr lvl="1"/>
            <a:r>
              <a:rPr lang="cs-CZ" dirty="0" smtClean="0"/>
              <a:t>Příjmy, u nichž se základ daně stanovený v cizí měně nezaokrouhluje a na českou měnu se nepřepočítává. Daň se vypočte v cizí měně a ta se přepočte na českou měnu směnným kurzem vyhlášeným ČNB ke dni připsání příjmů ve prospěch zahraniční osoby. Na dvě platná desetinná místa. Jedná se o úroky z vkladového účtu, úroky z běžného účtu, úroky z vkladního listu.</a:t>
            </a:r>
          </a:p>
          <a:p>
            <a:pPr lvl="1"/>
            <a:r>
              <a:rPr lang="cs-CZ" dirty="0" smtClean="0"/>
              <a:t>Ostatní příjmy – dle kurzu uplatnění v účetnictví účetní jednotky.</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24</a:t>
            </a:fld>
            <a:endParaRPr lang="cs-CZ"/>
          </a:p>
        </p:txBody>
      </p:sp>
    </p:spTree>
    <p:extLst>
      <p:ext uri="{BB962C8B-B14F-4D97-AF65-F5344CB8AC3E}">
        <p14:creationId xmlns:p14="http://schemas.microsoft.com/office/powerpoint/2010/main" val="5829985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1</a:t>
            </a:r>
            <a:endParaRPr lang="cs-CZ" dirty="0"/>
          </a:p>
        </p:txBody>
      </p:sp>
      <p:sp>
        <p:nvSpPr>
          <p:cNvPr id="3" name="Zástupný symbol pro obsah 2"/>
          <p:cNvSpPr>
            <a:spLocks noGrp="1"/>
          </p:cNvSpPr>
          <p:nvPr>
            <p:ph idx="1"/>
          </p:nvPr>
        </p:nvSpPr>
        <p:spPr/>
        <p:txBody>
          <a:bodyPr/>
          <a:lstStyle/>
          <a:p>
            <a:r>
              <a:rPr lang="cs-CZ" dirty="0" smtClean="0"/>
              <a:t>Sraženou daň musí plátce odvést svému místně příslušnému správci daně do konce následujícího měsíce po dni, kdy byl povinen srážku provést.</a:t>
            </a:r>
          </a:p>
          <a:p>
            <a:r>
              <a:rPr lang="cs-CZ" dirty="0" smtClean="0"/>
              <a:t>Současně s odvodem daně je nutno splnit i oznamovací povinnost: „Hlášení plátce daně o dani vybírané srážkou“</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25</a:t>
            </a:fld>
            <a:endParaRPr lang="cs-CZ"/>
          </a:p>
        </p:txBody>
      </p:sp>
    </p:spTree>
    <p:extLst>
      <p:ext uri="{BB962C8B-B14F-4D97-AF65-F5344CB8AC3E}">
        <p14:creationId xmlns:p14="http://schemas.microsoft.com/office/powerpoint/2010/main" val="35900777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1</a:t>
            </a:r>
            <a:endParaRPr lang="cs-CZ" dirty="0"/>
          </a:p>
        </p:txBody>
      </p:sp>
      <p:sp>
        <p:nvSpPr>
          <p:cNvPr id="3" name="Zástupný symbol pro obsah 2"/>
          <p:cNvSpPr>
            <a:spLocks noGrp="1"/>
          </p:cNvSpPr>
          <p:nvPr>
            <p:ph idx="1"/>
          </p:nvPr>
        </p:nvSpPr>
        <p:spPr/>
        <p:txBody>
          <a:bodyPr/>
          <a:lstStyle/>
          <a:p>
            <a:r>
              <a:rPr lang="cs-CZ" dirty="0" smtClean="0"/>
              <a:t>Pokud zahraniční osoba potřebuje doložit vlastnímu daňovému úřadu své příjmy získané v České republice a prokázat jejich zdanění, může si od správce daně vyžádat tzv. „Potvrzení o zaplacení daně vybírané srážkou“.</a:t>
            </a:r>
          </a:p>
          <a:p>
            <a:pPr marL="0" indent="0">
              <a:buNone/>
            </a:pPr>
            <a:r>
              <a:rPr lang="cs-CZ" sz="2000" i="1" dirty="0" smtClean="0"/>
              <a:t>	(</a:t>
            </a:r>
            <a:r>
              <a:rPr lang="cs-CZ" sz="2000" i="1" dirty="0" err="1" smtClean="0"/>
              <a:t>MFin</a:t>
            </a:r>
            <a:r>
              <a:rPr lang="cs-CZ" sz="2000" i="1" dirty="0" smtClean="0"/>
              <a:t> 5231)</a:t>
            </a:r>
          </a:p>
          <a:p>
            <a:r>
              <a:rPr lang="cs-CZ" dirty="0" smtClean="0"/>
              <a:t>O toto potvrzení může být požádáno i prostřednictvím plátce.</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26</a:t>
            </a:fld>
            <a:endParaRPr lang="cs-CZ"/>
          </a:p>
        </p:txBody>
      </p:sp>
    </p:spTree>
    <p:extLst>
      <p:ext uri="{BB962C8B-B14F-4D97-AF65-F5344CB8AC3E}">
        <p14:creationId xmlns:p14="http://schemas.microsoft.com/office/powerpoint/2010/main" val="39702798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1</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Pokud plátce daně neprovede srážku daně nebo nevybere daň ve stanovené výši, a to ani dodatečně, dojde k tzv. „</a:t>
            </a:r>
            <a:r>
              <a:rPr lang="cs-CZ" dirty="0" err="1" smtClean="0"/>
              <a:t>brutaci</a:t>
            </a:r>
            <a:r>
              <a:rPr lang="cs-CZ" dirty="0" smtClean="0"/>
              <a:t>“ neboli navýšení.</a:t>
            </a:r>
          </a:p>
          <a:p>
            <a:r>
              <a:rPr lang="cs-CZ" dirty="0" smtClean="0"/>
              <a:t>Základem pro výpočet daně je pak částka, z níž by po sražení daně zbyla částka, která byla plátcem zahraniční osobě vyplacena.</a:t>
            </a:r>
          </a:p>
          <a:p>
            <a:r>
              <a:rPr lang="cs-CZ" dirty="0" smtClean="0"/>
              <a:t>Takto dodatečně zjištěná daň je v plné výši hrazena ze zisku plátce.</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27</a:t>
            </a:fld>
            <a:endParaRPr lang="cs-CZ"/>
          </a:p>
        </p:txBody>
      </p:sp>
    </p:spTree>
    <p:extLst>
      <p:ext uri="{BB962C8B-B14F-4D97-AF65-F5344CB8AC3E}">
        <p14:creationId xmlns:p14="http://schemas.microsoft.com/office/powerpoint/2010/main" val="8128622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cs-CZ" sz="2400" dirty="0"/>
              <a:t>2. Techniky výběru – ad) 2</a:t>
            </a:r>
            <a:endParaRPr lang="cs-CZ" sz="2400" b="1" dirty="0"/>
          </a:p>
        </p:txBody>
      </p:sp>
      <p:sp>
        <p:nvSpPr>
          <p:cNvPr id="131075" name="Rectangle 3"/>
          <p:cNvSpPr>
            <a:spLocks noGrp="1" noChangeArrowheads="1"/>
          </p:cNvSpPr>
          <p:nvPr>
            <p:ph type="body" idx="1"/>
          </p:nvPr>
        </p:nvSpPr>
        <p:spPr>
          <a:xfrm>
            <a:off x="539750" y="1628775"/>
            <a:ext cx="7899400" cy="4708525"/>
          </a:xfrm>
        </p:spPr>
        <p:txBody>
          <a:bodyPr/>
          <a:lstStyle/>
          <a:p>
            <a:pPr marL="971550" lvl="1" indent="-514350" algn="just">
              <a:buFontTx/>
              <a:buAutoNum type="arabicParenR" startAt="2"/>
            </a:pPr>
            <a:r>
              <a:rPr lang="cs-CZ" b="1" dirty="0" smtClean="0"/>
              <a:t>výběr</a:t>
            </a:r>
            <a:r>
              <a:rPr lang="cs-CZ" dirty="0" smtClean="0"/>
              <a:t> </a:t>
            </a:r>
            <a:r>
              <a:rPr lang="cs-CZ" b="1" dirty="0"/>
              <a:t>daně</a:t>
            </a:r>
            <a:r>
              <a:rPr lang="cs-CZ" dirty="0"/>
              <a:t> prostřednictvím přiznání k dani </a:t>
            </a:r>
            <a:r>
              <a:rPr lang="cs-CZ" b="1" dirty="0"/>
              <a:t>se zajištěním</a:t>
            </a:r>
            <a:r>
              <a:rPr lang="cs-CZ" dirty="0"/>
              <a:t> </a:t>
            </a:r>
            <a:r>
              <a:rPr lang="cs-CZ" b="1" dirty="0" smtClean="0"/>
              <a:t>daně</a:t>
            </a:r>
            <a:endParaRPr lang="cs-CZ" b="1" dirty="0"/>
          </a:p>
          <a:p>
            <a:pPr marL="0" indent="0" algn="just">
              <a:buNone/>
            </a:pPr>
            <a:r>
              <a:rPr lang="cs-CZ" sz="2000" dirty="0" smtClean="0"/>
              <a:t>Příjmy zahraničních osob plynoucí ze zdrojů na území ČR, které se zdaňují prostřednictvím daňového přiznání, jsou:</a:t>
            </a:r>
          </a:p>
          <a:p>
            <a:pPr algn="just"/>
            <a:r>
              <a:rPr lang="cs-CZ" sz="2000" dirty="0" smtClean="0"/>
              <a:t>Příjmy z činností vykonávaných prostřednictvím stále provozovny. Patří sem i příjmy společníka vos a komplementáře ks nebo účastníka ve sdružení bez právní subjektivity apod.</a:t>
            </a:r>
          </a:p>
          <a:p>
            <a:pPr algn="just"/>
            <a:r>
              <a:rPr lang="cs-CZ" sz="2000" dirty="0" smtClean="0"/>
              <a:t>Příjmy z prodeje nemovitostí umístněných na území ČR a z práv s nimi spojených</a:t>
            </a:r>
          </a:p>
          <a:p>
            <a:pPr algn="just"/>
            <a:r>
              <a:rPr lang="cs-CZ" sz="2000" dirty="0" smtClean="0"/>
              <a:t>Příjmy z užívání nemovitostí (jejich částí) včetně bytů (jejich částí) umístěných na území ČR</a:t>
            </a:r>
          </a:p>
          <a:p>
            <a:pPr algn="just"/>
            <a:r>
              <a:rPr lang="cs-CZ" sz="2000" dirty="0" smtClean="0"/>
              <a:t>Příjmy z prodeje movitých věcí, které jsou v majetku stálé provozovny</a:t>
            </a:r>
          </a:p>
          <a:p>
            <a:pPr algn="just"/>
            <a:r>
              <a:rPr lang="cs-CZ" sz="2000" dirty="0" smtClean="0"/>
              <a:t>Příjmy z prodeje majetkových práv registrovaných na území ČR</a:t>
            </a:r>
            <a:endParaRPr lang="cs-CZ" sz="2000" dirty="0"/>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28</a:t>
            </a:fld>
            <a:endParaRPr lang="cs-CZ"/>
          </a:p>
        </p:txBody>
      </p:sp>
    </p:spTree>
    <p:extLst>
      <p:ext uri="{BB962C8B-B14F-4D97-AF65-F5344CB8AC3E}">
        <p14:creationId xmlns:p14="http://schemas.microsoft.com/office/powerpoint/2010/main" val="13292322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2</a:t>
            </a:r>
            <a:endParaRPr lang="cs-CZ" dirty="0"/>
          </a:p>
        </p:txBody>
      </p:sp>
      <p:sp>
        <p:nvSpPr>
          <p:cNvPr id="3" name="Zástupný symbol pro obsah 2"/>
          <p:cNvSpPr>
            <a:spLocks noGrp="1"/>
          </p:cNvSpPr>
          <p:nvPr>
            <p:ph idx="1"/>
          </p:nvPr>
        </p:nvSpPr>
        <p:spPr/>
        <p:txBody>
          <a:bodyPr>
            <a:normAutofit/>
          </a:bodyPr>
          <a:lstStyle/>
          <a:p>
            <a:r>
              <a:rPr lang="cs-CZ" sz="2000" dirty="0" smtClean="0"/>
              <a:t>U právnických osob výhry v loteriích, sázkách a jiných podobných hrách, výhry z reklamních soutěží a slosování, ceny z veřejných soutěží a ze sportovních soutěží</a:t>
            </a:r>
          </a:p>
          <a:p>
            <a:r>
              <a:rPr lang="cs-CZ" sz="2000" dirty="0" smtClean="0"/>
              <a:t>Výživné, důchody a obdobné požitky, pokud nejsou od daně z příjmů osvobozeny</a:t>
            </a:r>
          </a:p>
          <a:p>
            <a:r>
              <a:rPr lang="cs-CZ" sz="2000" dirty="0" smtClean="0"/>
              <a:t>Příjmy plynoucí společníkovi společnosti v souvislosti se snížením základního kapitálu, pokud základní kapitál byl tvořen nebo navýšen ze zdrojů společníků</a:t>
            </a:r>
          </a:p>
          <a:p>
            <a:r>
              <a:rPr lang="cs-CZ" sz="2000" dirty="0" smtClean="0"/>
              <a:t>Příjmy z úhrad pohledávky nabyté postoupením</a:t>
            </a:r>
          </a:p>
          <a:p>
            <a:r>
              <a:rPr lang="cs-CZ" sz="2000" dirty="0" smtClean="0"/>
              <a:t>Příjmy z prodeje účasti nebo podílu na obchodní společnosti nebo družstvu se sídlem na území ČR</a:t>
            </a:r>
            <a:endParaRPr lang="cs-CZ" sz="2000"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29</a:t>
            </a:fld>
            <a:endParaRPr lang="cs-CZ"/>
          </a:p>
        </p:txBody>
      </p:sp>
    </p:spTree>
    <p:extLst>
      <p:ext uri="{BB962C8B-B14F-4D97-AF65-F5344CB8AC3E}">
        <p14:creationId xmlns:p14="http://schemas.microsoft.com/office/powerpoint/2010/main" val="2632571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marL="685800" indent="-685800"/>
            <a:r>
              <a:rPr lang="cs-CZ" sz="2400" b="1" dirty="0"/>
              <a:t> 1. Identifikace zdrojů příjmů </a:t>
            </a:r>
            <a:r>
              <a:rPr lang="cs-CZ" sz="2400" b="1" dirty="0" err="1" smtClean="0"/>
              <a:t>nonrezidenta</a:t>
            </a:r>
            <a:endParaRPr lang="cs-CZ" sz="2400" b="1" dirty="0"/>
          </a:p>
        </p:txBody>
      </p:sp>
      <p:sp>
        <p:nvSpPr>
          <p:cNvPr id="10243" name="Rectangle 3"/>
          <p:cNvSpPr>
            <a:spLocks noGrp="1" noChangeArrowheads="1"/>
          </p:cNvSpPr>
          <p:nvPr>
            <p:ph type="body" idx="1"/>
          </p:nvPr>
        </p:nvSpPr>
        <p:spPr>
          <a:xfrm>
            <a:off x="539750" y="1628775"/>
            <a:ext cx="7899400" cy="4708525"/>
          </a:xfrm>
        </p:spPr>
        <p:txBody>
          <a:bodyPr>
            <a:normAutofit lnSpcReduction="10000"/>
          </a:bodyPr>
          <a:lstStyle/>
          <a:p>
            <a:pPr marL="533400" indent="-533400" algn="just">
              <a:buFontTx/>
              <a:buNone/>
            </a:pPr>
            <a:r>
              <a:rPr lang="cs-CZ" sz="1800" dirty="0" smtClean="0"/>
              <a:t>Věcná daňová příslušnost je dána předmětem daně. Které příjmy a za jakých podmínek jsou předmětem daně, stanoví vnitrostátní daňové předpisy.</a:t>
            </a:r>
          </a:p>
          <a:p>
            <a:pPr marL="533400" indent="-533400" algn="just">
              <a:buFontTx/>
              <a:buNone/>
            </a:pPr>
            <a:r>
              <a:rPr lang="cs-CZ" sz="1800" dirty="0" smtClean="0"/>
              <a:t>Zahraniční </a:t>
            </a:r>
            <a:r>
              <a:rPr lang="cs-CZ" sz="1800" dirty="0"/>
              <a:t>fyzické a právnické osoby, které nejsou rezidenty ČR, </a:t>
            </a:r>
            <a:r>
              <a:rPr lang="cs-CZ" sz="1800" dirty="0" smtClean="0"/>
              <a:t>mají daňovou </a:t>
            </a:r>
            <a:r>
              <a:rPr lang="cs-CZ" sz="1800" dirty="0"/>
              <a:t>povinnost z příjmů, jejichž zdroj se nachází na území </a:t>
            </a:r>
            <a:r>
              <a:rPr lang="cs-CZ" sz="1800" dirty="0" smtClean="0"/>
              <a:t>ČR, neboť státy většinou využívají svého práva zdanit příjmy, které mají zdroj na jejich území. </a:t>
            </a:r>
          </a:p>
          <a:p>
            <a:pPr marL="533400" indent="-533400" algn="just">
              <a:buFontTx/>
              <a:buNone/>
            </a:pPr>
            <a:r>
              <a:rPr lang="cs-CZ" sz="1800" dirty="0" smtClean="0"/>
              <a:t>Za </a:t>
            </a:r>
            <a:r>
              <a:rPr lang="cs-CZ" sz="1800" dirty="0"/>
              <a:t>příjmy ze zdrojů na území ČR se považují příjmy uvedené v § 22 odst. 1 ZDP, a to:</a:t>
            </a:r>
          </a:p>
          <a:p>
            <a:pPr marL="533400" indent="-533400">
              <a:buFontTx/>
              <a:buNone/>
            </a:pPr>
            <a:endParaRPr lang="cs-CZ" sz="1000" dirty="0"/>
          </a:p>
          <a:p>
            <a:pPr marL="914400" lvl="1" indent="-457200">
              <a:buFontTx/>
              <a:buAutoNum type="arabicParenR"/>
            </a:pPr>
            <a:r>
              <a:rPr lang="cs-CZ" sz="2000" b="1" dirty="0"/>
              <a:t>příjmy z činností vykonávaných prostřednictvím stálé provozovny;</a:t>
            </a:r>
          </a:p>
          <a:p>
            <a:pPr marL="914400" lvl="1" indent="-457200">
              <a:buFontTx/>
              <a:buAutoNum type="arabicParenR"/>
            </a:pPr>
            <a:r>
              <a:rPr lang="cs-CZ" sz="2000" b="1" dirty="0"/>
              <a:t>příjmy ze závislé činnosti</a:t>
            </a:r>
            <a:r>
              <a:rPr lang="cs-CZ" sz="2000" dirty="0"/>
              <a:t> (zaměstnání), která je vykonávána na území ČR nebo na palubách lodí či letadel provozovaných rezidenty ČR;</a:t>
            </a:r>
          </a:p>
          <a:p>
            <a:pPr marL="914400" lvl="1" indent="-457200">
              <a:buFontTx/>
              <a:buAutoNum type="arabicParenR"/>
            </a:pPr>
            <a:r>
              <a:rPr lang="cs-CZ" sz="2000" b="1" dirty="0"/>
              <a:t>příjmy ze služeb</a:t>
            </a:r>
            <a:r>
              <a:rPr lang="cs-CZ" sz="2000" dirty="0"/>
              <a:t> (s výjimkou provádění stavebně montážních projektů) poskytovaných na území ČR;</a:t>
            </a:r>
          </a:p>
          <a:p>
            <a:pPr marL="914400" lvl="1" indent="-457200">
              <a:buFontTx/>
              <a:buAutoNum type="arabicParenR"/>
            </a:pPr>
            <a:r>
              <a:rPr lang="cs-CZ" sz="2000" b="1" dirty="0"/>
              <a:t>příjmy z poradenství</a:t>
            </a:r>
            <a:r>
              <a:rPr lang="cs-CZ" sz="2000" dirty="0"/>
              <a:t> (obchodního, technického nebo jiného) poskytovaného na území ČR;</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3</a:t>
            </a:fld>
            <a:endParaRPr lang="cs-CZ"/>
          </a:p>
        </p:txBody>
      </p:sp>
    </p:spTree>
    <p:extLst>
      <p:ext uri="{BB962C8B-B14F-4D97-AF65-F5344CB8AC3E}">
        <p14:creationId xmlns:p14="http://schemas.microsoft.com/office/powerpoint/2010/main" val="37063042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2</a:t>
            </a:r>
            <a:endParaRPr lang="cs-CZ" dirty="0"/>
          </a:p>
        </p:txBody>
      </p:sp>
      <p:sp>
        <p:nvSpPr>
          <p:cNvPr id="3" name="Zástupný symbol pro obsah 2"/>
          <p:cNvSpPr>
            <a:spLocks noGrp="1"/>
          </p:cNvSpPr>
          <p:nvPr>
            <p:ph idx="1"/>
          </p:nvPr>
        </p:nvSpPr>
        <p:spPr/>
        <p:txBody>
          <a:bodyPr/>
          <a:lstStyle/>
          <a:p>
            <a:r>
              <a:rPr lang="cs-CZ" dirty="0" smtClean="0"/>
              <a:t>Zajištění daně = nástroj, kterým stát „zabezpečuje“ prostřednictvím plátců daně splnění daňových povinností zahraničních osob, kterým vzniká povinnost podat přiznání k dani z příjmů v ČR.</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30</a:t>
            </a:fld>
            <a:endParaRPr lang="cs-CZ"/>
          </a:p>
        </p:txBody>
      </p:sp>
    </p:spTree>
    <p:extLst>
      <p:ext uri="{BB962C8B-B14F-4D97-AF65-F5344CB8AC3E}">
        <p14:creationId xmlns:p14="http://schemas.microsoft.com/office/powerpoint/2010/main" val="12525987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cs-CZ" sz="2400" dirty="0"/>
              <a:t>2. Techniky výběru – ad) 2</a:t>
            </a:r>
            <a:endParaRPr lang="cs-CZ" sz="2400" b="1" dirty="0"/>
          </a:p>
        </p:txBody>
      </p:sp>
      <p:sp>
        <p:nvSpPr>
          <p:cNvPr id="143363" name="Rectangle 3"/>
          <p:cNvSpPr>
            <a:spLocks noGrp="1" noChangeArrowheads="1"/>
          </p:cNvSpPr>
          <p:nvPr>
            <p:ph type="body" idx="1"/>
          </p:nvPr>
        </p:nvSpPr>
        <p:spPr>
          <a:xfrm>
            <a:off x="684213" y="1628775"/>
            <a:ext cx="7754937" cy="4708525"/>
          </a:xfrm>
        </p:spPr>
        <p:txBody>
          <a:bodyPr/>
          <a:lstStyle/>
          <a:p>
            <a:pPr lvl="1" algn="just">
              <a:buFontTx/>
              <a:buNone/>
            </a:pPr>
            <a:endParaRPr lang="cs-CZ" sz="2000" b="1" dirty="0"/>
          </a:p>
          <a:p>
            <a:pPr algn="just">
              <a:buFontTx/>
              <a:buNone/>
            </a:pPr>
            <a:r>
              <a:rPr lang="cs-CZ" sz="2000" b="1" dirty="0"/>
              <a:t>	</a:t>
            </a:r>
            <a:r>
              <a:rPr lang="cs-CZ" sz="2000" b="1" dirty="0" smtClean="0"/>
              <a:t>V</a:t>
            </a:r>
            <a:r>
              <a:rPr lang="cs-CZ" sz="2000" dirty="0"/>
              <a:t> </a:t>
            </a:r>
            <a:r>
              <a:rPr lang="cs-CZ" sz="2000" b="1" dirty="0"/>
              <a:t>případě</a:t>
            </a:r>
            <a:r>
              <a:rPr lang="cs-CZ" sz="2000" dirty="0"/>
              <a:t> </a:t>
            </a:r>
            <a:r>
              <a:rPr lang="cs-CZ" sz="2000" b="1" dirty="0"/>
              <a:t>výběru</a:t>
            </a:r>
            <a:r>
              <a:rPr lang="cs-CZ" sz="2000" dirty="0"/>
              <a:t> </a:t>
            </a:r>
            <a:r>
              <a:rPr lang="cs-CZ" sz="2000" b="1" dirty="0"/>
              <a:t>daně</a:t>
            </a:r>
            <a:r>
              <a:rPr lang="cs-CZ" sz="2000" dirty="0"/>
              <a:t> </a:t>
            </a:r>
            <a:r>
              <a:rPr lang="cs-CZ" sz="2000" b="1" dirty="0"/>
              <a:t>prostřednictvím</a:t>
            </a:r>
            <a:r>
              <a:rPr lang="cs-CZ" sz="2000" dirty="0"/>
              <a:t> </a:t>
            </a:r>
            <a:r>
              <a:rPr lang="cs-CZ" sz="2000" b="1" dirty="0"/>
              <a:t>přiznání</a:t>
            </a:r>
            <a:r>
              <a:rPr lang="cs-CZ" sz="2000" dirty="0"/>
              <a:t> </a:t>
            </a:r>
            <a:r>
              <a:rPr lang="cs-CZ" sz="2000" b="1" dirty="0"/>
              <a:t>k</a:t>
            </a:r>
            <a:r>
              <a:rPr lang="cs-CZ" sz="2000" dirty="0"/>
              <a:t> </a:t>
            </a:r>
            <a:r>
              <a:rPr lang="cs-CZ" sz="2000" b="1" dirty="0"/>
              <a:t>dani se</a:t>
            </a:r>
            <a:r>
              <a:rPr lang="cs-CZ" sz="2000" dirty="0"/>
              <a:t> </a:t>
            </a:r>
            <a:r>
              <a:rPr lang="cs-CZ" sz="2000" b="1" dirty="0"/>
              <a:t>zajištěním</a:t>
            </a:r>
            <a:r>
              <a:rPr lang="cs-CZ" sz="2000" dirty="0"/>
              <a:t> </a:t>
            </a:r>
            <a:r>
              <a:rPr lang="cs-CZ" sz="2000" b="1" dirty="0"/>
              <a:t>daně</a:t>
            </a:r>
            <a:r>
              <a:rPr lang="cs-CZ" sz="2000" dirty="0"/>
              <a:t> </a:t>
            </a:r>
            <a:r>
              <a:rPr lang="cs-CZ" sz="2000" b="1" dirty="0"/>
              <a:t>(2)</a:t>
            </a:r>
            <a:r>
              <a:rPr lang="cs-CZ" sz="2000" dirty="0"/>
              <a:t> jsou </a:t>
            </a:r>
            <a:r>
              <a:rPr lang="cs-CZ" sz="2000" b="1" dirty="0"/>
              <a:t>plátci</a:t>
            </a:r>
            <a:r>
              <a:rPr lang="cs-CZ" sz="2000" dirty="0"/>
              <a:t> </a:t>
            </a:r>
            <a:r>
              <a:rPr lang="cs-CZ" sz="2000" b="1" dirty="0"/>
              <a:t>daně</a:t>
            </a:r>
            <a:r>
              <a:rPr lang="cs-CZ" sz="2000" dirty="0"/>
              <a:t> při výplatě, poukázání nebo připsání úhrady ve prospěch poplatníka, nejpozději v den, kdy o závazku účtují v souladu s platnými účetními předpisy, </a:t>
            </a:r>
            <a:r>
              <a:rPr lang="cs-CZ" sz="2000" b="1" dirty="0"/>
              <a:t>povinni</a:t>
            </a:r>
            <a:r>
              <a:rPr lang="cs-CZ" sz="2000" dirty="0"/>
              <a:t> </a:t>
            </a:r>
            <a:r>
              <a:rPr lang="cs-CZ" sz="2000" b="1" dirty="0"/>
              <a:t>srazit</a:t>
            </a:r>
            <a:r>
              <a:rPr lang="cs-CZ" sz="2000" dirty="0"/>
              <a:t> </a:t>
            </a:r>
            <a:r>
              <a:rPr lang="cs-CZ" sz="2000" b="1" dirty="0"/>
              <a:t>zajištění</a:t>
            </a:r>
            <a:r>
              <a:rPr lang="cs-CZ" sz="2000" dirty="0"/>
              <a:t> </a:t>
            </a:r>
            <a:r>
              <a:rPr lang="cs-CZ" sz="2000" b="1" dirty="0"/>
              <a:t>daně těm </a:t>
            </a:r>
            <a:r>
              <a:rPr lang="cs-CZ" sz="2000" b="1" dirty="0" err="1"/>
              <a:t>nonrezidentům</a:t>
            </a:r>
            <a:r>
              <a:rPr lang="cs-CZ" sz="2000" b="1" dirty="0"/>
              <a:t> </a:t>
            </a:r>
            <a:r>
              <a:rPr lang="cs-CZ" sz="2000" dirty="0"/>
              <a:t>(poplatníkům uvedeným v § 2 odst. 3 ZDP,</a:t>
            </a:r>
            <a:r>
              <a:rPr lang="cs-CZ" sz="2000" b="1" dirty="0"/>
              <a:t> tj. fyzickým osobám)</a:t>
            </a:r>
            <a:r>
              <a:rPr lang="cs-CZ" sz="2000" dirty="0"/>
              <a:t>,</a:t>
            </a:r>
            <a:r>
              <a:rPr lang="cs-CZ" sz="2000" b="1" dirty="0"/>
              <a:t> kteří nejsou daňovými rezidenty členského státu Evropské unie nebo dalších států, které tvoří Evropský hospodářský prostor. </a:t>
            </a:r>
            <a:r>
              <a:rPr lang="cs-CZ" sz="2000" dirty="0"/>
              <a:t>K zajištění daně se přistupuje u zdanitelných příjmů, z nichž není daň vybírána srážkou.</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31</a:t>
            </a:fld>
            <a:endParaRPr lang="cs-CZ"/>
          </a:p>
        </p:txBody>
      </p:sp>
    </p:spTree>
    <p:extLst>
      <p:ext uri="{BB962C8B-B14F-4D97-AF65-F5344CB8AC3E}">
        <p14:creationId xmlns:p14="http://schemas.microsoft.com/office/powerpoint/2010/main" val="2186477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2</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Zajištění daně ze zdanitelných příjmů FO se provádí ve výši:</a:t>
            </a:r>
          </a:p>
          <a:p>
            <a:pPr lvl="1"/>
            <a:r>
              <a:rPr lang="cs-CZ" dirty="0" smtClean="0"/>
              <a:t>1 % z příjmů z prodeje investičních nástrojů podle zvláštního právního předpisu upravujícího podnikání na kapitálovém trhu,</a:t>
            </a:r>
          </a:p>
          <a:p>
            <a:pPr lvl="1"/>
            <a:r>
              <a:rPr lang="cs-CZ" dirty="0" smtClean="0"/>
              <a:t>1 % z příjmů plynoucích z úhrady pohledávky nabyté postoupením,</a:t>
            </a:r>
          </a:p>
          <a:p>
            <a:pPr lvl="1"/>
            <a:r>
              <a:rPr lang="cs-CZ" dirty="0" smtClean="0"/>
              <a:t>Sazby daně podle § 16 ZDP ze základu daně vos nebo ks připadající na společníka vos nebo komplementáře ks</a:t>
            </a:r>
          </a:p>
          <a:p>
            <a:pPr lvl="1"/>
            <a:r>
              <a:rPr lang="cs-CZ" dirty="0" smtClean="0"/>
              <a:t>10 % z příjmů v ostatních případech</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32</a:t>
            </a:fld>
            <a:endParaRPr lang="cs-CZ"/>
          </a:p>
        </p:txBody>
      </p:sp>
    </p:spTree>
    <p:extLst>
      <p:ext uri="{BB962C8B-B14F-4D97-AF65-F5344CB8AC3E}">
        <p14:creationId xmlns:p14="http://schemas.microsoft.com/office/powerpoint/2010/main" val="28519720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cs-CZ" sz="2400" dirty="0"/>
              <a:t>2. Techniky výběru – ad) 2</a:t>
            </a:r>
            <a:endParaRPr lang="cs-CZ" sz="2400" b="1" dirty="0"/>
          </a:p>
        </p:txBody>
      </p:sp>
      <p:sp>
        <p:nvSpPr>
          <p:cNvPr id="144387" name="Rectangle 3"/>
          <p:cNvSpPr>
            <a:spLocks noGrp="1" noChangeArrowheads="1"/>
          </p:cNvSpPr>
          <p:nvPr>
            <p:ph type="body" idx="1"/>
          </p:nvPr>
        </p:nvSpPr>
        <p:spPr>
          <a:xfrm>
            <a:off x="611188" y="1628775"/>
            <a:ext cx="7993062" cy="4708525"/>
          </a:xfrm>
        </p:spPr>
        <p:txBody>
          <a:bodyPr/>
          <a:lstStyle/>
          <a:p>
            <a:pPr algn="just">
              <a:lnSpc>
                <a:spcPct val="80000"/>
              </a:lnSpc>
              <a:buFontTx/>
              <a:buNone/>
            </a:pPr>
            <a:r>
              <a:rPr lang="cs-CZ" sz="2400" b="1" dirty="0"/>
              <a:t>	</a:t>
            </a:r>
            <a:r>
              <a:rPr lang="cs-CZ" sz="2000" b="1" dirty="0" smtClean="0"/>
              <a:t>Je-li</a:t>
            </a:r>
            <a:r>
              <a:rPr lang="cs-CZ" sz="2000" dirty="0" smtClean="0"/>
              <a:t> </a:t>
            </a:r>
            <a:r>
              <a:rPr lang="cs-CZ" sz="2000" b="1" dirty="0" err="1"/>
              <a:t>nonrezidentem</a:t>
            </a:r>
            <a:r>
              <a:rPr lang="cs-CZ" sz="2000" dirty="0"/>
              <a:t> </a:t>
            </a:r>
            <a:r>
              <a:rPr lang="cs-CZ" sz="2000" b="1" dirty="0"/>
              <a:t>fyzická</a:t>
            </a:r>
            <a:r>
              <a:rPr lang="cs-CZ" sz="2000" dirty="0"/>
              <a:t> </a:t>
            </a:r>
            <a:r>
              <a:rPr lang="cs-CZ" sz="2000" b="1" dirty="0"/>
              <a:t>osoba,</a:t>
            </a:r>
            <a:r>
              <a:rPr lang="cs-CZ" sz="2000" dirty="0"/>
              <a:t> pak se zajištění daně provádí ve výši:</a:t>
            </a:r>
            <a:endParaRPr lang="cs-CZ" sz="2000" b="1" dirty="0"/>
          </a:p>
          <a:p>
            <a:pPr lvl="1" algn="just">
              <a:lnSpc>
                <a:spcPct val="80000"/>
              </a:lnSpc>
              <a:buFontTx/>
              <a:buChar char="•"/>
            </a:pPr>
            <a:r>
              <a:rPr lang="cs-CZ" sz="2000" b="1" dirty="0"/>
              <a:t>1</a:t>
            </a:r>
            <a:r>
              <a:rPr lang="cs-CZ" sz="2000" dirty="0"/>
              <a:t> </a:t>
            </a:r>
            <a:r>
              <a:rPr lang="cs-CZ" sz="2000" b="1" dirty="0"/>
              <a:t>%</a:t>
            </a:r>
            <a:r>
              <a:rPr lang="cs-CZ" sz="2000" dirty="0"/>
              <a:t> </a:t>
            </a:r>
            <a:r>
              <a:rPr lang="cs-CZ" sz="2000" b="1" dirty="0"/>
              <a:t>z</a:t>
            </a:r>
            <a:r>
              <a:rPr lang="cs-CZ" sz="2000" dirty="0"/>
              <a:t> </a:t>
            </a:r>
            <a:r>
              <a:rPr lang="cs-CZ" sz="2000" b="1" dirty="0"/>
              <a:t>příjmů</a:t>
            </a:r>
            <a:r>
              <a:rPr lang="cs-CZ" sz="2000" dirty="0"/>
              <a:t> </a:t>
            </a:r>
            <a:r>
              <a:rPr lang="cs-CZ" sz="2000" b="1" dirty="0"/>
              <a:t>z</a:t>
            </a:r>
            <a:r>
              <a:rPr lang="cs-CZ" sz="2000" dirty="0"/>
              <a:t> </a:t>
            </a:r>
            <a:r>
              <a:rPr lang="cs-CZ" sz="2000" b="1" dirty="0"/>
              <a:t>prodeje</a:t>
            </a:r>
            <a:r>
              <a:rPr lang="cs-CZ" sz="2000" dirty="0"/>
              <a:t> </a:t>
            </a:r>
            <a:r>
              <a:rPr lang="cs-CZ" sz="2000" b="1" dirty="0"/>
              <a:t>investičních nástrojů </a:t>
            </a:r>
            <a:r>
              <a:rPr lang="cs-CZ" sz="2000" dirty="0"/>
              <a:t>podle zvláštního právního předpisu upravujícího podnikání na kapitálovém trhu (podle zákona č. 256/2004 Sb., o podnikání na kapitálovém trhu) </a:t>
            </a:r>
            <a:r>
              <a:rPr lang="cs-CZ" sz="2000" b="1" dirty="0"/>
              <a:t>a z příjmů z úhrad pohledávky nabyté postoupením;</a:t>
            </a:r>
          </a:p>
          <a:p>
            <a:pPr lvl="1" algn="just">
              <a:lnSpc>
                <a:spcPct val="80000"/>
              </a:lnSpc>
              <a:buFontTx/>
              <a:buChar char="•"/>
            </a:pPr>
            <a:r>
              <a:rPr lang="cs-CZ" sz="2000" b="1" dirty="0"/>
              <a:t>10 % z příjmů ze zdrojů na území ČR (vymezených v § 22), </a:t>
            </a:r>
            <a:r>
              <a:rPr lang="cs-CZ" sz="2000" dirty="0"/>
              <a:t>s výjimkou uvedenou v předcházejícím bodě, např. </a:t>
            </a:r>
          </a:p>
          <a:p>
            <a:pPr lvl="1" algn="just">
              <a:lnSpc>
                <a:spcPct val="80000"/>
              </a:lnSpc>
              <a:buFontTx/>
              <a:buNone/>
            </a:pPr>
            <a:r>
              <a:rPr lang="cs-CZ" sz="2000" dirty="0"/>
              <a:t>	jde o:</a:t>
            </a:r>
          </a:p>
          <a:p>
            <a:pPr lvl="2" algn="just">
              <a:lnSpc>
                <a:spcPct val="80000"/>
              </a:lnSpc>
              <a:buFontTx/>
              <a:buNone/>
            </a:pPr>
            <a:r>
              <a:rPr lang="cs-CZ" dirty="0"/>
              <a:t>1.	příjmy z činností vykonávaných prostřednictvím </a:t>
            </a:r>
            <a:r>
              <a:rPr lang="cs-CZ" dirty="0" smtClean="0"/>
              <a:t>	stálé </a:t>
            </a:r>
            <a:r>
              <a:rPr lang="cs-CZ" dirty="0"/>
              <a:t>provozovny,</a:t>
            </a:r>
          </a:p>
          <a:p>
            <a:pPr lvl="2" algn="just">
              <a:lnSpc>
                <a:spcPct val="80000"/>
              </a:lnSpc>
              <a:buFontTx/>
              <a:buNone/>
            </a:pPr>
            <a:r>
              <a:rPr lang="cs-CZ" dirty="0"/>
              <a:t>2.	příjmy z prodeje nemovitostí umístěných na </a:t>
            </a:r>
            <a:r>
              <a:rPr lang="cs-CZ" dirty="0" smtClean="0"/>
              <a:t>	území </a:t>
            </a:r>
            <a:r>
              <a:rPr lang="cs-CZ" dirty="0"/>
              <a:t>ČR a práv s nimi spojených,</a:t>
            </a:r>
          </a:p>
          <a:p>
            <a:pPr lvl="2" algn="just">
              <a:lnSpc>
                <a:spcPct val="80000"/>
              </a:lnSpc>
              <a:buFontTx/>
              <a:buNone/>
            </a:pPr>
            <a:r>
              <a:rPr lang="cs-CZ" dirty="0"/>
              <a:t>3.	příjmy z užívání nemovitostí (jejich částí) včetně </a:t>
            </a:r>
            <a:r>
              <a:rPr lang="cs-CZ" dirty="0" smtClean="0"/>
              <a:t>	bytů </a:t>
            </a:r>
            <a:r>
              <a:rPr lang="cs-CZ" dirty="0"/>
              <a:t>(jejich částí) umístěných na území ČR,</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33</a:t>
            </a:fld>
            <a:endParaRPr lang="cs-CZ"/>
          </a:p>
        </p:txBody>
      </p:sp>
    </p:spTree>
    <p:extLst>
      <p:ext uri="{BB962C8B-B14F-4D97-AF65-F5344CB8AC3E}">
        <p14:creationId xmlns:p14="http://schemas.microsoft.com/office/powerpoint/2010/main" val="40550212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cs-CZ" sz="2400" dirty="0"/>
              <a:t>2. Techniky výběru – ad) 2</a:t>
            </a:r>
            <a:endParaRPr lang="cs-CZ" sz="2400" b="1" dirty="0"/>
          </a:p>
        </p:txBody>
      </p:sp>
      <p:sp>
        <p:nvSpPr>
          <p:cNvPr id="145411" name="Rectangle 3"/>
          <p:cNvSpPr>
            <a:spLocks noGrp="1" noChangeArrowheads="1"/>
          </p:cNvSpPr>
          <p:nvPr>
            <p:ph type="body" idx="1"/>
          </p:nvPr>
        </p:nvSpPr>
        <p:spPr>
          <a:xfrm>
            <a:off x="611188" y="1628775"/>
            <a:ext cx="7827962" cy="4708525"/>
          </a:xfrm>
        </p:spPr>
        <p:txBody>
          <a:bodyPr>
            <a:normAutofit lnSpcReduction="10000"/>
          </a:bodyPr>
          <a:lstStyle/>
          <a:p>
            <a:pPr marL="1295400" lvl="2" indent="-381000" algn="just">
              <a:buFontTx/>
              <a:buNone/>
            </a:pPr>
            <a:r>
              <a:rPr lang="cs-CZ"/>
              <a:t>4.	příjmy z prodeje movitých věcí, které jsou v obchodním majetku stálé provozovny, cenných papírů vydávaných poplatníky se sídlem na území ČR, majetkových práv registrovaných na území ČR a z prodeje účasti nebo podílu na obchodní společnosti nebo družstvu se sídlem v ČR,</a:t>
            </a:r>
          </a:p>
          <a:p>
            <a:pPr marL="1295400" lvl="2" indent="-381000" algn="just">
              <a:buFontTx/>
              <a:buNone/>
            </a:pPr>
            <a:r>
              <a:rPr lang="cs-CZ"/>
              <a:t>5.	výhry v loteriích, sázkách a jiných podobných hrách, výhry z reklamních soutěží a slosování, ceny z veřejných soutěží a ze sportovních soutěží,</a:t>
            </a:r>
          </a:p>
          <a:p>
            <a:pPr marL="1295400" lvl="2" indent="-381000" algn="just">
              <a:buFontTx/>
              <a:buNone/>
            </a:pPr>
            <a:r>
              <a:rPr lang="cs-CZ"/>
              <a:t>6.	výživné, důchody a jiné požitky</a:t>
            </a:r>
            <a:r>
              <a:rPr lang="cs-CZ" b="1"/>
              <a:t>;</a:t>
            </a:r>
          </a:p>
          <a:p>
            <a:pPr marL="914400" lvl="1" indent="-457200" algn="just">
              <a:buFontTx/>
              <a:buChar char="•"/>
            </a:pPr>
            <a:r>
              <a:rPr lang="cs-CZ" sz="2000" b="1"/>
              <a:t>15 % ze základu daně v. o. s. nebo k. s.</a:t>
            </a:r>
            <a:r>
              <a:rPr lang="cs-CZ" sz="2000"/>
              <a:t> připadajícího na společníka v. o. s. nebo komplementáře k. s, který je poplatníkem daně z příjmů fyzických osob..</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34</a:t>
            </a:fld>
            <a:endParaRPr lang="cs-CZ"/>
          </a:p>
        </p:txBody>
      </p:sp>
    </p:spTree>
    <p:extLst>
      <p:ext uri="{BB962C8B-B14F-4D97-AF65-F5344CB8AC3E}">
        <p14:creationId xmlns:p14="http://schemas.microsoft.com/office/powerpoint/2010/main" val="18738396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2</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Zajištění daně ze zdanitelných příjmů právnický osob se provádí ve výši:</a:t>
            </a:r>
          </a:p>
          <a:p>
            <a:pPr lvl="1"/>
            <a:r>
              <a:rPr lang="cs-CZ" dirty="0" smtClean="0"/>
              <a:t>1 % z příjmů z prodeje investičních nástrojů podle zvláštního právního předpisu, upravujícího podnikání na kapitálovém trhu,</a:t>
            </a:r>
          </a:p>
          <a:p>
            <a:pPr lvl="1"/>
            <a:r>
              <a:rPr lang="cs-CZ" dirty="0" smtClean="0"/>
              <a:t>1 % z příjmů plynoucích z úhrady pohledávky nabyté postoupením,</a:t>
            </a:r>
          </a:p>
          <a:p>
            <a:pPr lvl="1"/>
            <a:r>
              <a:rPr lang="cs-CZ" dirty="0" smtClean="0"/>
              <a:t>Sazby daně podle § 21 ZDP ze základu daně vos nebo ks připadající na společníka vos nebo komplementáře ks</a:t>
            </a:r>
          </a:p>
          <a:p>
            <a:pPr lvl="1"/>
            <a:r>
              <a:rPr lang="cs-CZ" dirty="0" smtClean="0"/>
              <a:t>10 % z příjmů v ostatních případech. Tato povinnost se nevztahuje na banky, jde-li o peněžní plnění, poukázání nebo připsání úroků u bank.</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35</a:t>
            </a:fld>
            <a:endParaRPr lang="cs-CZ"/>
          </a:p>
        </p:txBody>
      </p:sp>
    </p:spTree>
    <p:extLst>
      <p:ext uri="{BB962C8B-B14F-4D97-AF65-F5344CB8AC3E}">
        <p14:creationId xmlns:p14="http://schemas.microsoft.com/office/powerpoint/2010/main" val="5836422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cs-CZ" sz="2400" dirty="0"/>
              <a:t>2. Techniky výběru – ad) 2</a:t>
            </a:r>
            <a:endParaRPr lang="cs-CZ" sz="2400" b="1" dirty="0"/>
          </a:p>
        </p:txBody>
      </p:sp>
      <p:sp>
        <p:nvSpPr>
          <p:cNvPr id="146435" name="Rectangle 3"/>
          <p:cNvSpPr>
            <a:spLocks noGrp="1" noChangeArrowheads="1"/>
          </p:cNvSpPr>
          <p:nvPr>
            <p:ph type="body" idx="1"/>
          </p:nvPr>
        </p:nvSpPr>
        <p:spPr>
          <a:xfrm>
            <a:off x="611188" y="1628775"/>
            <a:ext cx="7827962" cy="4708525"/>
          </a:xfrm>
        </p:spPr>
        <p:txBody>
          <a:bodyPr/>
          <a:lstStyle/>
          <a:p>
            <a:pPr algn="just">
              <a:buFontTx/>
              <a:buNone/>
            </a:pPr>
            <a:r>
              <a:rPr lang="cs-CZ" sz="2400" b="1" dirty="0"/>
              <a:t>	</a:t>
            </a:r>
            <a:r>
              <a:rPr lang="cs-CZ" sz="2000" b="1" dirty="0" smtClean="0"/>
              <a:t>Je-li</a:t>
            </a:r>
            <a:r>
              <a:rPr lang="cs-CZ" sz="2000" dirty="0" smtClean="0"/>
              <a:t> </a:t>
            </a:r>
            <a:r>
              <a:rPr lang="cs-CZ" sz="2000" b="1" dirty="0" err="1"/>
              <a:t>nonrezidentem</a:t>
            </a:r>
            <a:r>
              <a:rPr lang="cs-CZ" sz="2000" dirty="0"/>
              <a:t> </a:t>
            </a:r>
            <a:r>
              <a:rPr lang="cs-CZ" sz="2000" b="1" dirty="0"/>
              <a:t>právnická</a:t>
            </a:r>
            <a:r>
              <a:rPr lang="cs-CZ" sz="2000" dirty="0"/>
              <a:t> </a:t>
            </a:r>
            <a:r>
              <a:rPr lang="cs-CZ" sz="2000" b="1" dirty="0"/>
              <a:t>osoba,</a:t>
            </a:r>
            <a:r>
              <a:rPr lang="cs-CZ" sz="2000" dirty="0"/>
              <a:t> pak se zajištění daně provádí ve výši:</a:t>
            </a:r>
            <a:endParaRPr lang="cs-CZ" sz="2000" b="1" dirty="0"/>
          </a:p>
          <a:p>
            <a:pPr lvl="1" algn="just">
              <a:buFontTx/>
              <a:buChar char="•"/>
            </a:pPr>
            <a:r>
              <a:rPr lang="cs-CZ" sz="2000" b="1" dirty="0"/>
              <a:t>1</a:t>
            </a:r>
            <a:r>
              <a:rPr lang="cs-CZ" sz="2000" dirty="0"/>
              <a:t> </a:t>
            </a:r>
            <a:r>
              <a:rPr lang="cs-CZ" sz="2000" b="1" dirty="0"/>
              <a:t>%</a:t>
            </a:r>
            <a:r>
              <a:rPr lang="cs-CZ" sz="2000" dirty="0"/>
              <a:t> </a:t>
            </a:r>
            <a:r>
              <a:rPr lang="cs-CZ" sz="2000" b="1" dirty="0"/>
              <a:t>z</a:t>
            </a:r>
            <a:r>
              <a:rPr lang="cs-CZ" sz="2000" dirty="0"/>
              <a:t> </a:t>
            </a:r>
            <a:r>
              <a:rPr lang="cs-CZ" sz="2000" b="1" dirty="0"/>
              <a:t>příjmů</a:t>
            </a:r>
            <a:r>
              <a:rPr lang="cs-CZ" sz="2000" dirty="0"/>
              <a:t> </a:t>
            </a:r>
            <a:r>
              <a:rPr lang="cs-CZ" sz="2000" b="1" dirty="0"/>
              <a:t>z</a:t>
            </a:r>
            <a:r>
              <a:rPr lang="cs-CZ" sz="2000" dirty="0"/>
              <a:t> </a:t>
            </a:r>
            <a:r>
              <a:rPr lang="cs-CZ" sz="2000" b="1" dirty="0"/>
              <a:t>prodeje</a:t>
            </a:r>
            <a:r>
              <a:rPr lang="cs-CZ" sz="2000" dirty="0"/>
              <a:t> </a:t>
            </a:r>
            <a:r>
              <a:rPr lang="cs-CZ" sz="2000" b="1" dirty="0"/>
              <a:t>investičních nástrojů </a:t>
            </a:r>
            <a:r>
              <a:rPr lang="cs-CZ" sz="2000" dirty="0"/>
              <a:t>podle zvláštního právního předpisu upravujícího podnikání na kapitálovém trhu (podle zákona č. 256/2004 Sb., o podnikání na kapitálovém trhu) </a:t>
            </a:r>
            <a:r>
              <a:rPr lang="cs-CZ" sz="2000" b="1" dirty="0"/>
              <a:t>a z příjmů z úhrad pohledávky nabyté postoupením;</a:t>
            </a:r>
          </a:p>
          <a:p>
            <a:pPr lvl="1" algn="just">
              <a:buFontTx/>
              <a:buChar char="•"/>
            </a:pPr>
            <a:r>
              <a:rPr lang="cs-CZ" sz="2000" b="1" dirty="0"/>
              <a:t>10 % z příjmů ze zdrojů na území ČR (vymezených v § 22), </a:t>
            </a:r>
            <a:r>
              <a:rPr lang="cs-CZ" sz="2000" dirty="0"/>
              <a:t>s výjimkou uvedenou v předcházejícím bodě, např. jde o:</a:t>
            </a:r>
          </a:p>
          <a:p>
            <a:pPr lvl="2" algn="just">
              <a:buFontTx/>
              <a:buNone/>
            </a:pPr>
            <a:r>
              <a:rPr lang="cs-CZ" dirty="0"/>
              <a:t>1.	příjmy z činností vykonávaných </a:t>
            </a:r>
            <a:r>
              <a:rPr lang="cs-CZ" dirty="0" smtClean="0"/>
              <a:t>	prostřednictvím </a:t>
            </a:r>
            <a:r>
              <a:rPr lang="cs-CZ" dirty="0"/>
              <a:t>stálé provozovny,</a:t>
            </a:r>
          </a:p>
          <a:p>
            <a:pPr lvl="2" algn="just">
              <a:buFontTx/>
              <a:buNone/>
            </a:pPr>
            <a:r>
              <a:rPr lang="cs-CZ" dirty="0"/>
              <a:t>2.	příjmy z prodeje nemovitostí umístěných na </a:t>
            </a:r>
            <a:r>
              <a:rPr lang="cs-CZ" dirty="0" smtClean="0"/>
              <a:t>	území </a:t>
            </a:r>
            <a:r>
              <a:rPr lang="cs-CZ" dirty="0"/>
              <a:t>ČR a práv s nimi spojených,</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36</a:t>
            </a:fld>
            <a:endParaRPr lang="cs-CZ"/>
          </a:p>
        </p:txBody>
      </p:sp>
    </p:spTree>
    <p:extLst>
      <p:ext uri="{BB962C8B-B14F-4D97-AF65-F5344CB8AC3E}">
        <p14:creationId xmlns:p14="http://schemas.microsoft.com/office/powerpoint/2010/main" val="16939627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cs-CZ" sz="2400" dirty="0"/>
              <a:t>2. Techniky výběru – ad) 2</a:t>
            </a:r>
            <a:endParaRPr lang="cs-CZ" sz="2400" b="1" dirty="0"/>
          </a:p>
        </p:txBody>
      </p:sp>
      <p:sp>
        <p:nvSpPr>
          <p:cNvPr id="147459" name="Rectangle 3"/>
          <p:cNvSpPr>
            <a:spLocks noGrp="1" noChangeArrowheads="1"/>
          </p:cNvSpPr>
          <p:nvPr>
            <p:ph type="body" idx="1"/>
          </p:nvPr>
        </p:nvSpPr>
        <p:spPr>
          <a:xfrm>
            <a:off x="611188" y="1628775"/>
            <a:ext cx="7827962" cy="4708525"/>
          </a:xfrm>
        </p:spPr>
        <p:txBody>
          <a:bodyPr/>
          <a:lstStyle/>
          <a:p>
            <a:pPr marL="1295400" lvl="2" indent="-381000" algn="just">
              <a:buFontTx/>
              <a:buNone/>
            </a:pPr>
            <a:r>
              <a:rPr lang="cs-CZ"/>
              <a:t>3.	příjmy z užívání nemovitostí (jejich částí) včetně bytů (jejich částí) umístěných na území ČR,</a:t>
            </a:r>
          </a:p>
          <a:p>
            <a:pPr marL="1295400" lvl="2" indent="-381000" algn="just">
              <a:buFontTx/>
              <a:buNone/>
            </a:pPr>
            <a:r>
              <a:rPr lang="cs-CZ"/>
              <a:t>4.	příjmy z prodeje movitých věcí, které jsou v obchodním majetku stálé provozovny, cenných papírů vydávaných poplatníky se sídlem na území ČR, majetkových práv registrovaných na území ČR a z prodeje účasti nebo podílu na obchodní společnosti nebo družstvu se sídlem v ČR,</a:t>
            </a:r>
          </a:p>
          <a:p>
            <a:pPr marL="1295400" lvl="2" indent="-381000" algn="just">
              <a:buFontTx/>
              <a:buNone/>
            </a:pPr>
            <a:r>
              <a:rPr lang="cs-CZ"/>
              <a:t>5.	výhry v loteriích, sázkách a jiných podobných hrách, výhry z reklamních soutěží a slosování, ceny z veřejných soutěží a ze sportovních soutěží,</a:t>
            </a:r>
          </a:p>
          <a:p>
            <a:pPr marL="1295400" lvl="2" indent="-381000" algn="just">
              <a:buFontTx/>
              <a:buNone/>
            </a:pPr>
            <a:r>
              <a:rPr lang="cs-CZ"/>
              <a:t>6.	výživné, důchody a jiné požitky</a:t>
            </a:r>
            <a:r>
              <a:rPr lang="cs-CZ" b="1"/>
              <a:t>;</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37</a:t>
            </a:fld>
            <a:endParaRPr lang="cs-CZ"/>
          </a:p>
        </p:txBody>
      </p:sp>
    </p:spTree>
    <p:extLst>
      <p:ext uri="{BB962C8B-B14F-4D97-AF65-F5344CB8AC3E}">
        <p14:creationId xmlns:p14="http://schemas.microsoft.com/office/powerpoint/2010/main" val="24379882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cs-CZ" sz="2400" dirty="0"/>
              <a:t>2. Techniky výběru – ad) 2</a:t>
            </a:r>
            <a:endParaRPr lang="cs-CZ" sz="2400" b="1" dirty="0"/>
          </a:p>
        </p:txBody>
      </p:sp>
      <p:sp>
        <p:nvSpPr>
          <p:cNvPr id="148483" name="Rectangle 3"/>
          <p:cNvSpPr>
            <a:spLocks noGrp="1" noChangeArrowheads="1"/>
          </p:cNvSpPr>
          <p:nvPr>
            <p:ph type="body" idx="1"/>
          </p:nvPr>
        </p:nvSpPr>
        <p:spPr>
          <a:xfrm>
            <a:off x="684213" y="1628775"/>
            <a:ext cx="7920037" cy="4708525"/>
          </a:xfrm>
        </p:spPr>
        <p:txBody>
          <a:bodyPr/>
          <a:lstStyle/>
          <a:p>
            <a:pPr lvl="1" algn="just">
              <a:lnSpc>
                <a:spcPct val="90000"/>
              </a:lnSpc>
              <a:buFontTx/>
              <a:buChar char="•"/>
            </a:pPr>
            <a:r>
              <a:rPr lang="cs-CZ" sz="2000" b="1"/>
              <a:t>15 %</a:t>
            </a:r>
            <a:r>
              <a:rPr lang="cs-CZ" sz="2000"/>
              <a:t> </a:t>
            </a:r>
            <a:r>
              <a:rPr lang="cs-CZ" sz="2000" b="1"/>
              <a:t>ze základu daně v. o. s. nebo k. s.</a:t>
            </a:r>
            <a:r>
              <a:rPr lang="cs-CZ" sz="2000"/>
              <a:t> připadajícího na společníka v. o. s. nebo komplementáře k.s., který je poplatníkem daně z příjmů právnických osob.</a:t>
            </a:r>
          </a:p>
          <a:p>
            <a:pPr lvl="1" algn="just">
              <a:lnSpc>
                <a:spcPct val="90000"/>
              </a:lnSpc>
              <a:buFontTx/>
              <a:buNone/>
            </a:pPr>
            <a:endParaRPr lang="cs-CZ" sz="2000" b="1"/>
          </a:p>
          <a:p>
            <a:pPr algn="just">
              <a:lnSpc>
                <a:spcPct val="90000"/>
              </a:lnSpc>
              <a:buFontTx/>
              <a:buNone/>
            </a:pPr>
            <a:r>
              <a:rPr lang="cs-CZ" sz="2000" b="1"/>
              <a:t>		K zajištění daně ze zdanitelných příjmů</a:t>
            </a:r>
            <a:r>
              <a:rPr lang="cs-CZ" sz="2000"/>
              <a:t> fyzických i právnických osob jsou </a:t>
            </a:r>
            <a:r>
              <a:rPr lang="cs-CZ" sz="2000" b="1"/>
              <a:t>plátci daně</a:t>
            </a:r>
            <a:r>
              <a:rPr lang="cs-CZ" sz="2000"/>
              <a:t> </a:t>
            </a:r>
            <a:r>
              <a:rPr lang="cs-CZ" sz="2000" b="1"/>
              <a:t>povinni srazit zajištění</a:t>
            </a:r>
            <a:r>
              <a:rPr lang="cs-CZ" sz="2000"/>
              <a:t> daně při výplatě, poukázání nebo připsání úhrady ve prospěch poplatníka, </a:t>
            </a:r>
            <a:r>
              <a:rPr lang="cs-CZ" sz="2000" b="1"/>
              <a:t>nejpozději v den, kdy o závazku účtují</a:t>
            </a:r>
            <a:r>
              <a:rPr lang="cs-CZ" sz="2000"/>
              <a:t> v souladu s platnými účetními předpisy.</a:t>
            </a:r>
          </a:p>
          <a:p>
            <a:pPr algn="just">
              <a:lnSpc>
                <a:spcPct val="90000"/>
              </a:lnSpc>
              <a:buFontTx/>
              <a:buNone/>
            </a:pPr>
            <a:endParaRPr lang="cs-CZ" sz="2000" b="1"/>
          </a:p>
          <a:p>
            <a:pPr algn="just">
              <a:lnSpc>
                <a:spcPct val="90000"/>
              </a:lnSpc>
              <a:buFontTx/>
              <a:buNone/>
            </a:pPr>
            <a:r>
              <a:rPr lang="cs-CZ" sz="2000" b="1"/>
              <a:t>		Je-li záloha sražena podle § 38h ZDP </a:t>
            </a:r>
            <a:r>
              <a:rPr lang="cs-CZ" sz="2000"/>
              <a:t>(v případě vybírání a placení příjmů ze závislé činnosti a z funkčních požitků), pak </a:t>
            </a:r>
            <a:r>
              <a:rPr lang="cs-CZ" sz="2000" b="1"/>
              <a:t>k zajištění daně nejsou plátci povinni.</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38</a:t>
            </a:fld>
            <a:endParaRPr lang="cs-CZ"/>
          </a:p>
        </p:txBody>
      </p:sp>
    </p:spTree>
    <p:extLst>
      <p:ext uri="{BB962C8B-B14F-4D97-AF65-F5344CB8AC3E}">
        <p14:creationId xmlns:p14="http://schemas.microsoft.com/office/powerpoint/2010/main" val="314863099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2</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Povinnost zajistit daň se týká stejně jako u daně vybírané srážkou téměř všech plátců. Kdo je plátcem pro daň vybírané srážkou, je plátcem daně i pro zajištění daně.</a:t>
            </a:r>
          </a:p>
          <a:p>
            <a:r>
              <a:rPr lang="cs-CZ" dirty="0" smtClean="0"/>
              <a:t>Zajištění daně se kromě příjmů rezidentů některého z členských států EU nebo dalších států, které tvoří Evropský hospodářský prostor, </a:t>
            </a:r>
            <a:r>
              <a:rPr lang="cs-CZ" b="1" dirty="0" smtClean="0"/>
              <a:t>nevztahuje</a:t>
            </a:r>
            <a:r>
              <a:rPr lang="cs-CZ" dirty="0" smtClean="0"/>
              <a:t> ani na příjmy, z nichž je podle § 38h ZDP sražena záloha na daň.</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39</a:t>
            </a:fld>
            <a:endParaRPr lang="cs-CZ"/>
          </a:p>
        </p:txBody>
      </p:sp>
    </p:spTree>
    <p:extLst>
      <p:ext uri="{BB962C8B-B14F-4D97-AF65-F5344CB8AC3E}">
        <p14:creationId xmlns:p14="http://schemas.microsoft.com/office/powerpoint/2010/main" val="1992345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marL="685800" indent="-685800"/>
            <a:r>
              <a:rPr lang="cs-CZ" sz="2400" b="1"/>
              <a:t> 1. Identifikace zdrojů příjmů nonrezidenta</a:t>
            </a:r>
            <a:br>
              <a:rPr lang="cs-CZ" sz="2400" b="1"/>
            </a:br>
            <a:endParaRPr lang="cs-CZ" sz="2400" b="1"/>
          </a:p>
        </p:txBody>
      </p:sp>
      <p:sp>
        <p:nvSpPr>
          <p:cNvPr id="125955" name="Rectangle 3"/>
          <p:cNvSpPr>
            <a:spLocks noGrp="1" noChangeArrowheads="1"/>
          </p:cNvSpPr>
          <p:nvPr>
            <p:ph type="body" idx="1"/>
          </p:nvPr>
        </p:nvSpPr>
        <p:spPr>
          <a:xfrm>
            <a:off x="539750" y="1628775"/>
            <a:ext cx="7899400" cy="4708525"/>
          </a:xfrm>
        </p:spPr>
        <p:txBody>
          <a:bodyPr/>
          <a:lstStyle/>
          <a:p>
            <a:pPr marL="914400" lvl="1" indent="-457200" algn="just">
              <a:buFontTx/>
              <a:buAutoNum type="arabicParenR" startAt="5"/>
            </a:pPr>
            <a:r>
              <a:rPr lang="cs-CZ" sz="2000" b="1" dirty="0"/>
              <a:t>příjmy z řídící a zprostředkovatelské činnosti</a:t>
            </a:r>
            <a:r>
              <a:rPr lang="cs-CZ" sz="2000" dirty="0"/>
              <a:t> a obdobných činností poskytovaných na území ČR;</a:t>
            </a:r>
            <a:endParaRPr lang="cs-CZ" sz="2000" b="1" dirty="0"/>
          </a:p>
          <a:p>
            <a:pPr marL="914400" lvl="1" indent="-457200" algn="just">
              <a:buFontTx/>
              <a:buAutoNum type="arabicParenR" startAt="5"/>
            </a:pPr>
            <a:r>
              <a:rPr lang="cs-CZ" sz="2000" b="1" dirty="0"/>
              <a:t>příjmy z prodeje nemovitostí</a:t>
            </a:r>
            <a:r>
              <a:rPr lang="cs-CZ" sz="2000" dirty="0"/>
              <a:t> umístěných na území ČR a práv s nimi spojených;</a:t>
            </a:r>
            <a:endParaRPr lang="cs-CZ" sz="2000" b="1" dirty="0"/>
          </a:p>
          <a:p>
            <a:pPr marL="914400" lvl="1" indent="-457200" algn="just">
              <a:buFontTx/>
              <a:buAutoNum type="arabicParenR" startAt="5"/>
            </a:pPr>
            <a:r>
              <a:rPr lang="cs-CZ" sz="2000" b="1" dirty="0"/>
              <a:t>příjmy z užívání nemovitostí</a:t>
            </a:r>
            <a:r>
              <a:rPr lang="cs-CZ" sz="2000" dirty="0"/>
              <a:t> (jejich částí) včetně bytů (jejich částí) umístěných na území ČR;</a:t>
            </a:r>
            <a:endParaRPr lang="cs-CZ" sz="2000" b="1" dirty="0"/>
          </a:p>
          <a:p>
            <a:pPr marL="914400" lvl="1" indent="-457200" algn="just">
              <a:buFontTx/>
              <a:buAutoNum type="arabicParenR" startAt="5"/>
            </a:pPr>
            <a:r>
              <a:rPr lang="cs-CZ" sz="2000" b="1" dirty="0"/>
              <a:t>příjmy z nezávislé činnosti</a:t>
            </a:r>
            <a:r>
              <a:rPr lang="cs-CZ" sz="2000" dirty="0"/>
              <a:t> vykonávané na území ČR (např. architekta, lékaře, inženýra, právníka, vědce, učitele, umělce, daňové či účetního poradce a podobných profesí);</a:t>
            </a:r>
            <a:endParaRPr lang="cs-CZ" sz="2000" b="1" dirty="0"/>
          </a:p>
          <a:p>
            <a:pPr marL="914400" lvl="1" indent="-457200" algn="just">
              <a:buFontTx/>
              <a:buAutoNum type="arabicParenR" startAt="5"/>
            </a:pPr>
            <a:r>
              <a:rPr lang="cs-CZ" sz="2000" b="1" dirty="0"/>
              <a:t>příjmy z osobně vykonávané činnosti</a:t>
            </a:r>
            <a:r>
              <a:rPr lang="cs-CZ" sz="2000" dirty="0"/>
              <a:t> na území ČR nebo zde zhodnocované veřejně vystupujícího umělce, sportovce, artisty a spoluúčinkujících osob bez ohledu na to, komu tyto příjmy plynou a z jakého právního vztahu;</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4</a:t>
            </a:fld>
            <a:endParaRPr lang="cs-CZ"/>
          </a:p>
        </p:txBody>
      </p:sp>
    </p:spTree>
    <p:extLst>
      <p:ext uri="{BB962C8B-B14F-4D97-AF65-F5344CB8AC3E}">
        <p14:creationId xmlns:p14="http://schemas.microsoft.com/office/powerpoint/2010/main" val="341066995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2</a:t>
            </a:r>
            <a:endParaRPr lang="cs-CZ" dirty="0"/>
          </a:p>
        </p:txBody>
      </p:sp>
      <p:sp>
        <p:nvSpPr>
          <p:cNvPr id="3" name="Zástupný symbol pro obsah 2"/>
          <p:cNvSpPr>
            <a:spLocks noGrp="1"/>
          </p:cNvSpPr>
          <p:nvPr>
            <p:ph idx="1"/>
          </p:nvPr>
        </p:nvSpPr>
        <p:spPr/>
        <p:txBody>
          <a:bodyPr/>
          <a:lstStyle/>
          <a:p>
            <a:r>
              <a:rPr lang="cs-CZ" dirty="0" smtClean="0"/>
              <a:t>Příklad</a:t>
            </a:r>
          </a:p>
          <a:p>
            <a:pPr marL="0" indent="0">
              <a:buNone/>
            </a:pPr>
            <a:r>
              <a:rPr lang="cs-CZ" sz="2000" i="1" dirty="0" smtClean="0"/>
              <a:t>Rezident Slovenské republiky vlastnil pozemky v katastru Opavy. Tyto pozemky prodal občanovi ČR, který má bydliště v Opavě. Příjem z prodeje pozemků nesplňuje podmínky pro osvobození podle § 4 ZDP. Cena byla sjednána ve vši 1 530 000 Kč.</a:t>
            </a:r>
          </a:p>
          <a:p>
            <a:pPr marL="0" indent="0">
              <a:buNone/>
            </a:pPr>
            <a:endParaRPr lang="cs-CZ" sz="2000" dirty="0"/>
          </a:p>
          <a:p>
            <a:pPr marL="0" indent="0">
              <a:buNone/>
            </a:pPr>
            <a:r>
              <a:rPr lang="cs-CZ" sz="2000" dirty="0" smtClean="0"/>
              <a:t>Vzhledem k tomu, že vlastníkem pozemku je rezident Slovenska, tedy členského státu EU, povinnost zajistit daň nevznikla. Rezident Slovenska je povinen v ČR podat daňové přiznání a zdanit zisk z prodeje pozemku.</a:t>
            </a:r>
            <a:endParaRPr lang="cs-CZ" sz="2000"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40</a:t>
            </a:fld>
            <a:endParaRPr lang="cs-CZ"/>
          </a:p>
        </p:txBody>
      </p:sp>
    </p:spTree>
    <p:extLst>
      <p:ext uri="{BB962C8B-B14F-4D97-AF65-F5344CB8AC3E}">
        <p14:creationId xmlns:p14="http://schemas.microsoft.com/office/powerpoint/2010/main" val="233917841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2</a:t>
            </a:r>
            <a:endParaRPr lang="cs-CZ" dirty="0"/>
          </a:p>
        </p:txBody>
      </p:sp>
      <p:sp>
        <p:nvSpPr>
          <p:cNvPr id="3" name="Zástupný symbol pro obsah 2"/>
          <p:cNvSpPr>
            <a:spLocks noGrp="1"/>
          </p:cNvSpPr>
          <p:nvPr>
            <p:ph idx="1"/>
          </p:nvPr>
        </p:nvSpPr>
        <p:spPr/>
        <p:txBody>
          <a:bodyPr/>
          <a:lstStyle/>
          <a:p>
            <a:r>
              <a:rPr lang="cs-CZ" dirty="0" smtClean="0"/>
              <a:t>Příklad</a:t>
            </a:r>
          </a:p>
          <a:p>
            <a:pPr marL="0" indent="0">
              <a:buNone/>
            </a:pPr>
            <a:r>
              <a:rPr lang="cs-CZ" sz="2000" i="1" dirty="0" smtClean="0"/>
              <a:t>Tyto pozemky ležící na území ČR vlastnil rezident státu, se kterým není uzavřena smlouva o zamezení dvojího zdanění. Ten je prodal rezidentovi ČR. Příjem z prodeje pozemků není osvobozen od zdanění. Příjem zahraniční osoby z prodeje pozemků činil 1 530 000 Kč</a:t>
            </a:r>
          </a:p>
          <a:p>
            <a:pPr marL="0" indent="0">
              <a:buNone/>
            </a:pPr>
            <a:endParaRPr lang="cs-CZ" sz="2000" i="1" dirty="0"/>
          </a:p>
          <a:p>
            <a:pPr marL="0" indent="0">
              <a:buNone/>
            </a:pPr>
            <a:r>
              <a:rPr lang="cs-CZ" sz="2000" dirty="0" smtClean="0"/>
              <a:t>Tuzemské osobě vznikla povinnost zajistit daň ve výši 10 % z úhrady, tj. 153 000 Kč. Pokud pozemky koupila nepodnikající fyzická osoba, povinnost zajistit daň ji vznikla až při skutečné úhradě kupní ceny. Zahraniční osoba obdrží částku 1 377 000 Kč, finanční úřad částku 153 000 Kč. V daňovém přiznání si může jako výdaj uplatnit nabývací cenu pozemku a výdaje prokazatelně související s prodejem (např. odměnu za zprostředkování prodeje, úhradu znaleckého posudku nebo zaplacenou daň z převodu nemovitosti).</a:t>
            </a:r>
            <a:endParaRPr lang="cs-CZ" sz="2000"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41</a:t>
            </a:fld>
            <a:endParaRPr lang="cs-CZ"/>
          </a:p>
        </p:txBody>
      </p:sp>
    </p:spTree>
    <p:extLst>
      <p:ext uri="{BB962C8B-B14F-4D97-AF65-F5344CB8AC3E}">
        <p14:creationId xmlns:p14="http://schemas.microsoft.com/office/powerpoint/2010/main" val="29290277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2</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Zahraniční osoba je povinna podat daňové přiznání ve lhůtě podle § 136 DŘ nebo § 38gb ZDP nebo § 38m ZDP.</a:t>
            </a:r>
          </a:p>
          <a:p>
            <a:r>
              <a:rPr lang="cs-CZ" dirty="0" smtClean="0"/>
              <a:t>Sražené zajištění daně se považuje za zálohu na daň a po skončení zdaňovacího období se započte na celkovou daňovou povinnost.</a:t>
            </a:r>
          </a:p>
          <a:p>
            <a:r>
              <a:rPr lang="cs-CZ" dirty="0" smtClean="0"/>
              <a:t>Pokud nelze zajištění daně nebo jeho část započíst na celkovou daňovou povinnost proto, že daňová povinnost nevznikla nebo zahraniční osoba vykázala daňovou ztrátu nebo její celková daňová povinnost byla nižší než provedené zajištění daně, vznikl přeplatek na dani ve výši, kterou nebylo možno na daň započítat.</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42</a:t>
            </a:fld>
            <a:endParaRPr lang="cs-CZ"/>
          </a:p>
        </p:txBody>
      </p:sp>
    </p:spTree>
    <p:extLst>
      <p:ext uri="{BB962C8B-B14F-4D97-AF65-F5344CB8AC3E}">
        <p14:creationId xmlns:p14="http://schemas.microsoft.com/office/powerpoint/2010/main" val="33590098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2</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Nepodá-li zahraniční osoba daňové přiznání do konce zákonné lhůty, může správce daně považovat částky zajištění daně za vyměřenou a uhrazenou daňovou povinnost.</a:t>
            </a:r>
          </a:p>
          <a:p>
            <a:r>
              <a:rPr lang="cs-CZ" dirty="0" smtClean="0"/>
              <a:t>Podat daňové přiznání je povinnost a uvedená úprava pouze slouží správci daně jako podklad pro vyměření daně v případě, že zahraniční osoba své povinnosti nesplnila a už se v ČR nezdržuje.</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43</a:t>
            </a:fld>
            <a:endParaRPr lang="cs-CZ"/>
          </a:p>
        </p:txBody>
      </p:sp>
    </p:spTree>
    <p:extLst>
      <p:ext uri="{BB962C8B-B14F-4D97-AF65-F5344CB8AC3E}">
        <p14:creationId xmlns:p14="http://schemas.microsoft.com/office/powerpoint/2010/main" val="53169266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cs-CZ" sz="2400" dirty="0"/>
              <a:t>2. Techniky výběru – ad) 2</a:t>
            </a:r>
            <a:endParaRPr lang="cs-CZ" sz="2400" b="1" dirty="0"/>
          </a:p>
        </p:txBody>
      </p:sp>
      <p:sp>
        <p:nvSpPr>
          <p:cNvPr id="149507" name="Rectangle 3"/>
          <p:cNvSpPr>
            <a:spLocks noGrp="1" noChangeArrowheads="1"/>
          </p:cNvSpPr>
          <p:nvPr>
            <p:ph type="body" idx="1"/>
          </p:nvPr>
        </p:nvSpPr>
        <p:spPr>
          <a:xfrm>
            <a:off x="684213" y="1628775"/>
            <a:ext cx="7920037" cy="4824413"/>
          </a:xfrm>
        </p:spPr>
        <p:txBody>
          <a:bodyPr/>
          <a:lstStyle/>
          <a:p>
            <a:pPr algn="just">
              <a:lnSpc>
                <a:spcPct val="80000"/>
              </a:lnSpc>
              <a:buFontTx/>
              <a:buNone/>
            </a:pPr>
            <a:r>
              <a:rPr lang="cs-CZ" sz="2000" b="1"/>
              <a:t>	Zajištění</a:t>
            </a:r>
            <a:r>
              <a:rPr lang="cs-CZ" sz="2000"/>
              <a:t> </a:t>
            </a:r>
            <a:r>
              <a:rPr lang="cs-CZ" sz="2000" b="1"/>
              <a:t>daně</a:t>
            </a:r>
            <a:r>
              <a:rPr lang="cs-CZ" sz="2000"/>
              <a:t> </a:t>
            </a:r>
            <a:r>
              <a:rPr lang="cs-CZ" sz="2000" b="1"/>
              <a:t>se</a:t>
            </a:r>
            <a:r>
              <a:rPr lang="cs-CZ" sz="2000"/>
              <a:t> </a:t>
            </a:r>
            <a:r>
              <a:rPr lang="cs-CZ" sz="2000" b="1"/>
              <a:t>neuplatňuje</a:t>
            </a:r>
            <a:r>
              <a:rPr lang="cs-CZ" sz="2000"/>
              <a:t> </a:t>
            </a:r>
            <a:r>
              <a:rPr lang="cs-CZ" sz="2000" b="1"/>
              <a:t>v</a:t>
            </a:r>
            <a:r>
              <a:rPr lang="cs-CZ" sz="2000"/>
              <a:t> </a:t>
            </a:r>
            <a:r>
              <a:rPr lang="cs-CZ" sz="2000" b="1"/>
              <a:t>případě:</a:t>
            </a:r>
          </a:p>
          <a:p>
            <a:pPr lvl="1" algn="just">
              <a:lnSpc>
                <a:spcPct val="80000"/>
              </a:lnSpc>
              <a:buFontTx/>
              <a:buChar char="•"/>
            </a:pPr>
            <a:r>
              <a:rPr lang="cs-CZ" sz="2000" b="1"/>
              <a:t>úhrady</a:t>
            </a:r>
            <a:r>
              <a:rPr lang="cs-CZ" sz="2000"/>
              <a:t> </a:t>
            </a:r>
            <a:r>
              <a:rPr lang="cs-CZ" sz="2000" b="1"/>
              <a:t>za</a:t>
            </a:r>
            <a:r>
              <a:rPr lang="cs-CZ" sz="2000"/>
              <a:t> </a:t>
            </a:r>
            <a:r>
              <a:rPr lang="cs-CZ" sz="2000" b="1"/>
              <a:t>zboží</a:t>
            </a:r>
            <a:r>
              <a:rPr lang="cs-CZ" sz="2000"/>
              <a:t> </a:t>
            </a:r>
            <a:r>
              <a:rPr lang="cs-CZ" sz="2000" b="1"/>
              <a:t>či</a:t>
            </a:r>
            <a:r>
              <a:rPr lang="cs-CZ" sz="2000"/>
              <a:t> </a:t>
            </a:r>
            <a:r>
              <a:rPr lang="cs-CZ" sz="2000" b="1"/>
              <a:t>služby</a:t>
            </a:r>
            <a:r>
              <a:rPr lang="cs-CZ" sz="2000"/>
              <a:t> </a:t>
            </a:r>
            <a:r>
              <a:rPr lang="cs-CZ" sz="2000" b="1"/>
              <a:t>prováděné</a:t>
            </a:r>
            <a:r>
              <a:rPr lang="cs-CZ" sz="2000"/>
              <a:t> </a:t>
            </a:r>
            <a:r>
              <a:rPr lang="cs-CZ" sz="2000" b="1"/>
              <a:t>v</a:t>
            </a:r>
            <a:r>
              <a:rPr lang="cs-CZ" sz="2000"/>
              <a:t> </a:t>
            </a:r>
            <a:r>
              <a:rPr lang="cs-CZ" sz="2000" b="1"/>
              <a:t>maloobchodě,</a:t>
            </a:r>
            <a:r>
              <a:rPr lang="cs-CZ" sz="2000"/>
              <a:t> kde prodejcem je nonrezident (zahraniční fyzická či právnická osoba);</a:t>
            </a:r>
            <a:endParaRPr lang="cs-CZ" sz="2000" b="1"/>
          </a:p>
          <a:p>
            <a:pPr lvl="1" algn="just">
              <a:lnSpc>
                <a:spcPct val="80000"/>
              </a:lnSpc>
              <a:buFontTx/>
              <a:buChar char="•"/>
            </a:pPr>
            <a:r>
              <a:rPr lang="cs-CZ" sz="2000" b="1"/>
              <a:t>úhrad</a:t>
            </a:r>
            <a:r>
              <a:rPr lang="cs-CZ" sz="2000"/>
              <a:t> </a:t>
            </a:r>
            <a:r>
              <a:rPr lang="cs-CZ" sz="2000" b="1"/>
              <a:t>nájemného</a:t>
            </a:r>
            <a:r>
              <a:rPr lang="cs-CZ" sz="2000"/>
              <a:t> </a:t>
            </a:r>
            <a:r>
              <a:rPr lang="cs-CZ" sz="2000" b="1"/>
              <a:t>placeného</a:t>
            </a:r>
            <a:r>
              <a:rPr lang="cs-CZ" sz="2000"/>
              <a:t> </a:t>
            </a:r>
            <a:r>
              <a:rPr lang="cs-CZ" sz="2000" b="1"/>
              <a:t>fyzickými</a:t>
            </a:r>
            <a:r>
              <a:rPr lang="cs-CZ" sz="2000"/>
              <a:t> </a:t>
            </a:r>
            <a:r>
              <a:rPr lang="cs-CZ" sz="2000" b="1"/>
              <a:t>osobami</a:t>
            </a:r>
            <a:r>
              <a:rPr lang="cs-CZ" sz="2000"/>
              <a:t> za bytové prostory užívané k bydlení a činnostem s ním spojeným.</a:t>
            </a:r>
          </a:p>
          <a:p>
            <a:pPr lvl="1" algn="just">
              <a:lnSpc>
                <a:spcPct val="80000"/>
              </a:lnSpc>
              <a:buFontTx/>
              <a:buNone/>
            </a:pPr>
            <a:endParaRPr lang="cs-CZ" sz="2000" b="1"/>
          </a:p>
          <a:p>
            <a:pPr algn="just">
              <a:lnSpc>
                <a:spcPct val="80000"/>
              </a:lnSpc>
              <a:buFontTx/>
              <a:buNone/>
            </a:pPr>
            <a:r>
              <a:rPr lang="cs-CZ" sz="2000" b="1"/>
              <a:t>		Termín</a:t>
            </a:r>
            <a:r>
              <a:rPr lang="cs-CZ" sz="2000"/>
              <a:t> </a:t>
            </a:r>
            <a:r>
              <a:rPr lang="cs-CZ" sz="2000" b="1"/>
              <a:t>odvedení</a:t>
            </a:r>
            <a:r>
              <a:rPr lang="cs-CZ" sz="2000"/>
              <a:t> </a:t>
            </a:r>
            <a:r>
              <a:rPr lang="cs-CZ" sz="2000" b="1"/>
              <a:t>zajištěné</a:t>
            </a:r>
            <a:r>
              <a:rPr lang="cs-CZ" sz="2000"/>
              <a:t> </a:t>
            </a:r>
            <a:r>
              <a:rPr lang="cs-CZ" sz="2000" b="1"/>
              <a:t>částky</a:t>
            </a:r>
            <a:r>
              <a:rPr lang="cs-CZ" sz="2000"/>
              <a:t> </a:t>
            </a:r>
            <a:r>
              <a:rPr lang="cs-CZ" sz="2000" b="1"/>
              <a:t>daně</a:t>
            </a:r>
            <a:r>
              <a:rPr lang="cs-CZ" sz="2000"/>
              <a:t> </a:t>
            </a:r>
            <a:r>
              <a:rPr lang="cs-CZ" sz="2000" b="1"/>
              <a:t>je</a:t>
            </a:r>
            <a:r>
              <a:rPr lang="cs-CZ" sz="2000"/>
              <a:t> </a:t>
            </a:r>
            <a:r>
              <a:rPr lang="cs-CZ" sz="2000" b="1"/>
              <a:t>stanoven</a:t>
            </a:r>
            <a:r>
              <a:rPr lang="cs-CZ" sz="2000"/>
              <a:t> </a:t>
            </a:r>
            <a:r>
              <a:rPr lang="cs-CZ" sz="2000" b="1"/>
              <a:t>do konce</a:t>
            </a:r>
            <a:r>
              <a:rPr lang="cs-CZ" sz="2000"/>
              <a:t> </a:t>
            </a:r>
            <a:r>
              <a:rPr lang="cs-CZ" sz="2000" b="1"/>
              <a:t>následujícího</a:t>
            </a:r>
            <a:r>
              <a:rPr lang="cs-CZ" sz="2000"/>
              <a:t> </a:t>
            </a:r>
            <a:r>
              <a:rPr lang="cs-CZ" sz="2000" b="1"/>
              <a:t>měsíce</a:t>
            </a:r>
            <a:r>
              <a:rPr lang="cs-CZ" sz="2000"/>
              <a:t> </a:t>
            </a:r>
            <a:r>
              <a:rPr lang="cs-CZ" sz="2000" b="1"/>
              <a:t>za</a:t>
            </a:r>
            <a:r>
              <a:rPr lang="cs-CZ" sz="2000"/>
              <a:t> </a:t>
            </a:r>
            <a:r>
              <a:rPr lang="cs-CZ" sz="2000" b="1"/>
              <a:t>předchozí</a:t>
            </a:r>
            <a:r>
              <a:rPr lang="cs-CZ" sz="2000"/>
              <a:t> </a:t>
            </a:r>
            <a:r>
              <a:rPr lang="cs-CZ" sz="2000" b="1"/>
              <a:t>kalendářní</a:t>
            </a:r>
            <a:r>
              <a:rPr lang="cs-CZ" sz="2000"/>
              <a:t> </a:t>
            </a:r>
            <a:r>
              <a:rPr lang="cs-CZ" sz="2000" b="1"/>
              <a:t>měsíc. </a:t>
            </a:r>
            <a:r>
              <a:rPr lang="cs-CZ" sz="2000"/>
              <a:t>Současně s odvodem částky zajištěné daně je plátce povinen oznámit tento odvod správci daně (podat hlášení na tiskopise vydaném Ministerstvem financí nebo na počítačových sestavách). Na základě žádosti poplatníka (nonrezidenta) správce daně vydá „</a:t>
            </a:r>
            <a:r>
              <a:rPr lang="cs-CZ" sz="2000" b="1"/>
              <a:t>Potvrzení o zajištění daně sražené plátcem</a:t>
            </a:r>
            <a:r>
              <a:rPr lang="cs-CZ" sz="2000"/>
              <a:t>“. O potvrzení může poplatník požádat i prostřednictvím plátce daně. Částka zajištění daně se bez zbytečného odkladu převede z osobního daňového účtu plátce na osobní daňový účet poplatníka.</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44</a:t>
            </a:fld>
            <a:endParaRPr lang="cs-CZ"/>
          </a:p>
        </p:txBody>
      </p:sp>
    </p:spTree>
    <p:extLst>
      <p:ext uri="{BB962C8B-B14F-4D97-AF65-F5344CB8AC3E}">
        <p14:creationId xmlns:p14="http://schemas.microsoft.com/office/powerpoint/2010/main" val="191502937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cs-CZ" sz="2400" dirty="0"/>
              <a:t>2. Techniky výběru – ad) 2</a:t>
            </a:r>
            <a:endParaRPr lang="cs-CZ" sz="2400" b="1" dirty="0"/>
          </a:p>
        </p:txBody>
      </p:sp>
      <p:sp>
        <p:nvSpPr>
          <p:cNvPr id="150531" name="Rectangle 3"/>
          <p:cNvSpPr>
            <a:spLocks noGrp="1" noChangeArrowheads="1"/>
          </p:cNvSpPr>
          <p:nvPr>
            <p:ph type="body" idx="1"/>
          </p:nvPr>
        </p:nvSpPr>
        <p:spPr>
          <a:xfrm>
            <a:off x="684213" y="1628775"/>
            <a:ext cx="7754937" cy="4708525"/>
          </a:xfrm>
        </p:spPr>
        <p:txBody>
          <a:bodyPr/>
          <a:lstStyle/>
          <a:p>
            <a:pPr algn="just">
              <a:lnSpc>
                <a:spcPct val="90000"/>
              </a:lnSpc>
              <a:buFontTx/>
              <a:buNone/>
            </a:pPr>
            <a:r>
              <a:rPr lang="cs-CZ" sz="2000" b="1" dirty="0"/>
              <a:t>	</a:t>
            </a:r>
            <a:r>
              <a:rPr lang="cs-CZ" sz="2000" b="1" dirty="0" smtClean="0"/>
              <a:t>V</a:t>
            </a:r>
            <a:r>
              <a:rPr lang="cs-CZ" sz="2000" b="1" dirty="0"/>
              <a:t> případě, že poplatník nepodá daňové přiznání do konce lhůty stanovené v zákonu o správě daní a poplatků</a:t>
            </a:r>
            <a:r>
              <a:rPr lang="cs-CZ" sz="2000" dirty="0"/>
              <a:t> (např. do 31. 3.), může místně příslušný správce daně považovat </a:t>
            </a:r>
            <a:r>
              <a:rPr lang="cs-CZ" sz="2000" b="1" dirty="0"/>
              <a:t>částky zajištění daně za vyměřenou a uhrazenou daňovou povinnost poplatníka. </a:t>
            </a:r>
            <a:r>
              <a:rPr lang="cs-CZ" sz="2000" dirty="0"/>
              <a:t>Úhrn částek zajištění daně sražených a odvedených plátci daně se v takovém případě považuje </a:t>
            </a:r>
            <a:r>
              <a:rPr lang="cs-CZ" sz="2000" b="1" dirty="0"/>
              <a:t>po uplynutí 8. měsíce po skončení zdaňovacího období</a:t>
            </a:r>
            <a:r>
              <a:rPr lang="cs-CZ" sz="2000" dirty="0"/>
              <a:t> za platbu na daň provedenou poplatníkem. Pokud poplatník nepodá do uplynutí lhůty, ve které lze daň vyměřit, daňové přiznání, považuje se daňová povinnost poplatníka za vyměřenou ve výši této platby.</a:t>
            </a:r>
          </a:p>
          <a:p>
            <a:pPr algn="just">
              <a:lnSpc>
                <a:spcPct val="90000"/>
              </a:lnSpc>
              <a:buFontTx/>
              <a:buNone/>
            </a:pPr>
            <a:endParaRPr lang="cs-CZ" sz="2000" b="1" dirty="0"/>
          </a:p>
          <a:p>
            <a:pPr algn="just">
              <a:lnSpc>
                <a:spcPct val="90000"/>
              </a:lnSpc>
              <a:buFontTx/>
              <a:buNone/>
            </a:pPr>
            <a:r>
              <a:rPr lang="cs-CZ" sz="2000" b="1" dirty="0"/>
              <a:t>	</a:t>
            </a:r>
            <a:r>
              <a:rPr lang="cs-CZ" sz="2000" b="1" dirty="0" smtClean="0"/>
              <a:t>Správce </a:t>
            </a:r>
            <a:r>
              <a:rPr lang="cs-CZ" sz="2000" b="1" dirty="0"/>
              <a:t>daně poplatníka může v odůvodněných případech rozhodnout i o zajištění nižším nebo od zajištění upustit, </a:t>
            </a:r>
            <a:r>
              <a:rPr lang="cs-CZ" sz="2000" dirty="0"/>
              <a:t>přičemž rozhodnutí je závazné pro plátce daně a proti tomuto rozhodnutí se nelze odvolat.</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45</a:t>
            </a:fld>
            <a:endParaRPr lang="cs-CZ"/>
          </a:p>
        </p:txBody>
      </p:sp>
    </p:spTree>
    <p:extLst>
      <p:ext uri="{BB962C8B-B14F-4D97-AF65-F5344CB8AC3E}">
        <p14:creationId xmlns:p14="http://schemas.microsoft.com/office/powerpoint/2010/main" val="219305891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r>
              <a:rPr lang="cs-CZ" sz="2400" dirty="0"/>
              <a:t>2. Techniky výběru – ad) 2</a:t>
            </a:r>
            <a:endParaRPr lang="cs-CZ" sz="2400" b="1" dirty="0"/>
          </a:p>
        </p:txBody>
      </p:sp>
      <p:sp>
        <p:nvSpPr>
          <p:cNvPr id="152579" name="Rectangle 3"/>
          <p:cNvSpPr>
            <a:spLocks noGrp="1" noChangeArrowheads="1"/>
          </p:cNvSpPr>
          <p:nvPr>
            <p:ph type="body" idx="1"/>
          </p:nvPr>
        </p:nvSpPr>
        <p:spPr>
          <a:xfrm>
            <a:off x="755650" y="1628775"/>
            <a:ext cx="7683500" cy="4708525"/>
          </a:xfrm>
        </p:spPr>
        <p:txBody>
          <a:bodyPr/>
          <a:lstStyle/>
          <a:p>
            <a:pPr algn="just">
              <a:buFontTx/>
              <a:buNone/>
            </a:pPr>
            <a:r>
              <a:rPr lang="cs-CZ" b="1" dirty="0"/>
              <a:t>	</a:t>
            </a:r>
            <a:r>
              <a:rPr lang="cs-CZ" sz="2000" b="1" dirty="0" smtClean="0"/>
              <a:t>V</a:t>
            </a:r>
            <a:r>
              <a:rPr lang="cs-CZ" sz="2000" b="1" dirty="0"/>
              <a:t> případě, že plátce daně nesrazí zajištění daně vůbec, nebo srážku provede v nesprávné výši</a:t>
            </a:r>
            <a:r>
              <a:rPr lang="cs-CZ" sz="2000" dirty="0"/>
              <a:t>, </a:t>
            </a:r>
            <a:r>
              <a:rPr lang="cs-CZ" sz="2000" b="1" dirty="0"/>
              <a:t>předepíše mu správce daně tuto částku k přímému placení. </a:t>
            </a:r>
            <a:r>
              <a:rPr lang="cs-CZ" sz="2000" dirty="0"/>
              <a:t>Jestliže částku zajištění daně plátce daně včas neodvede, bude mu rovněž předepsána a vymáhána na něm jako dluh. Po úhradě daně, na kterou mělo být zajištěno, poplatníkem, nelze zajištění daně plátci daně předepsat ani na něm vymáhat, pokud úhradu této daně poplatníkem prokáže nebo tato úhrada bude zřejmá z evidence správců daní. Penále vzniklé z důvodu nesplnění povinnosti plátce srazit a odvést zajištění daně je příjmem státního rozpočtu.</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46</a:t>
            </a:fld>
            <a:endParaRPr lang="cs-CZ"/>
          </a:p>
        </p:txBody>
      </p:sp>
    </p:spTree>
    <p:extLst>
      <p:ext uri="{BB962C8B-B14F-4D97-AF65-F5344CB8AC3E}">
        <p14:creationId xmlns:p14="http://schemas.microsoft.com/office/powerpoint/2010/main" val="270360673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r>
              <a:rPr lang="cs-CZ" sz="2400" dirty="0"/>
              <a:t>2. Techniky výběru – ad) 2</a:t>
            </a:r>
            <a:endParaRPr lang="cs-CZ" sz="2400" b="1" dirty="0"/>
          </a:p>
        </p:txBody>
      </p:sp>
      <p:sp>
        <p:nvSpPr>
          <p:cNvPr id="153603" name="Rectangle 3"/>
          <p:cNvSpPr>
            <a:spLocks noGrp="1" noChangeArrowheads="1"/>
          </p:cNvSpPr>
          <p:nvPr>
            <p:ph type="body" idx="1"/>
          </p:nvPr>
        </p:nvSpPr>
        <p:spPr>
          <a:xfrm>
            <a:off x="755650" y="1628775"/>
            <a:ext cx="7683500" cy="4708525"/>
          </a:xfrm>
        </p:spPr>
        <p:txBody>
          <a:bodyPr/>
          <a:lstStyle/>
          <a:p>
            <a:pPr algn="just">
              <a:buFontTx/>
              <a:buNone/>
            </a:pPr>
            <a:r>
              <a:rPr lang="cs-CZ" b="1" dirty="0"/>
              <a:t>	</a:t>
            </a:r>
            <a:r>
              <a:rPr lang="cs-CZ" sz="2000" b="1" dirty="0" smtClean="0"/>
              <a:t>Sražené </a:t>
            </a:r>
            <a:r>
              <a:rPr lang="cs-CZ" sz="2000" b="1" dirty="0"/>
              <a:t>zajištění daně se po skončení zdaňovacího období započte na celkovou daňovou povinnost poplatníka, </a:t>
            </a:r>
            <a:r>
              <a:rPr lang="cs-CZ" sz="2000" dirty="0"/>
              <a:t>na kterou bylo zajišťováno. V případě, že nelze zajištění daně nebo jeho část započíst na celkovou daňovou povinnost proto, že poplatníkovi vznikla daňová povinnost ve výši nula nebo vykázal daňovou ztrátu anebo jeho celková daňová povinnost je nižší než zajištění daně sražené plátci daně, vznikne poplatníkovi ve výši zajištění daně sražených plátci daně, které nelze započíst, přeplatek na dani. Při správě zajištění daně se postupuje jako při správě záloh na daň.</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47</a:t>
            </a:fld>
            <a:endParaRPr lang="cs-CZ"/>
          </a:p>
        </p:txBody>
      </p:sp>
    </p:spTree>
    <p:extLst>
      <p:ext uri="{BB962C8B-B14F-4D97-AF65-F5344CB8AC3E}">
        <p14:creationId xmlns:p14="http://schemas.microsoft.com/office/powerpoint/2010/main" val="13074381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2. Techniky výběru – ad) 3</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sz="3000" b="1" dirty="0" smtClean="0"/>
              <a:t>3) Daň vybíraná prostřednictvím záloh na daň z příjmů u závislé činnosti</a:t>
            </a:r>
          </a:p>
          <a:p>
            <a:r>
              <a:rPr lang="cs-CZ" dirty="0" smtClean="0"/>
              <a:t>Zdaňování příjmů zahraničních osob ze závislé činnosti probíhá formou záloh z výjimkou těch příjmů, které podléhají dani vybírané srážkou podle zvláštní sazby daně.</a:t>
            </a:r>
          </a:p>
          <a:p>
            <a:r>
              <a:rPr lang="cs-CZ" dirty="0" smtClean="0"/>
              <a:t>Mechanismus je stejný jako v případě zaměstnance – daňového rezidenta, liší se jen v nároku na uplatnění nezdanitelných částek, slev na dani a daňového zvýhodnění.</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48</a:t>
            </a:fld>
            <a:endParaRPr lang="cs-CZ"/>
          </a:p>
        </p:txBody>
      </p:sp>
    </p:spTree>
    <p:extLst>
      <p:ext uri="{BB962C8B-B14F-4D97-AF65-F5344CB8AC3E}">
        <p14:creationId xmlns:p14="http://schemas.microsoft.com/office/powerpoint/2010/main" val="47888529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3</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Zdaňovacím obdobím u zaměstnanců je, stejně jako u ostatních fyzických osob, kalendářní rok.</a:t>
            </a:r>
          </a:p>
          <a:p>
            <a:r>
              <a:rPr lang="cs-CZ" dirty="0" smtClean="0"/>
              <a:t>V průběhu zdaňovacího období, kdy ještě není známa skutečná výše daňové povinnosti, zaměstnavatel  sráží ze mzdy zaměstnanců zálohy na daň. Po ukončení zdaňovacího období se sražené zálohy započtou na celkovou daňovou povinnost.</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49</a:t>
            </a:fld>
            <a:endParaRPr lang="cs-CZ"/>
          </a:p>
        </p:txBody>
      </p:sp>
    </p:spTree>
    <p:extLst>
      <p:ext uri="{BB962C8B-B14F-4D97-AF65-F5344CB8AC3E}">
        <p14:creationId xmlns:p14="http://schemas.microsoft.com/office/powerpoint/2010/main" val="3930399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marL="685800" indent="-685800"/>
            <a:r>
              <a:rPr lang="cs-CZ" sz="2400" b="1"/>
              <a:t> 1. Identifikace zdrojů příjmů nonrezidenta</a:t>
            </a:r>
            <a:br>
              <a:rPr lang="cs-CZ" sz="2400" b="1"/>
            </a:br>
            <a:endParaRPr lang="cs-CZ" sz="2400" b="1"/>
          </a:p>
        </p:txBody>
      </p:sp>
      <p:sp>
        <p:nvSpPr>
          <p:cNvPr id="126979" name="Rectangle 3"/>
          <p:cNvSpPr>
            <a:spLocks noGrp="1" noChangeArrowheads="1"/>
          </p:cNvSpPr>
          <p:nvPr>
            <p:ph type="body" idx="1"/>
          </p:nvPr>
        </p:nvSpPr>
        <p:spPr>
          <a:xfrm>
            <a:off x="539750" y="1628775"/>
            <a:ext cx="7899400" cy="4708525"/>
          </a:xfrm>
        </p:spPr>
        <p:txBody>
          <a:bodyPr>
            <a:normAutofit fontScale="92500"/>
          </a:bodyPr>
          <a:lstStyle/>
          <a:p>
            <a:pPr marL="914400" lvl="1" indent="-457200" algn="just">
              <a:buFontTx/>
              <a:buAutoNum type="arabicParenR" startAt="10"/>
            </a:pPr>
            <a:r>
              <a:rPr lang="cs-CZ" sz="2000" b="1"/>
              <a:t>příjmy z úhrad od rezidentů ČR a od stálých provozoven nonrezidentů,</a:t>
            </a:r>
            <a:r>
              <a:rPr lang="cs-CZ" sz="2000"/>
              <a:t> kterými jsou:</a:t>
            </a:r>
          </a:p>
          <a:p>
            <a:pPr marL="1295400" lvl="2" indent="-381000" algn="just"/>
            <a:r>
              <a:rPr lang="cs-CZ" b="1"/>
              <a:t>náhrady za poskytnutí práva</a:t>
            </a:r>
            <a:r>
              <a:rPr lang="cs-CZ"/>
              <a:t> na užití nebo za užití předmětu </a:t>
            </a:r>
            <a:r>
              <a:rPr lang="cs-CZ" b="1"/>
              <a:t>průmyslového vlastnictví</a:t>
            </a:r>
            <a:r>
              <a:rPr lang="cs-CZ"/>
              <a:t>, počítačových programů (</a:t>
            </a:r>
            <a:r>
              <a:rPr lang="cs-CZ" b="1"/>
              <a:t>software</a:t>
            </a:r>
            <a:r>
              <a:rPr lang="cs-CZ"/>
              <a:t>), výrobně </a:t>
            </a:r>
            <a:r>
              <a:rPr lang="cs-CZ" b="1"/>
              <a:t>technických a jiných hospodářsky využitelných poznatků (know-how);</a:t>
            </a:r>
          </a:p>
          <a:p>
            <a:pPr marL="1295400" lvl="2" indent="-381000" algn="just"/>
            <a:r>
              <a:rPr lang="cs-CZ"/>
              <a:t>náhrady za poskytnutí práva na užití nebo za užití práva autorského nebo práva příbuzného právu autorskému;</a:t>
            </a:r>
          </a:p>
          <a:p>
            <a:pPr marL="1295400" lvl="2" indent="-381000" algn="just"/>
            <a:r>
              <a:rPr lang="cs-CZ"/>
              <a:t>podíly na zisku, vypořádací podíly, podíly na likvidačním zůstatku obchodních společností a družstev a jiné příjmy z držby kapitálového majetku a část zisku po zdanění vyplácená tichému společníkovi;</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5</a:t>
            </a:fld>
            <a:endParaRPr lang="cs-CZ"/>
          </a:p>
        </p:txBody>
      </p:sp>
    </p:spTree>
    <p:extLst>
      <p:ext uri="{BB962C8B-B14F-4D97-AF65-F5344CB8AC3E}">
        <p14:creationId xmlns:p14="http://schemas.microsoft.com/office/powerpoint/2010/main" val="129491056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3</a:t>
            </a:r>
            <a:endParaRPr lang="cs-CZ" dirty="0"/>
          </a:p>
        </p:txBody>
      </p:sp>
      <p:sp>
        <p:nvSpPr>
          <p:cNvPr id="3" name="Zástupný symbol pro obsah 2"/>
          <p:cNvSpPr>
            <a:spLocks noGrp="1"/>
          </p:cNvSpPr>
          <p:nvPr>
            <p:ph idx="1"/>
          </p:nvPr>
        </p:nvSpPr>
        <p:spPr/>
        <p:txBody>
          <a:bodyPr/>
          <a:lstStyle/>
          <a:p>
            <a:r>
              <a:rPr lang="cs-CZ" dirty="0" smtClean="0"/>
              <a:t>Roční zúčtování</a:t>
            </a:r>
          </a:p>
          <a:p>
            <a:pPr lvl="1"/>
            <a:r>
              <a:rPr lang="cs-CZ" dirty="0" smtClean="0"/>
              <a:t>Prostřednictvím zaměstnavatele (lze uplatnit pouze slevu na poplatníka a studium)</a:t>
            </a:r>
          </a:p>
          <a:p>
            <a:pPr lvl="1"/>
            <a:r>
              <a:rPr lang="cs-CZ" dirty="0" smtClean="0"/>
              <a:t>Prostřednictvím podáním daňového přiznání (lze uplatnit i slevu na manželku, či daňové zvýhodnění na děti)</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50</a:t>
            </a:fld>
            <a:endParaRPr lang="cs-CZ"/>
          </a:p>
        </p:txBody>
      </p:sp>
    </p:spTree>
    <p:extLst>
      <p:ext uri="{BB962C8B-B14F-4D97-AF65-F5344CB8AC3E}">
        <p14:creationId xmlns:p14="http://schemas.microsoft.com/office/powerpoint/2010/main" val="102054835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3</a:t>
            </a:r>
            <a:endParaRPr lang="cs-CZ" dirty="0"/>
          </a:p>
        </p:txBody>
      </p:sp>
      <p:sp>
        <p:nvSpPr>
          <p:cNvPr id="3" name="Zástupný symbol pro obsah 2"/>
          <p:cNvSpPr>
            <a:spLocks noGrp="1"/>
          </p:cNvSpPr>
          <p:nvPr>
            <p:ph idx="1"/>
          </p:nvPr>
        </p:nvSpPr>
        <p:spPr/>
        <p:txBody>
          <a:bodyPr/>
          <a:lstStyle/>
          <a:p>
            <a:r>
              <a:rPr lang="cs-CZ" dirty="0" smtClean="0"/>
              <a:t>Příklad</a:t>
            </a:r>
          </a:p>
          <a:p>
            <a:pPr marL="0" indent="0">
              <a:buNone/>
            </a:pPr>
            <a:r>
              <a:rPr lang="cs-CZ" sz="2000" i="1" dirty="0" smtClean="0"/>
              <a:t>Roční mzda zahraničního zaměstnance tuzemské společnosti činila 360 000 Kč, pojistné bylo ve výši 39 600 Kč, zaměstnavatel odvedl na pojistném, které je povinen platit sám za sebe částku 122 400 Kč a zálohy na daň ve výši 47 520 Kč. Podepsal prohlášení. Jeho manželka je rovněž rezidentem jiného státu a neměla žádný vlastní příjem. Zaměstnanec vyživoval vlastní nezletilé dítě. Jiné zdanitelné příjmy v ČR ani v zahraniční neměl.</a:t>
            </a:r>
          </a:p>
          <a:p>
            <a:pPr marL="0" indent="0">
              <a:buNone/>
            </a:pPr>
            <a:endParaRPr lang="cs-CZ" sz="2000" i="1" dirty="0"/>
          </a:p>
          <a:p>
            <a:pPr marL="0" indent="0">
              <a:buNone/>
            </a:pPr>
            <a:r>
              <a:rPr lang="cs-CZ" sz="2000" dirty="0" smtClean="0"/>
              <a:t>Udělejte roční zúčtování:</a:t>
            </a:r>
          </a:p>
          <a:p>
            <a:pPr marL="457200" indent="-457200">
              <a:buAutoNum type="alphaLcParenR"/>
            </a:pPr>
            <a:r>
              <a:rPr lang="cs-CZ" sz="2000" dirty="0" smtClean="0"/>
              <a:t>Prostřednictvím zaměstnavatele</a:t>
            </a:r>
          </a:p>
          <a:p>
            <a:pPr marL="457200" indent="-457200">
              <a:buAutoNum type="alphaLcParenR"/>
            </a:pPr>
            <a:r>
              <a:rPr lang="cs-CZ" sz="2000" dirty="0" smtClean="0"/>
              <a:t>Prostřednictvím daňového přiznání</a:t>
            </a:r>
            <a:endParaRPr lang="cs-CZ" sz="2000"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51</a:t>
            </a:fld>
            <a:endParaRPr lang="cs-CZ"/>
          </a:p>
        </p:txBody>
      </p:sp>
    </p:spTree>
    <p:extLst>
      <p:ext uri="{BB962C8B-B14F-4D97-AF65-F5344CB8AC3E}">
        <p14:creationId xmlns:p14="http://schemas.microsoft.com/office/powerpoint/2010/main" val="38269985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Roční zúčtování</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Mzda					360 000</a:t>
            </a:r>
          </a:p>
          <a:p>
            <a:r>
              <a:rPr lang="cs-CZ" dirty="0" smtClean="0"/>
              <a:t>Pojistné					122 400</a:t>
            </a:r>
          </a:p>
          <a:p>
            <a:r>
              <a:rPr lang="cs-CZ" dirty="0" smtClean="0"/>
              <a:t>Základ daně				482 400</a:t>
            </a:r>
          </a:p>
          <a:p>
            <a:r>
              <a:rPr lang="cs-CZ" dirty="0" smtClean="0"/>
              <a:t>Daň					  72 360</a:t>
            </a:r>
          </a:p>
          <a:p>
            <a:r>
              <a:rPr lang="cs-CZ" dirty="0" smtClean="0"/>
              <a:t>Sleva § 35ba odst. 1 písm. a)	  24 840</a:t>
            </a:r>
          </a:p>
          <a:p>
            <a:r>
              <a:rPr lang="cs-CZ" dirty="0" smtClean="0"/>
              <a:t>Daň po slevě				  47 520</a:t>
            </a:r>
          </a:p>
          <a:p>
            <a:r>
              <a:rPr lang="cs-CZ" dirty="0" smtClean="0"/>
              <a:t>Zaplacené zálohy			  47 520</a:t>
            </a:r>
          </a:p>
          <a:p>
            <a:r>
              <a:rPr lang="cs-CZ" dirty="0" smtClean="0"/>
              <a:t>Přeplatek					0</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52</a:t>
            </a:fld>
            <a:endParaRPr lang="cs-CZ"/>
          </a:p>
        </p:txBody>
      </p:sp>
    </p:spTree>
    <p:extLst>
      <p:ext uri="{BB962C8B-B14F-4D97-AF65-F5344CB8AC3E}">
        <p14:creationId xmlns:p14="http://schemas.microsoft.com/office/powerpoint/2010/main" val="413935511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Daňové přiznání</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Mzda					360 000</a:t>
            </a:r>
          </a:p>
          <a:p>
            <a:r>
              <a:rPr lang="cs-CZ" dirty="0" smtClean="0"/>
              <a:t>Pojistné					122 400</a:t>
            </a:r>
          </a:p>
          <a:p>
            <a:r>
              <a:rPr lang="cs-CZ" dirty="0" smtClean="0"/>
              <a:t>Základ daně				482 400</a:t>
            </a:r>
          </a:p>
          <a:p>
            <a:r>
              <a:rPr lang="cs-CZ" dirty="0" smtClean="0"/>
              <a:t>Daň					  	  72 360</a:t>
            </a:r>
          </a:p>
          <a:p>
            <a:r>
              <a:rPr lang="cs-CZ" dirty="0" smtClean="0"/>
              <a:t>Sleva § 35ba odst. 1 písm. a)	  	  24 840</a:t>
            </a:r>
          </a:p>
          <a:p>
            <a:r>
              <a:rPr lang="cs-CZ" dirty="0" smtClean="0"/>
              <a:t>Sleva § 35 ba odst. 1 písm. b)	  	  24 840</a:t>
            </a:r>
          </a:p>
          <a:p>
            <a:r>
              <a:rPr lang="cs-CZ" dirty="0" smtClean="0"/>
              <a:t>Daňové zvýhodnění § 35c		  13 404</a:t>
            </a:r>
          </a:p>
          <a:p>
            <a:r>
              <a:rPr lang="cs-CZ" dirty="0" smtClean="0"/>
              <a:t>Daň po slevě				    9 276</a:t>
            </a:r>
          </a:p>
          <a:p>
            <a:r>
              <a:rPr lang="cs-CZ" dirty="0" smtClean="0"/>
              <a:t>Zaplacené zálohy			 	   47 520</a:t>
            </a:r>
          </a:p>
          <a:p>
            <a:r>
              <a:rPr lang="cs-CZ" dirty="0" smtClean="0"/>
              <a:t>Přeplatek				 	   38 244</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53</a:t>
            </a:fld>
            <a:endParaRPr lang="cs-CZ"/>
          </a:p>
        </p:txBody>
      </p:sp>
    </p:spTree>
    <p:extLst>
      <p:ext uri="{BB962C8B-B14F-4D97-AF65-F5344CB8AC3E}">
        <p14:creationId xmlns:p14="http://schemas.microsoft.com/office/powerpoint/2010/main" val="403789676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cs-CZ" sz="2400" b="1"/>
              <a:t>3. Registrační povinnost nonrezidentů.</a:t>
            </a:r>
            <a:r>
              <a:rPr lang="cs-CZ"/>
              <a:t> </a:t>
            </a:r>
          </a:p>
        </p:txBody>
      </p:sp>
      <p:sp>
        <p:nvSpPr>
          <p:cNvPr id="151555" name="Rectangle 3"/>
          <p:cNvSpPr>
            <a:spLocks noGrp="1" noChangeArrowheads="1"/>
          </p:cNvSpPr>
          <p:nvPr>
            <p:ph type="body" idx="1"/>
          </p:nvPr>
        </p:nvSpPr>
        <p:spPr>
          <a:xfrm>
            <a:off x="684213" y="1628775"/>
            <a:ext cx="7920037" cy="4708525"/>
          </a:xfrm>
        </p:spPr>
        <p:txBody>
          <a:bodyPr/>
          <a:lstStyle/>
          <a:p>
            <a:pPr>
              <a:lnSpc>
                <a:spcPct val="90000"/>
              </a:lnSpc>
              <a:buFontTx/>
              <a:buNone/>
            </a:pPr>
            <a:r>
              <a:rPr lang="cs-CZ" sz="2400" dirty="0"/>
              <a:t>	</a:t>
            </a:r>
            <a:r>
              <a:rPr lang="cs-CZ" sz="2000" dirty="0" smtClean="0"/>
              <a:t>Jestliže </a:t>
            </a:r>
            <a:r>
              <a:rPr lang="cs-CZ" sz="2000" dirty="0"/>
              <a:t>daňový </a:t>
            </a:r>
            <a:r>
              <a:rPr lang="cs-CZ" sz="2000" dirty="0" err="1"/>
              <a:t>nonrezident</a:t>
            </a:r>
            <a:r>
              <a:rPr lang="cs-CZ" sz="2000" dirty="0"/>
              <a:t> zdaňuje své příjmy ze zdrojem v ČR prostřednictvím daňového přiznání, </a:t>
            </a:r>
            <a:r>
              <a:rPr lang="cs-CZ" sz="2000" b="1" dirty="0"/>
              <a:t>vzniká mu v ČR registrační nebo oznamovací </a:t>
            </a:r>
            <a:r>
              <a:rPr lang="cs-CZ" sz="2000" b="1" dirty="0" smtClean="0"/>
              <a:t>povinnost</a:t>
            </a:r>
            <a:endParaRPr lang="cs-CZ" sz="2000" dirty="0"/>
          </a:p>
          <a:p>
            <a:pPr>
              <a:lnSpc>
                <a:spcPct val="90000"/>
              </a:lnSpc>
              <a:buFontTx/>
              <a:buNone/>
            </a:pPr>
            <a:endParaRPr lang="cs-CZ" sz="2000" b="1" dirty="0"/>
          </a:p>
          <a:p>
            <a:pPr>
              <a:lnSpc>
                <a:spcPct val="90000"/>
              </a:lnSpc>
              <a:buFontTx/>
              <a:buNone/>
            </a:pPr>
            <a:r>
              <a:rPr lang="cs-CZ" sz="2000" b="1" dirty="0"/>
              <a:t>	</a:t>
            </a:r>
            <a:r>
              <a:rPr lang="cs-CZ" sz="2000" b="1" dirty="0" err="1" smtClean="0"/>
              <a:t>Nonrezident</a:t>
            </a:r>
            <a:r>
              <a:rPr lang="cs-CZ" sz="2000" b="1" dirty="0" smtClean="0"/>
              <a:t> </a:t>
            </a:r>
            <a:r>
              <a:rPr lang="cs-CZ" sz="2000" b="1" dirty="0"/>
              <a:t>je povinen podat přihlášku k registraci</a:t>
            </a:r>
            <a:r>
              <a:rPr lang="cs-CZ" sz="2000" dirty="0"/>
              <a:t> u místně příslušného správce </a:t>
            </a:r>
            <a:r>
              <a:rPr lang="cs-CZ" sz="2000" dirty="0" smtClean="0"/>
              <a:t>daně:</a:t>
            </a:r>
            <a:r>
              <a:rPr lang="cs-CZ" sz="2000" b="1" dirty="0"/>
              <a:t> </a:t>
            </a:r>
            <a:r>
              <a:rPr lang="cs-CZ" sz="2000" b="1" dirty="0" smtClean="0"/>
              <a:t>do </a:t>
            </a:r>
            <a:r>
              <a:rPr lang="cs-CZ" sz="2000" b="1" dirty="0"/>
              <a:t>30 dnů ode dne</a:t>
            </a:r>
            <a:r>
              <a:rPr lang="cs-CZ" sz="2000" dirty="0"/>
              <a:t>, kdy:</a:t>
            </a:r>
          </a:p>
          <a:p>
            <a:pPr lvl="2">
              <a:lnSpc>
                <a:spcPct val="90000"/>
              </a:lnSpc>
            </a:pPr>
            <a:r>
              <a:rPr lang="cs-CZ" dirty="0"/>
              <a:t>v ČR obdržel povolení nebo získal oprávnění k podnikatelské činnosti, nebo</a:t>
            </a:r>
          </a:p>
          <a:p>
            <a:pPr lvl="2">
              <a:lnSpc>
                <a:spcPct val="90000"/>
              </a:lnSpc>
            </a:pPr>
            <a:r>
              <a:rPr lang="cs-CZ" dirty="0"/>
              <a:t>začal provozovat jinou samostatnou výdělečnou činnost</a:t>
            </a:r>
            <a:r>
              <a:rPr lang="cs-CZ" dirty="0" smtClean="0"/>
              <a:t>.</a:t>
            </a:r>
            <a:endParaRPr lang="cs-CZ" b="1" dirty="0"/>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54</a:t>
            </a:fld>
            <a:endParaRPr lang="cs-CZ"/>
          </a:p>
        </p:txBody>
      </p:sp>
    </p:spTree>
    <p:extLst>
      <p:ext uri="{BB962C8B-B14F-4D97-AF65-F5344CB8AC3E}">
        <p14:creationId xmlns:p14="http://schemas.microsoft.com/office/powerpoint/2010/main" val="247891052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r>
              <a:rPr lang="cs-CZ" sz="2400" b="1"/>
              <a:t>3. Registrační povinnost nonrezidentů.</a:t>
            </a:r>
          </a:p>
        </p:txBody>
      </p:sp>
      <p:sp>
        <p:nvSpPr>
          <p:cNvPr id="154627" name="Rectangle 3"/>
          <p:cNvSpPr>
            <a:spLocks noGrp="1" noChangeArrowheads="1"/>
          </p:cNvSpPr>
          <p:nvPr>
            <p:ph type="body" idx="1"/>
          </p:nvPr>
        </p:nvSpPr>
        <p:spPr>
          <a:xfrm>
            <a:off x="684213" y="1628775"/>
            <a:ext cx="7754937" cy="4708525"/>
          </a:xfrm>
        </p:spPr>
        <p:txBody>
          <a:bodyPr/>
          <a:lstStyle/>
          <a:p>
            <a:pPr>
              <a:lnSpc>
                <a:spcPct val="90000"/>
              </a:lnSpc>
              <a:buFontTx/>
              <a:buNone/>
            </a:pPr>
            <a:r>
              <a:rPr lang="cs-CZ" sz="2400" b="1" dirty="0"/>
              <a:t>	</a:t>
            </a:r>
            <a:r>
              <a:rPr lang="cs-CZ" sz="2000" b="1" dirty="0" err="1" smtClean="0"/>
              <a:t>Nonrezident</a:t>
            </a:r>
            <a:r>
              <a:rPr lang="cs-CZ" sz="2000" b="1" dirty="0" smtClean="0"/>
              <a:t> </a:t>
            </a:r>
            <a:r>
              <a:rPr lang="cs-CZ" sz="2000" b="1" dirty="0"/>
              <a:t>je povinen oznámit místně příslušnému správci daně do 30 dnů</a:t>
            </a:r>
            <a:r>
              <a:rPr lang="cs-CZ" sz="2000" dirty="0"/>
              <a:t> ode dne, kdy:</a:t>
            </a:r>
          </a:p>
          <a:p>
            <a:pPr lvl="1">
              <a:lnSpc>
                <a:spcPct val="90000"/>
              </a:lnSpc>
              <a:buFontTx/>
              <a:buChar char="•"/>
            </a:pPr>
            <a:r>
              <a:rPr lang="cs-CZ" sz="2000" dirty="0"/>
              <a:t>začal vykonávat činnost nebo pobírat příjmy podrobené dani;</a:t>
            </a:r>
          </a:p>
          <a:p>
            <a:pPr lvl="1">
              <a:lnSpc>
                <a:spcPct val="90000"/>
              </a:lnSpc>
              <a:buFontTx/>
              <a:buChar char="•"/>
            </a:pPr>
            <a:r>
              <a:rPr lang="cs-CZ" sz="2000" dirty="0"/>
              <a:t>zřídil a na území ČR umístil stálou provozovnu.</a:t>
            </a:r>
          </a:p>
          <a:p>
            <a:pPr lvl="1">
              <a:lnSpc>
                <a:spcPct val="90000"/>
              </a:lnSpc>
              <a:buFontTx/>
              <a:buNone/>
            </a:pPr>
            <a:endParaRPr lang="cs-CZ" sz="2000" b="1" dirty="0"/>
          </a:p>
          <a:p>
            <a:pPr>
              <a:lnSpc>
                <a:spcPct val="90000"/>
              </a:lnSpc>
              <a:buFontTx/>
              <a:buNone/>
            </a:pPr>
            <a:r>
              <a:rPr lang="cs-CZ" sz="2000" b="1" dirty="0"/>
              <a:t>	</a:t>
            </a:r>
            <a:r>
              <a:rPr lang="cs-CZ" sz="2000" b="1" dirty="0" err="1" smtClean="0"/>
              <a:t>Nonrezident</a:t>
            </a:r>
            <a:r>
              <a:rPr lang="cs-CZ" sz="2000" b="1" dirty="0" smtClean="0"/>
              <a:t> </a:t>
            </a:r>
            <a:r>
              <a:rPr lang="cs-CZ" sz="2000" b="1" dirty="0"/>
              <a:t>je povinen zpravidla 30 dnů před zrušením stálé provozovny oznámit</a:t>
            </a:r>
            <a:r>
              <a:rPr lang="cs-CZ" sz="2000" dirty="0"/>
              <a:t> tuto skutečnost správci daně.</a:t>
            </a:r>
          </a:p>
          <a:p>
            <a:pPr>
              <a:lnSpc>
                <a:spcPct val="90000"/>
              </a:lnSpc>
              <a:buFontTx/>
              <a:buNone/>
            </a:pPr>
            <a:endParaRPr lang="cs-CZ" sz="2000" b="1" dirty="0"/>
          </a:p>
          <a:p>
            <a:pPr>
              <a:lnSpc>
                <a:spcPct val="90000"/>
              </a:lnSpc>
              <a:buFontTx/>
              <a:buNone/>
            </a:pPr>
            <a:r>
              <a:rPr lang="cs-CZ" sz="2000" b="1" dirty="0"/>
              <a:t>	</a:t>
            </a:r>
            <a:r>
              <a:rPr lang="cs-CZ" sz="2000" b="1" dirty="0" err="1" smtClean="0"/>
              <a:t>Nonrezident</a:t>
            </a:r>
            <a:r>
              <a:rPr lang="cs-CZ" sz="2000" dirty="0"/>
              <a:t>, který na území ČR </a:t>
            </a:r>
            <a:r>
              <a:rPr lang="cs-CZ" sz="2000" b="1" dirty="0"/>
              <a:t>nemá stálou provozovnu</a:t>
            </a:r>
            <a:r>
              <a:rPr lang="cs-CZ" sz="2000" dirty="0"/>
              <a:t> ani nemovitý majetek, má povinnost </a:t>
            </a:r>
            <a:r>
              <a:rPr lang="cs-CZ" sz="2000" b="1" dirty="0" smtClean="0"/>
              <a:t>podat </a:t>
            </a:r>
            <a:r>
              <a:rPr lang="cs-CZ" sz="2000" b="1" dirty="0"/>
              <a:t>přihlášku k registraci nejpozději do 5 dnů ode dne zahájení</a:t>
            </a:r>
            <a:r>
              <a:rPr lang="cs-CZ" sz="2000" dirty="0"/>
              <a:t> dani podrobené </a:t>
            </a:r>
            <a:r>
              <a:rPr lang="cs-CZ" sz="2000" b="1" dirty="0"/>
              <a:t>činnosti</a:t>
            </a:r>
            <a:r>
              <a:rPr lang="cs-CZ" sz="2000" dirty="0"/>
              <a:t> nebo činnosti směřující k získaní dani podrobených příjmů.</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55</a:t>
            </a:fld>
            <a:endParaRPr lang="cs-CZ"/>
          </a:p>
        </p:txBody>
      </p:sp>
    </p:spTree>
    <p:extLst>
      <p:ext uri="{BB962C8B-B14F-4D97-AF65-F5344CB8AC3E}">
        <p14:creationId xmlns:p14="http://schemas.microsoft.com/office/powerpoint/2010/main" val="138736637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r>
              <a:rPr lang="cs-CZ" sz="2400" b="1"/>
              <a:t>3. Registrační povinnost nonrezidentů.</a:t>
            </a:r>
          </a:p>
        </p:txBody>
      </p:sp>
      <p:sp>
        <p:nvSpPr>
          <p:cNvPr id="155651" name="Rectangle 3"/>
          <p:cNvSpPr>
            <a:spLocks noGrp="1" noChangeArrowheads="1"/>
          </p:cNvSpPr>
          <p:nvPr>
            <p:ph type="body" idx="1"/>
          </p:nvPr>
        </p:nvSpPr>
        <p:spPr>
          <a:xfrm>
            <a:off x="684213" y="1628775"/>
            <a:ext cx="7920037" cy="4708525"/>
          </a:xfrm>
        </p:spPr>
        <p:txBody>
          <a:bodyPr/>
          <a:lstStyle/>
          <a:p>
            <a:pPr algn="just">
              <a:lnSpc>
                <a:spcPct val="80000"/>
              </a:lnSpc>
              <a:buFontTx/>
              <a:buNone/>
            </a:pPr>
            <a:r>
              <a:rPr lang="cs-CZ" sz="2000" b="1" dirty="0"/>
              <a:t>	Registrační povinnost nemá daňový subjekt:</a:t>
            </a:r>
            <a:endParaRPr lang="cs-CZ" sz="2000" dirty="0"/>
          </a:p>
          <a:p>
            <a:pPr lvl="1" algn="just">
              <a:lnSpc>
                <a:spcPct val="80000"/>
              </a:lnSpc>
              <a:buFontTx/>
              <a:buChar char="•"/>
            </a:pPr>
            <a:r>
              <a:rPr lang="cs-CZ" sz="2000" dirty="0"/>
              <a:t>který má výhradně </a:t>
            </a:r>
            <a:r>
              <a:rPr lang="cs-CZ" sz="2000" b="1" dirty="0"/>
              <a:t>příjmy ze závislé činnosti </a:t>
            </a:r>
            <a:r>
              <a:rPr lang="cs-CZ" sz="2000" dirty="0"/>
              <a:t>a příjmy, ze kterých je vybírána daň zvláštní sazbou daně;</a:t>
            </a:r>
          </a:p>
          <a:p>
            <a:pPr lvl="1" algn="just">
              <a:lnSpc>
                <a:spcPct val="80000"/>
              </a:lnSpc>
              <a:buFontTx/>
              <a:buChar char="•"/>
            </a:pPr>
            <a:r>
              <a:rPr lang="cs-CZ" sz="2000" dirty="0"/>
              <a:t>u kterého vznikla jen nahodilá nebo jednorázová daňová povinnost;</a:t>
            </a:r>
          </a:p>
          <a:p>
            <a:pPr lvl="1" algn="just">
              <a:lnSpc>
                <a:spcPct val="80000"/>
              </a:lnSpc>
              <a:buFontTx/>
              <a:buChar char="•"/>
            </a:pPr>
            <a:r>
              <a:rPr lang="cs-CZ" sz="2000" dirty="0"/>
              <a:t>u něhož je předmětem zdanění jen nemovitost, nemá-li registrační povinnost kvůli jiné dani.</a:t>
            </a:r>
          </a:p>
          <a:p>
            <a:pPr algn="just">
              <a:lnSpc>
                <a:spcPct val="80000"/>
              </a:lnSpc>
              <a:buFontTx/>
              <a:buNone/>
            </a:pPr>
            <a:r>
              <a:rPr lang="cs-CZ" sz="2000" dirty="0"/>
              <a:t>		</a:t>
            </a:r>
          </a:p>
          <a:p>
            <a:pPr algn="just">
              <a:lnSpc>
                <a:spcPct val="80000"/>
              </a:lnSpc>
              <a:buFontTx/>
              <a:buNone/>
            </a:pPr>
            <a:r>
              <a:rPr lang="cs-CZ" sz="2000" dirty="0"/>
              <a:t>	</a:t>
            </a:r>
            <a:r>
              <a:rPr lang="cs-CZ" sz="2000" dirty="0" smtClean="0"/>
              <a:t>Pokud </a:t>
            </a:r>
            <a:r>
              <a:rPr lang="cs-CZ" sz="2000" dirty="0"/>
              <a:t>je </a:t>
            </a:r>
            <a:r>
              <a:rPr lang="cs-CZ" sz="2000" b="1" dirty="0" err="1"/>
              <a:t>nonrezident</a:t>
            </a:r>
            <a:r>
              <a:rPr lang="cs-CZ" sz="2000" b="1" dirty="0"/>
              <a:t> plátce daně z příjmů</a:t>
            </a:r>
            <a:r>
              <a:rPr lang="cs-CZ" sz="2000" dirty="0"/>
              <a:t>, je </a:t>
            </a:r>
            <a:r>
              <a:rPr lang="cs-CZ" sz="2000" b="1" dirty="0"/>
              <a:t>povinen podat přihlášku k registraci</a:t>
            </a:r>
            <a:r>
              <a:rPr lang="cs-CZ" sz="2000" dirty="0"/>
              <a:t> </a:t>
            </a:r>
            <a:r>
              <a:rPr lang="cs-CZ" sz="2000" b="1" dirty="0"/>
              <a:t>nejpozději od 15 dnů</a:t>
            </a:r>
            <a:r>
              <a:rPr lang="cs-CZ" sz="2000" dirty="0"/>
              <a:t> ode dne vzniku povinnosti srážet daň nebo zálohy na ni nebo daň vybírat. </a:t>
            </a:r>
          </a:p>
          <a:p>
            <a:pPr algn="just">
              <a:lnSpc>
                <a:spcPct val="80000"/>
              </a:lnSpc>
              <a:buFontTx/>
              <a:buNone/>
            </a:pPr>
            <a:r>
              <a:rPr lang="cs-CZ" sz="2000" dirty="0"/>
              <a:t>		</a:t>
            </a:r>
          </a:p>
          <a:p>
            <a:pPr algn="just">
              <a:lnSpc>
                <a:spcPct val="80000"/>
              </a:lnSpc>
              <a:buFontTx/>
              <a:buNone/>
            </a:pPr>
            <a:r>
              <a:rPr lang="cs-CZ" sz="2000" dirty="0"/>
              <a:t>	</a:t>
            </a:r>
            <a:r>
              <a:rPr lang="cs-CZ" sz="2000" dirty="0" smtClean="0"/>
              <a:t>Registrace </a:t>
            </a:r>
            <a:r>
              <a:rPr lang="cs-CZ" sz="2000" dirty="0"/>
              <a:t>nebo oznámení se správci daně předkládá na tiskopise vydané ministerstvem. Správce daně přidělí zaregistrovanému daňovému subjektu daňové identifikační číslo (DIČ) a o provedené registraci mu vydá </a:t>
            </a:r>
            <a:r>
              <a:rPr lang="cs-CZ" sz="2000" dirty="0" smtClean="0"/>
              <a:t>osvědčení / rozhodnutí.</a:t>
            </a:r>
            <a:endParaRPr lang="cs-CZ" sz="2000" dirty="0"/>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56</a:t>
            </a:fld>
            <a:endParaRPr lang="cs-CZ"/>
          </a:p>
        </p:txBody>
      </p:sp>
    </p:spTree>
    <p:extLst>
      <p:ext uri="{BB962C8B-B14F-4D97-AF65-F5344CB8AC3E}">
        <p14:creationId xmlns:p14="http://schemas.microsoft.com/office/powerpoint/2010/main" val="142151832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r>
              <a:rPr lang="cs-CZ" sz="2400" b="1"/>
              <a:t>3. Registrační povinnost nonrezidentů.</a:t>
            </a:r>
          </a:p>
        </p:txBody>
      </p:sp>
      <p:sp>
        <p:nvSpPr>
          <p:cNvPr id="156675" name="Rectangle 3"/>
          <p:cNvSpPr>
            <a:spLocks noGrp="1" noChangeArrowheads="1"/>
          </p:cNvSpPr>
          <p:nvPr>
            <p:ph type="body" idx="1"/>
          </p:nvPr>
        </p:nvSpPr>
        <p:spPr>
          <a:xfrm>
            <a:off x="611188" y="1628775"/>
            <a:ext cx="7993062" cy="4895850"/>
          </a:xfrm>
        </p:spPr>
        <p:txBody>
          <a:bodyPr/>
          <a:lstStyle/>
          <a:p>
            <a:pPr algn="just">
              <a:lnSpc>
                <a:spcPct val="80000"/>
              </a:lnSpc>
              <a:buFontTx/>
              <a:buNone/>
            </a:pPr>
            <a:r>
              <a:rPr lang="cs-CZ" sz="2000" b="1" dirty="0"/>
              <a:t>	</a:t>
            </a:r>
            <a:endParaRPr lang="cs-CZ" sz="2000" b="1" dirty="0" smtClean="0"/>
          </a:p>
          <a:p>
            <a:pPr algn="just">
              <a:lnSpc>
                <a:spcPct val="80000"/>
              </a:lnSpc>
              <a:buFontTx/>
              <a:buNone/>
            </a:pPr>
            <a:endParaRPr lang="cs-CZ" sz="2000" b="1" dirty="0"/>
          </a:p>
          <a:p>
            <a:pPr algn="just">
              <a:lnSpc>
                <a:spcPct val="80000"/>
              </a:lnSpc>
              <a:buFontTx/>
              <a:buNone/>
            </a:pPr>
            <a:endParaRPr lang="cs-CZ" sz="2000" b="1" dirty="0" smtClean="0"/>
          </a:p>
          <a:p>
            <a:pPr algn="just">
              <a:lnSpc>
                <a:spcPct val="80000"/>
              </a:lnSpc>
              <a:buFontTx/>
              <a:buNone/>
            </a:pPr>
            <a:r>
              <a:rPr lang="cs-CZ" sz="2000" b="1" dirty="0" smtClean="0"/>
              <a:t>Místní </a:t>
            </a:r>
            <a:r>
              <a:rPr lang="cs-CZ" sz="2000" b="1" dirty="0"/>
              <a:t>příslušnost správce</a:t>
            </a:r>
            <a:r>
              <a:rPr lang="cs-CZ" sz="2000" dirty="0"/>
              <a:t> (obecné pravidlo </a:t>
            </a:r>
            <a:r>
              <a:rPr lang="cs-CZ" sz="2000" dirty="0" smtClean="0"/>
              <a:t>) </a:t>
            </a:r>
            <a:r>
              <a:rPr lang="cs-CZ" sz="2000" dirty="0"/>
              <a:t>daně se řídí u:</a:t>
            </a:r>
          </a:p>
          <a:p>
            <a:pPr lvl="1" algn="just">
              <a:lnSpc>
                <a:spcPct val="80000"/>
              </a:lnSpc>
              <a:buFontTx/>
              <a:buChar char="•"/>
            </a:pPr>
            <a:r>
              <a:rPr lang="cs-CZ" sz="2000" dirty="0"/>
              <a:t>právnické osoby místem jejího sídla v ČR;</a:t>
            </a:r>
          </a:p>
          <a:p>
            <a:pPr lvl="1" algn="just">
              <a:lnSpc>
                <a:spcPct val="80000"/>
              </a:lnSpc>
              <a:buFontTx/>
              <a:buChar char="•"/>
            </a:pPr>
            <a:r>
              <a:rPr lang="cs-CZ" sz="2000" dirty="0"/>
              <a:t>fyzické osoby bydlištěm v ČR, jinak místem, kde se poplatník převážně zdržuje, tj. v němž pobývá nejvíce dnů v roce.</a:t>
            </a:r>
          </a:p>
          <a:p>
            <a:pPr lvl="1" algn="just">
              <a:lnSpc>
                <a:spcPct val="80000"/>
              </a:lnSpc>
              <a:buFontTx/>
              <a:buNone/>
            </a:pPr>
            <a:endParaRPr lang="cs-CZ" sz="2000" dirty="0"/>
          </a:p>
          <a:p>
            <a:pPr algn="just">
              <a:lnSpc>
                <a:spcPct val="80000"/>
              </a:lnSpc>
              <a:buFontTx/>
              <a:buNone/>
            </a:pPr>
            <a:r>
              <a:rPr lang="cs-CZ" sz="2000" dirty="0"/>
              <a:t>	</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57</a:t>
            </a:fld>
            <a:endParaRPr lang="cs-CZ"/>
          </a:p>
        </p:txBody>
      </p:sp>
    </p:spTree>
    <p:extLst>
      <p:ext uri="{BB962C8B-B14F-4D97-AF65-F5344CB8AC3E}">
        <p14:creationId xmlns:p14="http://schemas.microsoft.com/office/powerpoint/2010/main" val="385870426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r>
              <a:rPr lang="cs-CZ" sz="2400" b="1"/>
              <a:t>3. Registrační povinnost nonrezidentů.</a:t>
            </a:r>
          </a:p>
        </p:txBody>
      </p:sp>
      <p:sp>
        <p:nvSpPr>
          <p:cNvPr id="158723" name="Rectangle 3"/>
          <p:cNvSpPr>
            <a:spLocks noGrp="1" noChangeArrowheads="1"/>
          </p:cNvSpPr>
          <p:nvPr>
            <p:ph type="body" idx="1"/>
          </p:nvPr>
        </p:nvSpPr>
        <p:spPr>
          <a:xfrm>
            <a:off x="684213" y="1628775"/>
            <a:ext cx="7754937" cy="4708525"/>
          </a:xfrm>
        </p:spPr>
        <p:txBody>
          <a:bodyPr/>
          <a:lstStyle/>
          <a:p>
            <a:pPr>
              <a:buFontTx/>
              <a:buNone/>
            </a:pPr>
            <a:r>
              <a:rPr lang="cs-CZ" dirty="0"/>
              <a:t>	</a:t>
            </a:r>
            <a:r>
              <a:rPr lang="cs-CZ" sz="2000" dirty="0" smtClean="0"/>
              <a:t>Jestliže </a:t>
            </a:r>
            <a:r>
              <a:rPr lang="cs-CZ" sz="2000" dirty="0"/>
              <a:t>daňovému </a:t>
            </a:r>
            <a:r>
              <a:rPr lang="cs-CZ" sz="2000" dirty="0" err="1"/>
              <a:t>nonrezidentu</a:t>
            </a:r>
            <a:r>
              <a:rPr lang="cs-CZ" sz="2000" dirty="0"/>
              <a:t> vzniká </a:t>
            </a:r>
            <a:r>
              <a:rPr lang="cs-CZ" sz="2000" b="1" dirty="0"/>
              <a:t>daňová povinnost okamžikem přechodu státní hranice</a:t>
            </a:r>
            <a:r>
              <a:rPr lang="cs-CZ" sz="2000" dirty="0"/>
              <a:t>, řídí se místní příslušnost místem přechodu státní hranice.</a:t>
            </a:r>
          </a:p>
          <a:p>
            <a:endParaRPr lang="cs-CZ" sz="2000" dirty="0"/>
          </a:p>
          <a:p>
            <a:pPr>
              <a:buFontTx/>
              <a:buNone/>
            </a:pPr>
            <a:r>
              <a:rPr lang="cs-CZ" sz="2000" dirty="0"/>
              <a:t>	</a:t>
            </a:r>
            <a:r>
              <a:rPr lang="cs-CZ" sz="2000" dirty="0" smtClean="0"/>
              <a:t>U </a:t>
            </a:r>
            <a:r>
              <a:rPr lang="cs-CZ" sz="2000" dirty="0"/>
              <a:t>daní, kde je </a:t>
            </a:r>
            <a:r>
              <a:rPr lang="cs-CZ" sz="2000" b="1" dirty="0"/>
              <a:t>předmětem zdanění nemovitost</a:t>
            </a:r>
            <a:r>
              <a:rPr lang="cs-CZ" sz="2000" dirty="0"/>
              <a:t>, je místně příslušným správcem daně finanční úřad, v obvodu jehož územní působnosti se nemovitost nachází.</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58</a:t>
            </a:fld>
            <a:endParaRPr lang="cs-CZ"/>
          </a:p>
        </p:txBody>
      </p:sp>
    </p:spTree>
    <p:extLst>
      <p:ext uri="{BB962C8B-B14F-4D97-AF65-F5344CB8AC3E}">
        <p14:creationId xmlns:p14="http://schemas.microsoft.com/office/powerpoint/2010/main" val="100669223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a:t>
            </a:r>
            <a:endParaRPr lang="cs-CZ" dirty="0"/>
          </a:p>
        </p:txBody>
      </p:sp>
      <p:sp>
        <p:nvSpPr>
          <p:cNvPr id="3" name="Zástupný symbol pro obsah 2"/>
          <p:cNvSpPr>
            <a:spLocks noGrp="1"/>
          </p:cNvSpPr>
          <p:nvPr>
            <p:ph idx="1"/>
          </p:nvPr>
        </p:nvSpPr>
        <p:spPr/>
        <p:txBody>
          <a:bodyPr/>
          <a:lstStyle/>
          <a:p>
            <a:pPr marL="0" indent="0">
              <a:buNone/>
            </a:pPr>
            <a:r>
              <a:rPr lang="cs-CZ" dirty="0" smtClean="0"/>
              <a:t>Prostudovat kapitoly ve skriptech:</a:t>
            </a:r>
          </a:p>
          <a:p>
            <a:r>
              <a:rPr lang="cs-CZ" dirty="0"/>
              <a:t>3</a:t>
            </a:r>
            <a:r>
              <a:rPr lang="cs-CZ" dirty="0" smtClean="0"/>
              <a:t> Zdaňování příjmů nerezidentů ČR se zdrojem v ČR (str. 16 – 21)</a:t>
            </a:r>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59</a:t>
            </a:fld>
            <a:endParaRPr lang="cs-CZ"/>
          </a:p>
        </p:txBody>
      </p:sp>
    </p:spTree>
    <p:extLst>
      <p:ext uri="{BB962C8B-B14F-4D97-AF65-F5344CB8AC3E}">
        <p14:creationId xmlns:p14="http://schemas.microsoft.com/office/powerpoint/2010/main" val="41937024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cs-CZ" sz="2400" b="1"/>
              <a:t>1. Identifikace zdrojů příjmů nonrezidenta</a:t>
            </a:r>
            <a:br>
              <a:rPr lang="cs-CZ" sz="2400" b="1"/>
            </a:br>
            <a:endParaRPr lang="cs-CZ" sz="2400" b="1"/>
          </a:p>
        </p:txBody>
      </p:sp>
      <p:sp>
        <p:nvSpPr>
          <p:cNvPr id="128003" name="Rectangle 3"/>
          <p:cNvSpPr>
            <a:spLocks noGrp="1" noChangeArrowheads="1"/>
          </p:cNvSpPr>
          <p:nvPr>
            <p:ph type="body" idx="1"/>
          </p:nvPr>
        </p:nvSpPr>
        <p:spPr>
          <a:xfrm>
            <a:off x="1187450" y="1628775"/>
            <a:ext cx="7251700" cy="4708525"/>
          </a:xfrm>
        </p:spPr>
        <p:txBody>
          <a:bodyPr/>
          <a:lstStyle/>
          <a:p>
            <a:pPr algn="just"/>
            <a:r>
              <a:rPr lang="cs-CZ" sz="2000" b="1"/>
              <a:t>úroky a jiné výnosy z poskytnutých úvěrů a půjček</a:t>
            </a:r>
            <a:r>
              <a:rPr lang="cs-CZ" sz="2000"/>
              <a:t> a obdobné příjmy plynoucí z jiných obchodních vztahů, z vkladů a z investičních nástrojů (podle zákona o podnikání na kapitálovém trhu);</a:t>
            </a:r>
            <a:endParaRPr lang="cs-CZ" sz="2000" b="1"/>
          </a:p>
          <a:p>
            <a:pPr algn="just"/>
            <a:r>
              <a:rPr lang="cs-CZ" sz="2000" b="1"/>
              <a:t>příjmy z užívání movité věci</a:t>
            </a:r>
            <a:r>
              <a:rPr lang="cs-CZ" sz="2000"/>
              <a:t> nebo její části umístěné na území ČR;</a:t>
            </a:r>
            <a:endParaRPr lang="cs-CZ" sz="2000" b="1"/>
          </a:p>
          <a:p>
            <a:pPr algn="just"/>
            <a:r>
              <a:rPr lang="cs-CZ" sz="2000" b="1"/>
              <a:t>tantiémy</a:t>
            </a:r>
            <a:r>
              <a:rPr lang="cs-CZ" sz="2000"/>
              <a:t> (odměny členů statutárních orgánů a jiných orgánů právnických osob);</a:t>
            </a:r>
            <a:endParaRPr lang="cs-CZ" sz="2000" b="1"/>
          </a:p>
          <a:p>
            <a:pPr algn="just"/>
            <a:r>
              <a:rPr lang="cs-CZ" sz="2000" b="1"/>
              <a:t>příjmy z prodeje movitých věcí</a:t>
            </a:r>
            <a:r>
              <a:rPr lang="cs-CZ" sz="2000"/>
              <a:t>, které jsou v obchodním majetku stálé provozovny, investičních nástrojů, majetkových práv registrovaných na území ČR a z prodeje podílu na obchodní společnosti nebo družstva se sídlem na území ČR;  </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6</a:t>
            </a:fld>
            <a:endParaRPr lang="cs-CZ"/>
          </a:p>
        </p:txBody>
      </p:sp>
    </p:spTree>
    <p:extLst>
      <p:ext uri="{BB962C8B-B14F-4D97-AF65-F5344CB8AC3E}">
        <p14:creationId xmlns:p14="http://schemas.microsoft.com/office/powerpoint/2010/main" val="83658730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Metody </a:t>
            </a:r>
            <a:r>
              <a:rPr lang="cs-CZ" dirty="0"/>
              <a:t>zamezení dvojího </a:t>
            </a:r>
            <a:r>
              <a:rPr lang="cs-CZ" dirty="0" smtClean="0"/>
              <a:t>zdanění - opakování</a:t>
            </a:r>
            <a:endParaRPr lang="cs-CZ" dirty="0"/>
          </a:p>
        </p:txBody>
      </p:sp>
      <p:sp>
        <p:nvSpPr>
          <p:cNvPr id="3" name="Zástupný symbol pro obsah 2"/>
          <p:cNvSpPr>
            <a:spLocks noGrp="1"/>
          </p:cNvSpPr>
          <p:nvPr>
            <p:ph idx="1"/>
          </p:nvPr>
        </p:nvSpPr>
        <p:spPr/>
        <p:txBody>
          <a:bodyPr>
            <a:normAutofit lnSpcReduction="10000"/>
          </a:bodyPr>
          <a:lstStyle/>
          <a:p>
            <a:r>
              <a:rPr lang="cs-CZ" b="1" dirty="0"/>
              <a:t>Princip metody zprůměrování</a:t>
            </a:r>
            <a:r>
              <a:rPr lang="cs-CZ" dirty="0"/>
              <a:t> spočívá ve 3 krocích:</a:t>
            </a:r>
            <a:endParaRPr lang="cs-CZ" sz="2400" dirty="0"/>
          </a:p>
          <a:p>
            <a:pPr lvl="1"/>
            <a:r>
              <a:rPr lang="cs-CZ" dirty="0" smtClean="0"/>
              <a:t>Vypočítá se daň (D</a:t>
            </a:r>
            <a:r>
              <a:rPr lang="cs-CZ" baseline="-25000" dirty="0" smtClean="0"/>
              <a:t>T+Z</a:t>
            </a:r>
            <a:r>
              <a:rPr lang="cs-CZ" dirty="0"/>
              <a:t>) ze </a:t>
            </a:r>
            <a:r>
              <a:rPr lang="cs-CZ" dirty="0" smtClean="0"/>
              <a:t>všech příjmů,</a:t>
            </a:r>
            <a:endParaRPr lang="cs-CZ" sz="2000" dirty="0"/>
          </a:p>
          <a:p>
            <a:pPr lvl="1"/>
            <a:r>
              <a:rPr lang="cs-CZ" dirty="0"/>
              <a:t>určí se </a:t>
            </a:r>
            <a:r>
              <a:rPr lang="cs-CZ" dirty="0" smtClean="0"/>
              <a:t>průměrné daňové </a:t>
            </a:r>
            <a:r>
              <a:rPr lang="cs-CZ" dirty="0"/>
              <a:t>zatížení (Z</a:t>
            </a:r>
            <a:r>
              <a:rPr lang="cs-CZ" baseline="-25000" dirty="0"/>
              <a:t>D</a:t>
            </a:r>
            <a:r>
              <a:rPr lang="cs-CZ" dirty="0"/>
              <a:t>) jako poměr [(D</a:t>
            </a:r>
            <a:r>
              <a:rPr lang="cs-CZ" baseline="-25000" dirty="0"/>
              <a:t>T+Z</a:t>
            </a:r>
            <a:r>
              <a:rPr lang="cs-CZ" dirty="0"/>
              <a:t>) : (Σ DZD) x 100] v % (na 2 desetinná místa);</a:t>
            </a:r>
            <a:endParaRPr lang="cs-CZ" sz="2000" dirty="0"/>
          </a:p>
          <a:p>
            <a:pPr lvl="1"/>
            <a:r>
              <a:rPr lang="cs-CZ" dirty="0" smtClean="0"/>
              <a:t>Vypočítá se daňová </a:t>
            </a:r>
            <a:r>
              <a:rPr lang="cs-CZ" dirty="0"/>
              <a:t>povinnost v tuzemsku (D</a:t>
            </a:r>
            <a:r>
              <a:rPr lang="cs-CZ" baseline="-25000" dirty="0"/>
              <a:t>T</a:t>
            </a:r>
            <a:r>
              <a:rPr lang="cs-CZ" dirty="0"/>
              <a:t> ) = DZD</a:t>
            </a:r>
            <a:r>
              <a:rPr lang="cs-CZ" baseline="-25000" dirty="0"/>
              <a:t>T</a:t>
            </a:r>
            <a:r>
              <a:rPr lang="cs-CZ" dirty="0"/>
              <a:t> x Z</a:t>
            </a:r>
            <a:r>
              <a:rPr lang="cs-CZ" baseline="-25000" dirty="0"/>
              <a:t>D</a:t>
            </a:r>
            <a:r>
              <a:rPr lang="cs-CZ" dirty="0"/>
              <a:t> x 0,01.</a:t>
            </a:r>
            <a:endParaRPr lang="cs-CZ" sz="2000" dirty="0"/>
          </a:p>
          <a:p>
            <a:pPr marL="0" indent="0">
              <a:buNone/>
            </a:pPr>
            <a:r>
              <a:rPr lang="cs-CZ" sz="2400" i="1" dirty="0" smtClean="0"/>
              <a:t>Zahraniční příjem se tedy nezahrne do celkového základu daně, pro výpočet daně se použije sazba příslušná daňovému základu obsahujícímu zahraniční příjmy.</a:t>
            </a:r>
            <a:endParaRPr lang="cs-CZ" sz="2400" i="1"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60</a:t>
            </a:fld>
            <a:endParaRPr lang="cs-CZ"/>
          </a:p>
        </p:txBody>
      </p:sp>
    </p:spTree>
    <p:extLst>
      <p:ext uri="{BB962C8B-B14F-4D97-AF65-F5344CB8AC3E}">
        <p14:creationId xmlns:p14="http://schemas.microsoft.com/office/powerpoint/2010/main" val="243519878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Metody </a:t>
            </a:r>
            <a:r>
              <a:rPr lang="cs-CZ" dirty="0"/>
              <a:t>zamezení dvojího </a:t>
            </a:r>
            <a:r>
              <a:rPr lang="cs-CZ" dirty="0" smtClean="0"/>
              <a:t>zdanění - opakování</a:t>
            </a:r>
            <a:endParaRPr lang="cs-CZ" dirty="0"/>
          </a:p>
        </p:txBody>
      </p:sp>
      <p:sp>
        <p:nvSpPr>
          <p:cNvPr id="3" name="Zástupný symbol pro obsah 2"/>
          <p:cNvSpPr>
            <a:spLocks noGrp="1"/>
          </p:cNvSpPr>
          <p:nvPr>
            <p:ph idx="1"/>
          </p:nvPr>
        </p:nvSpPr>
        <p:spPr/>
        <p:txBody>
          <a:bodyPr>
            <a:normAutofit lnSpcReduction="10000"/>
          </a:bodyPr>
          <a:lstStyle/>
          <a:p>
            <a:r>
              <a:rPr lang="cs-CZ" b="1" dirty="0"/>
              <a:t>Princip metody vrchního dílku</a:t>
            </a:r>
            <a:r>
              <a:rPr lang="cs-CZ" dirty="0"/>
              <a:t> spočívá ve zjištění souhrnu dílčích základů daně z tuzemska (DZD</a:t>
            </a:r>
            <a:r>
              <a:rPr lang="cs-CZ" baseline="-25000" dirty="0"/>
              <a:t>T</a:t>
            </a:r>
            <a:r>
              <a:rPr lang="cs-CZ" dirty="0"/>
              <a:t>) a ze zahraničí (DZD</a:t>
            </a:r>
            <a:r>
              <a:rPr lang="cs-CZ" baseline="-25000" dirty="0"/>
              <a:t>Z</a:t>
            </a:r>
            <a:r>
              <a:rPr lang="cs-CZ" dirty="0"/>
              <a:t>) a pro tento celkový dílčí základ daně (Σ DZD) se vyhledá v tuzemském předpisu příslušné pásmo klouzavě progresivní stupnice z hlediska výše Σ DZD a jemu odpovídající marginální sazba daně, kterou se při výpočtu daně v tuzemsku (D</a:t>
            </a:r>
            <a:r>
              <a:rPr lang="cs-CZ" baseline="-25000" dirty="0"/>
              <a:t>T</a:t>
            </a:r>
            <a:r>
              <a:rPr lang="cs-CZ" dirty="0"/>
              <a:t> ) zatíží dílčí základ daně v tuzemsku (DZD</a:t>
            </a:r>
            <a:r>
              <a:rPr lang="cs-CZ" baseline="-25000" dirty="0"/>
              <a:t>T</a:t>
            </a:r>
            <a:r>
              <a:rPr lang="cs-CZ" dirty="0"/>
              <a:t>). </a:t>
            </a:r>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61</a:t>
            </a:fld>
            <a:endParaRPr lang="cs-CZ"/>
          </a:p>
        </p:txBody>
      </p:sp>
    </p:spTree>
    <p:extLst>
      <p:ext uri="{BB962C8B-B14F-4D97-AF65-F5344CB8AC3E}">
        <p14:creationId xmlns:p14="http://schemas.microsoft.com/office/powerpoint/2010/main" val="235951982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Metody </a:t>
            </a:r>
            <a:r>
              <a:rPr lang="cs-CZ" dirty="0"/>
              <a:t>zamezení dvojího </a:t>
            </a:r>
            <a:r>
              <a:rPr lang="cs-CZ" dirty="0" smtClean="0"/>
              <a:t>zdanění - opakování</a:t>
            </a:r>
            <a:endParaRPr lang="cs-CZ" dirty="0"/>
          </a:p>
        </p:txBody>
      </p:sp>
      <p:sp>
        <p:nvSpPr>
          <p:cNvPr id="3" name="Zástupný symbol pro obsah 2"/>
          <p:cNvSpPr>
            <a:spLocks noGrp="1"/>
          </p:cNvSpPr>
          <p:nvPr>
            <p:ph idx="1"/>
          </p:nvPr>
        </p:nvSpPr>
        <p:spPr/>
        <p:txBody>
          <a:bodyPr>
            <a:normAutofit fontScale="77500" lnSpcReduction="20000"/>
          </a:bodyPr>
          <a:lstStyle/>
          <a:p>
            <a:r>
              <a:rPr lang="cs-CZ" b="1" dirty="0"/>
              <a:t>Při aplikaci metody plného zápočtu</a:t>
            </a:r>
            <a:r>
              <a:rPr lang="cs-CZ" dirty="0"/>
              <a:t> se daň zaplacená v zahraničí plně (v celé výši) započte na daňovou povinnost v tuzemsku a o výši daně zaplacené v zahraničí se sníží daňová povinnost poplatníka vypočítaná z dílčího základu daně z příjmů dosažených v tuzemsku (DZD</a:t>
            </a:r>
            <a:r>
              <a:rPr lang="cs-CZ" baseline="-25000" dirty="0"/>
              <a:t>T</a:t>
            </a:r>
            <a:r>
              <a:rPr lang="cs-CZ" dirty="0"/>
              <a:t>) a z dílčího základu daně z příjmů ze zdrojem v zahraničí (DZD</a:t>
            </a:r>
            <a:r>
              <a:rPr lang="cs-CZ" baseline="-25000" dirty="0"/>
              <a:t>Z</a:t>
            </a:r>
            <a:r>
              <a:rPr lang="cs-CZ" dirty="0"/>
              <a:t>). </a:t>
            </a:r>
          </a:p>
          <a:p>
            <a:pPr marL="0" indent="0">
              <a:buNone/>
            </a:pPr>
            <a:r>
              <a:rPr lang="cs-CZ" b="1" dirty="0"/>
              <a:t> </a:t>
            </a:r>
            <a:endParaRPr lang="cs-CZ" dirty="0"/>
          </a:p>
          <a:p>
            <a:r>
              <a:rPr lang="cs-CZ" b="1" dirty="0"/>
              <a:t>Metoda prostého zápočtu</a:t>
            </a:r>
            <a:r>
              <a:rPr lang="cs-CZ" dirty="0"/>
              <a:t> předpokládá, že daň zaplacená v zahraničí se započte na daňovou povinnost v tuzemsku, avšak maximálně do výše tzv. ukazatele maxima (Max) a do výše daně zaplacené v zahraničí. Tento ukazatel se určí jako [(DZD</a:t>
            </a:r>
            <a:r>
              <a:rPr lang="cs-CZ" baseline="-25000" dirty="0"/>
              <a:t>Z</a:t>
            </a:r>
            <a:r>
              <a:rPr lang="cs-CZ" dirty="0"/>
              <a:t>): (DZD</a:t>
            </a:r>
            <a:r>
              <a:rPr lang="cs-CZ" baseline="-25000" dirty="0"/>
              <a:t>T+Z</a:t>
            </a:r>
            <a:r>
              <a:rPr lang="cs-CZ" dirty="0"/>
              <a:t>) x D</a:t>
            </a:r>
            <a:r>
              <a:rPr lang="cs-CZ" baseline="-25000" dirty="0"/>
              <a:t>T+Z</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62</a:t>
            </a:fld>
            <a:endParaRPr lang="cs-CZ"/>
          </a:p>
        </p:txBody>
      </p:sp>
    </p:spTree>
    <p:extLst>
      <p:ext uri="{BB962C8B-B14F-4D97-AF65-F5344CB8AC3E}">
        <p14:creationId xmlns:p14="http://schemas.microsoft.com/office/powerpoint/2010/main" val="279201192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Metody </a:t>
            </a:r>
            <a:r>
              <a:rPr lang="cs-CZ" dirty="0"/>
              <a:t>zamezení dvojího </a:t>
            </a:r>
            <a:r>
              <a:rPr lang="cs-CZ" dirty="0" smtClean="0"/>
              <a:t>zdanění - opakování</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b="1" i="1" dirty="0"/>
              <a:t>Zadání příkladu:</a:t>
            </a:r>
            <a:endParaRPr lang="cs-CZ" dirty="0"/>
          </a:p>
          <a:p>
            <a:r>
              <a:rPr lang="cs-CZ" dirty="0"/>
              <a:t>Poplatník, který je rezidentem ČR, má příjmy z podnikání a jiné samostatné výdělečné činnosti, dále příjmy z kapitálového majetku a z pronájmu se zdrojem příjmů v ČR. DZD</a:t>
            </a:r>
            <a:r>
              <a:rPr lang="cs-CZ" baseline="-25000" dirty="0"/>
              <a:t>T </a:t>
            </a:r>
            <a:r>
              <a:rPr lang="cs-CZ" dirty="0"/>
              <a:t>= 2</a:t>
            </a:r>
            <a:r>
              <a:rPr lang="cs-CZ" dirty="0" smtClean="0"/>
              <a:t>85 </a:t>
            </a:r>
            <a:r>
              <a:rPr lang="cs-CZ" dirty="0"/>
              <a:t>000 Kč. </a:t>
            </a:r>
            <a:endParaRPr lang="cs-CZ" dirty="0" smtClean="0"/>
          </a:p>
          <a:p>
            <a:r>
              <a:rPr lang="cs-CZ" dirty="0" smtClean="0"/>
              <a:t>V</a:t>
            </a:r>
            <a:r>
              <a:rPr lang="cs-CZ" dirty="0"/>
              <a:t> zahraničí poplatník vykonával zaměstnání a jeho příjem ze závislé činnosti snížený o v zahraničí sražené zdravotní a sociální pojištění činil v přepočtu </a:t>
            </a:r>
            <a:r>
              <a:rPr lang="cs-CZ" dirty="0" smtClean="0"/>
              <a:t>180 </a:t>
            </a:r>
            <a:r>
              <a:rPr lang="cs-CZ" dirty="0"/>
              <a:t>000 Kč (DZD</a:t>
            </a:r>
            <a:r>
              <a:rPr lang="cs-CZ" baseline="-25000" dirty="0"/>
              <a:t>Z</a:t>
            </a:r>
            <a:r>
              <a:rPr lang="cs-CZ" dirty="0"/>
              <a:t>). Z tohoto příjmu zaplatil v zahraničí daň (D</a:t>
            </a:r>
            <a:r>
              <a:rPr lang="cs-CZ" baseline="-25000" dirty="0"/>
              <a:t>Z</a:t>
            </a:r>
            <a:r>
              <a:rPr lang="cs-CZ" dirty="0"/>
              <a:t>)ve výši </a:t>
            </a:r>
            <a:r>
              <a:rPr lang="cs-CZ" dirty="0" smtClean="0"/>
              <a:t>36 </a:t>
            </a:r>
            <a:r>
              <a:rPr lang="cs-CZ" dirty="0"/>
              <a:t>000 Kč. </a:t>
            </a:r>
            <a:endParaRPr lang="cs-CZ" dirty="0" smtClean="0"/>
          </a:p>
          <a:p>
            <a:r>
              <a:rPr lang="cs-CZ" dirty="0" smtClean="0"/>
              <a:t>Předpokládejme</a:t>
            </a:r>
            <a:r>
              <a:rPr lang="cs-CZ" dirty="0"/>
              <a:t>, že poplatník neuplatňuje žádné nezdanitelné části základu daně, odčitatelné položky ani slevy na dani</a:t>
            </a:r>
            <a:r>
              <a:rPr lang="cs-CZ" dirty="0" smtClean="0"/>
              <a:t>. Jde o pochopení filozofie výpočtu!</a:t>
            </a:r>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63</a:t>
            </a:fld>
            <a:endParaRPr lang="cs-CZ"/>
          </a:p>
        </p:txBody>
      </p:sp>
    </p:spTree>
    <p:extLst>
      <p:ext uri="{BB962C8B-B14F-4D97-AF65-F5344CB8AC3E}">
        <p14:creationId xmlns:p14="http://schemas.microsoft.com/office/powerpoint/2010/main" val="40710402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Metody </a:t>
            </a:r>
            <a:r>
              <a:rPr lang="cs-CZ" dirty="0"/>
              <a:t>zamezení dvojího </a:t>
            </a:r>
            <a:r>
              <a:rPr lang="cs-CZ" dirty="0" smtClean="0"/>
              <a:t>zdanění - opakování</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b="1" i="1" dirty="0" smtClean="0"/>
              <a:t>Při </a:t>
            </a:r>
            <a:r>
              <a:rPr lang="cs-CZ" b="1" i="1" dirty="0"/>
              <a:t>jednotné sazbě daně 15 </a:t>
            </a:r>
            <a:r>
              <a:rPr lang="cs-CZ" b="1" i="1" dirty="0" smtClean="0"/>
              <a:t>%</a:t>
            </a:r>
            <a:endParaRPr lang="cs-CZ" dirty="0"/>
          </a:p>
          <a:p>
            <a:pPr marL="0" indent="0">
              <a:buNone/>
            </a:pPr>
            <a:endParaRPr lang="cs-CZ" dirty="0"/>
          </a:p>
          <a:p>
            <a:pPr marL="0" indent="0">
              <a:buNone/>
            </a:pPr>
            <a:r>
              <a:rPr lang="cs-CZ" b="1" dirty="0"/>
              <a:t>1. Metoda úplného vynětí</a:t>
            </a:r>
            <a:endParaRPr lang="cs-CZ" dirty="0"/>
          </a:p>
          <a:p>
            <a:r>
              <a:rPr lang="cs-CZ" dirty="0"/>
              <a:t>Σ DZD = DZD</a:t>
            </a:r>
            <a:r>
              <a:rPr lang="cs-CZ" baseline="-25000" dirty="0"/>
              <a:t>T </a:t>
            </a:r>
            <a:r>
              <a:rPr lang="cs-CZ" dirty="0"/>
              <a:t>+ DZD</a:t>
            </a:r>
            <a:r>
              <a:rPr lang="cs-CZ" baseline="-25000" dirty="0"/>
              <a:t>Z </a:t>
            </a:r>
            <a:r>
              <a:rPr lang="cs-CZ" dirty="0"/>
              <a:t>= </a:t>
            </a:r>
            <a:r>
              <a:rPr lang="cs-CZ" dirty="0" smtClean="0"/>
              <a:t>285 </a:t>
            </a:r>
            <a:r>
              <a:rPr lang="cs-CZ" dirty="0"/>
              <a:t>000 + </a:t>
            </a:r>
            <a:r>
              <a:rPr lang="cs-CZ" dirty="0" smtClean="0"/>
              <a:t>180 000  = 465 </a:t>
            </a:r>
            <a:r>
              <a:rPr lang="cs-CZ" dirty="0"/>
              <a:t>000 Kč</a:t>
            </a:r>
          </a:p>
          <a:p>
            <a:r>
              <a:rPr lang="cs-CZ" dirty="0"/>
              <a:t>DZD po vynětí = DZD -  DZD</a:t>
            </a:r>
            <a:r>
              <a:rPr lang="cs-CZ" baseline="-25000" dirty="0"/>
              <a:t>Z </a:t>
            </a:r>
            <a:r>
              <a:rPr lang="cs-CZ" dirty="0"/>
              <a:t>= DZD</a:t>
            </a:r>
            <a:r>
              <a:rPr lang="cs-CZ" baseline="-25000" dirty="0"/>
              <a:t>T</a:t>
            </a:r>
            <a:r>
              <a:rPr lang="cs-CZ" dirty="0"/>
              <a:t>             </a:t>
            </a:r>
            <a:r>
              <a:rPr lang="cs-CZ" dirty="0" smtClean="0"/>
              <a:t>= 285 </a:t>
            </a:r>
            <a:r>
              <a:rPr lang="cs-CZ" dirty="0"/>
              <a:t>000 Kč</a:t>
            </a:r>
          </a:p>
          <a:p>
            <a:r>
              <a:rPr lang="cs-CZ" dirty="0"/>
              <a:t>Daň podle § 16 = D</a:t>
            </a:r>
            <a:r>
              <a:rPr lang="cs-CZ" baseline="-25000" dirty="0"/>
              <a:t>T</a:t>
            </a:r>
            <a:r>
              <a:rPr lang="cs-CZ" dirty="0"/>
              <a:t> = </a:t>
            </a:r>
            <a:r>
              <a:rPr lang="cs-CZ" dirty="0" smtClean="0"/>
              <a:t>285 </a:t>
            </a:r>
            <a:r>
              <a:rPr lang="cs-CZ" dirty="0"/>
              <a:t>000 x 0,15 </a:t>
            </a:r>
            <a:r>
              <a:rPr lang="cs-CZ" dirty="0" smtClean="0"/>
              <a:t>         =   42 750 </a:t>
            </a:r>
            <a:r>
              <a:rPr lang="cs-CZ" dirty="0"/>
              <a:t>Kč</a:t>
            </a:r>
          </a:p>
          <a:p>
            <a:r>
              <a:rPr lang="cs-CZ" dirty="0"/>
              <a:t>Daň zaplacená v zahraničí = D</a:t>
            </a:r>
            <a:r>
              <a:rPr lang="cs-CZ" baseline="-25000" dirty="0"/>
              <a:t>Z</a:t>
            </a:r>
            <a:r>
              <a:rPr lang="cs-CZ" dirty="0"/>
              <a:t>                      </a:t>
            </a:r>
            <a:r>
              <a:rPr lang="cs-CZ" dirty="0" smtClean="0"/>
              <a:t>=   36 </a:t>
            </a:r>
            <a:r>
              <a:rPr lang="cs-CZ" dirty="0"/>
              <a:t>000 Kč</a:t>
            </a:r>
          </a:p>
          <a:p>
            <a:r>
              <a:rPr lang="cs-CZ" b="1" dirty="0"/>
              <a:t>Daň celkem = Σ D 	</a:t>
            </a:r>
            <a:r>
              <a:rPr lang="cs-CZ" b="1" dirty="0" smtClean="0"/>
              <a:t>                                 = </a:t>
            </a:r>
            <a:r>
              <a:rPr lang="cs-CZ" b="1" dirty="0"/>
              <a:t> </a:t>
            </a:r>
            <a:r>
              <a:rPr lang="cs-CZ" b="1" dirty="0" smtClean="0"/>
              <a:t> 78 750 </a:t>
            </a:r>
            <a:r>
              <a:rPr lang="cs-CZ" b="1" dirty="0"/>
              <a:t>Kč </a:t>
            </a:r>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64</a:t>
            </a:fld>
            <a:endParaRPr lang="cs-CZ"/>
          </a:p>
        </p:txBody>
      </p:sp>
    </p:spTree>
    <p:extLst>
      <p:ext uri="{BB962C8B-B14F-4D97-AF65-F5344CB8AC3E}">
        <p14:creationId xmlns:p14="http://schemas.microsoft.com/office/powerpoint/2010/main" val="415079353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Metody </a:t>
            </a:r>
            <a:r>
              <a:rPr lang="cs-CZ" dirty="0"/>
              <a:t>zamezení dvojího </a:t>
            </a:r>
            <a:r>
              <a:rPr lang="cs-CZ" dirty="0" smtClean="0"/>
              <a:t>zdanění - opakování</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a:t>2. Metoda zprůměrování</a:t>
            </a:r>
            <a:endParaRPr lang="cs-CZ" dirty="0"/>
          </a:p>
          <a:p>
            <a:r>
              <a:rPr lang="cs-CZ" dirty="0"/>
              <a:t>Σ DZD = DZD</a:t>
            </a:r>
            <a:r>
              <a:rPr lang="cs-CZ" baseline="-25000" dirty="0"/>
              <a:t>T </a:t>
            </a:r>
            <a:r>
              <a:rPr lang="cs-CZ" dirty="0"/>
              <a:t>+ DZD</a:t>
            </a:r>
            <a:r>
              <a:rPr lang="cs-CZ" baseline="-25000" dirty="0"/>
              <a:t>Z </a:t>
            </a:r>
            <a:r>
              <a:rPr lang="cs-CZ" dirty="0"/>
              <a:t>= </a:t>
            </a:r>
            <a:r>
              <a:rPr lang="cs-CZ" dirty="0" smtClean="0"/>
              <a:t>285 </a:t>
            </a:r>
            <a:r>
              <a:rPr lang="cs-CZ" dirty="0"/>
              <a:t>000 + </a:t>
            </a:r>
            <a:r>
              <a:rPr lang="cs-CZ" dirty="0" smtClean="0"/>
              <a:t>180 </a:t>
            </a:r>
            <a:r>
              <a:rPr lang="cs-CZ" dirty="0"/>
              <a:t>000     </a:t>
            </a:r>
            <a:r>
              <a:rPr lang="cs-CZ" dirty="0" smtClean="0"/>
              <a:t>=</a:t>
            </a:r>
            <a:r>
              <a:rPr lang="cs-CZ" dirty="0"/>
              <a:t>	</a:t>
            </a:r>
            <a:r>
              <a:rPr lang="cs-CZ" dirty="0" smtClean="0"/>
              <a:t>465 </a:t>
            </a:r>
            <a:r>
              <a:rPr lang="cs-CZ" dirty="0"/>
              <a:t>000 Kč</a:t>
            </a:r>
          </a:p>
          <a:p>
            <a:r>
              <a:rPr lang="cs-CZ" dirty="0"/>
              <a:t>Daň podle § 16 = D</a:t>
            </a:r>
            <a:r>
              <a:rPr lang="cs-CZ" baseline="-25000" dirty="0"/>
              <a:t>T+Z</a:t>
            </a:r>
            <a:r>
              <a:rPr lang="cs-CZ" dirty="0"/>
              <a:t> = </a:t>
            </a:r>
            <a:r>
              <a:rPr lang="cs-CZ" dirty="0" smtClean="0"/>
              <a:t>465 </a:t>
            </a:r>
            <a:r>
              <a:rPr lang="cs-CZ" dirty="0"/>
              <a:t>000 x 0,15	</a:t>
            </a:r>
            <a:r>
              <a:rPr lang="cs-CZ" dirty="0" smtClean="0"/>
              <a:t>       =</a:t>
            </a:r>
            <a:r>
              <a:rPr lang="cs-CZ" dirty="0"/>
              <a:t>	 </a:t>
            </a:r>
            <a:r>
              <a:rPr lang="cs-CZ" dirty="0" smtClean="0"/>
              <a:t> 69 750 </a:t>
            </a:r>
            <a:r>
              <a:rPr lang="cs-CZ" dirty="0"/>
              <a:t>Kč</a:t>
            </a:r>
          </a:p>
          <a:p>
            <a:r>
              <a:rPr lang="cs-CZ" dirty="0"/>
              <a:t>Průměrné daňové zatížení = </a:t>
            </a:r>
          </a:p>
          <a:p>
            <a:pPr marL="0" indent="0">
              <a:buNone/>
            </a:pPr>
            <a:r>
              <a:rPr lang="cs-CZ" dirty="0" smtClean="0"/>
              <a:t>	Z</a:t>
            </a:r>
            <a:r>
              <a:rPr lang="cs-CZ" baseline="-25000" dirty="0" smtClean="0"/>
              <a:t>D</a:t>
            </a:r>
            <a:r>
              <a:rPr lang="cs-CZ" dirty="0" smtClean="0"/>
              <a:t> </a:t>
            </a:r>
            <a:r>
              <a:rPr lang="cs-CZ" dirty="0"/>
              <a:t>= </a:t>
            </a:r>
            <a:r>
              <a:rPr lang="cs-CZ" dirty="0" smtClean="0"/>
              <a:t>(69 750: 465 </a:t>
            </a:r>
            <a:r>
              <a:rPr lang="cs-CZ" dirty="0"/>
              <a:t>000) x 100       	</a:t>
            </a:r>
            <a:r>
              <a:rPr lang="cs-CZ" dirty="0" smtClean="0"/>
              <a:t>       =  </a:t>
            </a:r>
            <a:r>
              <a:rPr lang="cs-CZ" dirty="0"/>
              <a:t>	0,15 %</a:t>
            </a:r>
          </a:p>
          <a:p>
            <a:r>
              <a:rPr lang="cs-CZ" dirty="0"/>
              <a:t>Daňová povinnost v ČR = D</a:t>
            </a:r>
            <a:r>
              <a:rPr lang="cs-CZ" baseline="-25000" dirty="0"/>
              <a:t>T</a:t>
            </a:r>
            <a:r>
              <a:rPr lang="cs-CZ" dirty="0"/>
              <a:t> = DZD</a:t>
            </a:r>
            <a:r>
              <a:rPr lang="cs-CZ" baseline="-25000" dirty="0"/>
              <a:t>T</a:t>
            </a:r>
            <a:r>
              <a:rPr lang="cs-CZ" dirty="0"/>
              <a:t> x  Z</a:t>
            </a:r>
            <a:r>
              <a:rPr lang="cs-CZ" baseline="-25000" dirty="0"/>
              <a:t>D</a:t>
            </a:r>
            <a:r>
              <a:rPr lang="cs-CZ" dirty="0"/>
              <a:t>       </a:t>
            </a:r>
            <a:r>
              <a:rPr lang="cs-CZ" dirty="0" smtClean="0"/>
              <a:t> = </a:t>
            </a:r>
            <a:r>
              <a:rPr lang="cs-CZ" dirty="0"/>
              <a:t>	  </a:t>
            </a:r>
            <a:r>
              <a:rPr lang="cs-CZ" dirty="0" smtClean="0"/>
              <a:t>42 750Kč </a:t>
            </a:r>
            <a:endParaRPr lang="cs-CZ" dirty="0"/>
          </a:p>
          <a:p>
            <a:r>
              <a:rPr lang="cs-CZ" dirty="0"/>
              <a:t>Daň zaplacená v zahraničí = D</a:t>
            </a:r>
            <a:r>
              <a:rPr lang="cs-CZ" baseline="-25000" dirty="0"/>
              <a:t>Z</a:t>
            </a:r>
            <a:r>
              <a:rPr lang="cs-CZ" dirty="0"/>
              <a:t>                </a:t>
            </a:r>
            <a:r>
              <a:rPr lang="cs-CZ" dirty="0" smtClean="0"/>
              <a:t>         =     36</a:t>
            </a:r>
            <a:r>
              <a:rPr lang="cs-CZ" dirty="0"/>
              <a:t> 000 Kč</a:t>
            </a:r>
          </a:p>
          <a:p>
            <a:r>
              <a:rPr lang="cs-CZ" b="1" dirty="0"/>
              <a:t>Daň celkem = Σ D 	= 	</a:t>
            </a:r>
            <a:r>
              <a:rPr lang="cs-CZ" b="1" dirty="0" smtClean="0"/>
              <a:t>78 750 Kč </a:t>
            </a:r>
            <a:endParaRPr lang="cs-CZ" b="1" dirty="0"/>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65</a:t>
            </a:fld>
            <a:endParaRPr lang="cs-CZ"/>
          </a:p>
        </p:txBody>
      </p:sp>
    </p:spTree>
    <p:extLst>
      <p:ext uri="{BB962C8B-B14F-4D97-AF65-F5344CB8AC3E}">
        <p14:creationId xmlns:p14="http://schemas.microsoft.com/office/powerpoint/2010/main" val="47905495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Metody </a:t>
            </a:r>
            <a:r>
              <a:rPr lang="cs-CZ" dirty="0"/>
              <a:t>zamezení dvojího </a:t>
            </a:r>
            <a:r>
              <a:rPr lang="cs-CZ" dirty="0" smtClean="0"/>
              <a:t>zdanění - opakování</a:t>
            </a:r>
            <a:endParaRPr lang="cs-CZ" dirty="0"/>
          </a:p>
        </p:txBody>
      </p:sp>
      <p:sp>
        <p:nvSpPr>
          <p:cNvPr id="3" name="Zástupný symbol pro obsah 2"/>
          <p:cNvSpPr>
            <a:spLocks noGrp="1"/>
          </p:cNvSpPr>
          <p:nvPr>
            <p:ph idx="1"/>
          </p:nvPr>
        </p:nvSpPr>
        <p:spPr/>
        <p:txBody>
          <a:bodyPr>
            <a:normAutofit fontScale="92500"/>
          </a:bodyPr>
          <a:lstStyle/>
          <a:p>
            <a:pPr marL="0" indent="0">
              <a:buNone/>
            </a:pPr>
            <a:r>
              <a:rPr lang="cs-CZ" b="1" dirty="0"/>
              <a:t>3. Metoda vrchního dílku</a:t>
            </a:r>
            <a:endParaRPr lang="cs-CZ" dirty="0"/>
          </a:p>
          <a:p>
            <a:r>
              <a:rPr lang="cs-CZ" sz="2600" dirty="0"/>
              <a:t>Σ DZD = DZD</a:t>
            </a:r>
            <a:r>
              <a:rPr lang="cs-CZ" sz="2600" baseline="-25000" dirty="0"/>
              <a:t>T </a:t>
            </a:r>
            <a:r>
              <a:rPr lang="cs-CZ" sz="2600" dirty="0"/>
              <a:t>+ DZD</a:t>
            </a:r>
            <a:r>
              <a:rPr lang="cs-CZ" sz="2600" baseline="-25000" dirty="0"/>
              <a:t>Z </a:t>
            </a:r>
            <a:r>
              <a:rPr lang="cs-CZ" sz="2600" dirty="0"/>
              <a:t>= </a:t>
            </a:r>
            <a:r>
              <a:rPr lang="cs-CZ" sz="2600" dirty="0" smtClean="0"/>
              <a:t>285 </a:t>
            </a:r>
            <a:r>
              <a:rPr lang="cs-CZ" sz="2600" dirty="0"/>
              <a:t>000 + </a:t>
            </a:r>
            <a:r>
              <a:rPr lang="cs-CZ" sz="2600" dirty="0" smtClean="0"/>
              <a:t>180 000 =    465 </a:t>
            </a:r>
            <a:r>
              <a:rPr lang="cs-CZ" sz="2600" dirty="0"/>
              <a:t>000 Kč</a:t>
            </a:r>
          </a:p>
          <a:p>
            <a:r>
              <a:rPr lang="cs-CZ" dirty="0"/>
              <a:t>Sazba daně                     </a:t>
            </a:r>
            <a:r>
              <a:rPr lang="cs-CZ" dirty="0" smtClean="0"/>
              <a:t>=  </a:t>
            </a:r>
            <a:r>
              <a:rPr lang="cs-CZ" dirty="0"/>
              <a:t>	 </a:t>
            </a:r>
            <a:r>
              <a:rPr lang="cs-CZ" dirty="0" smtClean="0"/>
              <a:t>       15 </a:t>
            </a:r>
            <a:r>
              <a:rPr lang="cs-CZ" dirty="0"/>
              <a:t>%</a:t>
            </a:r>
          </a:p>
          <a:p>
            <a:r>
              <a:rPr lang="cs-CZ" dirty="0"/>
              <a:t>Daňová povinnost v ČR = D</a:t>
            </a:r>
            <a:r>
              <a:rPr lang="cs-CZ" baseline="-25000" dirty="0"/>
              <a:t>T</a:t>
            </a:r>
            <a:r>
              <a:rPr lang="cs-CZ" dirty="0"/>
              <a:t> = DZD</a:t>
            </a:r>
            <a:r>
              <a:rPr lang="cs-CZ" baseline="-25000" dirty="0"/>
              <a:t>T</a:t>
            </a:r>
            <a:r>
              <a:rPr lang="cs-CZ" dirty="0"/>
              <a:t> x  S</a:t>
            </a:r>
            <a:r>
              <a:rPr lang="cs-CZ" baseline="-25000" dirty="0"/>
              <a:t>D</a:t>
            </a:r>
            <a:endParaRPr lang="cs-CZ" dirty="0"/>
          </a:p>
          <a:p>
            <a:pPr marL="0" indent="0">
              <a:buNone/>
            </a:pPr>
            <a:r>
              <a:rPr lang="cs-CZ" dirty="0" smtClean="0"/>
              <a:t>	= 285 </a:t>
            </a:r>
            <a:r>
              <a:rPr lang="cs-CZ" dirty="0"/>
              <a:t>000 x 0,15                     </a:t>
            </a:r>
            <a:r>
              <a:rPr lang="cs-CZ" dirty="0" smtClean="0"/>
              <a:t>=</a:t>
            </a:r>
            <a:r>
              <a:rPr lang="cs-CZ" dirty="0"/>
              <a:t>	  </a:t>
            </a:r>
            <a:r>
              <a:rPr lang="cs-CZ" dirty="0" smtClean="0"/>
              <a:t>       42 750 </a:t>
            </a:r>
            <a:r>
              <a:rPr lang="cs-CZ" dirty="0"/>
              <a:t>Kč </a:t>
            </a:r>
          </a:p>
          <a:p>
            <a:r>
              <a:rPr lang="cs-CZ" dirty="0"/>
              <a:t>Daň zaplacená v zahraničí = D</a:t>
            </a:r>
            <a:r>
              <a:rPr lang="cs-CZ" baseline="-25000" dirty="0"/>
              <a:t>Z</a:t>
            </a:r>
            <a:r>
              <a:rPr lang="cs-CZ" dirty="0"/>
              <a:t>        </a:t>
            </a:r>
            <a:r>
              <a:rPr lang="cs-CZ" dirty="0" smtClean="0"/>
              <a:t>=    36 </a:t>
            </a:r>
            <a:r>
              <a:rPr lang="cs-CZ" dirty="0"/>
              <a:t>000 Kč</a:t>
            </a:r>
          </a:p>
          <a:p>
            <a:r>
              <a:rPr lang="cs-CZ" b="1" dirty="0"/>
              <a:t>Daň celkem = Σ D 	= 	</a:t>
            </a:r>
            <a:r>
              <a:rPr lang="cs-CZ" b="1" dirty="0" smtClean="0"/>
              <a:t>78 750 Kč </a:t>
            </a:r>
            <a:endParaRPr lang="cs-CZ" dirty="0"/>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66</a:t>
            </a:fld>
            <a:endParaRPr lang="cs-CZ"/>
          </a:p>
        </p:txBody>
      </p:sp>
    </p:spTree>
    <p:extLst>
      <p:ext uri="{BB962C8B-B14F-4D97-AF65-F5344CB8AC3E}">
        <p14:creationId xmlns:p14="http://schemas.microsoft.com/office/powerpoint/2010/main" val="196538369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Metody </a:t>
            </a:r>
            <a:r>
              <a:rPr lang="cs-CZ" dirty="0"/>
              <a:t>zamezení dvojího </a:t>
            </a:r>
            <a:r>
              <a:rPr lang="cs-CZ" dirty="0" smtClean="0"/>
              <a:t>zdanění - opakování</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a:t>4. Metoda plného zápočtu</a:t>
            </a:r>
            <a:endParaRPr lang="cs-CZ" dirty="0"/>
          </a:p>
          <a:p>
            <a:r>
              <a:rPr lang="cs-CZ" dirty="0"/>
              <a:t>Σ DZD = DZD</a:t>
            </a:r>
            <a:r>
              <a:rPr lang="cs-CZ" baseline="-25000" dirty="0"/>
              <a:t>T </a:t>
            </a:r>
            <a:r>
              <a:rPr lang="cs-CZ" dirty="0"/>
              <a:t>+ DZD</a:t>
            </a:r>
            <a:r>
              <a:rPr lang="cs-CZ" baseline="-25000" dirty="0"/>
              <a:t>Z </a:t>
            </a:r>
            <a:r>
              <a:rPr lang="cs-CZ" dirty="0"/>
              <a:t>= </a:t>
            </a:r>
            <a:r>
              <a:rPr lang="cs-CZ" dirty="0" smtClean="0"/>
              <a:t>285 </a:t>
            </a:r>
            <a:r>
              <a:rPr lang="cs-CZ" dirty="0"/>
              <a:t>000 + </a:t>
            </a:r>
            <a:r>
              <a:rPr lang="cs-CZ" dirty="0" smtClean="0"/>
              <a:t>180 </a:t>
            </a:r>
            <a:r>
              <a:rPr lang="cs-CZ" dirty="0"/>
              <a:t>000             	=	</a:t>
            </a:r>
            <a:r>
              <a:rPr lang="cs-CZ" dirty="0" smtClean="0"/>
              <a:t>465 </a:t>
            </a:r>
            <a:r>
              <a:rPr lang="cs-CZ" dirty="0"/>
              <a:t>000 Kč</a:t>
            </a:r>
          </a:p>
          <a:p>
            <a:r>
              <a:rPr lang="cs-CZ" dirty="0"/>
              <a:t>Daň podle § 16 = D</a:t>
            </a:r>
            <a:r>
              <a:rPr lang="cs-CZ" baseline="-25000" dirty="0"/>
              <a:t>T+Z</a:t>
            </a:r>
            <a:r>
              <a:rPr lang="cs-CZ" dirty="0"/>
              <a:t> = </a:t>
            </a:r>
            <a:r>
              <a:rPr lang="cs-CZ" dirty="0" smtClean="0"/>
              <a:t>465 </a:t>
            </a:r>
            <a:r>
              <a:rPr lang="cs-CZ" dirty="0"/>
              <a:t>000 x </a:t>
            </a:r>
            <a:r>
              <a:rPr lang="cs-CZ" dirty="0" smtClean="0"/>
              <a:t>0,15= 69 750Kč</a:t>
            </a:r>
            <a:endParaRPr lang="cs-CZ" dirty="0"/>
          </a:p>
          <a:p>
            <a:r>
              <a:rPr lang="cs-CZ" dirty="0"/>
              <a:t>Zápočet daně zaplacené v zahraničí = D</a:t>
            </a:r>
            <a:r>
              <a:rPr lang="cs-CZ" baseline="-25000" dirty="0"/>
              <a:t>Z</a:t>
            </a:r>
            <a:r>
              <a:rPr lang="cs-CZ" dirty="0"/>
              <a:t>                    	=  	  </a:t>
            </a:r>
            <a:r>
              <a:rPr lang="cs-CZ" dirty="0" smtClean="0"/>
              <a:t>36 </a:t>
            </a:r>
            <a:r>
              <a:rPr lang="cs-CZ" dirty="0"/>
              <a:t>000 Kč</a:t>
            </a:r>
          </a:p>
          <a:p>
            <a:r>
              <a:rPr lang="cs-CZ" dirty="0"/>
              <a:t>Daňová povinnost v ČR =  D</a:t>
            </a:r>
            <a:r>
              <a:rPr lang="cs-CZ" baseline="-25000" dirty="0"/>
              <a:t>T</a:t>
            </a:r>
            <a:r>
              <a:rPr lang="cs-CZ" dirty="0"/>
              <a:t> = </a:t>
            </a:r>
            <a:r>
              <a:rPr lang="cs-CZ" dirty="0" smtClean="0"/>
              <a:t>69 750 – 36 </a:t>
            </a:r>
            <a:r>
              <a:rPr lang="cs-CZ" dirty="0"/>
              <a:t>000      	= 	  </a:t>
            </a:r>
            <a:r>
              <a:rPr lang="cs-CZ" dirty="0" smtClean="0"/>
              <a:t>33 750 Kč </a:t>
            </a:r>
            <a:endParaRPr lang="cs-CZ" dirty="0"/>
          </a:p>
          <a:p>
            <a:r>
              <a:rPr lang="cs-CZ" b="1" dirty="0"/>
              <a:t>Daň celkem = Σ D 	= 	</a:t>
            </a:r>
            <a:r>
              <a:rPr lang="cs-CZ" b="1" dirty="0" smtClean="0"/>
              <a:t>69 750 Kč </a:t>
            </a:r>
            <a:endParaRPr lang="cs-CZ" b="1" dirty="0"/>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67</a:t>
            </a:fld>
            <a:endParaRPr lang="cs-CZ"/>
          </a:p>
        </p:txBody>
      </p:sp>
    </p:spTree>
    <p:extLst>
      <p:ext uri="{BB962C8B-B14F-4D97-AF65-F5344CB8AC3E}">
        <p14:creationId xmlns:p14="http://schemas.microsoft.com/office/powerpoint/2010/main" val="304122946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Metody </a:t>
            </a:r>
            <a:r>
              <a:rPr lang="cs-CZ" dirty="0"/>
              <a:t>zamezení dvojího </a:t>
            </a:r>
            <a:r>
              <a:rPr lang="cs-CZ" dirty="0" smtClean="0"/>
              <a:t>zdanění - opakování</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a:t>5. Metoda prostého zápočtu</a:t>
            </a:r>
            <a:endParaRPr lang="cs-CZ" dirty="0"/>
          </a:p>
          <a:p>
            <a:r>
              <a:rPr lang="cs-CZ" dirty="0"/>
              <a:t>Σ DZD = DZD</a:t>
            </a:r>
            <a:r>
              <a:rPr lang="cs-CZ" baseline="-25000" dirty="0"/>
              <a:t>T </a:t>
            </a:r>
            <a:r>
              <a:rPr lang="cs-CZ" dirty="0"/>
              <a:t>+ DZD</a:t>
            </a:r>
            <a:r>
              <a:rPr lang="cs-CZ" baseline="-25000" dirty="0"/>
              <a:t>Z </a:t>
            </a:r>
            <a:r>
              <a:rPr lang="cs-CZ" dirty="0"/>
              <a:t>= </a:t>
            </a:r>
            <a:r>
              <a:rPr lang="cs-CZ" dirty="0" smtClean="0"/>
              <a:t>285 </a:t>
            </a:r>
            <a:r>
              <a:rPr lang="cs-CZ" dirty="0"/>
              <a:t>000 + </a:t>
            </a:r>
            <a:r>
              <a:rPr lang="cs-CZ" dirty="0" smtClean="0"/>
              <a:t>180 </a:t>
            </a:r>
            <a:r>
              <a:rPr lang="cs-CZ" dirty="0"/>
              <a:t>000             	= 	</a:t>
            </a:r>
            <a:r>
              <a:rPr lang="cs-CZ" dirty="0" smtClean="0"/>
              <a:t>465 </a:t>
            </a:r>
            <a:r>
              <a:rPr lang="cs-CZ" dirty="0"/>
              <a:t>000 Kč</a:t>
            </a:r>
          </a:p>
          <a:p>
            <a:r>
              <a:rPr lang="cs-CZ" dirty="0"/>
              <a:t>Podíl (DZD</a:t>
            </a:r>
            <a:r>
              <a:rPr lang="cs-CZ" baseline="-25000" dirty="0"/>
              <a:t>Z:</a:t>
            </a:r>
            <a:r>
              <a:rPr lang="cs-CZ" dirty="0"/>
              <a:t> Σ DZD) x 100 = </a:t>
            </a:r>
          </a:p>
          <a:p>
            <a:pPr marL="0" indent="0">
              <a:buNone/>
            </a:pPr>
            <a:r>
              <a:rPr lang="cs-CZ" dirty="0" smtClean="0"/>
              <a:t>	(180 </a:t>
            </a:r>
            <a:r>
              <a:rPr lang="cs-CZ" dirty="0"/>
              <a:t>000: </a:t>
            </a:r>
            <a:r>
              <a:rPr lang="cs-CZ" dirty="0" smtClean="0"/>
              <a:t>465 </a:t>
            </a:r>
            <a:r>
              <a:rPr lang="cs-CZ" dirty="0"/>
              <a:t>000) x 100                                            	=       </a:t>
            </a:r>
            <a:r>
              <a:rPr lang="cs-CZ" dirty="0" smtClean="0"/>
              <a:t>38,71 </a:t>
            </a:r>
            <a:r>
              <a:rPr lang="cs-CZ" dirty="0"/>
              <a:t>%</a:t>
            </a:r>
          </a:p>
          <a:p>
            <a:r>
              <a:rPr lang="cs-CZ" dirty="0"/>
              <a:t>Daň podle § 16 = D</a:t>
            </a:r>
            <a:r>
              <a:rPr lang="cs-CZ" baseline="-25000" dirty="0"/>
              <a:t>T+Z</a:t>
            </a:r>
            <a:r>
              <a:rPr lang="cs-CZ" dirty="0"/>
              <a:t> = </a:t>
            </a:r>
            <a:r>
              <a:rPr lang="cs-CZ" dirty="0" smtClean="0"/>
              <a:t>465 000  </a:t>
            </a:r>
            <a:r>
              <a:rPr lang="cs-CZ" dirty="0"/>
              <a:t>x </a:t>
            </a:r>
            <a:r>
              <a:rPr lang="cs-CZ" dirty="0" smtClean="0"/>
              <a:t> 0,15</a:t>
            </a:r>
            <a:r>
              <a:rPr lang="cs-CZ" dirty="0"/>
              <a:t>	=	</a:t>
            </a:r>
            <a:r>
              <a:rPr lang="cs-CZ" dirty="0" smtClean="0"/>
              <a:t>                    69 750 Kč</a:t>
            </a:r>
            <a:endParaRPr lang="cs-CZ" dirty="0"/>
          </a:p>
          <a:p>
            <a:r>
              <a:rPr lang="cs-CZ" dirty="0"/>
              <a:t>Maximálně možná výše zápočtu daně = </a:t>
            </a:r>
          </a:p>
          <a:p>
            <a:pPr marL="0" indent="0">
              <a:buNone/>
            </a:pPr>
            <a:r>
              <a:rPr lang="cs-CZ" dirty="0" smtClean="0"/>
              <a:t>	Max </a:t>
            </a:r>
            <a:r>
              <a:rPr lang="cs-CZ" dirty="0"/>
              <a:t>= </a:t>
            </a:r>
            <a:r>
              <a:rPr lang="cs-CZ" dirty="0" smtClean="0"/>
              <a:t>69 750 </a:t>
            </a:r>
            <a:r>
              <a:rPr lang="cs-CZ" dirty="0"/>
              <a:t>x </a:t>
            </a:r>
            <a:r>
              <a:rPr lang="cs-CZ" dirty="0" smtClean="0"/>
              <a:t>0,3871                                            </a:t>
            </a:r>
            <a:r>
              <a:rPr lang="cs-CZ" dirty="0"/>
              <a:t>	=	  </a:t>
            </a:r>
            <a:r>
              <a:rPr lang="cs-CZ" dirty="0" smtClean="0"/>
              <a:t>27 000 </a:t>
            </a:r>
            <a:r>
              <a:rPr lang="cs-CZ" dirty="0"/>
              <a:t>Kč</a:t>
            </a:r>
          </a:p>
          <a:p>
            <a:r>
              <a:rPr lang="cs-CZ" dirty="0"/>
              <a:t>Daň zaplacená = D</a:t>
            </a:r>
            <a:r>
              <a:rPr lang="cs-CZ" baseline="-25000" dirty="0"/>
              <a:t>Z</a:t>
            </a:r>
            <a:r>
              <a:rPr lang="cs-CZ" dirty="0"/>
              <a:t>                                                      	=   	 </a:t>
            </a:r>
            <a:r>
              <a:rPr lang="cs-CZ" dirty="0" smtClean="0"/>
              <a:t> 36 </a:t>
            </a:r>
            <a:r>
              <a:rPr lang="cs-CZ" dirty="0"/>
              <a:t>000 Kč</a:t>
            </a:r>
          </a:p>
          <a:p>
            <a:r>
              <a:rPr lang="cs-CZ" dirty="0"/>
              <a:t>Daňová povinnost v ČR =  D</a:t>
            </a:r>
            <a:r>
              <a:rPr lang="cs-CZ" baseline="-25000" dirty="0"/>
              <a:t>T</a:t>
            </a:r>
            <a:r>
              <a:rPr lang="cs-CZ" dirty="0"/>
              <a:t> = </a:t>
            </a:r>
            <a:r>
              <a:rPr lang="cs-CZ" dirty="0" smtClean="0"/>
              <a:t>69 750 </a:t>
            </a:r>
            <a:r>
              <a:rPr lang="cs-CZ" dirty="0"/>
              <a:t>– </a:t>
            </a:r>
            <a:r>
              <a:rPr lang="cs-CZ" dirty="0" smtClean="0"/>
              <a:t>27 000</a:t>
            </a:r>
            <a:r>
              <a:rPr lang="cs-CZ" dirty="0"/>
              <a:t>	=  	</a:t>
            </a:r>
            <a:r>
              <a:rPr lang="cs-CZ" dirty="0" smtClean="0"/>
              <a:t>  42 750 Kč</a:t>
            </a:r>
            <a:endParaRPr lang="cs-CZ" dirty="0"/>
          </a:p>
          <a:p>
            <a:r>
              <a:rPr lang="cs-CZ" b="1" dirty="0"/>
              <a:t>Daň celkem = Σ D 	= 	</a:t>
            </a:r>
            <a:r>
              <a:rPr lang="cs-CZ" b="1" dirty="0" smtClean="0"/>
              <a:t>78 750 Kč </a:t>
            </a:r>
            <a:endParaRPr lang="cs-CZ" b="1" dirty="0"/>
          </a:p>
          <a:p>
            <a:endParaRPr lang="cs-CZ" dirty="0"/>
          </a:p>
          <a:p>
            <a:r>
              <a:rPr lang="cs-CZ" b="1" dirty="0"/>
              <a:t>Neuplatněná částka k zápočtu</a:t>
            </a:r>
            <a:r>
              <a:rPr lang="cs-CZ" dirty="0"/>
              <a:t> </a:t>
            </a:r>
            <a:r>
              <a:rPr lang="cs-CZ" dirty="0" smtClean="0"/>
              <a:t>(36 </a:t>
            </a:r>
            <a:r>
              <a:rPr lang="cs-CZ" dirty="0"/>
              <a:t>000 – </a:t>
            </a:r>
            <a:r>
              <a:rPr lang="cs-CZ" dirty="0" smtClean="0"/>
              <a:t>27 000) </a:t>
            </a:r>
            <a:r>
              <a:rPr lang="cs-CZ" dirty="0"/>
              <a:t>	=      </a:t>
            </a:r>
            <a:r>
              <a:rPr lang="cs-CZ" b="1" dirty="0" smtClean="0"/>
              <a:t>9 000 Kč</a:t>
            </a:r>
            <a:r>
              <a:rPr lang="cs-CZ" dirty="0" smtClean="0"/>
              <a:t> </a:t>
            </a:r>
            <a:endParaRPr lang="cs-CZ" dirty="0"/>
          </a:p>
          <a:p>
            <a:pPr marL="0" indent="0">
              <a:buNone/>
            </a:pPr>
            <a:endParaRPr lang="cs-CZ" dirty="0" smtClean="0"/>
          </a:p>
          <a:p>
            <a:pPr marL="0" indent="0">
              <a:buNone/>
            </a:pPr>
            <a:r>
              <a:rPr lang="cs-CZ" dirty="0" smtClean="0"/>
              <a:t>z</a:t>
            </a:r>
            <a:r>
              <a:rPr lang="cs-CZ" dirty="0"/>
              <a:t> daně zaplacené v zahraničí </a:t>
            </a:r>
            <a:r>
              <a:rPr lang="cs-CZ" b="1" dirty="0"/>
              <a:t>je daňovým výdajem</a:t>
            </a:r>
            <a:r>
              <a:rPr lang="cs-CZ" dirty="0"/>
              <a:t> u příjmů, které se zahrnují do základu daně v následujícím zdaňovacím období.</a:t>
            </a:r>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68</a:t>
            </a:fld>
            <a:endParaRPr lang="cs-CZ"/>
          </a:p>
        </p:txBody>
      </p:sp>
    </p:spTree>
    <p:extLst>
      <p:ext uri="{BB962C8B-B14F-4D97-AF65-F5344CB8AC3E}">
        <p14:creationId xmlns:p14="http://schemas.microsoft.com/office/powerpoint/2010/main" val="12725243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Metody </a:t>
            </a:r>
            <a:r>
              <a:rPr lang="cs-CZ" dirty="0"/>
              <a:t>zamezení dvojího </a:t>
            </a:r>
            <a:r>
              <a:rPr lang="cs-CZ" dirty="0" smtClean="0"/>
              <a:t>zdanění - opakování</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a:t>Celkovou výši daňové povinnosti poplatníka</a:t>
            </a:r>
            <a:r>
              <a:rPr lang="cs-CZ" dirty="0"/>
              <a:t> s příjmy se zdrojem v ČR i se zdrojem v zahraničí </a:t>
            </a:r>
            <a:r>
              <a:rPr lang="cs-CZ" b="1" dirty="0"/>
              <a:t>ovlivňují především tyto faktory</a:t>
            </a:r>
            <a:r>
              <a:rPr lang="cs-CZ" dirty="0"/>
              <a:t>:</a:t>
            </a:r>
          </a:p>
          <a:p>
            <a:pPr marL="0" indent="0">
              <a:buNone/>
            </a:pPr>
            <a:endParaRPr lang="cs-CZ" dirty="0"/>
          </a:p>
          <a:p>
            <a:r>
              <a:rPr lang="cs-CZ" dirty="0" smtClean="0"/>
              <a:t>výše </a:t>
            </a:r>
            <a:r>
              <a:rPr lang="cs-CZ" dirty="0"/>
              <a:t>(velikost) příjmů, výdajů a dílčího základu daně poplatníka;</a:t>
            </a:r>
          </a:p>
          <a:p>
            <a:r>
              <a:rPr lang="cs-CZ" dirty="0" smtClean="0"/>
              <a:t>poměr </a:t>
            </a:r>
            <a:r>
              <a:rPr lang="cs-CZ" dirty="0"/>
              <a:t>DZD</a:t>
            </a:r>
            <a:r>
              <a:rPr lang="cs-CZ" baseline="-25000" dirty="0"/>
              <a:t>T </a:t>
            </a:r>
            <a:r>
              <a:rPr lang="cs-CZ" dirty="0"/>
              <a:t>a DZD</a:t>
            </a:r>
            <a:r>
              <a:rPr lang="cs-CZ" baseline="-25000" dirty="0"/>
              <a:t>Z</a:t>
            </a:r>
            <a:r>
              <a:rPr lang="cs-CZ" dirty="0"/>
              <a:t>;</a:t>
            </a:r>
          </a:p>
          <a:p>
            <a:r>
              <a:rPr lang="cs-CZ" dirty="0" smtClean="0"/>
              <a:t>uplatněná </a:t>
            </a:r>
            <a:r>
              <a:rPr lang="cs-CZ" dirty="0"/>
              <a:t>metoda zamezení mezinárodního dvojího zdanění;</a:t>
            </a:r>
          </a:p>
          <a:p>
            <a:r>
              <a:rPr lang="cs-CZ" dirty="0" smtClean="0"/>
              <a:t>stupeň </a:t>
            </a:r>
            <a:r>
              <a:rPr lang="cs-CZ" dirty="0"/>
              <a:t>progrese daňových sazeb u daně z příjmů fyzických osob (pokud existuje) a jeho rozdíl mezi Českou republikou a zahraničním státem;</a:t>
            </a:r>
          </a:p>
          <a:p>
            <a:r>
              <a:rPr lang="cs-CZ" dirty="0" smtClean="0"/>
              <a:t>diferenciace </a:t>
            </a:r>
            <a:r>
              <a:rPr lang="cs-CZ" dirty="0"/>
              <a:t>v daňovém zatížení příjmů mezi ČR a zahraničním státem. </a:t>
            </a:r>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69</a:t>
            </a:fld>
            <a:endParaRPr lang="cs-CZ"/>
          </a:p>
        </p:txBody>
      </p:sp>
    </p:spTree>
    <p:extLst>
      <p:ext uri="{BB962C8B-B14F-4D97-AF65-F5344CB8AC3E}">
        <p14:creationId xmlns:p14="http://schemas.microsoft.com/office/powerpoint/2010/main" val="3533073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cs-CZ" sz="2400" b="1"/>
              <a:t>1. Identifikace zdrojů příjmů nonrezidenta</a:t>
            </a:r>
            <a:br>
              <a:rPr lang="cs-CZ" sz="2400" b="1"/>
            </a:br>
            <a:endParaRPr lang="cs-CZ" sz="2400" b="1"/>
          </a:p>
        </p:txBody>
      </p:sp>
      <p:sp>
        <p:nvSpPr>
          <p:cNvPr id="129027" name="Rectangle 3"/>
          <p:cNvSpPr>
            <a:spLocks noGrp="1" noChangeArrowheads="1"/>
          </p:cNvSpPr>
          <p:nvPr>
            <p:ph type="body" idx="1"/>
          </p:nvPr>
        </p:nvSpPr>
        <p:spPr>
          <a:xfrm>
            <a:off x="1187450" y="1628775"/>
            <a:ext cx="7251700" cy="4708525"/>
          </a:xfrm>
        </p:spPr>
        <p:txBody>
          <a:bodyPr/>
          <a:lstStyle/>
          <a:p>
            <a:pPr>
              <a:lnSpc>
                <a:spcPct val="90000"/>
              </a:lnSpc>
            </a:pPr>
            <a:r>
              <a:rPr lang="cs-CZ" sz="2000" b="1"/>
              <a:t>výhry</a:t>
            </a:r>
            <a:r>
              <a:rPr lang="cs-CZ" sz="2000"/>
              <a:t> v loteriích, sázkách a jiných podobných hrách, výhry z reklamních soutěží a slosování, ceny z veřejných soutěží a ze sportovních soutěží;</a:t>
            </a:r>
            <a:endParaRPr lang="cs-CZ" sz="2000" b="1"/>
          </a:p>
          <a:p>
            <a:pPr>
              <a:lnSpc>
                <a:spcPct val="90000"/>
              </a:lnSpc>
            </a:pPr>
            <a:r>
              <a:rPr lang="cs-CZ" sz="2000" b="1"/>
              <a:t>výživné a důchody</a:t>
            </a:r>
            <a:r>
              <a:rPr lang="cs-CZ" sz="2000"/>
              <a:t>; příjmy plynoucí společníkovi v souvislosti se snížením základního kapitálu;</a:t>
            </a:r>
            <a:endParaRPr lang="cs-CZ" sz="2000" b="1"/>
          </a:p>
          <a:p>
            <a:pPr>
              <a:lnSpc>
                <a:spcPct val="90000"/>
              </a:lnSpc>
            </a:pPr>
            <a:r>
              <a:rPr lang="cs-CZ" sz="2000" b="1"/>
              <a:t>příjmy z úhrad pohledávky nabyté postoupením</a:t>
            </a:r>
            <a:r>
              <a:rPr lang="cs-CZ" sz="2000"/>
              <a:t>.</a:t>
            </a:r>
            <a:endParaRPr lang="cs-CZ" sz="2000" b="1"/>
          </a:p>
          <a:p>
            <a:pPr>
              <a:lnSpc>
                <a:spcPct val="90000"/>
              </a:lnSpc>
              <a:buFontTx/>
              <a:buNone/>
            </a:pPr>
            <a:endParaRPr lang="cs-CZ" sz="2000" b="1"/>
          </a:p>
          <a:p>
            <a:pPr>
              <a:lnSpc>
                <a:spcPct val="90000"/>
              </a:lnSpc>
              <a:buFontTx/>
              <a:buNone/>
            </a:pPr>
            <a:r>
              <a:rPr lang="cs-CZ" sz="2000" b="1"/>
              <a:t>	Ostatní zde neuvedené příjmy se nonrezidentům nezdaňují</a:t>
            </a:r>
            <a:r>
              <a:rPr lang="cs-CZ" sz="2000"/>
              <a:t>.</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7</a:t>
            </a:fld>
            <a:endParaRPr lang="cs-CZ"/>
          </a:p>
        </p:txBody>
      </p:sp>
    </p:spTree>
    <p:extLst>
      <p:ext uri="{BB962C8B-B14F-4D97-AF65-F5344CB8AC3E}">
        <p14:creationId xmlns:p14="http://schemas.microsoft.com/office/powerpoint/2010/main" val="23595355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258888" y="836613"/>
            <a:ext cx="7180262" cy="731837"/>
          </a:xfrm>
        </p:spPr>
        <p:txBody>
          <a:bodyPr>
            <a:normAutofit fontScale="90000"/>
          </a:bodyPr>
          <a:lstStyle/>
          <a:p>
            <a:r>
              <a:rPr lang="cs-CZ" sz="2400" b="1"/>
              <a:t>2. Techniky výběru daně a režimy zdaňování příjmů nonrezidentů</a:t>
            </a:r>
            <a:br>
              <a:rPr lang="cs-CZ" sz="2400" b="1"/>
            </a:br>
            <a:endParaRPr lang="cs-CZ" sz="2400" b="1"/>
          </a:p>
        </p:txBody>
      </p:sp>
      <p:sp>
        <p:nvSpPr>
          <p:cNvPr id="130051" name="Rectangle 3"/>
          <p:cNvSpPr>
            <a:spLocks noGrp="1" noChangeArrowheads="1"/>
          </p:cNvSpPr>
          <p:nvPr>
            <p:ph type="body" idx="1"/>
          </p:nvPr>
        </p:nvSpPr>
        <p:spPr>
          <a:xfrm>
            <a:off x="539750" y="1628775"/>
            <a:ext cx="7899400" cy="4708525"/>
          </a:xfrm>
        </p:spPr>
        <p:txBody>
          <a:bodyPr/>
          <a:lstStyle/>
          <a:p>
            <a:pPr marL="533400" indent="-533400">
              <a:buFontTx/>
              <a:buNone/>
            </a:pPr>
            <a:r>
              <a:rPr lang="cs-CZ" dirty="0"/>
              <a:t>	</a:t>
            </a:r>
            <a:r>
              <a:rPr lang="cs-CZ" sz="2000" dirty="0" smtClean="0"/>
              <a:t>Daň z příjmů lze vybrat </a:t>
            </a:r>
            <a:r>
              <a:rPr lang="cs-CZ" sz="2000" u="sng" dirty="0" smtClean="0"/>
              <a:t>třemi způsoby</a:t>
            </a:r>
            <a:r>
              <a:rPr lang="cs-CZ" sz="2000" dirty="0" smtClean="0"/>
              <a:t>:</a:t>
            </a:r>
          </a:p>
          <a:p>
            <a:pPr marL="533400" indent="-533400">
              <a:buFontTx/>
              <a:buAutoNum type="arabicParenR"/>
            </a:pPr>
            <a:r>
              <a:rPr lang="cs-CZ" sz="2000" dirty="0" smtClean="0"/>
              <a:t>Srážkou podle zvláštní sazby daně (§ 38d a § 38s ZDP a § 233 až 237 DŘ)</a:t>
            </a:r>
          </a:p>
          <a:p>
            <a:pPr marL="533400" indent="-533400">
              <a:buFontTx/>
              <a:buAutoNum type="arabicParenR"/>
            </a:pPr>
            <a:r>
              <a:rPr lang="cs-CZ" sz="2000" dirty="0" smtClean="0"/>
              <a:t>Na podkladě daňového přiznání s případnou povinností zajištění daně (§ 135 až § 148 DŘ § 38g, § 38gb a § 38m ZDP ve vazbě na § 38e ZDP)</a:t>
            </a:r>
          </a:p>
          <a:p>
            <a:pPr marL="533400" indent="-533400">
              <a:buFontTx/>
              <a:buAutoNum type="arabicParenR"/>
            </a:pPr>
            <a:r>
              <a:rPr lang="cs-CZ" sz="2000" dirty="0" smtClean="0"/>
              <a:t>Zálohami na daň z příjmů ze závislé činnosti (§ 38h a § 38s ZDP)</a:t>
            </a:r>
            <a:endParaRPr lang="cs-CZ" sz="2000" dirty="0"/>
          </a:p>
          <a:p>
            <a:pPr marL="533400" indent="-533400">
              <a:buFontTx/>
              <a:buNone/>
            </a:pPr>
            <a:endParaRPr lang="cs-CZ" sz="2000" dirty="0"/>
          </a:p>
          <a:p>
            <a:pPr marL="533400" indent="-533400">
              <a:buFontTx/>
              <a:buNone/>
            </a:pPr>
            <a:r>
              <a:rPr lang="cs-CZ" sz="2000" b="1" dirty="0" smtClean="0"/>
              <a:t>1</a:t>
            </a:r>
            <a:r>
              <a:rPr lang="cs-CZ" sz="2000" b="1" dirty="0"/>
              <a:t>) 	srážkou</a:t>
            </a:r>
            <a:r>
              <a:rPr lang="cs-CZ" sz="2000" dirty="0"/>
              <a:t> </a:t>
            </a:r>
            <a:r>
              <a:rPr lang="cs-CZ" sz="2000" b="1" dirty="0"/>
              <a:t>daně</a:t>
            </a:r>
            <a:r>
              <a:rPr lang="cs-CZ" sz="2000" dirty="0"/>
              <a:t> </a:t>
            </a:r>
            <a:r>
              <a:rPr lang="cs-CZ" sz="2000" b="1" dirty="0"/>
              <a:t>prostřednictvím plátce daně</a:t>
            </a:r>
            <a:r>
              <a:rPr lang="cs-CZ" sz="2000" dirty="0"/>
              <a:t> </a:t>
            </a:r>
            <a:endParaRPr lang="cs-CZ" sz="2000" dirty="0" smtClean="0"/>
          </a:p>
          <a:p>
            <a:pPr marL="533400" indent="-533400">
              <a:buFontTx/>
              <a:buNone/>
            </a:pPr>
            <a:r>
              <a:rPr lang="cs-CZ" sz="2000" dirty="0" smtClean="0"/>
              <a:t>(</a:t>
            </a:r>
            <a:r>
              <a:rPr lang="cs-CZ" sz="2000" dirty="0"/>
              <a:t>zvláštní 	sazbou daně ze samostatného základu daně) z příjmu </a:t>
            </a:r>
            <a:r>
              <a:rPr lang="cs-CZ" sz="2000" dirty="0" smtClean="0"/>
              <a:t>(hrubé částky</a:t>
            </a:r>
            <a:r>
              <a:rPr lang="cs-CZ" sz="2000" dirty="0"/>
              <a:t>) plátcem daně u zdroje sazbou daně, a to:</a:t>
            </a:r>
          </a:p>
          <a:p>
            <a:pPr marL="1295400" lvl="2" indent="-381000">
              <a:buFontTx/>
              <a:buNone/>
            </a:pPr>
            <a:r>
              <a:rPr lang="cs-CZ" dirty="0"/>
              <a:t>-	podle mezinárodní smlouvy;</a:t>
            </a:r>
          </a:p>
          <a:p>
            <a:pPr marL="1295400" lvl="2" indent="-381000">
              <a:buFontTx/>
              <a:buNone/>
            </a:pPr>
            <a:r>
              <a:rPr lang="cs-CZ" dirty="0"/>
              <a:t>-	podle tuzemského předpisu. </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8</a:t>
            </a:fld>
            <a:endParaRPr lang="cs-CZ"/>
          </a:p>
        </p:txBody>
      </p:sp>
    </p:spTree>
    <p:extLst>
      <p:ext uri="{BB962C8B-B14F-4D97-AF65-F5344CB8AC3E}">
        <p14:creationId xmlns:p14="http://schemas.microsoft.com/office/powerpoint/2010/main" val="2167514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1</a:t>
            </a:r>
            <a:endParaRPr lang="cs-CZ" dirty="0"/>
          </a:p>
        </p:txBody>
      </p:sp>
      <p:sp>
        <p:nvSpPr>
          <p:cNvPr id="3" name="Zástupný symbol pro obsah 2"/>
          <p:cNvSpPr>
            <a:spLocks noGrp="1"/>
          </p:cNvSpPr>
          <p:nvPr>
            <p:ph idx="1"/>
          </p:nvPr>
        </p:nvSpPr>
        <p:spPr/>
        <p:txBody>
          <a:bodyPr>
            <a:normAutofit/>
          </a:bodyPr>
          <a:lstStyle/>
          <a:p>
            <a:r>
              <a:rPr lang="cs-CZ" dirty="0" smtClean="0"/>
              <a:t>Příjmy zahraničních osob, které podle ZDP podléhají dani vybírané srážkou, jsou:</a:t>
            </a:r>
          </a:p>
          <a:p>
            <a:pPr lvl="1">
              <a:buFont typeface="Arial" pitchFamily="34" charset="0"/>
              <a:buChar char="•"/>
            </a:pPr>
            <a:r>
              <a:rPr lang="cs-CZ" sz="2200" dirty="0"/>
              <a:t>p</a:t>
            </a:r>
            <a:r>
              <a:rPr lang="cs-CZ" sz="2200" dirty="0" smtClean="0"/>
              <a:t>říjmy ze závislé činnosti do úhrnné výše 5 000 Kč za kalendářní měsíc od jednoho plátce, pokud zaměstnanec nepodepsal tzv. Prohlášení k dani,</a:t>
            </a:r>
          </a:p>
          <a:p>
            <a:pPr lvl="1">
              <a:buFont typeface="Arial" pitchFamily="34" charset="0"/>
              <a:buChar char="•"/>
            </a:pPr>
            <a:r>
              <a:rPr lang="cs-CZ" sz="2200" dirty="0"/>
              <a:t>o</a:t>
            </a:r>
            <a:r>
              <a:rPr lang="cs-CZ" sz="2200" dirty="0" smtClean="0"/>
              <a:t>dměny členů statutárních orgánů,</a:t>
            </a:r>
          </a:p>
          <a:p>
            <a:pPr lvl="1">
              <a:buFont typeface="Arial" pitchFamily="34" charset="0"/>
              <a:buChar char="•"/>
            </a:pPr>
            <a:r>
              <a:rPr lang="cs-CZ" sz="2200" dirty="0"/>
              <a:t>p</a:t>
            </a:r>
            <a:r>
              <a:rPr lang="cs-CZ" sz="2200" dirty="0" smtClean="0"/>
              <a:t>říjmy ze služeb (s výjimkou stavebně montážních projektů), poradenství a obdobných činností,</a:t>
            </a:r>
          </a:p>
          <a:p>
            <a:pPr lvl="1">
              <a:buFont typeface="Arial" pitchFamily="34" charset="0"/>
              <a:buChar char="•"/>
            </a:pPr>
            <a:r>
              <a:rPr lang="cs-CZ" sz="2200" dirty="0"/>
              <a:t>p</a:t>
            </a:r>
            <a:r>
              <a:rPr lang="cs-CZ" sz="2200" dirty="0" smtClean="0"/>
              <a:t>říjmy z nezávislé činnosti (architekti, lékaři, učitelé apod.) za předpokladu, že činnost není vykonávaná ve stálé základně – provozovně,</a:t>
            </a:r>
          </a:p>
          <a:p>
            <a:pPr lvl="1"/>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9</a:t>
            </a:fld>
            <a:endParaRPr lang="cs-CZ"/>
          </a:p>
        </p:txBody>
      </p:sp>
    </p:spTree>
    <p:extLst>
      <p:ext uri="{BB962C8B-B14F-4D97-AF65-F5344CB8AC3E}">
        <p14:creationId xmlns:p14="http://schemas.microsoft.com/office/powerpoint/2010/main" val="72643314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TotalTime>
  <Words>2586</Words>
  <Application>Microsoft Office PowerPoint</Application>
  <PresentationFormat>Předvádění na obrazovce (4:3)</PresentationFormat>
  <Paragraphs>470</Paragraphs>
  <Slides>69</Slides>
  <Notes>0</Notes>
  <HiddenSlides>0</HiddenSlides>
  <MMClips>0</MMClips>
  <ScaleCrop>false</ScaleCrop>
  <HeadingPairs>
    <vt:vector size="4" baseType="variant">
      <vt:variant>
        <vt:lpstr>Motiv</vt:lpstr>
      </vt:variant>
      <vt:variant>
        <vt:i4>1</vt:i4>
      </vt:variant>
      <vt:variant>
        <vt:lpstr>Nadpisy snímků</vt:lpstr>
      </vt:variant>
      <vt:variant>
        <vt:i4>69</vt:i4>
      </vt:variant>
    </vt:vector>
  </HeadingPairs>
  <TitlesOfParts>
    <vt:vector size="70" baseType="lpstr">
      <vt:lpstr>Motiv systému Office</vt:lpstr>
      <vt:lpstr>Mezinárodní zdanění</vt:lpstr>
      <vt:lpstr>Téma  a body přednášky </vt:lpstr>
      <vt:lpstr> 1. Identifikace zdrojů příjmů nonrezidenta</vt:lpstr>
      <vt:lpstr> 1. Identifikace zdrojů příjmů nonrezidenta </vt:lpstr>
      <vt:lpstr> 1. Identifikace zdrojů příjmů nonrezidenta </vt:lpstr>
      <vt:lpstr>1. Identifikace zdrojů příjmů nonrezidenta </vt:lpstr>
      <vt:lpstr>1. Identifikace zdrojů příjmů nonrezidenta </vt:lpstr>
      <vt:lpstr>2. Techniky výběru daně a režimy zdaňování příjmů nonrezidentů </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3</vt:lpstr>
      <vt:lpstr>2. Techniky výběru – ad) 3</vt:lpstr>
      <vt:lpstr>2. Techniky výběru – ad) 3</vt:lpstr>
      <vt:lpstr>2. Techniky výběru – ad) 3</vt:lpstr>
      <vt:lpstr>Roční zúčtování</vt:lpstr>
      <vt:lpstr>Daňové přiznání</vt:lpstr>
      <vt:lpstr>3. Registrační povinnost nonrezidentů. </vt:lpstr>
      <vt:lpstr>3. Registrační povinnost nonrezidentů.</vt:lpstr>
      <vt:lpstr>3. Registrační povinnost nonrezidentů.</vt:lpstr>
      <vt:lpstr>3. Registrační povinnost nonrezidentů.</vt:lpstr>
      <vt:lpstr>3. Registrační povinnost nonrezidentů.</vt:lpstr>
      <vt:lpstr>Závěr</vt:lpstr>
      <vt:lpstr>Metody zamezení dvojího zdanění - opakování</vt:lpstr>
      <vt:lpstr>Metody zamezení dvojího zdanění - opakování</vt:lpstr>
      <vt:lpstr>Metody zamezení dvojího zdanění - opakování</vt:lpstr>
      <vt:lpstr>Metody zamezení dvojího zdanění - opakování</vt:lpstr>
      <vt:lpstr>Metody zamezení dvojího zdanění - opakování</vt:lpstr>
      <vt:lpstr>Metody zamezení dvojího zdanění - opakování</vt:lpstr>
      <vt:lpstr>Metody zamezení dvojího zdanění - opakování</vt:lpstr>
      <vt:lpstr>Metody zamezení dvojího zdanění - opakování</vt:lpstr>
      <vt:lpstr>Metody zamezení dvojího zdanění - opakování</vt:lpstr>
      <vt:lpstr>Metody zamezení dvojího zdanění - opakování</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Mezinárodní zdanění</dc:title>
  <dc:creator>Hana</dc:creator>
  <cp:lastModifiedBy>Hana</cp:lastModifiedBy>
  <cp:revision>62</cp:revision>
  <cp:lastPrinted>2013-11-18T15:52:00Z</cp:lastPrinted>
  <dcterms:created xsi:type="dcterms:W3CDTF">2012-10-05T17:09:18Z</dcterms:created>
  <dcterms:modified xsi:type="dcterms:W3CDTF">2013-11-18T15:53:34Z</dcterms:modified>
</cp:coreProperties>
</file>