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1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9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40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97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45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36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37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98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3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5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49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1A6C2-D0A4-41FB-AFB8-0649242F5B29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74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právnická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Akciová společnost se sídlem v ČR vykazuje za účetní období 2011 tyto účetní náklady a výnosy (viz zvláštní list)</a:t>
            </a:r>
          </a:p>
          <a:p>
            <a:r>
              <a:rPr lang="cs-CZ" dirty="0" smtClean="0"/>
              <a:t>Další údaje na zvláštním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53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Daňové přiznání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10 = 5 000 000 Kč</a:t>
            </a:r>
          </a:p>
          <a:p>
            <a:endParaRPr lang="cs-CZ" dirty="0" smtClean="0"/>
          </a:p>
          <a:p>
            <a:r>
              <a:rPr lang="cs-CZ" dirty="0" smtClean="0"/>
              <a:t>Ř. 30 = 150 000 Kč</a:t>
            </a:r>
          </a:p>
          <a:p>
            <a:r>
              <a:rPr lang="cs-CZ" dirty="0" smtClean="0"/>
              <a:t>Ř. 40 = 2 850 000 Kč (viz ř. 13 příloha č. 1)</a:t>
            </a:r>
          </a:p>
          <a:p>
            <a:r>
              <a:rPr lang="cs-CZ" dirty="0" smtClean="0"/>
              <a:t>Ř. 50 = 200 000 Kč</a:t>
            </a:r>
          </a:p>
          <a:p>
            <a:endParaRPr lang="cs-CZ" dirty="0" smtClean="0"/>
          </a:p>
          <a:p>
            <a:r>
              <a:rPr lang="cs-CZ" dirty="0" smtClean="0"/>
              <a:t>Ř. 70 = 3 200 000 Kč</a:t>
            </a:r>
          </a:p>
        </p:txBody>
      </p:sp>
    </p:spTree>
    <p:extLst>
      <p:ext uri="{BB962C8B-B14F-4D97-AF65-F5344CB8AC3E}">
        <p14:creationId xmlns:p14="http://schemas.microsoft.com/office/powerpoint/2010/main" val="221452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110 = 4 000 000 Kč</a:t>
            </a:r>
          </a:p>
          <a:p>
            <a:r>
              <a:rPr lang="cs-CZ" dirty="0" smtClean="0"/>
              <a:t>Ř. 111 = 150 000 Kč (644=50 000 a 100 000)</a:t>
            </a:r>
          </a:p>
          <a:p>
            <a:r>
              <a:rPr lang="cs-CZ" dirty="0" smtClean="0"/>
              <a:t>Ř. 112 = 20 000 Kč</a:t>
            </a:r>
          </a:p>
          <a:p>
            <a:r>
              <a:rPr lang="cs-CZ" dirty="0" smtClean="0"/>
              <a:t>Ř. 120 = 700 000 Kč</a:t>
            </a:r>
          </a:p>
          <a:p>
            <a:r>
              <a:rPr lang="cs-CZ" dirty="0" smtClean="0"/>
              <a:t>Ř. 160 = 130 000 Kč</a:t>
            </a:r>
          </a:p>
          <a:p>
            <a:endParaRPr lang="cs-CZ" dirty="0"/>
          </a:p>
          <a:p>
            <a:r>
              <a:rPr lang="cs-CZ" dirty="0" smtClean="0"/>
              <a:t>Ř. 170 = 5 000 000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638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200 = 3 200 000 Kč</a:t>
            </a:r>
          </a:p>
          <a:p>
            <a:r>
              <a:rPr lang="cs-CZ" dirty="0" smtClean="0"/>
              <a:t>Ř. 220 = 3 200 000 Kč</a:t>
            </a:r>
          </a:p>
          <a:p>
            <a:r>
              <a:rPr lang="cs-CZ" dirty="0" smtClean="0"/>
              <a:t>Ř. 230 = 1 100 000 Kč</a:t>
            </a:r>
          </a:p>
          <a:p>
            <a:r>
              <a:rPr lang="cs-CZ" dirty="0" smtClean="0"/>
              <a:t>Ř. 250 = 2 100 000 Kč</a:t>
            </a:r>
          </a:p>
          <a:p>
            <a:r>
              <a:rPr lang="cs-CZ" dirty="0" smtClean="0"/>
              <a:t>Ř. 260 = 100 000 Kč</a:t>
            </a:r>
          </a:p>
          <a:p>
            <a:r>
              <a:rPr lang="cs-CZ" dirty="0" smtClean="0"/>
              <a:t>Ř. 270 = 2 000 000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83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280 = 19 </a:t>
            </a:r>
          </a:p>
          <a:p>
            <a:r>
              <a:rPr lang="cs-CZ" dirty="0" smtClean="0"/>
              <a:t>Ř. 290 = 380 000</a:t>
            </a:r>
          </a:p>
          <a:p>
            <a:r>
              <a:rPr lang="cs-CZ" dirty="0" smtClean="0"/>
              <a:t>Ř. 300 = 28 620 Kč</a:t>
            </a:r>
          </a:p>
          <a:p>
            <a:r>
              <a:rPr lang="cs-CZ" dirty="0" smtClean="0"/>
              <a:t>Ř. 310 = 351 380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3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Ř. 320 = 209 806 Kč (viz samostatné přílohy)</a:t>
            </a:r>
          </a:p>
          <a:p>
            <a:r>
              <a:rPr lang="cs-CZ" dirty="0" smtClean="0"/>
              <a:t>Ř. 330 = 141 574 Kč</a:t>
            </a:r>
          </a:p>
          <a:p>
            <a:r>
              <a:rPr lang="cs-CZ" dirty="0" smtClean="0"/>
              <a:t>Ř. 340 = 141 574 Kč</a:t>
            </a:r>
          </a:p>
          <a:p>
            <a:endParaRPr lang="cs-CZ" dirty="0"/>
          </a:p>
          <a:p>
            <a:r>
              <a:rPr lang="cs-CZ" dirty="0" smtClean="0"/>
              <a:t>Ř. 360 …</a:t>
            </a:r>
          </a:p>
          <a:p>
            <a:endParaRPr lang="cs-CZ" dirty="0"/>
          </a:p>
          <a:p>
            <a:r>
              <a:rPr lang="cs-CZ" dirty="0" smtClean="0"/>
              <a:t>- vyplývá placení </a:t>
            </a:r>
            <a:r>
              <a:rPr lang="cs-CZ" smtClean="0"/>
              <a:t>pololetních záloh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648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236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Příklad právnická osoba</vt:lpstr>
      <vt:lpstr>Daňové přiznání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zdanění</dc:title>
  <dc:creator>Hana</dc:creator>
  <cp:lastModifiedBy>Hana</cp:lastModifiedBy>
  <cp:revision>5</cp:revision>
  <dcterms:created xsi:type="dcterms:W3CDTF">2012-11-12T12:26:25Z</dcterms:created>
  <dcterms:modified xsi:type="dcterms:W3CDTF">2013-12-09T05:43:14Z</dcterms:modified>
</cp:coreProperties>
</file>