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0" r:id="rId7"/>
    <p:sldId id="261" r:id="rId8"/>
    <p:sldId id="262" r:id="rId9"/>
    <p:sldId id="271" r:id="rId10"/>
    <p:sldId id="263" r:id="rId11"/>
    <p:sldId id="272" r:id="rId12"/>
    <p:sldId id="273" r:id="rId13"/>
    <p:sldId id="274" r:id="rId14"/>
    <p:sldId id="264" r:id="rId15"/>
    <p:sldId id="265" r:id="rId16"/>
    <p:sldId id="266" r:id="rId17"/>
    <p:sldId id="275" r:id="rId18"/>
    <p:sldId id="267" r:id="rId19"/>
    <p:sldId id="268" r:id="rId20"/>
    <p:sldId id="276" r:id="rId21"/>
    <p:sldId id="269"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30.9.2013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30.9.2013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30.9.2013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30.9.2013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30.9.2013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5EC1D4A-A796-47C3-A63E-CE236FB377E2}" type="datetimeFigureOut">
              <a:rPr lang="cs-CZ" smtClean="0"/>
              <a:t>30.9.2013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5EC1D4A-A796-47C3-A63E-CE236FB377E2}" type="datetimeFigureOut">
              <a:rPr lang="cs-CZ" smtClean="0"/>
              <a:t>30.9.2013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5EC1D4A-A796-47C3-A63E-CE236FB377E2}" type="datetimeFigureOut">
              <a:rPr lang="cs-CZ" smtClean="0"/>
              <a:t>30.9.2013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30.9.2013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30.9.2013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30.9.2013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30.9.2013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Smlouva mezi ČR a SR</a:t>
            </a:r>
            <a:endParaRPr lang="cs-CZ" dirty="0"/>
          </a:p>
        </p:txBody>
      </p:sp>
      <p:sp>
        <p:nvSpPr>
          <p:cNvPr id="3" name="Podnadpis 2"/>
          <p:cNvSpPr>
            <a:spLocks noGrp="1"/>
          </p:cNvSpPr>
          <p:nvPr>
            <p:ph type="subTitle" idx="1"/>
          </p:nvPr>
        </p:nvSpPr>
        <p:spPr/>
        <p:txBody>
          <a:bodyPr/>
          <a:lstStyle/>
          <a:p>
            <a:r>
              <a:rPr lang="cs-CZ" dirty="0" smtClean="0"/>
              <a:t>30.9.2013</a:t>
            </a:r>
            <a:endParaRPr lang="cs-CZ" dirty="0"/>
          </a:p>
        </p:txBody>
      </p:sp>
    </p:spTree>
    <p:extLst>
      <p:ext uri="{BB962C8B-B14F-4D97-AF65-F5344CB8AC3E}">
        <p14:creationId xmlns:p14="http://schemas.microsoft.com/office/powerpoint/2010/main" val="644957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4 Rezident</a:t>
            </a:r>
            <a:endParaRPr lang="cs-CZ" dirty="0"/>
          </a:p>
        </p:txBody>
      </p:sp>
      <p:sp>
        <p:nvSpPr>
          <p:cNvPr id="3" name="Zástupný symbol pro obsah 2"/>
          <p:cNvSpPr>
            <a:spLocks noGrp="1"/>
          </p:cNvSpPr>
          <p:nvPr>
            <p:ph idx="1"/>
          </p:nvPr>
        </p:nvSpPr>
        <p:spPr/>
        <p:txBody>
          <a:bodyPr>
            <a:normAutofit fontScale="92500"/>
          </a:bodyPr>
          <a:lstStyle/>
          <a:p>
            <a:r>
              <a:rPr lang="cs-CZ" dirty="0" smtClean="0"/>
              <a:t>Uvedený článek byl do smlouvy zakomponován za účelem řešení případů, kdy jak ČR, tak SR považují danou osobu za rezidentní podle svých vnitrostátních daňových předpisů.</a:t>
            </a:r>
          </a:p>
          <a:p>
            <a:r>
              <a:rPr lang="cs-CZ" dirty="0" smtClean="0"/>
              <a:t>Dle:</a:t>
            </a:r>
          </a:p>
          <a:p>
            <a:r>
              <a:rPr lang="cs-CZ" dirty="0" smtClean="0"/>
              <a:t>A) střediska životních zájmů (k dispozici stálý byt – není důležitá formy držby bytu, ale úmysl pobývat v něm trvale, tj. dlouhodobě)</a:t>
            </a:r>
          </a:p>
          <a:p>
            <a:r>
              <a:rPr lang="cs-CZ" dirty="0" smtClean="0"/>
              <a:t>…</a:t>
            </a:r>
            <a:endParaRPr lang="cs-CZ" dirty="0"/>
          </a:p>
        </p:txBody>
      </p:sp>
    </p:spTree>
    <p:extLst>
      <p:ext uri="{BB962C8B-B14F-4D97-AF65-F5344CB8AC3E}">
        <p14:creationId xmlns:p14="http://schemas.microsoft.com/office/powerpoint/2010/main" val="3966217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Případy, kdy fyzická osoba má stálý byt jak v ČR tak na Slovensku (v ČR má rodinu, se kterou bydlí, na Slovensku dlouhodobě pracuje a pronajal si tam byt), nebo naopak nemá stálý byt v žádném z obou smluvních států, řeší smlouva tak, že přiznává rezidenství tomu státu, k němuž jsou osobní a ekonomické vztahy této osoby těsnější.</a:t>
            </a:r>
          </a:p>
          <a:p>
            <a:r>
              <a:rPr lang="cs-CZ" dirty="0" smtClean="0"/>
              <a:t>Tj. středisko životní zájmů</a:t>
            </a:r>
          </a:p>
          <a:p>
            <a:pPr marL="0" indent="0">
              <a:buNone/>
            </a:pPr>
            <a:endParaRPr lang="cs-CZ" dirty="0"/>
          </a:p>
        </p:txBody>
      </p:sp>
    </p:spTree>
    <p:extLst>
      <p:ext uri="{BB962C8B-B14F-4D97-AF65-F5344CB8AC3E}">
        <p14:creationId xmlns:p14="http://schemas.microsoft.com/office/powerpoint/2010/main" val="4082745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cs-CZ" dirty="0"/>
          </a:p>
        </p:txBody>
      </p:sp>
      <p:sp>
        <p:nvSpPr>
          <p:cNvPr id="3" name="Zástupný symbol pro obsah 2"/>
          <p:cNvSpPr>
            <a:spLocks noGrp="1"/>
          </p:cNvSpPr>
          <p:nvPr>
            <p:ph idx="1"/>
          </p:nvPr>
        </p:nvSpPr>
        <p:spPr/>
        <p:txBody>
          <a:bodyPr>
            <a:normAutofit fontScale="85000" lnSpcReduction="20000"/>
          </a:bodyPr>
          <a:lstStyle/>
          <a:p>
            <a:r>
              <a:rPr lang="cs-CZ" i="1" dirty="0" smtClean="0"/>
              <a:t>Rozhodující je to, kde má FO rodinu, majetek, práci, kde provozuje zájmovou činnosti apod.</a:t>
            </a:r>
          </a:p>
          <a:p>
            <a:r>
              <a:rPr lang="cs-CZ" i="1" dirty="0" smtClean="0"/>
              <a:t>Příkladem </a:t>
            </a:r>
            <a:r>
              <a:rPr lang="cs-CZ" i="1" dirty="0"/>
              <a:t>může být zaměstnanec české společnosti, který již několik let pracuje v ČR a v Praze si koupil byt, ve kterém bydlí. Tento zaměstnanec je ženatý a jeho rodina žije na Slovensku. Na Slovensku se narodil a žijí tam i jeho rodiče. Za rodinou pravidelně dojíždí a na Slovensku tráví i většinu své dovolené. Vzhledem k tomu,  že stálý byt má k dispozici evidentně v obou státech,  bude pro stanovení jeho rezidenství rozhodující určení státu, </a:t>
            </a:r>
            <a:r>
              <a:rPr lang="cs-CZ" i="1" dirty="0" smtClean="0"/>
              <a:t>ke </a:t>
            </a:r>
            <a:r>
              <a:rPr lang="cs-CZ" i="1" dirty="0"/>
              <a:t>kterému má užší osobní a hospodářské vztahy.</a:t>
            </a:r>
            <a:endParaRPr lang="cs-CZ" dirty="0"/>
          </a:p>
          <a:p>
            <a:endParaRPr lang="cs-CZ" dirty="0"/>
          </a:p>
        </p:txBody>
      </p:sp>
    </p:spTree>
    <p:extLst>
      <p:ext uri="{BB962C8B-B14F-4D97-AF65-F5344CB8AC3E}">
        <p14:creationId xmlns:p14="http://schemas.microsoft.com/office/powerpoint/2010/main" val="110660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případ</a:t>
            </a:r>
            <a:endParaRPr lang="cs-CZ" dirty="0"/>
          </a:p>
        </p:txBody>
      </p:sp>
      <p:sp>
        <p:nvSpPr>
          <p:cNvPr id="3" name="Zástupný symbol pro obsah 2"/>
          <p:cNvSpPr>
            <a:spLocks noGrp="1"/>
          </p:cNvSpPr>
          <p:nvPr>
            <p:ph idx="1"/>
          </p:nvPr>
        </p:nvSpPr>
        <p:spPr/>
        <p:txBody>
          <a:bodyPr/>
          <a:lstStyle/>
          <a:p>
            <a:r>
              <a:rPr lang="cs-CZ" dirty="0" smtClean="0"/>
              <a:t>V praxi není vyloučen případ, že společnost může být podrobena dani jako rezident ve více než v jednom státě. – kritérium místa skutečného vedení, tj. v úvahu je třeba vzít místo, kde se konají setkání správní rady, kde vykonává činnost hlavní výkonný ředitel, kde se schází vedení společnosti, kde je vedeno účetnictví, apod.</a:t>
            </a:r>
            <a:endParaRPr lang="cs-CZ" dirty="0"/>
          </a:p>
        </p:txBody>
      </p:sp>
    </p:spTree>
    <p:extLst>
      <p:ext uri="{BB962C8B-B14F-4D97-AF65-F5344CB8AC3E}">
        <p14:creationId xmlns:p14="http://schemas.microsoft.com/office/powerpoint/2010/main" val="215324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5 Stálá provozovna</a:t>
            </a:r>
            <a:endParaRPr lang="cs-CZ" dirty="0"/>
          </a:p>
        </p:txBody>
      </p:sp>
      <p:sp>
        <p:nvSpPr>
          <p:cNvPr id="3" name="Zástupný symbol pro obsah 2"/>
          <p:cNvSpPr>
            <a:spLocks noGrp="1"/>
          </p:cNvSpPr>
          <p:nvPr>
            <p:ph idx="1"/>
          </p:nvPr>
        </p:nvSpPr>
        <p:spPr/>
        <p:txBody>
          <a:bodyPr/>
          <a:lstStyle/>
          <a:p>
            <a:r>
              <a:rPr lang="cs-CZ" dirty="0" smtClean="0"/>
              <a:t>Definice tohoto pojmu je rozhodující pro určení, který z obou smluvních států má právo zdanit zisky z činnosti podniků.</a:t>
            </a:r>
          </a:p>
          <a:p>
            <a:r>
              <a:rPr lang="cs-CZ" dirty="0" smtClean="0"/>
              <a:t>Stálá provozovna může vzniknout i tehdy, kdy k činnosti není žádné zařízení potřeba a podnik disponuje en určitým prostorem.</a:t>
            </a:r>
          </a:p>
          <a:p>
            <a:endParaRPr lang="cs-CZ" dirty="0"/>
          </a:p>
        </p:txBody>
      </p:sp>
    </p:spTree>
    <p:extLst>
      <p:ext uri="{BB962C8B-B14F-4D97-AF65-F5344CB8AC3E}">
        <p14:creationId xmlns:p14="http://schemas.microsoft.com/office/powerpoint/2010/main" val="833883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Článek 6 Příjmy z nemovitého majetku</a:t>
            </a:r>
            <a:endParaRPr lang="cs-CZ" dirty="0"/>
          </a:p>
        </p:txBody>
      </p:sp>
      <p:sp>
        <p:nvSpPr>
          <p:cNvPr id="3" name="Zástupný symbol pro obsah 2"/>
          <p:cNvSpPr>
            <a:spLocks noGrp="1"/>
          </p:cNvSpPr>
          <p:nvPr>
            <p:ph idx="1"/>
          </p:nvPr>
        </p:nvSpPr>
        <p:spPr/>
        <p:txBody>
          <a:bodyPr/>
          <a:lstStyle/>
          <a:p>
            <a:r>
              <a:rPr lang="cs-CZ" dirty="0" smtClean="0"/>
              <a:t>Právo na zdanění příjmů z užívání nemovitého majetku je vyhrazeno pouze státu, v němž je tento majetek umístěn</a:t>
            </a:r>
            <a:r>
              <a:rPr lang="cs-CZ" dirty="0" smtClean="0"/>
              <a:t>.</a:t>
            </a:r>
          </a:p>
          <a:p>
            <a:r>
              <a:rPr lang="cs-CZ" dirty="0" smtClean="0"/>
              <a:t>Příjmem z užívání nemovitostí se rozumí příjem z nájmu, podnájmu i jakéhokoliv jiného způsobu užívání nemovitého majetku.</a:t>
            </a:r>
            <a:endParaRPr lang="cs-CZ" dirty="0"/>
          </a:p>
        </p:txBody>
      </p:sp>
    </p:spTree>
    <p:extLst>
      <p:ext uri="{BB962C8B-B14F-4D97-AF65-F5344CB8AC3E}">
        <p14:creationId xmlns:p14="http://schemas.microsoft.com/office/powerpoint/2010/main" val="38897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7 Zisky podniků</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Podnikem se zde rozumí samostatná jednotka zaměřená na vykonávání jakékoliv činnosti, tzn. včetně vykonávání svobodného povolání a jiných činností nezávislého charakteru, s cílem dosahovat zisky. Podnik může být provozován v různé formě jako podnik fyzické osoby, právnické osoby, ale i ve formě sdružení bez právní subjektivity.</a:t>
            </a:r>
          </a:p>
          <a:p>
            <a:r>
              <a:rPr lang="cs-CZ" dirty="0" smtClean="0"/>
              <a:t>Oba státy se dohodly na zásadě, že zisky podniků budou zdaněny jen ve státě, ve kterém je jeho provozovatel rezidentem, s výjimkou případů, kdy podnik vykonává svoji činnost ve druhé státě prostřednictvím stálé provozovny.</a:t>
            </a:r>
            <a:endParaRPr lang="cs-CZ" dirty="0"/>
          </a:p>
        </p:txBody>
      </p:sp>
    </p:spTree>
    <p:extLst>
      <p:ext uri="{BB962C8B-B14F-4D97-AF65-F5344CB8AC3E}">
        <p14:creationId xmlns:p14="http://schemas.microsoft.com/office/powerpoint/2010/main" val="1625825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zisk</a:t>
            </a:r>
            <a:endParaRPr lang="cs-CZ" dirty="0"/>
          </a:p>
        </p:txBody>
      </p:sp>
      <p:sp>
        <p:nvSpPr>
          <p:cNvPr id="3" name="Zástupný symbol pro obsah 2"/>
          <p:cNvSpPr>
            <a:spLocks noGrp="1"/>
          </p:cNvSpPr>
          <p:nvPr>
            <p:ph idx="1"/>
          </p:nvPr>
        </p:nvSpPr>
        <p:spPr/>
        <p:txBody>
          <a:bodyPr/>
          <a:lstStyle/>
          <a:p>
            <a:r>
              <a:rPr lang="cs-CZ" dirty="0" smtClean="0"/>
              <a:t>Obsah pojmu „zisk“ není pro účely smlouvy definován a v podstatě zahrnuje všechny příjmy docílené podnikem.</a:t>
            </a:r>
          </a:p>
          <a:p>
            <a:r>
              <a:rPr lang="cs-CZ" dirty="0" smtClean="0"/>
              <a:t>Pokud ale zisky podniku zahrnují druhy příjmů, o nichž se pojednává odděleně v jiných článcích této smlouvy, např. úroky, dividendy, bude se jejich zdanění řídit zvláštním článkem o úrocích a článkem o dividendách.</a:t>
            </a:r>
            <a:endParaRPr lang="cs-CZ" dirty="0"/>
          </a:p>
        </p:txBody>
      </p:sp>
    </p:spTree>
    <p:extLst>
      <p:ext uri="{BB962C8B-B14F-4D97-AF65-F5344CB8AC3E}">
        <p14:creationId xmlns:p14="http://schemas.microsoft.com/office/powerpoint/2010/main" val="2034044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8 Mezinárodní doprava</a:t>
            </a:r>
            <a:endParaRPr lang="cs-CZ" dirty="0"/>
          </a:p>
        </p:txBody>
      </p:sp>
      <p:sp>
        <p:nvSpPr>
          <p:cNvPr id="3" name="Zástupný symbol pro obsah 2"/>
          <p:cNvSpPr>
            <a:spLocks noGrp="1"/>
          </p:cNvSpPr>
          <p:nvPr>
            <p:ph idx="1"/>
          </p:nvPr>
        </p:nvSpPr>
        <p:spPr/>
        <p:txBody>
          <a:bodyPr/>
          <a:lstStyle/>
          <a:p>
            <a:r>
              <a:rPr lang="cs-CZ" dirty="0" smtClean="0"/>
              <a:t>Zdanění příjmů z provozování lodí, člunů, letadel a železničních a silničních vozidel v mezinárodní dopravě představuje určitou výjimku z obecného pravidla, kdy zdanění je vázáno na stálou provozovnu</a:t>
            </a:r>
            <a:r>
              <a:rPr lang="cs-CZ" dirty="0" smtClean="0"/>
              <a:t>.</a:t>
            </a:r>
          </a:p>
          <a:p>
            <a:r>
              <a:rPr lang="cs-CZ" dirty="0" smtClean="0"/>
              <a:t>U mezinárodní dopravy je zdanění podle této smlouvy vyhrazeno pouze státu, v němž je umístěno skutečné vedení podniku.</a:t>
            </a:r>
            <a:endParaRPr lang="cs-CZ" dirty="0" smtClean="0"/>
          </a:p>
          <a:p>
            <a:endParaRPr lang="cs-CZ" dirty="0"/>
          </a:p>
        </p:txBody>
      </p:sp>
    </p:spTree>
    <p:extLst>
      <p:ext uri="{BB962C8B-B14F-4D97-AF65-F5344CB8AC3E}">
        <p14:creationId xmlns:p14="http://schemas.microsoft.com/office/powerpoint/2010/main" val="406319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9 Sdružené podniky</a:t>
            </a:r>
            <a:endParaRPr lang="cs-CZ" dirty="0"/>
          </a:p>
        </p:txBody>
      </p:sp>
      <p:sp>
        <p:nvSpPr>
          <p:cNvPr id="3" name="Zástupný symbol pro obsah 2"/>
          <p:cNvSpPr>
            <a:spLocks noGrp="1"/>
          </p:cNvSpPr>
          <p:nvPr>
            <p:ph idx="1"/>
          </p:nvPr>
        </p:nvSpPr>
        <p:spPr/>
        <p:txBody>
          <a:bodyPr/>
          <a:lstStyle/>
          <a:p>
            <a:r>
              <a:rPr lang="cs-CZ" dirty="0" smtClean="0"/>
              <a:t>Tento článek se vztahuje zejména na zdaňování nadnárodních společností a stanoví princip, na základě kterého jsou tyto spřízněné (sdružené) podniky zdaňovány. Je zda zakotven tzv. „princip tržního odstupu“, co je mezinárodně uznávaný standard pro stanovení cen pro daňové účely za zboží, služby  nebo nehmotná práva, na němž se shodly členské státy OECD (tzv. převodní ceny).</a:t>
            </a:r>
            <a:endParaRPr lang="cs-CZ" dirty="0"/>
          </a:p>
        </p:txBody>
      </p:sp>
    </p:spTree>
    <p:extLst>
      <p:ext uri="{BB962C8B-B14F-4D97-AF65-F5344CB8AC3E}">
        <p14:creationId xmlns:p14="http://schemas.microsoft.com/office/powerpoint/2010/main" val="2114619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2. Smlouvy o zamezení dvojího zdanění – modelová struktura</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Čl. 1 – osoby, na které se smlouva vztahuje</a:t>
            </a:r>
          </a:p>
          <a:p>
            <a:r>
              <a:rPr lang="cs-CZ" dirty="0" smtClean="0"/>
              <a:t>Čl. 2 – daně, na které se smlouva vztahuje</a:t>
            </a:r>
          </a:p>
          <a:p>
            <a:r>
              <a:rPr lang="cs-CZ" dirty="0" smtClean="0"/>
              <a:t>Čl. 3 – všeobecné definice</a:t>
            </a:r>
          </a:p>
          <a:p>
            <a:r>
              <a:rPr lang="cs-CZ" dirty="0" smtClean="0"/>
              <a:t>Čl. 4 – rezident</a:t>
            </a:r>
          </a:p>
          <a:p>
            <a:r>
              <a:rPr lang="cs-CZ" dirty="0" smtClean="0"/>
              <a:t>Čl. 5 – stálá provozovna</a:t>
            </a:r>
          </a:p>
          <a:p>
            <a:r>
              <a:rPr lang="cs-CZ" dirty="0" smtClean="0"/>
              <a:t>Čl. 6 – příjmy z nemovitého majetku</a:t>
            </a:r>
          </a:p>
          <a:p>
            <a:r>
              <a:rPr lang="cs-CZ" dirty="0" smtClean="0"/>
              <a:t>Čl. 7 – zisky podniků</a:t>
            </a:r>
          </a:p>
          <a:p>
            <a:r>
              <a:rPr lang="cs-CZ" dirty="0" smtClean="0"/>
              <a:t>Čl. 8 – mezinárodní doprava</a:t>
            </a:r>
          </a:p>
          <a:p>
            <a:r>
              <a:rPr lang="cs-CZ" dirty="0" smtClean="0"/>
              <a:t>Čl. 9 – sdružené podniky</a:t>
            </a:r>
          </a:p>
          <a:p>
            <a:r>
              <a:rPr lang="cs-CZ" dirty="0" smtClean="0"/>
              <a:t>Čl. 10 - dividendy</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a:t>
            </a:fld>
            <a:endParaRPr lang="cs-CZ"/>
          </a:p>
        </p:txBody>
      </p:sp>
    </p:spTree>
    <p:extLst>
      <p:ext uri="{BB962C8B-B14F-4D97-AF65-F5344CB8AC3E}">
        <p14:creationId xmlns:p14="http://schemas.microsoft.com/office/powerpoint/2010/main" val="3414181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Princip tržního odstupu</a:t>
            </a:r>
            <a:endParaRPr lang="cs-CZ" dirty="0"/>
          </a:p>
        </p:txBody>
      </p:sp>
      <p:sp>
        <p:nvSpPr>
          <p:cNvPr id="3" name="Zástupný symbol pro obsah 2"/>
          <p:cNvSpPr>
            <a:spLocks noGrp="1"/>
          </p:cNvSpPr>
          <p:nvPr>
            <p:ph idx="1"/>
          </p:nvPr>
        </p:nvSpPr>
        <p:spPr/>
        <p:txBody>
          <a:bodyPr/>
          <a:lstStyle/>
          <a:p>
            <a:r>
              <a:rPr lang="cs-CZ" dirty="0"/>
              <a:t>Podstatou uvedeného principu je právo zahrnout do zisků sdruženého podniku a následně zdanit i zisky tímto podnikem nevykázané, pokud se při posouzení podmínek obchodních a finančních vztahů mezi sdruženými podniky zjistí, že tyto podmínky se liší od těchto, které by byly stanoveny mezi nezávislými subjekty.</a:t>
            </a:r>
          </a:p>
          <a:p>
            <a:endParaRPr lang="cs-CZ" dirty="0"/>
          </a:p>
        </p:txBody>
      </p:sp>
    </p:spTree>
    <p:extLst>
      <p:ext uri="{BB962C8B-B14F-4D97-AF65-F5344CB8AC3E}">
        <p14:creationId xmlns:p14="http://schemas.microsoft.com/office/powerpoint/2010/main" val="4051405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10 Dividendy</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Jedná se o příjmy z investovaného kapitálů, kdy stát rezidenta má neomezeně právo na zdanění těchto příjmů. Dividendy však podléhají zdanění i ve státě zdroje a sazba, kterou mohou být zatíženy, závisí na výši majetkového podílu na společnosti, jež dividendu vyplácí.</a:t>
            </a:r>
          </a:p>
          <a:p>
            <a:r>
              <a:rPr lang="cs-CZ" dirty="0" smtClean="0"/>
              <a:t>U příjmů z </a:t>
            </a:r>
            <a:r>
              <a:rPr lang="cs-CZ" dirty="0" smtClean="0"/>
              <a:t>dividend tak dochází k dělení daňového výnosu mezi oba smluvní státy.</a:t>
            </a:r>
            <a:endParaRPr lang="cs-CZ" dirty="0"/>
          </a:p>
        </p:txBody>
      </p:sp>
    </p:spTree>
    <p:extLst>
      <p:ext uri="{BB962C8B-B14F-4D97-AF65-F5344CB8AC3E}">
        <p14:creationId xmlns:p14="http://schemas.microsoft.com/office/powerpoint/2010/main" val="2842380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11 Úroky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Za úrok je považován příjem z pohledávek jakéhokoliv druhu, zajištěných i nezajištěných zástavním právem na nemovitosti nebo doložkou o účastni na zisku, přičemž výraz „pohledávky jakéhokoliv druhu“ zahrnuje vklady v hotovosti a záruky v penězích, vládní cenné papíry, obligace a dluhopisy apod. považovány za úroky podle českých právních předpisů.</a:t>
            </a:r>
          </a:p>
          <a:p>
            <a:r>
              <a:rPr lang="cs-CZ" dirty="0"/>
              <a:t>Úroky jsou od zdanění ve státě zdroje osvobozeny. Státem zdroje úroků je stát, jehož rezidentem je plátce úroků.</a:t>
            </a:r>
          </a:p>
          <a:p>
            <a:endParaRPr lang="cs-CZ" dirty="0"/>
          </a:p>
        </p:txBody>
      </p:sp>
    </p:spTree>
    <p:extLst>
      <p:ext uri="{BB962C8B-B14F-4D97-AF65-F5344CB8AC3E}">
        <p14:creationId xmlns:p14="http://schemas.microsoft.com/office/powerpoint/2010/main" val="495265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12 Licenční poplatky</a:t>
            </a:r>
            <a:endParaRPr lang="cs-CZ" dirty="0"/>
          </a:p>
        </p:txBody>
      </p:sp>
      <p:sp>
        <p:nvSpPr>
          <p:cNvPr id="3" name="Zástupný symbol pro obsah 2"/>
          <p:cNvSpPr>
            <a:spLocks noGrp="1"/>
          </p:cNvSpPr>
          <p:nvPr>
            <p:ph idx="1"/>
          </p:nvPr>
        </p:nvSpPr>
        <p:spPr/>
        <p:txBody>
          <a:bodyPr/>
          <a:lstStyle/>
          <a:p>
            <a:r>
              <a:rPr lang="cs-CZ" dirty="0"/>
              <a:t>Je zde pojednáno pouze o licenčních poplatcích, které vznikají v jednom smluvním státě a jsou placeny rezidentovi druhého smluvního státu. Uvedený postup se neaplikuje na licenční poplatky, které vznikají ve třetím státě, ani na licenční poplatky, které vznikají v jednom smluvním státě a které se přičítají stále provozovně, již má podnik tohoto státu ve druhém smluvním státě.</a:t>
            </a:r>
          </a:p>
          <a:p>
            <a:endParaRPr lang="cs-CZ" dirty="0"/>
          </a:p>
        </p:txBody>
      </p:sp>
    </p:spTree>
    <p:extLst>
      <p:ext uri="{BB962C8B-B14F-4D97-AF65-F5344CB8AC3E}">
        <p14:creationId xmlns:p14="http://schemas.microsoft.com/office/powerpoint/2010/main" val="1468341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13 Zisky ze zcizení majetku</a:t>
            </a:r>
            <a:endParaRPr lang="cs-CZ" dirty="0"/>
          </a:p>
        </p:txBody>
      </p:sp>
      <p:sp>
        <p:nvSpPr>
          <p:cNvPr id="3" name="Zástupný symbol pro obsah 2"/>
          <p:cNvSpPr>
            <a:spLocks noGrp="1"/>
          </p:cNvSpPr>
          <p:nvPr>
            <p:ph idx="1"/>
          </p:nvPr>
        </p:nvSpPr>
        <p:spPr/>
        <p:txBody>
          <a:bodyPr>
            <a:normAutofit lnSpcReduction="10000"/>
          </a:bodyPr>
          <a:lstStyle/>
          <a:p>
            <a:r>
              <a:rPr lang="cs-CZ" dirty="0"/>
              <a:t>Výraz „zcizení majetku“ zahrnuje jednotlivé kapitálové zisky vyplývající z prodeje nebo směny majetku, z částečného zcizení, vyvlastnění, převodu vkladu do společnosti, prodeje práva, daru i přechodu majetku, které podléhají dani z příjmů. Podle tohoto článku se zdaňují zisky plynoucí ze zcizení majetku patřícího rezidentovi jednoho smluvního státu a umístěného na územní druhého smluvního státu.</a:t>
            </a:r>
          </a:p>
          <a:p>
            <a:endParaRPr lang="cs-CZ" dirty="0"/>
          </a:p>
        </p:txBody>
      </p:sp>
    </p:spTree>
    <p:extLst>
      <p:ext uri="{BB962C8B-B14F-4D97-AF65-F5344CB8AC3E}">
        <p14:creationId xmlns:p14="http://schemas.microsoft.com/office/powerpoint/2010/main" val="3708227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14 Příjmy ze závislé činnosti</a:t>
            </a:r>
            <a:endParaRPr lang="cs-CZ" dirty="0"/>
          </a:p>
        </p:txBody>
      </p:sp>
      <p:sp>
        <p:nvSpPr>
          <p:cNvPr id="3" name="Zástupný symbol pro obsah 2"/>
          <p:cNvSpPr>
            <a:spLocks noGrp="1"/>
          </p:cNvSpPr>
          <p:nvPr>
            <p:ph idx="1"/>
          </p:nvPr>
        </p:nvSpPr>
        <p:spPr/>
        <p:txBody>
          <a:bodyPr>
            <a:normAutofit lnSpcReduction="10000"/>
          </a:bodyPr>
          <a:lstStyle/>
          <a:p>
            <a:r>
              <a:rPr lang="cs-CZ" dirty="0"/>
              <a:t>Pro zdanění příjmů ze zaměstnání platí obecné pravidlo, že příjem podléhá zdanění ve státě, ve kterém je práce skutečně vykonávána. Při splnění určitých podmínek však může být příjem ze zaměstnání ve státě, kde je práce vykonávána, od daně osvobozen. Podmínky pro to, aby příjmy ze závislé činnosti, které plynou rezidentům Slovenska, byly v ČR osvobozeny od zdanění, jsou následující a musejí být splněny všechny současně.</a:t>
            </a:r>
          </a:p>
          <a:p>
            <a:endParaRPr lang="cs-CZ" dirty="0"/>
          </a:p>
        </p:txBody>
      </p:sp>
    </p:spTree>
    <p:extLst>
      <p:ext uri="{BB962C8B-B14F-4D97-AF65-F5344CB8AC3E}">
        <p14:creationId xmlns:p14="http://schemas.microsoft.com/office/powerpoint/2010/main" val="11328896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15 Tantiémy</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Zdanění </a:t>
            </a:r>
            <a:r>
              <a:rPr lang="cs-CZ" dirty="0" err="1"/>
              <a:t>tantiémů</a:t>
            </a:r>
            <a:r>
              <a:rPr lang="cs-CZ" dirty="0"/>
              <a:t> plynoucích rezidentům jednoho smluvního státu z titulu výkonu činnosti v dozorčí radě nebo obdobném kolektivním orgánu společnosti, která sídlí ve druhém smluvním státě, podléhají zdanění ve státě, jehož je společnosti, která tantiémy vyplácí, rezidentem. Akciová společnost se sídlem v ČR, vyplácející odměnu členovi představenstva společnosti, který je rezidentem Slovensku, srazí z uvedeného příjmu daň podle § 36 ZDP.</a:t>
            </a:r>
          </a:p>
          <a:p>
            <a:endParaRPr lang="cs-CZ" dirty="0"/>
          </a:p>
        </p:txBody>
      </p:sp>
    </p:spTree>
    <p:extLst>
      <p:ext uri="{BB962C8B-B14F-4D97-AF65-F5344CB8AC3E}">
        <p14:creationId xmlns:p14="http://schemas.microsoft.com/office/powerpoint/2010/main" val="36606370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16 Umělci a sportovci</a:t>
            </a:r>
            <a:endParaRPr lang="cs-CZ" dirty="0"/>
          </a:p>
        </p:txBody>
      </p:sp>
      <p:sp>
        <p:nvSpPr>
          <p:cNvPr id="3" name="Zástupný symbol pro obsah 2"/>
          <p:cNvSpPr>
            <a:spLocks noGrp="1"/>
          </p:cNvSpPr>
          <p:nvPr>
            <p:ph idx="1"/>
          </p:nvPr>
        </p:nvSpPr>
        <p:spPr/>
        <p:txBody>
          <a:bodyPr>
            <a:normAutofit fontScale="92500"/>
          </a:bodyPr>
          <a:lstStyle/>
          <a:p>
            <a:r>
              <a:rPr lang="cs-CZ" dirty="0"/>
              <a:t>Umělci a sportovci, kteří jsou rezidenty jednoho smluvního státu a osobně vykonávají sportovní nebo uměleckou činnost ve druhém smluvním státě, podléhají zdanění v tomto druhém smluvním státě, a to bez ohledu na právní vztah, na základě kterého svou činnost ve druhém smluvním státě vykonávají.</a:t>
            </a:r>
          </a:p>
          <a:p>
            <a:r>
              <a:rPr lang="cs-CZ" dirty="0"/>
              <a:t>Výrazy „umělec“ a „sportovec“ nejsou ve smlouvě definovány a zahrnují širokou škálu osob.</a:t>
            </a:r>
          </a:p>
          <a:p>
            <a:endParaRPr lang="cs-CZ" dirty="0"/>
          </a:p>
        </p:txBody>
      </p:sp>
    </p:spTree>
    <p:extLst>
      <p:ext uri="{BB962C8B-B14F-4D97-AF65-F5344CB8AC3E}">
        <p14:creationId xmlns:p14="http://schemas.microsoft.com/office/powerpoint/2010/main" val="39484722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17 Penze</a:t>
            </a:r>
            <a:endParaRPr lang="cs-CZ" dirty="0"/>
          </a:p>
        </p:txBody>
      </p:sp>
      <p:sp>
        <p:nvSpPr>
          <p:cNvPr id="3" name="Zástupný symbol pro obsah 2"/>
          <p:cNvSpPr>
            <a:spLocks noGrp="1"/>
          </p:cNvSpPr>
          <p:nvPr>
            <p:ph idx="1"/>
          </p:nvPr>
        </p:nvSpPr>
        <p:spPr/>
        <p:txBody>
          <a:bodyPr>
            <a:normAutofit lnSpcReduction="10000"/>
          </a:bodyPr>
          <a:lstStyle/>
          <a:p>
            <a:r>
              <a:rPr lang="cs-CZ" dirty="0"/>
              <a:t>Penze a jim podobné platby, které plynou rezidentovi jednoho smluvního státu z důvodu dřívějšího zaměstnání vykonávaného ve druhém smluvním státě, nepodléhají zdanění ve státě jejich zdroje, ale mohou být zdaněny pouze ve státě, kde je jejich příjemce rezidentem. Toto ustanovení zahrnuje také vdovské a sirotčí penze a jiné podobné platy vyplácené jako renty plynoucí z dřívějšího zaměstnání.</a:t>
            </a:r>
          </a:p>
          <a:p>
            <a:endParaRPr lang="cs-CZ" dirty="0"/>
          </a:p>
        </p:txBody>
      </p:sp>
    </p:spTree>
    <p:extLst>
      <p:ext uri="{BB962C8B-B14F-4D97-AF65-F5344CB8AC3E}">
        <p14:creationId xmlns:p14="http://schemas.microsoft.com/office/powerpoint/2010/main" val="9565953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18 Státní služby</a:t>
            </a:r>
            <a:endParaRPr lang="cs-CZ" dirty="0"/>
          </a:p>
        </p:txBody>
      </p:sp>
      <p:sp>
        <p:nvSpPr>
          <p:cNvPr id="3" name="Zástupný symbol pro obsah 2"/>
          <p:cNvSpPr>
            <a:spLocks noGrp="1"/>
          </p:cNvSpPr>
          <p:nvPr>
            <p:ph idx="1"/>
          </p:nvPr>
        </p:nvSpPr>
        <p:spPr/>
        <p:txBody>
          <a:bodyPr/>
          <a:lstStyle/>
          <a:p>
            <a:r>
              <a:rPr lang="cs-CZ" dirty="0"/>
              <a:t>Tento článek se aplikuje na odměny (platy a penze) vyplácené v souvislosti s výkonem veřejných funkcí, a to nejen na platby prováděné státem, ale i na platby prováděné jeho nižšími správními útvary a místními úřady (kraje, obce apod.). Obecně platí, že příjem podléhá zdanění ve státě, který tyto odměny vyplácí.</a:t>
            </a:r>
          </a:p>
          <a:p>
            <a:endParaRPr lang="cs-CZ" dirty="0"/>
          </a:p>
        </p:txBody>
      </p:sp>
    </p:spTree>
    <p:extLst>
      <p:ext uri="{BB962C8B-B14F-4D97-AF65-F5344CB8AC3E}">
        <p14:creationId xmlns:p14="http://schemas.microsoft.com/office/powerpoint/2010/main" val="706104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2. Smlouvy o zamezení dvojího zdanění – modelová struktura</a:t>
            </a:r>
          </a:p>
        </p:txBody>
      </p:sp>
      <p:sp>
        <p:nvSpPr>
          <p:cNvPr id="3" name="Zástupný symbol pro obsah 2"/>
          <p:cNvSpPr>
            <a:spLocks noGrp="1"/>
          </p:cNvSpPr>
          <p:nvPr>
            <p:ph idx="1"/>
          </p:nvPr>
        </p:nvSpPr>
        <p:spPr/>
        <p:txBody>
          <a:bodyPr>
            <a:normAutofit fontScale="85000" lnSpcReduction="20000"/>
          </a:bodyPr>
          <a:lstStyle/>
          <a:p>
            <a:r>
              <a:rPr lang="cs-CZ" dirty="0" smtClean="0"/>
              <a:t>Čl. 11 – úroky</a:t>
            </a:r>
          </a:p>
          <a:p>
            <a:r>
              <a:rPr lang="cs-CZ" dirty="0" smtClean="0"/>
              <a:t>Čl. 12 – licenční poplatky</a:t>
            </a:r>
          </a:p>
          <a:p>
            <a:r>
              <a:rPr lang="cs-CZ" dirty="0" smtClean="0"/>
              <a:t>Čl. 13 – zisky ze zcizení majetku</a:t>
            </a:r>
          </a:p>
          <a:p>
            <a:r>
              <a:rPr lang="cs-CZ" dirty="0" smtClean="0"/>
              <a:t>Čl. 14 – nezávislé povolání</a:t>
            </a:r>
          </a:p>
          <a:p>
            <a:r>
              <a:rPr lang="cs-CZ" dirty="0" smtClean="0"/>
              <a:t>Čl. 15 – zaměstnání</a:t>
            </a:r>
          </a:p>
          <a:p>
            <a:r>
              <a:rPr lang="cs-CZ" dirty="0" smtClean="0"/>
              <a:t>Čl. 16 – ředitelé společností</a:t>
            </a:r>
          </a:p>
          <a:p>
            <a:r>
              <a:rPr lang="cs-CZ" dirty="0" smtClean="0"/>
              <a:t>Čl. 17 – umělci a sportovci</a:t>
            </a:r>
          </a:p>
          <a:p>
            <a:r>
              <a:rPr lang="cs-CZ" dirty="0" smtClean="0"/>
              <a:t>Čl. 18 – penze</a:t>
            </a:r>
          </a:p>
          <a:p>
            <a:r>
              <a:rPr lang="cs-CZ" dirty="0" smtClean="0"/>
              <a:t>Čl. 19 – veřejné funkce</a:t>
            </a:r>
          </a:p>
          <a:p>
            <a:r>
              <a:rPr lang="cs-CZ" dirty="0" smtClean="0"/>
              <a:t>Čl. 20 - studenti</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a:t>
            </a:fld>
            <a:endParaRPr lang="cs-CZ"/>
          </a:p>
        </p:txBody>
      </p:sp>
    </p:spTree>
    <p:extLst>
      <p:ext uri="{BB962C8B-B14F-4D97-AF65-F5344CB8AC3E}">
        <p14:creationId xmlns:p14="http://schemas.microsoft.com/office/powerpoint/2010/main" val="37318967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19 Studenti a žáci učilišť</a:t>
            </a:r>
            <a:endParaRPr lang="cs-CZ" dirty="0"/>
          </a:p>
        </p:txBody>
      </p:sp>
      <p:sp>
        <p:nvSpPr>
          <p:cNvPr id="3" name="Zástupný symbol pro obsah 2"/>
          <p:cNvSpPr>
            <a:spLocks noGrp="1"/>
          </p:cNvSpPr>
          <p:nvPr>
            <p:ph idx="1"/>
          </p:nvPr>
        </p:nvSpPr>
        <p:spPr/>
        <p:txBody>
          <a:bodyPr/>
          <a:lstStyle/>
          <a:p>
            <a:r>
              <a:rPr lang="cs-CZ" dirty="0"/>
              <a:t>Pravidlo stanovené v tomto článku se vztahuje na platy, které studenti a učni pobírají na úhradu nákladů na výživu, vzdělání nebo praxi. Jde o různé formy stipendií a prostředků nadací. Všechny tyto platby, které přicházejí ze zdrojů mimo stát, ve kterém student nebo učeň pobývají, jsou ve státě, kde výuka probíhá, osvobozeny od zdanění.</a:t>
            </a:r>
          </a:p>
          <a:p>
            <a:endParaRPr lang="cs-CZ" dirty="0"/>
          </a:p>
        </p:txBody>
      </p:sp>
    </p:spTree>
    <p:extLst>
      <p:ext uri="{BB962C8B-B14F-4D97-AF65-F5344CB8AC3E}">
        <p14:creationId xmlns:p14="http://schemas.microsoft.com/office/powerpoint/2010/main" val="19866926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20 Ostatní příjmy</a:t>
            </a:r>
            <a:endParaRPr lang="cs-CZ" dirty="0"/>
          </a:p>
        </p:txBody>
      </p:sp>
      <p:sp>
        <p:nvSpPr>
          <p:cNvPr id="3" name="Zástupný symbol pro obsah 2"/>
          <p:cNvSpPr>
            <a:spLocks noGrp="1"/>
          </p:cNvSpPr>
          <p:nvPr>
            <p:ph idx="1"/>
          </p:nvPr>
        </p:nvSpPr>
        <p:spPr/>
        <p:txBody>
          <a:bodyPr/>
          <a:lstStyle/>
          <a:p>
            <a:r>
              <a:rPr lang="cs-CZ" dirty="0"/>
              <a:t>Obecně platí, že všechny ostatní příjmy s výjimkou těch, které jsou uvedeny v předchozích ustanoveních smlouvy, podléhají zdanění pouze ve státě, v němž je jejich příjemce rezidentem.</a:t>
            </a:r>
          </a:p>
          <a:p>
            <a:endParaRPr lang="cs-CZ" dirty="0"/>
          </a:p>
        </p:txBody>
      </p:sp>
    </p:spTree>
    <p:extLst>
      <p:ext uri="{BB962C8B-B14F-4D97-AF65-F5344CB8AC3E}">
        <p14:creationId xmlns:p14="http://schemas.microsoft.com/office/powerpoint/2010/main" val="3968187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21 Majetek</a:t>
            </a:r>
            <a:endParaRPr lang="cs-CZ" dirty="0"/>
          </a:p>
        </p:txBody>
      </p:sp>
      <p:sp>
        <p:nvSpPr>
          <p:cNvPr id="3" name="Zástupný symbol pro obsah 2"/>
          <p:cNvSpPr>
            <a:spLocks noGrp="1"/>
          </p:cNvSpPr>
          <p:nvPr>
            <p:ph idx="1"/>
          </p:nvPr>
        </p:nvSpPr>
        <p:spPr/>
        <p:txBody>
          <a:bodyPr>
            <a:normAutofit lnSpcReduction="10000"/>
          </a:bodyPr>
          <a:lstStyle/>
          <a:p>
            <a:r>
              <a:rPr lang="cs-CZ" dirty="0"/>
              <a:t>Tento článek se vztahuje na daně z majetku s výjimkou daně dědické, darovací a z převodu nemovitostí a obecně upravuje právo na vybrání daně u všech druhů majetku uvedeného v tomto článku smlouvy. Podmínkou j, že daň z majetku musí být v daném smluvním státě zavedena. V současné době jej lze aplikovat pouze na nemovitý majetek, který je zatížen daní z nemovitosti. </a:t>
            </a:r>
          </a:p>
          <a:p>
            <a:endParaRPr lang="cs-CZ" dirty="0"/>
          </a:p>
        </p:txBody>
      </p:sp>
    </p:spTree>
    <p:extLst>
      <p:ext uri="{BB962C8B-B14F-4D97-AF65-F5344CB8AC3E}">
        <p14:creationId xmlns:p14="http://schemas.microsoft.com/office/powerpoint/2010/main" val="5949981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Článek 22 Vyloučení dvojího zdanění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Pro vyloučení dvojího zdanění příjmů nebo majetku se použije metoda prostého zápočtu, což znamená, že stát, ve kterém je daná osoba rezidentem, povolí odečíst od daně z příjmu nebo z majetku svému rezidentovi částku, která se rovná dani zaplacené ve druhém smluvním státě z příjmu pobíraného z tohoto druhého státu nebo z majetku vlastněného v tomto druhém státě. Ne vždy je možné odečíst celou částku daně, neboť uplatnit lze zahraniční daň jen do té výše, v jaké se zahraniční příjmy podílely na celkové daňové povinnosti rezidenta.</a:t>
            </a:r>
          </a:p>
          <a:p>
            <a:r>
              <a:rPr lang="cs-CZ" dirty="0"/>
              <a:t>Tento článek sice určuje metodu vyloučení dvojího zdanění, tzn. metodu prostého zápočtu, neupravuje však podrobně, jak se započtení vypočítá.  Proto pro účely aplikace mezinárodních smluv o zamezení dvojímu zdanění byla zákon (§ 38f odst. 2 ZDP) stanovena pravidla, jak při použití této metody postupovat. Částka zahraniční daně, která má být započtena, musí být skutečně ve druhém smluvním státě zaplacena.</a:t>
            </a:r>
          </a:p>
          <a:p>
            <a:endParaRPr lang="cs-CZ" dirty="0"/>
          </a:p>
        </p:txBody>
      </p:sp>
    </p:spTree>
    <p:extLst>
      <p:ext uri="{BB962C8B-B14F-4D97-AF65-F5344CB8AC3E}">
        <p14:creationId xmlns:p14="http://schemas.microsoft.com/office/powerpoint/2010/main" val="31122556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Článek 23 Zásada rovného nakládání</a:t>
            </a:r>
            <a:endParaRPr lang="cs-CZ" dirty="0"/>
          </a:p>
        </p:txBody>
      </p:sp>
      <p:sp>
        <p:nvSpPr>
          <p:cNvPr id="3" name="Zástupný symbol pro obsah 2"/>
          <p:cNvSpPr>
            <a:spLocks noGrp="1"/>
          </p:cNvSpPr>
          <p:nvPr>
            <p:ph idx="1"/>
          </p:nvPr>
        </p:nvSpPr>
        <p:spPr/>
        <p:txBody>
          <a:bodyPr/>
          <a:lstStyle/>
          <a:p>
            <a:r>
              <a:rPr lang="cs-CZ" dirty="0"/>
              <a:t>Pro účely zdanění je zakázána diskriminace z důvodu státní příslušnosti a za podmínky vzájemnosti nesmí být se státními příslušníky jednoho smluvního státu nakládáno ve druhém smluvním státě méně příznivě.</a:t>
            </a:r>
          </a:p>
          <a:p>
            <a:endParaRPr lang="cs-CZ" dirty="0"/>
          </a:p>
        </p:txBody>
      </p:sp>
    </p:spTree>
    <p:extLst>
      <p:ext uri="{BB962C8B-B14F-4D97-AF65-F5344CB8AC3E}">
        <p14:creationId xmlns:p14="http://schemas.microsoft.com/office/powerpoint/2010/main" val="36838385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24 Řešení případů dohodou</a:t>
            </a:r>
            <a:endParaRPr lang="cs-CZ" dirty="0"/>
          </a:p>
        </p:txBody>
      </p:sp>
      <p:sp>
        <p:nvSpPr>
          <p:cNvPr id="3" name="Zástupný symbol pro obsah 2"/>
          <p:cNvSpPr>
            <a:spLocks noGrp="1"/>
          </p:cNvSpPr>
          <p:nvPr>
            <p:ph idx="1"/>
          </p:nvPr>
        </p:nvSpPr>
        <p:spPr/>
        <p:txBody>
          <a:bodyPr/>
          <a:lstStyle/>
          <a:p>
            <a:r>
              <a:rPr lang="cs-CZ" dirty="0"/>
              <a:t>Pravidla uvedená v tomto článku jsou určena pro zrušení zdanění v případě, že toto zdanění není v souladu s touto smlouvou. Řízení o vzájemné dohodě je zvláštním řízením, které není upraveno vnitrostátním předpisem a může být zahájeno pouze tehdy, když daň byla uložena nebo má být uložena, aniž by byla respektována ustanovení této smlouvy.</a:t>
            </a:r>
          </a:p>
          <a:p>
            <a:endParaRPr lang="cs-CZ" dirty="0"/>
          </a:p>
        </p:txBody>
      </p:sp>
    </p:spTree>
    <p:extLst>
      <p:ext uri="{BB962C8B-B14F-4D97-AF65-F5344CB8AC3E}">
        <p14:creationId xmlns:p14="http://schemas.microsoft.com/office/powerpoint/2010/main" val="8137146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25 Výměna informací</a:t>
            </a:r>
            <a:endParaRPr lang="cs-CZ" dirty="0"/>
          </a:p>
        </p:txBody>
      </p:sp>
      <p:sp>
        <p:nvSpPr>
          <p:cNvPr id="3" name="Zástupný symbol pro obsah 2"/>
          <p:cNvSpPr>
            <a:spLocks noGrp="1"/>
          </p:cNvSpPr>
          <p:nvPr>
            <p:ph idx="1"/>
          </p:nvPr>
        </p:nvSpPr>
        <p:spPr/>
        <p:txBody>
          <a:bodyPr/>
          <a:lstStyle/>
          <a:p>
            <a:r>
              <a:rPr lang="cs-CZ" dirty="0"/>
              <a:t>Základním pravidlem upravujícím výměnu informací je to, že příslušné úřady obou smluvních států si mohou vyměňovat veškeré informace, které jsou nutné pro zajištění správné aplikace smlouvy nebo vnitrostátních právních předpisů.</a:t>
            </a:r>
          </a:p>
          <a:p>
            <a:endParaRPr lang="cs-CZ" dirty="0"/>
          </a:p>
        </p:txBody>
      </p:sp>
    </p:spTree>
    <p:extLst>
      <p:ext uri="{BB962C8B-B14F-4D97-AF65-F5344CB8AC3E}">
        <p14:creationId xmlns:p14="http://schemas.microsoft.com/office/powerpoint/2010/main" val="36761734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Článek 26 Členové diplomatických misí a konzulárních úřadů</a:t>
            </a:r>
            <a:endParaRPr lang="cs-CZ" dirty="0"/>
          </a:p>
        </p:txBody>
      </p:sp>
      <p:sp>
        <p:nvSpPr>
          <p:cNvPr id="3" name="Zástupný symbol pro obsah 2"/>
          <p:cNvSpPr>
            <a:spLocks noGrp="1"/>
          </p:cNvSpPr>
          <p:nvPr>
            <p:ph idx="1"/>
          </p:nvPr>
        </p:nvSpPr>
        <p:spPr/>
        <p:txBody>
          <a:bodyPr/>
          <a:lstStyle/>
          <a:p>
            <a:r>
              <a:rPr lang="cs-CZ" dirty="0"/>
              <a:t>Účelem tohoto ustanovení je dát záruku diplomatickým zástupcům a konzulárním úředníkům, že podle ustanovení této smlouvy budou mít nejméně tak příznivé postavení, jako je postavení, na které mají nárok podle mezinárodního práva a zvláštních mezinárodních dohod.</a:t>
            </a:r>
          </a:p>
          <a:p>
            <a:endParaRPr lang="cs-CZ" dirty="0"/>
          </a:p>
        </p:txBody>
      </p:sp>
    </p:spTree>
    <p:extLst>
      <p:ext uri="{BB962C8B-B14F-4D97-AF65-F5344CB8AC3E}">
        <p14:creationId xmlns:p14="http://schemas.microsoft.com/office/powerpoint/2010/main" val="18305587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27 Vstup v platnost</a:t>
            </a:r>
            <a:endParaRPr lang="cs-CZ" dirty="0"/>
          </a:p>
        </p:txBody>
      </p:sp>
      <p:sp>
        <p:nvSpPr>
          <p:cNvPr id="3" name="Zástupný symbol pro obsah 2"/>
          <p:cNvSpPr>
            <a:spLocks noGrp="1"/>
          </p:cNvSpPr>
          <p:nvPr>
            <p:ph idx="1"/>
          </p:nvPr>
        </p:nvSpPr>
        <p:spPr/>
        <p:txBody>
          <a:bodyPr/>
          <a:lstStyle/>
          <a:p>
            <a:r>
              <a:rPr lang="cs-CZ" dirty="0"/>
              <a:t>Smlouva vstoupila v platnost po jejím schválení parlamenty obou republik výměnou ratifikačních listin dne 14. července 2003. Faktická účinnost nastala dne 1. ledna 2004.</a:t>
            </a:r>
          </a:p>
          <a:p>
            <a:endParaRPr lang="cs-CZ" dirty="0"/>
          </a:p>
        </p:txBody>
      </p:sp>
    </p:spTree>
    <p:extLst>
      <p:ext uri="{BB962C8B-B14F-4D97-AF65-F5344CB8AC3E}">
        <p14:creationId xmlns:p14="http://schemas.microsoft.com/office/powerpoint/2010/main" val="38434553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28 Výpověď</a:t>
            </a:r>
            <a:endParaRPr lang="cs-CZ" dirty="0"/>
          </a:p>
        </p:txBody>
      </p:sp>
      <p:sp>
        <p:nvSpPr>
          <p:cNvPr id="3" name="Zástupný symbol pro obsah 2"/>
          <p:cNvSpPr>
            <a:spLocks noGrp="1"/>
          </p:cNvSpPr>
          <p:nvPr>
            <p:ph idx="1"/>
          </p:nvPr>
        </p:nvSpPr>
        <p:spPr/>
        <p:txBody>
          <a:bodyPr/>
          <a:lstStyle/>
          <a:p>
            <a:r>
              <a:rPr lang="cs-CZ" dirty="0"/>
              <a:t>Smlouva zůstává v platnosti, nedojde-li k jejímu vypovězení některým ze smluvních států. Pokud by k jejímu vypovězení došlo, a to ve lhůtě 6 měsíců před koncem kalendářního roku, přestala by se uplatňovat od 1. ledna následujícího roku.</a:t>
            </a:r>
          </a:p>
          <a:p>
            <a:endParaRPr lang="cs-CZ" dirty="0"/>
          </a:p>
        </p:txBody>
      </p:sp>
    </p:spTree>
    <p:extLst>
      <p:ext uri="{BB962C8B-B14F-4D97-AF65-F5344CB8AC3E}">
        <p14:creationId xmlns:p14="http://schemas.microsoft.com/office/powerpoint/2010/main" val="3249317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2. Smlouvy o zamezení dvojího zdanění – modelová struktura</a:t>
            </a:r>
          </a:p>
        </p:txBody>
      </p:sp>
      <p:sp>
        <p:nvSpPr>
          <p:cNvPr id="3" name="Zástupný symbol pro obsah 2"/>
          <p:cNvSpPr>
            <a:spLocks noGrp="1"/>
          </p:cNvSpPr>
          <p:nvPr>
            <p:ph idx="1"/>
          </p:nvPr>
        </p:nvSpPr>
        <p:spPr/>
        <p:txBody>
          <a:bodyPr>
            <a:normAutofit fontScale="92500" lnSpcReduction="20000"/>
          </a:bodyPr>
          <a:lstStyle/>
          <a:p>
            <a:r>
              <a:rPr lang="cs-CZ" dirty="0" smtClean="0"/>
              <a:t>Čl. 21 – ostatní příjmy</a:t>
            </a:r>
          </a:p>
          <a:p>
            <a:r>
              <a:rPr lang="cs-CZ" dirty="0" smtClean="0"/>
              <a:t>Čl. 22 – majetek</a:t>
            </a:r>
          </a:p>
          <a:p>
            <a:r>
              <a:rPr lang="cs-CZ" dirty="0" smtClean="0"/>
              <a:t>Čl. 23 – metody vyloučení dvojího zdanění</a:t>
            </a:r>
          </a:p>
          <a:p>
            <a:r>
              <a:rPr lang="cs-CZ" dirty="0" smtClean="0"/>
              <a:t>Čl. 24 – zákaz diskriminace</a:t>
            </a:r>
          </a:p>
          <a:p>
            <a:r>
              <a:rPr lang="cs-CZ" dirty="0" smtClean="0"/>
              <a:t>Čl. 25 – řešení případů dohodou</a:t>
            </a:r>
          </a:p>
          <a:p>
            <a:r>
              <a:rPr lang="cs-CZ" dirty="0" smtClean="0"/>
              <a:t>Čl. 26 – výměna informací</a:t>
            </a:r>
          </a:p>
          <a:p>
            <a:r>
              <a:rPr lang="cs-CZ" dirty="0" smtClean="0"/>
              <a:t>Čl. 27 – členové diplomatických misí a konzulární úředníci</a:t>
            </a:r>
          </a:p>
          <a:p>
            <a:r>
              <a:rPr lang="cs-CZ" dirty="0" smtClean="0"/>
              <a:t>Čl. 28 – vstup v platnost</a:t>
            </a:r>
          </a:p>
          <a:p>
            <a:r>
              <a:rPr lang="cs-CZ" dirty="0" smtClean="0"/>
              <a:t>Čl. 29 - výpověď</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a:t>
            </a:fld>
            <a:endParaRPr lang="cs-CZ"/>
          </a:p>
        </p:txBody>
      </p:sp>
    </p:spTree>
    <p:extLst>
      <p:ext uri="{BB962C8B-B14F-4D97-AF65-F5344CB8AC3E}">
        <p14:creationId xmlns:p14="http://schemas.microsoft.com/office/powerpoint/2010/main" val="884026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Článek 1 Osoby, na které se Smlouva vztahuje</a:t>
            </a:r>
            <a:endParaRPr lang="cs-CZ" dirty="0"/>
          </a:p>
        </p:txBody>
      </p:sp>
      <p:sp>
        <p:nvSpPr>
          <p:cNvPr id="3" name="Zástupný symbol pro obsah 2"/>
          <p:cNvSpPr>
            <a:spLocks noGrp="1"/>
          </p:cNvSpPr>
          <p:nvPr>
            <p:ph idx="1"/>
          </p:nvPr>
        </p:nvSpPr>
        <p:spPr/>
        <p:txBody>
          <a:bodyPr/>
          <a:lstStyle/>
          <a:p>
            <a:r>
              <a:rPr lang="cs-CZ" i="1" dirty="0" smtClean="0"/>
              <a:t>Tato smlouva se vztahuje na osoby, které jsou rezidenty jednoho nebo obou smluvních států.</a:t>
            </a:r>
          </a:p>
          <a:p>
            <a:r>
              <a:rPr lang="cs-CZ" dirty="0" smtClean="0"/>
              <a:t>Osobou může být jak FO, tak PO.</a:t>
            </a:r>
          </a:p>
          <a:p>
            <a:r>
              <a:rPr lang="cs-CZ" dirty="0" smtClean="0"/>
              <a:t>FO – aplikuje se na rezidenty těchto dvou států (více v čl. 4)</a:t>
            </a:r>
          </a:p>
          <a:p>
            <a:r>
              <a:rPr lang="cs-CZ" dirty="0" smtClean="0"/>
              <a:t>PO – otázka osobních společností</a:t>
            </a:r>
            <a:endParaRPr lang="cs-CZ" dirty="0"/>
          </a:p>
        </p:txBody>
      </p:sp>
    </p:spTree>
    <p:extLst>
      <p:ext uri="{BB962C8B-B14F-4D97-AF65-F5344CB8AC3E}">
        <p14:creationId xmlns:p14="http://schemas.microsoft.com/office/powerpoint/2010/main" val="2037036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cs-CZ" dirty="0" smtClean="0"/>
              <a:t>Například: u veřejné obchodní společnosti se sídlem v Ostravě, kterou založili tři společníci, jeden je rezidentem ČR, druhý Slovenska a třetí Rakouska, se smlouva uplatní pouze u společníka, který je rezidentem Slovenska.</a:t>
            </a:r>
            <a:endParaRPr lang="cs-CZ" dirty="0"/>
          </a:p>
        </p:txBody>
      </p:sp>
    </p:spTree>
    <p:extLst>
      <p:ext uri="{BB962C8B-B14F-4D97-AF65-F5344CB8AC3E}">
        <p14:creationId xmlns:p14="http://schemas.microsoft.com/office/powerpoint/2010/main" val="2925234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Článek 2 Daně, na které se Smlouva vztahuje</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Smyslem je vymezit daně obou smluvních států, na něž se smlouva vztahuje.</a:t>
            </a:r>
          </a:p>
          <a:p>
            <a:r>
              <a:rPr lang="cs-CZ" dirty="0" smtClean="0"/>
              <a:t>Okruh daní je omezen pouze na daně z příjmů a na daně z majetku, tzn., že se smlouva netýká daně z přidané hodnoty, spotřebních daní ani cel a také se netýká příspěvků na sociální zabezpečení nebo na zdravotní pojištění.</a:t>
            </a:r>
          </a:p>
          <a:p>
            <a:r>
              <a:rPr lang="cs-CZ" dirty="0" smtClean="0"/>
              <a:t>Smlouva se nedotýká ani způsobu, jakým jsou daně z jednotlivých druhů příjmů, případně majetku vybírány, zda přímým vyměřením formou daňového přiznání, nebo srážkou u zdroje.</a:t>
            </a:r>
            <a:endParaRPr lang="cs-CZ" dirty="0"/>
          </a:p>
        </p:txBody>
      </p:sp>
    </p:spTree>
    <p:extLst>
      <p:ext uri="{BB962C8B-B14F-4D97-AF65-F5344CB8AC3E}">
        <p14:creationId xmlns:p14="http://schemas.microsoft.com/office/powerpoint/2010/main" val="417647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Článek 3 Všeobecné definice</a:t>
            </a:r>
            <a:endParaRPr lang="cs-CZ" dirty="0"/>
          </a:p>
        </p:txBody>
      </p:sp>
      <p:sp>
        <p:nvSpPr>
          <p:cNvPr id="3" name="Zástupný symbol pro obsah 2"/>
          <p:cNvSpPr>
            <a:spLocks noGrp="1"/>
          </p:cNvSpPr>
          <p:nvPr>
            <p:ph idx="1"/>
          </p:nvPr>
        </p:nvSpPr>
        <p:spPr/>
        <p:txBody>
          <a:bodyPr/>
          <a:lstStyle/>
          <a:p>
            <a:r>
              <a:rPr lang="cs-CZ" dirty="0" smtClean="0"/>
              <a:t>Tento článek obsahuje všeobecné definice výrazů použitých v této smlouvě.</a:t>
            </a:r>
          </a:p>
          <a:p>
            <a:r>
              <a:rPr lang="cs-CZ" dirty="0" smtClean="0"/>
              <a:t>Význam některých dalších důležitých pojmů je vysvětlen ve smlouvě i na jiných místech, např. pojmům „rezidenství“ a „stálá provozovna“ jsou věnovány samostatné Články, některé jsou vysvětleny přímo v článcích.</a:t>
            </a:r>
          </a:p>
          <a:p>
            <a:endParaRPr lang="cs-CZ" dirty="0" smtClean="0"/>
          </a:p>
          <a:p>
            <a:endParaRPr lang="cs-CZ" dirty="0"/>
          </a:p>
        </p:txBody>
      </p:sp>
    </p:spTree>
    <p:extLst>
      <p:ext uri="{BB962C8B-B14F-4D97-AF65-F5344CB8AC3E}">
        <p14:creationId xmlns:p14="http://schemas.microsoft.com/office/powerpoint/2010/main" val="3246591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Pojmy v článku 3</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Jeden smluvní stát; druhý smluvní stát</a:t>
            </a:r>
          </a:p>
          <a:p>
            <a:r>
              <a:rPr lang="cs-CZ" dirty="0" smtClean="0"/>
              <a:t>Slovenská republika; Česká republika</a:t>
            </a:r>
          </a:p>
          <a:p>
            <a:r>
              <a:rPr lang="cs-CZ" dirty="0" smtClean="0"/>
              <a:t>Osoba</a:t>
            </a:r>
          </a:p>
          <a:p>
            <a:r>
              <a:rPr lang="cs-CZ" dirty="0" smtClean="0"/>
              <a:t>Společnost</a:t>
            </a:r>
          </a:p>
          <a:p>
            <a:r>
              <a:rPr lang="cs-CZ" dirty="0" smtClean="0"/>
              <a:t>Podnik</a:t>
            </a:r>
          </a:p>
          <a:p>
            <a:r>
              <a:rPr lang="cs-CZ" dirty="0" smtClean="0"/>
              <a:t>Činnost</a:t>
            </a:r>
          </a:p>
          <a:p>
            <a:r>
              <a:rPr lang="cs-CZ" dirty="0" smtClean="0"/>
              <a:t>Mezinárodní doprava</a:t>
            </a:r>
          </a:p>
          <a:p>
            <a:r>
              <a:rPr lang="cs-CZ" dirty="0" smtClean="0"/>
              <a:t>Státní příslušník</a:t>
            </a:r>
          </a:p>
          <a:p>
            <a:r>
              <a:rPr lang="cs-CZ" dirty="0" smtClean="0"/>
              <a:t>Příslušný úřad</a:t>
            </a:r>
            <a:endParaRPr lang="cs-CZ" dirty="0"/>
          </a:p>
        </p:txBody>
      </p:sp>
    </p:spTree>
    <p:extLst>
      <p:ext uri="{BB962C8B-B14F-4D97-AF65-F5344CB8AC3E}">
        <p14:creationId xmlns:p14="http://schemas.microsoft.com/office/powerpoint/2010/main" val="2443153646"/>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1587</Words>
  <Application>Microsoft Office PowerPoint</Application>
  <PresentationFormat>Předvádění na obrazovce (4:3)</PresentationFormat>
  <Paragraphs>134</Paragraphs>
  <Slides>39</Slides>
  <Notes>0</Notes>
  <HiddenSlides>0</HiddenSlides>
  <MMClips>0</MMClips>
  <ScaleCrop>false</ScaleCrop>
  <HeadingPairs>
    <vt:vector size="4" baseType="variant">
      <vt:variant>
        <vt:lpstr>Motiv</vt:lpstr>
      </vt:variant>
      <vt:variant>
        <vt:i4>1</vt:i4>
      </vt:variant>
      <vt:variant>
        <vt:lpstr>Nadpisy snímků</vt:lpstr>
      </vt:variant>
      <vt:variant>
        <vt:i4>39</vt:i4>
      </vt:variant>
    </vt:vector>
  </HeadingPairs>
  <TitlesOfParts>
    <vt:vector size="40" baseType="lpstr">
      <vt:lpstr>Motiv sady Office</vt:lpstr>
      <vt:lpstr>Smlouva mezi ČR a SR</vt:lpstr>
      <vt:lpstr>2. Smlouvy o zamezení dvojího zdanění – modelová struktura</vt:lpstr>
      <vt:lpstr>2. Smlouvy o zamezení dvojího zdanění – modelová struktura</vt:lpstr>
      <vt:lpstr>2. Smlouvy o zamezení dvojího zdanění – modelová struktura</vt:lpstr>
      <vt:lpstr>Článek 1 Osoby, na které se Smlouva vztahuje</vt:lpstr>
      <vt:lpstr>Prezentace aplikace PowerPoint</vt:lpstr>
      <vt:lpstr>Článek 2 Daně, na které se Smlouva vztahuje</vt:lpstr>
      <vt:lpstr>Článek 3 Všeobecné definice</vt:lpstr>
      <vt:lpstr>Pojmy v článku 3</vt:lpstr>
      <vt:lpstr>Článek 4 Rezident</vt:lpstr>
      <vt:lpstr>příklad</vt:lpstr>
      <vt:lpstr>příklad</vt:lpstr>
      <vt:lpstr>případ</vt:lpstr>
      <vt:lpstr>Článek 5 Stálá provozovna</vt:lpstr>
      <vt:lpstr>Článek 6 Příjmy z nemovitého majetku</vt:lpstr>
      <vt:lpstr>Článek 7 Zisky podniků</vt:lpstr>
      <vt:lpstr>zisk</vt:lpstr>
      <vt:lpstr>Článek 8 Mezinárodní doprava</vt:lpstr>
      <vt:lpstr>Článek 9 Sdružené podniky</vt:lpstr>
      <vt:lpstr>Princip tržního odstupu</vt:lpstr>
      <vt:lpstr>Článek 10 Dividendy</vt:lpstr>
      <vt:lpstr>Článek 11 Úroky</vt:lpstr>
      <vt:lpstr>Článek 12 Licenční poplatky</vt:lpstr>
      <vt:lpstr>Článek 13 Zisky ze zcizení majetku</vt:lpstr>
      <vt:lpstr>Článek 14 Příjmy ze závislé činnosti</vt:lpstr>
      <vt:lpstr>Článek 15 Tantiémy</vt:lpstr>
      <vt:lpstr>Článek 16 Umělci a sportovci</vt:lpstr>
      <vt:lpstr>Článek 17 Penze</vt:lpstr>
      <vt:lpstr>Článek 18 Státní služby</vt:lpstr>
      <vt:lpstr>Článek 19 Studenti a žáci učilišť</vt:lpstr>
      <vt:lpstr>Článek 20 Ostatní příjmy</vt:lpstr>
      <vt:lpstr>Článek 21 Majetek</vt:lpstr>
      <vt:lpstr>Článek 22 Vyloučení dvojího zdanění</vt:lpstr>
      <vt:lpstr>Článek 23 Zásada rovného nakládání</vt:lpstr>
      <vt:lpstr>Článek 24 Řešení případů dohodou</vt:lpstr>
      <vt:lpstr>Článek 25 Výměna informací</vt:lpstr>
      <vt:lpstr>Článek 26 Členové diplomatických misí a konzulárních úřadů</vt:lpstr>
      <vt:lpstr>Článek 27 Vstup v platnost</vt:lpstr>
      <vt:lpstr>Článek 28 Výpověď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Hana</dc:creator>
  <cp:lastModifiedBy>Hana</cp:lastModifiedBy>
  <cp:revision>25</cp:revision>
  <dcterms:created xsi:type="dcterms:W3CDTF">2012-10-21T13:27:38Z</dcterms:created>
  <dcterms:modified xsi:type="dcterms:W3CDTF">2013-09-30T15:17:27Z</dcterms:modified>
</cp:coreProperties>
</file>