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6"/>
  </p:notesMasterIdLst>
  <p:sldIdLst>
    <p:sldId id="257" r:id="rId2"/>
    <p:sldId id="351" r:id="rId3"/>
    <p:sldId id="35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35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63A14-3980-4BD3-938A-562D95A8D875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CA383-2F9D-47BE-AFE7-77108EA946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65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860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60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60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0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60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60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860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60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860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>
              <a:solidFill>
                <a:srgbClr val="1C1C1C"/>
              </a:solidFill>
            </a:endParaRPr>
          </a:p>
        </p:txBody>
      </p:sp>
      <p:sp>
        <p:nvSpPr>
          <p:cNvPr id="860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>
                <a:solidFill>
                  <a:srgbClr val="1C1C1C"/>
                </a:solidFill>
              </a:rPr>
              <a:t>Základy ekonomie 2013</a:t>
            </a:r>
            <a:endParaRPr lang="cs-CZ">
              <a:solidFill>
                <a:srgbClr val="1C1C1C"/>
              </a:solidFill>
            </a:endParaRPr>
          </a:p>
        </p:txBody>
      </p:sp>
      <p:sp>
        <p:nvSpPr>
          <p:cNvPr id="860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1F8FBC1-7BAD-45F8-B15C-1445F1FA340A}" type="slidenum">
              <a:rPr lang="cs-CZ">
                <a:solidFill>
                  <a:srgbClr val="1C1C1C"/>
                </a:solidFill>
              </a:rPr>
              <a:pPr/>
              <a:t>‹#›</a:t>
            </a:fld>
            <a:endParaRPr 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0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3433A-9E12-42A6-897B-DADDDBD5BFD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36E80-44F6-41D3-BA1B-57C1AC97C29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1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782F9D-017A-4540-A222-9C99D73D76D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0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77A4C-98D2-48D8-AD17-4365240647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9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DEBCD-46C7-4F51-8672-93093E3D5D8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A72C1-851B-4B77-B1B1-F9D4E40FA36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8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CFB2-77AD-4A94-AE4F-331AEF81A32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1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ACABE-634B-4849-B96D-32BA050A38B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7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7A8EB-37E0-4E1F-A20D-D2BB5B0C6B3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C11BA-859B-4253-B42D-BFC3852C451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0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1A5BD-E320-46EC-8AEA-0D6ADB23401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3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50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041C33-35D3-4DF4-96DD-65F1FF31BEA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1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ndova@econ.muni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9AE9-7CFC-4FFD-BFC9-2D2A3EA769A6}" type="slidenum">
              <a:rPr lang="cs-CZ">
                <a:solidFill>
                  <a:srgbClr val="000000"/>
                </a:solidFill>
              </a:rPr>
              <a:pPr/>
              <a:t>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ZÁKLADY EKONOMIE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8199512" cy="4464496"/>
          </a:xfrm>
        </p:spPr>
        <p:txBody>
          <a:bodyPr/>
          <a:lstStyle/>
          <a:p>
            <a:r>
              <a:rPr lang="cs-CZ" sz="2400" dirty="0"/>
              <a:t>vyučující: </a:t>
            </a:r>
            <a:r>
              <a:rPr lang="cs-CZ" sz="2400" dirty="0">
                <a:hlinkClick r:id="rId2"/>
              </a:rPr>
              <a:t>jandova@econ.muni.cz</a:t>
            </a:r>
            <a:endParaRPr lang="cs-CZ" sz="2400" dirty="0"/>
          </a:p>
          <a:p>
            <a:r>
              <a:rPr lang="cs-CZ" sz="2400" dirty="0" smtClean="0"/>
              <a:t>kancelář </a:t>
            </a:r>
            <a:r>
              <a:rPr lang="cs-CZ" sz="2400" dirty="0" smtClean="0"/>
              <a:t>504 (katedra ekonomie)</a:t>
            </a:r>
            <a:endParaRPr lang="cs-CZ" sz="2400" dirty="0"/>
          </a:p>
          <a:p>
            <a:r>
              <a:rPr lang="cs-CZ" sz="2400" dirty="0" smtClean="0"/>
              <a:t>3 bloky výuky, ukončení</a:t>
            </a:r>
            <a:r>
              <a:rPr lang="cs-CZ" sz="2400" dirty="0"/>
              <a:t>: písemná zkouška</a:t>
            </a:r>
          </a:p>
          <a:p>
            <a:r>
              <a:rPr lang="cs-CZ" sz="2400" dirty="0"/>
              <a:t>literatura: </a:t>
            </a:r>
          </a:p>
          <a:p>
            <a:pPr lvl="2"/>
            <a:r>
              <a:rPr lang="cs-CZ" sz="2000" dirty="0" err="1"/>
              <a:t>ppt</a:t>
            </a:r>
            <a:r>
              <a:rPr lang="cs-CZ" sz="2000" dirty="0"/>
              <a:t> v </a:t>
            </a:r>
            <a:r>
              <a:rPr lang="cs-CZ" sz="2000" dirty="0" err="1"/>
              <a:t>ISu</a:t>
            </a:r>
            <a:r>
              <a:rPr lang="cs-CZ" sz="2000" dirty="0"/>
              <a:t> (Studijní materiály BPE_ZEKO</a:t>
            </a:r>
            <a:r>
              <a:rPr lang="cs-CZ" sz="2000" dirty="0" smtClean="0"/>
              <a:t>)</a:t>
            </a:r>
            <a:endParaRPr lang="cs-CZ" sz="2000" dirty="0"/>
          </a:p>
          <a:p>
            <a:pPr lvl="2"/>
            <a:r>
              <a:rPr lang="cs-CZ" sz="2000" dirty="0"/>
              <a:t>HOLMAN, R.: Základy ekonomie pro studenty vyšších odborných škol a neekonomických fakult </a:t>
            </a:r>
            <a:r>
              <a:rPr lang="cs-CZ" sz="2000" dirty="0" smtClean="0"/>
              <a:t>VŠ</a:t>
            </a:r>
          </a:p>
          <a:p>
            <a:pPr lvl="2"/>
            <a:r>
              <a:rPr lang="cs-CZ" sz="2000" dirty="0" smtClean="0"/>
              <a:t>Doplňující články uvedené v přednáškách</a:t>
            </a:r>
            <a:endParaRPr lang="cs-CZ" sz="2000" dirty="0"/>
          </a:p>
          <a:p>
            <a:pPr lvl="2"/>
            <a:r>
              <a:rPr lang="cs-CZ" sz="2000" dirty="0"/>
              <a:t>MANKIW, N. G.: Zásady </a:t>
            </a:r>
            <a:r>
              <a:rPr lang="cs-CZ" sz="2000" dirty="0" smtClean="0"/>
              <a:t>ekonomie </a:t>
            </a:r>
            <a:r>
              <a:rPr lang="cs-CZ" sz="1400" dirty="0" smtClean="0"/>
              <a:t>(doplňková)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2443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9834-3D75-4152-9B2B-1B054A29445D}" type="slidenum">
              <a:rPr lang="cs-CZ">
                <a:solidFill>
                  <a:srgbClr val="000000"/>
                </a:solidFill>
              </a:rPr>
              <a:pPr/>
              <a:t>10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Ekonomie vás naučí ...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465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... přemýšlet o alternativách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... ohodnotit náklady dané volby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... pochopit vazby mezi událostmi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300"/>
              <a:t>http://www.business.unr.edu/faculty/parker/econ102/economists.gif</a:t>
            </a:r>
            <a:endParaRPr lang="cs-CZ" sz="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89363"/>
            <a:ext cx="6264275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44AB-C13C-4A2B-894D-BE3B73A0735B}" type="slidenum">
              <a:rPr lang="cs-CZ">
                <a:solidFill>
                  <a:srgbClr val="000000"/>
                </a:solidFill>
              </a:rPr>
              <a:pPr/>
              <a:t>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Ekonomie jako věda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Metody</a:t>
            </a:r>
          </a:p>
          <a:p>
            <a:pPr lvl="2"/>
            <a:r>
              <a:rPr lang="cs-CZ" sz="2000" dirty="0"/>
              <a:t>není exaktní věda</a:t>
            </a:r>
          </a:p>
          <a:p>
            <a:r>
              <a:rPr lang="cs-CZ" sz="2800" dirty="0"/>
              <a:t>Role předpokladů</a:t>
            </a:r>
          </a:p>
          <a:p>
            <a:pPr lvl="2"/>
            <a:r>
              <a:rPr lang="cs-CZ" sz="2000" dirty="0" err="1"/>
              <a:t>ceteris</a:t>
            </a:r>
            <a:r>
              <a:rPr lang="cs-CZ" sz="2000" dirty="0"/>
              <a:t> </a:t>
            </a:r>
            <a:r>
              <a:rPr lang="cs-CZ" sz="2000" dirty="0" err="1" smtClean="0"/>
              <a:t>paribus</a:t>
            </a:r>
            <a:r>
              <a:rPr lang="cs-CZ" sz="2000" dirty="0" smtClean="0"/>
              <a:t> (= za jinak nezměněných předpokladů)</a:t>
            </a:r>
            <a:endParaRPr lang="cs-CZ" sz="2000" dirty="0"/>
          </a:p>
          <a:p>
            <a:pPr lvl="2"/>
            <a:r>
              <a:rPr lang="cs-CZ" sz="2000" dirty="0"/>
              <a:t>racionální chování člověka</a:t>
            </a:r>
          </a:p>
          <a:p>
            <a:r>
              <a:rPr lang="cs-CZ" sz="2800" dirty="0"/>
              <a:t>Modely – zjednodušení reality</a:t>
            </a:r>
          </a:p>
          <a:p>
            <a:r>
              <a:rPr lang="cs-CZ" sz="2800" dirty="0"/>
              <a:t>Pozitivní X </a:t>
            </a:r>
            <a:r>
              <a:rPr lang="cs-CZ" sz="2800" dirty="0" smtClean="0"/>
              <a:t>normativní tvrzení</a:t>
            </a:r>
            <a:endParaRPr lang="cs-CZ" sz="2800" dirty="0"/>
          </a:p>
          <a:p>
            <a:pPr lvl="2"/>
            <a:r>
              <a:rPr lang="cs-CZ" sz="2000" dirty="0"/>
              <a:t>popis (</a:t>
            </a:r>
            <a:r>
              <a:rPr lang="cs-CZ" sz="2000" i="1" dirty="0"/>
              <a:t>je</a:t>
            </a:r>
            <a:r>
              <a:rPr lang="cs-CZ" sz="2000" dirty="0"/>
              <a:t>) X hodnocení (</a:t>
            </a:r>
            <a:r>
              <a:rPr lang="cs-CZ" sz="2000" i="1" dirty="0"/>
              <a:t>mělo by být</a:t>
            </a:r>
            <a:r>
              <a:rPr lang="cs-CZ" sz="2000" dirty="0" smtClean="0"/>
              <a:t>)</a:t>
            </a:r>
          </a:p>
          <a:p>
            <a:r>
              <a:rPr lang="cs-CZ" sz="2800" dirty="0" smtClean="0"/>
              <a:t>Mikroekonomie X makroekonomie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0738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Racionální chování člověka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A1E4-6392-4863-99A1-C9DBE20C0449}" type="slidenum">
              <a:rPr lang="cs-CZ">
                <a:solidFill>
                  <a:srgbClr val="000000"/>
                </a:solidFill>
              </a:rPr>
              <a:pPr/>
              <a:t>12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Tlačítko akce: Nápověda 7">
            <a:hlinkClick r:id="" action="ppaction://noaction" highlightClick="1"/>
          </p:cNvPr>
          <p:cNvSpPr/>
          <p:nvPr/>
        </p:nvSpPr>
        <p:spPr>
          <a:xfrm>
            <a:off x="7884368" y="764704"/>
            <a:ext cx="1042416" cy="1042416"/>
          </a:xfrm>
          <a:prstGeom prst="actionButtonHelp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-6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348662" cy="20889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599994" lon="0" rev="2153398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nejde o otázku racionality!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31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4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F017-E178-4E82-AF6D-8DBCBA6DC764}" type="slidenum">
              <a:rPr lang="cs-CZ">
                <a:solidFill>
                  <a:srgbClr val="000000"/>
                </a:solidFill>
              </a:rPr>
              <a:pPr/>
              <a:t>13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Ekonomický koloběh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3851275" y="2492375"/>
            <a:ext cx="1800225" cy="1008063"/>
          </a:xfrm>
          <a:prstGeom prst="ellipse">
            <a:avLst/>
          </a:prstGeom>
          <a:solidFill>
            <a:schemeClr val="accent2">
              <a:alpha val="31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charset="0"/>
              </a:rPr>
              <a:t>TRHY ZBOŽÍ A SLUŽEB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000000"/>
                </a:solidFill>
                <a:latin typeface="Arial" charset="0"/>
              </a:rPr>
              <a:t>Firmy prodávají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000000"/>
                </a:solidFill>
                <a:latin typeface="Arial" charset="0"/>
              </a:rPr>
              <a:t>Domácnosti nakupují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3779838" y="5300663"/>
            <a:ext cx="1800225" cy="1008062"/>
          </a:xfrm>
          <a:prstGeom prst="ellipse">
            <a:avLst/>
          </a:prstGeom>
          <a:solidFill>
            <a:schemeClr val="accent2">
              <a:alpha val="31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20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charset="0"/>
              </a:rPr>
              <a:t>TRHY VÝROBNÍCH FAKTORŮ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000000"/>
                </a:solidFill>
                <a:latin typeface="Arial" charset="0"/>
              </a:rPr>
              <a:t>Domácnosti prodávají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000000"/>
                </a:solidFill>
                <a:latin typeface="Arial" charset="0"/>
              </a:rPr>
              <a:t>Firmy nakupují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403350" y="3789363"/>
            <a:ext cx="1800225" cy="1008062"/>
          </a:xfrm>
          <a:prstGeom prst="rect">
            <a:avLst/>
          </a:prstGeom>
          <a:solidFill>
            <a:schemeClr val="accent2">
              <a:alpha val="6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charset="0"/>
              </a:rPr>
              <a:t>FIRMY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000000"/>
                </a:solidFill>
                <a:latin typeface="Arial" charset="0"/>
              </a:rPr>
              <a:t>Prodávají zboží a služby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000000"/>
                </a:solidFill>
                <a:latin typeface="Arial" charset="0"/>
              </a:rPr>
              <a:t>Nakupují VF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300788" y="3860800"/>
            <a:ext cx="1800225" cy="1008063"/>
          </a:xfrm>
          <a:prstGeom prst="rect">
            <a:avLst/>
          </a:prstGeom>
          <a:solidFill>
            <a:schemeClr val="accent2">
              <a:alpha val="6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DOMÁCNOSTI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000000"/>
                </a:solidFill>
                <a:latin typeface="Arial" charset="0"/>
              </a:rPr>
              <a:t>Nakupují zboží a služby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000000"/>
                </a:solidFill>
                <a:latin typeface="Arial" charset="0"/>
              </a:rPr>
              <a:t>Prodávají VF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2700338" y="32131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6659563" y="48688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5508625" y="3284538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700338" y="5589588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2700338" y="479742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5435600" y="55165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700338" y="321310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6659563" y="32845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2339975" y="29241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6948488" y="29241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2339975" y="479742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5435600" y="60928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2339975" y="29241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2339975" y="594995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7019925" y="48688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5651500" y="2924175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5435600" y="3429000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6084888" y="24209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výdaj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2411413" y="2420938"/>
            <a:ext cx="1150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příjem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1547813" y="6092825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vyplacené důchody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5940425" y="6092825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přijaté důchody</a:t>
            </a:r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7885113" y="27813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7885113" y="34290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7667625" y="227647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charset="0"/>
              </a:rPr>
              <a:t>TOK ZBOŽÍ A SLUŽEB</a:t>
            </a: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7667625" y="2133600"/>
            <a:ext cx="1152525" cy="7905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7667625" y="3068638"/>
            <a:ext cx="1296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charset="0"/>
              </a:rPr>
              <a:t>TOK PENĚZ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7667625" y="2997200"/>
            <a:ext cx="1152525" cy="6477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2771775" y="335756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2700338" y="3357563"/>
            <a:ext cx="172878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prodávané zboží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              a služby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5148263" y="3357563"/>
            <a:ext cx="15113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kupované zboží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a služby</a:t>
            </a: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5148263" y="4724400"/>
            <a:ext cx="1295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prodávané výrobní faktory</a:t>
            </a: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2843213" y="4797425"/>
            <a:ext cx="12239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kupované výrobní faktory</a:t>
            </a:r>
          </a:p>
        </p:txBody>
      </p:sp>
    </p:spTree>
    <p:extLst>
      <p:ext uri="{BB962C8B-B14F-4D97-AF65-F5344CB8AC3E}">
        <p14:creationId xmlns:p14="http://schemas.microsoft.com/office/powerpoint/2010/main" val="275370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515B-BDD0-430C-881B-C45123FACC7C}" type="slidenum">
              <a:rPr lang="cs-CZ">
                <a:solidFill>
                  <a:srgbClr val="000000"/>
                </a:solidFill>
              </a:rPr>
              <a:pPr/>
              <a:t>14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Hranice výrobních možností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6985000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8F2D-F34A-4158-8482-2A3537383352}" type="slidenum">
              <a:rPr lang="cs-CZ">
                <a:solidFill>
                  <a:srgbClr val="000000"/>
                </a:solidFill>
              </a:rPr>
              <a:pPr/>
              <a:t>15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zachycuje hranice výrobních možností?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17713"/>
            <a:ext cx="827087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= graf, který ukazuje různé kombinace výstupu, které může ekonomika vyrobit při daném množství výrobních faktorů a </a:t>
            </a:r>
            <a:r>
              <a:rPr lang="cs-CZ" sz="2400" dirty="0" smtClean="0"/>
              <a:t>úrovni výrobní </a:t>
            </a:r>
            <a:r>
              <a:rPr lang="cs-CZ" sz="2400" dirty="0"/>
              <a:t>technologie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dirty="0"/>
              <a:t>Efektivitu</a:t>
            </a:r>
          </a:p>
          <a:p>
            <a:pPr>
              <a:lnSpc>
                <a:spcPct val="90000"/>
              </a:lnSpc>
            </a:pPr>
            <a:r>
              <a:rPr lang="cs-CZ" dirty="0"/>
              <a:t>Alternativy</a:t>
            </a:r>
          </a:p>
          <a:p>
            <a:pPr>
              <a:lnSpc>
                <a:spcPct val="90000"/>
              </a:lnSpc>
            </a:pPr>
            <a:r>
              <a:rPr lang="cs-CZ" dirty="0"/>
              <a:t>Náklady obětované příležitosti</a:t>
            </a:r>
          </a:p>
          <a:p>
            <a:pPr>
              <a:lnSpc>
                <a:spcPct val="90000"/>
              </a:lnSpc>
            </a:pPr>
            <a:r>
              <a:rPr lang="cs-CZ" dirty="0"/>
              <a:t>Ekonomický růst</a:t>
            </a:r>
          </a:p>
        </p:txBody>
      </p:sp>
    </p:spTree>
    <p:extLst>
      <p:ext uri="{BB962C8B-B14F-4D97-AF65-F5344CB8AC3E}">
        <p14:creationId xmlns:p14="http://schemas.microsoft.com/office/powerpoint/2010/main" val="64628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Posun hranice výrobních možností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988840"/>
            <a:ext cx="7560840" cy="4114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2800" dirty="0" smtClean="0"/>
              <a:t>Technologické zlepšení u výroby počítačů</a:t>
            </a:r>
            <a:endParaRPr lang="cs-CZ" sz="2800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EF61-9BF4-4E70-A30E-8832CBCEA2C3}" type="slidenum">
              <a:rPr lang="cs-CZ">
                <a:solidFill>
                  <a:srgbClr val="000000"/>
                </a:solidFill>
              </a:rPr>
              <a:pPr/>
              <a:t>16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2" y="1844824"/>
            <a:ext cx="6046788" cy="38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3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F9D8-F8D6-4ED4-8DA5-F49B762BF488}" type="slidenum">
              <a:rPr lang="cs-CZ">
                <a:solidFill>
                  <a:srgbClr val="000000"/>
                </a:solidFill>
              </a:rPr>
              <a:pPr/>
              <a:t>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Neshody ekonomů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7772400" cy="4114800"/>
          </a:xfrm>
        </p:spPr>
        <p:txBody>
          <a:bodyPr/>
          <a:lstStyle/>
          <a:p>
            <a:r>
              <a:rPr lang="cs-CZ" dirty="0"/>
              <a:t>Rozdíly ve vědeckých soudech</a:t>
            </a:r>
          </a:p>
          <a:p>
            <a:pPr lvl="2"/>
            <a:r>
              <a:rPr lang="cs-CZ" dirty="0"/>
              <a:t>pochybnosti o platnosti alternativních </a:t>
            </a:r>
            <a:r>
              <a:rPr lang="cs-CZ" dirty="0" smtClean="0"/>
              <a:t>teorií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apř. zdanit příjem nebo spotřebu?</a:t>
            </a:r>
            <a:endParaRPr lang="cs-CZ" dirty="0"/>
          </a:p>
          <a:p>
            <a:r>
              <a:rPr lang="cs-CZ" dirty="0"/>
              <a:t>Rozdíly v hodnotách</a:t>
            </a:r>
          </a:p>
          <a:p>
            <a:pPr lvl="2"/>
            <a:r>
              <a:rPr lang="cs-CZ" dirty="0"/>
              <a:t>spravedlnost </a:t>
            </a:r>
            <a:r>
              <a:rPr lang="cs-CZ" dirty="0" smtClean="0"/>
              <a:t>(?)</a:t>
            </a:r>
          </a:p>
          <a:p>
            <a:pPr lvl="2"/>
            <a:r>
              <a:rPr lang="cs-CZ" dirty="0" smtClean="0"/>
              <a:t>např</a:t>
            </a:r>
            <a:r>
              <a:rPr lang="cs-CZ" dirty="0"/>
              <a:t>. </a:t>
            </a:r>
            <a:r>
              <a:rPr lang="cs-CZ" dirty="0" smtClean="0"/>
              <a:t>mají bohatší platit víc?</a:t>
            </a:r>
            <a:endParaRPr lang="cs-CZ" dirty="0"/>
          </a:p>
          <a:p>
            <a:r>
              <a:rPr lang="cs-CZ" dirty="0"/>
              <a:t>Vliv „amatérů</a:t>
            </a:r>
            <a:r>
              <a:rPr lang="cs-CZ" dirty="0" smtClean="0"/>
              <a:t>“</a:t>
            </a:r>
          </a:p>
          <a:p>
            <a:pPr lvl="2"/>
            <a:r>
              <a:rPr lang="cs-CZ" dirty="0" smtClean="0"/>
              <a:t>každý se považuje za ekonoma</a:t>
            </a:r>
            <a:endParaRPr lang="cs-CZ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01008"/>
            <a:ext cx="2808288" cy="29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77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1394-D77A-4514-87FB-C0072DB563F3}" type="slidenum">
              <a:rPr lang="cs-CZ">
                <a:solidFill>
                  <a:srgbClr val="000000"/>
                </a:solidFill>
              </a:rPr>
              <a:pPr/>
              <a:t>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panuje shoda?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719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000" dirty="0"/>
              <a:t>Zdroj: </a:t>
            </a:r>
            <a:r>
              <a:rPr lang="cs-CZ" sz="1000" dirty="0" err="1"/>
              <a:t>Mankiw</a:t>
            </a:r>
            <a:endParaRPr lang="cs-CZ" sz="1000" dirty="0"/>
          </a:p>
        </p:txBody>
      </p:sp>
      <p:pic>
        <p:nvPicPr>
          <p:cNvPr id="66567" name="Picture 7" descr="C:\Documents and Settings\jandova\Dokumenty\Moje naskenované obrázky\2012-02 (II)\skenovat00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21960"/>
            <a:ext cx="669674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 bwMode="auto">
          <a:xfrm>
            <a:off x="1475656" y="2276872"/>
            <a:ext cx="19442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/>
          <p:cNvCxnSpPr/>
          <p:nvPr/>
        </p:nvCxnSpPr>
        <p:spPr bwMode="auto">
          <a:xfrm>
            <a:off x="1430156" y="2489480"/>
            <a:ext cx="141365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/>
          <p:cNvCxnSpPr/>
          <p:nvPr/>
        </p:nvCxnSpPr>
        <p:spPr bwMode="auto">
          <a:xfrm>
            <a:off x="2771800" y="3017544"/>
            <a:ext cx="331236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>
            <a:off x="1430156" y="4509120"/>
            <a:ext cx="119762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1430156" y="4293096"/>
            <a:ext cx="19442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027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Základy ekonomie 2013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6968-0472-40A7-AB96-30B68E6AF4F3}" type="slidenum">
              <a:rPr lang="cs-CZ">
                <a:solidFill>
                  <a:srgbClr val="000000"/>
                </a:solidFill>
              </a:rPr>
              <a:pPr/>
              <a:t>19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ČETBA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endParaRPr lang="cs-CZ" dirty="0"/>
          </a:p>
          <a:p>
            <a:r>
              <a:rPr lang="cs-CZ" dirty="0" smtClean="0"/>
              <a:t>READ. L.: </a:t>
            </a:r>
            <a:r>
              <a:rPr lang="cs-CZ" b="1" dirty="0" smtClean="0"/>
              <a:t>Já, tužka</a:t>
            </a:r>
          </a:p>
          <a:p>
            <a:r>
              <a:rPr lang="cs-CZ" dirty="0" smtClean="0"/>
              <a:t>BASTIAT, F.: </a:t>
            </a:r>
            <a:r>
              <a:rPr lang="cs-CZ" b="1" dirty="0" smtClean="0"/>
              <a:t>Co je a co není vidět</a:t>
            </a:r>
          </a:p>
          <a:p>
            <a:pPr lvl="3"/>
            <a:r>
              <a:rPr lang="cs-CZ" b="1" dirty="0" smtClean="0"/>
              <a:t>pouze kapitola Rozbité okno (s. 99-102)</a:t>
            </a:r>
            <a:endParaRPr lang="cs-CZ" dirty="0"/>
          </a:p>
        </p:txBody>
      </p:sp>
      <p:pic>
        <p:nvPicPr>
          <p:cNvPr id="67588" name="Picture 4" descr="j0299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65175"/>
            <a:ext cx="1100137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pro úspěšné absolvování kurzu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132856"/>
            <a:ext cx="77724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800" dirty="0"/>
              <a:t>Ú</a:t>
            </a:r>
            <a:r>
              <a:rPr lang="cs-CZ" sz="2800" dirty="0" smtClean="0"/>
              <a:t>spěšné vypracování </a:t>
            </a:r>
            <a:r>
              <a:rPr lang="cs-CZ" sz="2800" dirty="0"/>
              <a:t>2 </a:t>
            </a:r>
            <a:r>
              <a:rPr lang="cs-CZ" sz="2800" dirty="0" err="1"/>
              <a:t>autokorekčních</a:t>
            </a:r>
            <a:r>
              <a:rPr lang="cs-CZ" sz="2800" dirty="0"/>
              <a:t> cvičení v</a:t>
            </a:r>
            <a:r>
              <a:rPr lang="cs-CZ" sz="2800" dirty="0" smtClean="0"/>
              <a:t> </a:t>
            </a:r>
            <a:r>
              <a:rPr lang="cs-CZ" sz="2800" dirty="0" err="1" smtClean="0"/>
              <a:t>ISu</a:t>
            </a:r>
            <a:r>
              <a:rPr lang="cs-CZ" sz="2800" dirty="0" smtClean="0"/>
              <a:t> dle harmonogramu</a:t>
            </a:r>
            <a:endParaRPr lang="cs-CZ" sz="2800" dirty="0"/>
          </a:p>
          <a:p>
            <a:pPr lvl="1"/>
            <a:r>
              <a:rPr lang="cs-CZ" sz="2000" dirty="0"/>
              <a:t>Za úspěšné vypracování je považována minimálně 50% správnost odpovědí. </a:t>
            </a:r>
            <a:endParaRPr lang="cs-CZ" sz="2000" dirty="0" smtClean="0"/>
          </a:p>
          <a:p>
            <a:pPr lvl="1"/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Úspěšné </a:t>
            </a:r>
            <a:r>
              <a:rPr lang="cs-CZ" sz="2800" dirty="0"/>
              <a:t>napsání závěrečného </a:t>
            </a:r>
            <a:r>
              <a:rPr lang="cs-CZ" sz="2800" dirty="0" smtClean="0"/>
              <a:t>testu</a:t>
            </a:r>
          </a:p>
          <a:p>
            <a:pPr lvl="1"/>
            <a:r>
              <a:rPr lang="cs-CZ" sz="2000" dirty="0" smtClean="0"/>
              <a:t>Úspěšné napsání závěrečného testu spočívá v úspěšnosti 60 a více %.</a:t>
            </a:r>
          </a:p>
          <a:p>
            <a:pPr marL="457200" lvl="1" indent="0">
              <a:buNone/>
            </a:pPr>
            <a:endParaRPr lang="cs-CZ" sz="2000" dirty="0"/>
          </a:p>
          <a:p>
            <a:pPr marL="457200" lvl="1" indent="0">
              <a:buNone/>
            </a:pPr>
            <a:r>
              <a:rPr lang="cs-CZ" sz="2000" dirty="0" smtClean="0"/>
              <a:t>OBĚ PODMÍNKY SE TÝKAJÍ I OPAKUJÍCÍCH !!!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7A4C-98D2-48D8-AD17-43652406473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660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sz="4000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 dirty="0"/>
              <a:t>JAK FUNGUJE TRH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>
                <a:solidFill>
                  <a:srgbClr val="1C1C1C"/>
                </a:solidFill>
              </a:rPr>
              <a:t>Základy ekonomie 2013</a:t>
            </a:r>
            <a:endParaRPr 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Ekonomika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17713"/>
            <a:ext cx="8415536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Ekonomika </a:t>
            </a:r>
            <a:r>
              <a:rPr lang="cs-CZ" sz="2800" dirty="0"/>
              <a:t>– sledování vlastních zájmů = systém</a:t>
            </a:r>
          </a:p>
          <a:p>
            <a:pPr>
              <a:lnSpc>
                <a:spcPct val="90000"/>
              </a:lnSpc>
            </a:pPr>
            <a:r>
              <a:rPr lang="cs-CZ" dirty="0"/>
              <a:t>Informace – ceny, </a:t>
            </a:r>
            <a:r>
              <a:rPr lang="cs-CZ" dirty="0" err="1"/>
              <a:t>fce</a:t>
            </a:r>
            <a:r>
              <a:rPr lang="cs-CZ" dirty="0"/>
              <a:t>: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Informační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Motivační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Alokační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Distribuční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Základní </a:t>
            </a:r>
            <a:r>
              <a:rPr lang="cs-CZ" dirty="0"/>
              <a:t>předpoklad: racionální chování člověka</a:t>
            </a:r>
          </a:p>
          <a:p>
            <a:pPr>
              <a:lnSpc>
                <a:spcPct val="90000"/>
              </a:lnSpc>
            </a:pPr>
            <a:r>
              <a:rPr lang="cs-CZ" dirty="0"/>
              <a:t>Homo </a:t>
            </a:r>
            <a:r>
              <a:rPr lang="cs-CZ" dirty="0" err="1"/>
              <a:t>oeconomicus</a:t>
            </a:r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1" t="44109" r="40547" b="44092"/>
          <a:stretch>
            <a:fillRect/>
          </a:stretch>
        </p:blipFill>
        <p:spPr bwMode="auto">
          <a:xfrm>
            <a:off x="4716016" y="5517232"/>
            <a:ext cx="3743697" cy="122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Tržní síly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Nabídka  a poptávka jsou hybateli tržních ekonomik</a:t>
            </a:r>
          </a:p>
          <a:p>
            <a:pPr>
              <a:lnSpc>
                <a:spcPct val="90000"/>
              </a:lnSpc>
            </a:pPr>
            <a:r>
              <a:rPr lang="cs-CZ"/>
              <a:t>Moderní mikroekonomie je o nabídce, poptávce a tržní rovnováze</a:t>
            </a:r>
          </a:p>
          <a:p>
            <a:pPr>
              <a:lnSpc>
                <a:spcPct val="90000"/>
              </a:lnSpc>
            </a:pPr>
            <a:r>
              <a:rPr lang="cs-CZ"/>
              <a:t>Trh = skupina prodávajících a 	kupujících určitého produktu/služby</a:t>
            </a:r>
          </a:p>
          <a:p>
            <a:pPr>
              <a:lnSpc>
                <a:spcPct val="90000"/>
              </a:lnSpc>
            </a:pPr>
            <a:r>
              <a:rPr lang="cs-CZ"/>
              <a:t>Nabídka a poptávka odpovídají chování lidí a jejich vzájemné interakci na trhu</a:t>
            </a:r>
          </a:p>
        </p:txBody>
      </p:sp>
    </p:spTree>
    <p:extLst>
      <p:ext uri="{BB962C8B-B14F-4D97-AF65-F5344CB8AC3E}">
        <p14:creationId xmlns:p14="http://schemas.microsoft.com/office/powerpoint/2010/main" val="30963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Trhy a konkurence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Nabídka</a:t>
            </a:r>
            <a:r>
              <a:rPr lang="cs-CZ"/>
              <a:t> = prodávající</a:t>
            </a:r>
          </a:p>
          <a:p>
            <a:r>
              <a:rPr lang="cs-CZ" b="1"/>
              <a:t>Poptávka</a:t>
            </a:r>
            <a:r>
              <a:rPr lang="cs-CZ"/>
              <a:t> = kupující</a:t>
            </a:r>
          </a:p>
          <a:p>
            <a:r>
              <a:rPr lang="cs-CZ" b="1"/>
              <a:t>Konkurenční trh</a:t>
            </a:r>
            <a:r>
              <a:rPr lang="cs-CZ"/>
              <a:t> = trh, kde je hodně 	prodávajících a kupujících, takže nikdo 	nemůže ovlivnit tržní cenu (</a:t>
            </a:r>
            <a:r>
              <a:rPr lang="cs-CZ" b="1"/>
              <a:t>DOKO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07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Konkurence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b="1"/>
              <a:t>Dokonalá konkurence</a:t>
            </a:r>
            <a:r>
              <a:rPr lang="cs-CZ" sz="2400"/>
              <a:t>: </a:t>
            </a:r>
          </a:p>
          <a:p>
            <a:pPr lvl="2">
              <a:lnSpc>
                <a:spcPct val="80000"/>
              </a:lnSpc>
            </a:pPr>
            <a:r>
              <a:rPr lang="cs-CZ" sz="1800"/>
              <a:t>produkce je identická</a:t>
            </a:r>
          </a:p>
          <a:p>
            <a:pPr lvl="2">
              <a:lnSpc>
                <a:spcPct val="80000"/>
              </a:lnSpc>
            </a:pPr>
            <a:r>
              <a:rPr lang="cs-CZ" sz="1800"/>
              <a:t>mnoho prodávajících a kupujících, takže nikdo nemůže ovlivnit tržní cenu</a:t>
            </a:r>
          </a:p>
          <a:p>
            <a:pPr lvl="2">
              <a:lnSpc>
                <a:spcPct val="80000"/>
              </a:lnSpc>
            </a:pPr>
            <a:r>
              <a:rPr lang="cs-CZ" sz="1800"/>
              <a:t>kupující a prodávající jsou </a:t>
            </a:r>
            <a:r>
              <a:rPr lang="cs-CZ" sz="1800" b="1"/>
              <a:t>cenoví příjemci</a:t>
            </a:r>
          </a:p>
          <a:p>
            <a:pPr>
              <a:lnSpc>
                <a:spcPct val="80000"/>
              </a:lnSpc>
            </a:pPr>
            <a:r>
              <a:rPr lang="cs-CZ" sz="2400" b="1"/>
              <a:t>Monopol:</a:t>
            </a:r>
          </a:p>
          <a:p>
            <a:pPr lvl="2">
              <a:lnSpc>
                <a:spcPct val="80000"/>
              </a:lnSpc>
            </a:pPr>
            <a:r>
              <a:rPr lang="cs-CZ" sz="1800"/>
              <a:t>= jeden prodávající = </a:t>
            </a:r>
            <a:r>
              <a:rPr lang="cs-CZ" sz="1800" b="1"/>
              <a:t>cenový tvůrce</a:t>
            </a:r>
          </a:p>
          <a:p>
            <a:pPr>
              <a:lnSpc>
                <a:spcPct val="80000"/>
              </a:lnSpc>
            </a:pPr>
            <a:r>
              <a:rPr lang="cs-CZ" sz="2400" b="1"/>
              <a:t>Oligopol </a:t>
            </a:r>
          </a:p>
          <a:p>
            <a:pPr lvl="2">
              <a:lnSpc>
                <a:spcPct val="80000"/>
              </a:lnSpc>
            </a:pPr>
            <a:r>
              <a:rPr lang="cs-CZ" sz="1800"/>
              <a:t>= několik prodávajících</a:t>
            </a:r>
          </a:p>
          <a:p>
            <a:pPr lvl="2">
              <a:lnSpc>
                <a:spcPct val="80000"/>
              </a:lnSpc>
            </a:pPr>
            <a:r>
              <a:rPr lang="cs-CZ" sz="1800"/>
              <a:t>ne příliš agresivní konkurence</a:t>
            </a:r>
          </a:p>
          <a:p>
            <a:pPr>
              <a:lnSpc>
                <a:spcPct val="80000"/>
              </a:lnSpc>
            </a:pPr>
            <a:r>
              <a:rPr lang="cs-CZ" sz="2400" b="1"/>
              <a:t>Monopolistická konkurence </a:t>
            </a:r>
          </a:p>
          <a:p>
            <a:pPr lvl="2">
              <a:lnSpc>
                <a:spcPct val="80000"/>
              </a:lnSpc>
            </a:pPr>
            <a:r>
              <a:rPr lang="cs-CZ" sz="1800"/>
              <a:t>= mnoho prodávajících</a:t>
            </a:r>
          </a:p>
          <a:p>
            <a:pPr lvl="2">
              <a:lnSpc>
                <a:spcPct val="80000"/>
              </a:lnSpc>
            </a:pPr>
            <a:r>
              <a:rPr lang="cs-CZ" sz="1800"/>
              <a:t>odlišitelná produkce</a:t>
            </a:r>
          </a:p>
          <a:p>
            <a:pPr lvl="2">
              <a:lnSpc>
                <a:spcPct val="80000"/>
              </a:lnSpc>
            </a:pPr>
            <a:r>
              <a:rPr lang="cs-CZ" sz="1800"/>
              <a:t>každý prodávající může stanovit cenu svého produktu</a:t>
            </a:r>
          </a:p>
        </p:txBody>
      </p:sp>
    </p:spTree>
    <p:extLst>
      <p:ext uri="{BB962C8B-B14F-4D97-AF65-F5344CB8AC3E}">
        <p14:creationId xmlns:p14="http://schemas.microsoft.com/office/powerpoint/2010/main" val="17725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Poptávka (demand, D) 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Poptávané množství</a:t>
            </a:r>
            <a:r>
              <a:rPr lang="cs-CZ"/>
              <a:t> = množství 	určitého produktu, které jsou 	poptávající ochotni a schopni koupit</a:t>
            </a:r>
          </a:p>
          <a:p>
            <a:r>
              <a:rPr lang="cs-CZ" b="1"/>
              <a:t>Zákon poptávky</a:t>
            </a:r>
            <a:r>
              <a:rPr lang="cs-CZ"/>
              <a:t> = ceteris paribus, 	poptávané množství klesá s rostoucí 	cenou daného produktu</a:t>
            </a:r>
          </a:p>
          <a:p>
            <a:r>
              <a:rPr lang="cs-CZ" b="1"/>
              <a:t>Poptávková křivka</a:t>
            </a:r>
            <a:r>
              <a:rPr lang="cs-CZ"/>
              <a:t> = vztah mezi 	množstvím (Q) a cenou (P)</a:t>
            </a:r>
          </a:p>
        </p:txBody>
      </p:sp>
    </p:spTree>
    <p:extLst>
      <p:ext uri="{BB962C8B-B14F-4D97-AF65-F5344CB8AC3E}">
        <p14:creationId xmlns:p14="http://schemas.microsoft.com/office/powerpoint/2010/main" val="1191913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Karel a rohlíky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89138"/>
            <a:ext cx="3810000" cy="4114800"/>
          </a:xfrm>
        </p:spPr>
        <p:txBody>
          <a:bodyPr/>
          <a:lstStyle/>
          <a:p>
            <a:r>
              <a:rPr lang="cs-CZ"/>
              <a:t>Cena rohlíku (v Kč)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0 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0,5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1,5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2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2,5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3</a:t>
            </a:r>
          </a:p>
          <a:p>
            <a:pPr algn="ctr"/>
            <a:endParaRPr lang="cs-CZ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989138"/>
            <a:ext cx="4679950" cy="3886200"/>
          </a:xfrm>
        </p:spPr>
        <p:txBody>
          <a:bodyPr/>
          <a:lstStyle/>
          <a:p>
            <a:r>
              <a:rPr lang="cs-CZ"/>
              <a:t>Poptávané množství (ks)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12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10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8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6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4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2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0</a:t>
            </a:r>
          </a:p>
        </p:txBody>
      </p:sp>
      <p:pic>
        <p:nvPicPr>
          <p:cNvPr id="38924" name="Picture 12" descr="VEN11a1ca_peciv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5"/>
          <a:stretch>
            <a:fillRect/>
          </a:stretch>
        </p:blipFill>
        <p:spPr bwMode="auto">
          <a:xfrm>
            <a:off x="4932363" y="692150"/>
            <a:ext cx="352901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3059113" y="2781300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2987675" y="3213100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2987675" y="371633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3059113" y="4292600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3059113" y="47974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3059113" y="5300663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3059113" y="580548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Karlova (= individuální) poptávková křivka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2555875" y="2708275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2555875" y="5805488"/>
            <a:ext cx="4464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203575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364163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3924300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6084888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4643438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6804025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>
            <a:off x="2411413" y="5445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4930775" y="76771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5146675" y="7893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059113" y="58769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3779838" y="58769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795963" y="58769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5219700" y="58769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4500563" y="58769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6516688" y="58769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1908175" y="43656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1,5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1908175" y="52292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0,5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1908175" y="350043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2,5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2124075" y="47974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2124075" y="3068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2124075" y="39338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>
            <a:off x="2411413" y="50133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 flipH="1">
            <a:off x="2411413" y="45815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 flipH="1">
            <a:off x="2411413" y="4149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 flipH="1">
            <a:off x="2411413" y="37163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 flipH="1">
            <a:off x="2411413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1619250" y="2492375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  <a:latin typeface="Arial" charset="0"/>
              </a:rPr>
              <a:t>cena</a:t>
            </a:r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7092950" y="5516563"/>
            <a:ext cx="119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  <a:latin typeface="Arial" charset="0"/>
              </a:rPr>
              <a:t>množství</a:t>
            </a:r>
          </a:p>
        </p:txBody>
      </p:sp>
      <p:sp>
        <p:nvSpPr>
          <p:cNvPr id="35878" name="Oval 38"/>
          <p:cNvSpPr>
            <a:spLocks noChangeArrowheads="1"/>
          </p:cNvSpPr>
          <p:nvPr/>
        </p:nvSpPr>
        <p:spPr bwMode="auto">
          <a:xfrm>
            <a:off x="2484438" y="32131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79" name="Oval 39"/>
          <p:cNvSpPr>
            <a:spLocks noChangeArrowheads="1"/>
          </p:cNvSpPr>
          <p:nvPr/>
        </p:nvSpPr>
        <p:spPr bwMode="auto">
          <a:xfrm>
            <a:off x="3132138" y="36449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84" name="Oval 44"/>
          <p:cNvSpPr>
            <a:spLocks noChangeArrowheads="1"/>
          </p:cNvSpPr>
          <p:nvPr/>
        </p:nvSpPr>
        <p:spPr bwMode="auto">
          <a:xfrm>
            <a:off x="6732588" y="573405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 flipV="1">
            <a:off x="2555875" y="5445125"/>
            <a:ext cx="3529013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87" name="Line 47"/>
          <p:cNvSpPr>
            <a:spLocks noChangeShapeType="1"/>
          </p:cNvSpPr>
          <p:nvPr/>
        </p:nvSpPr>
        <p:spPr bwMode="auto">
          <a:xfrm flipV="1">
            <a:off x="2555875" y="5013325"/>
            <a:ext cx="27368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 flipV="1">
            <a:off x="2555875" y="4581525"/>
            <a:ext cx="20875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flipV="1">
            <a:off x="2555875" y="41497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flipV="1">
            <a:off x="2555875" y="3716338"/>
            <a:ext cx="6477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flipV="1">
            <a:off x="3203575" y="3716338"/>
            <a:ext cx="0" cy="20177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92" name="Line 52"/>
          <p:cNvSpPr>
            <a:spLocks noChangeShapeType="1"/>
          </p:cNvSpPr>
          <p:nvPr/>
        </p:nvSpPr>
        <p:spPr bwMode="auto">
          <a:xfrm flipV="1">
            <a:off x="5364163" y="5013325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 flipV="1">
            <a:off x="4643438" y="4581525"/>
            <a:ext cx="0" cy="12239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 flipV="1">
            <a:off x="3924300" y="4149725"/>
            <a:ext cx="0" cy="16557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 flipV="1">
            <a:off x="6084888" y="5445125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96" name="Oval 56"/>
          <p:cNvSpPr>
            <a:spLocks noChangeArrowheads="1"/>
          </p:cNvSpPr>
          <p:nvPr/>
        </p:nvSpPr>
        <p:spPr bwMode="auto">
          <a:xfrm>
            <a:off x="4572000" y="4508500"/>
            <a:ext cx="144463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97" name="Oval 57"/>
          <p:cNvSpPr>
            <a:spLocks noChangeArrowheads="1"/>
          </p:cNvSpPr>
          <p:nvPr/>
        </p:nvSpPr>
        <p:spPr bwMode="auto">
          <a:xfrm>
            <a:off x="5292725" y="4941888"/>
            <a:ext cx="144463" cy="144462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98" name="Oval 58"/>
          <p:cNvSpPr>
            <a:spLocks noChangeArrowheads="1"/>
          </p:cNvSpPr>
          <p:nvPr/>
        </p:nvSpPr>
        <p:spPr bwMode="auto">
          <a:xfrm>
            <a:off x="3851275" y="4076700"/>
            <a:ext cx="144463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99" name="Oval 59"/>
          <p:cNvSpPr>
            <a:spLocks noChangeArrowheads="1"/>
          </p:cNvSpPr>
          <p:nvPr/>
        </p:nvSpPr>
        <p:spPr bwMode="auto">
          <a:xfrm>
            <a:off x="6011863" y="5373688"/>
            <a:ext cx="144462" cy="144462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900" name="Line 60"/>
          <p:cNvSpPr>
            <a:spLocks noChangeShapeType="1"/>
          </p:cNvSpPr>
          <p:nvPr/>
        </p:nvSpPr>
        <p:spPr bwMode="auto">
          <a:xfrm>
            <a:off x="2555875" y="3284538"/>
            <a:ext cx="4248150" cy="2520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901" name="Text Box 61"/>
          <p:cNvSpPr txBox="1">
            <a:spLocks noChangeArrowheads="1"/>
          </p:cNvSpPr>
          <p:nvPr/>
        </p:nvSpPr>
        <p:spPr bwMode="auto">
          <a:xfrm>
            <a:off x="6372225" y="5300663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885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Tržní X individuální poptávka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Tržní poptávka = souhrn všech 	individuálních poptávek po určitém 	zboží/službě</a:t>
            </a:r>
          </a:p>
          <a:p>
            <a:r>
              <a:rPr lang="cs-CZ"/>
              <a:t>Graficky: horizontální součet 	individuálních poptávkových křivek</a:t>
            </a:r>
          </a:p>
        </p:txBody>
      </p:sp>
    </p:spTree>
    <p:extLst>
      <p:ext uri="{BB962C8B-B14F-4D97-AF65-F5344CB8AC3E}">
        <p14:creationId xmlns:p14="http://schemas.microsoft.com/office/powerpoint/2010/main" val="37798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Posun poptávkové křivky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1835150" y="2565400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1835150" y="5661025"/>
            <a:ext cx="655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042988" y="2420938"/>
            <a:ext cx="73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  <a:latin typeface="Arial" charset="0"/>
              </a:rPr>
              <a:t>cena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380288" y="5734050"/>
            <a:ext cx="1198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  <a:latin typeface="Arial" charset="0"/>
              </a:rPr>
              <a:t>množství</a:t>
            </a: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3563938" y="2781300"/>
            <a:ext cx="2520950" cy="2520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5364163" y="2708275"/>
            <a:ext cx="2520950" cy="25209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1908175" y="3068638"/>
            <a:ext cx="2305050" cy="2305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7812088" y="5157788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cs-CZ" sz="2000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6084888" y="5157788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cs-CZ" sz="2000" baseline="-25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V="1">
            <a:off x="4643438" y="3500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H="1" flipV="1">
            <a:off x="2843213" y="35734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4211638" y="299720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>
                <a:solidFill>
                  <a:srgbClr val="000000"/>
                </a:solidFill>
              </a:rPr>
              <a:t>růst poptávky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2195513" y="3068638"/>
            <a:ext cx="2360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>
                <a:solidFill>
                  <a:srgbClr val="000000"/>
                </a:solidFill>
              </a:rPr>
              <a:t>pokles poptávky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4140200" y="5157788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cs-CZ" sz="2000" baseline="-250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64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ekonomie 2013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7A4C-98D2-48D8-AD17-436524064734}" type="slidenum">
              <a:rPr lang="cs-CZ" smtClean="0"/>
              <a:pPr/>
              <a:t>3</a:t>
            </a:fld>
            <a:endParaRPr lang="cs-CZ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339830"/>
              </p:ext>
            </p:extLst>
          </p:nvPr>
        </p:nvGraphicFramePr>
        <p:xfrm>
          <a:off x="1043610" y="2154871"/>
          <a:ext cx="7200798" cy="3722400"/>
        </p:xfrm>
        <a:graphic>
          <a:graphicData uri="http://schemas.openxmlformats.org/drawingml/2006/table">
            <a:tbl>
              <a:tblPr/>
              <a:tblGrid>
                <a:gridCol w="2400266"/>
                <a:gridCol w="2400266"/>
                <a:gridCol w="2400266"/>
              </a:tblGrid>
              <a:tr h="531772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80"/>
                          </a:solidFill>
                          <a:effectLst/>
                        </a:rPr>
                        <a:t>4.10.2014</a:t>
                      </a:r>
                      <a:endParaRPr lang="cs-CZ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008080"/>
                          </a:solidFill>
                          <a:effectLst/>
                        </a:rPr>
                        <a:t>12:50-16:05, P304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008080"/>
                          </a:solidFill>
                          <a:effectLst/>
                        </a:rPr>
                        <a:t>1. blok výuky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72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80"/>
                          </a:solidFill>
                          <a:effectLst/>
                        </a:rPr>
                        <a:t>1.11.2014</a:t>
                      </a:r>
                      <a:endParaRPr lang="cs-CZ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008080"/>
                          </a:solidFill>
                          <a:effectLst/>
                        </a:rPr>
                        <a:t>12:50-16:05, P312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008080"/>
                          </a:solidFill>
                          <a:effectLst/>
                        </a:rPr>
                        <a:t>2. blok výuky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56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2.11.–9.11.2014 včetně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1. autokorekční cvičení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72"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008080"/>
                          </a:solidFill>
                          <a:effectLst/>
                        </a:rPr>
                        <a:t>29. 11. 2014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008080"/>
                          </a:solidFill>
                          <a:effectLst/>
                        </a:rPr>
                        <a:t>8:30-11:50, P312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008080"/>
                          </a:solidFill>
                          <a:effectLst/>
                        </a:rPr>
                        <a:t>3. blok výuky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56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30.11.–7.12.2014 včetně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2. autokorekční cvičení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72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leden - únor 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zkouškové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62200" y="2154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8734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ovlivňuje kupujícího?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Důchod spotřebitele</a:t>
            </a:r>
          </a:p>
          <a:p>
            <a:pPr lvl="2"/>
            <a:r>
              <a:rPr lang="cs-CZ"/>
              <a:t>normální X podřadná produkce</a:t>
            </a:r>
          </a:p>
          <a:p>
            <a:r>
              <a:rPr lang="cs-CZ"/>
              <a:t>Ceny příbuzné produkce</a:t>
            </a:r>
          </a:p>
          <a:p>
            <a:pPr lvl="2"/>
            <a:r>
              <a:rPr lang="cs-CZ"/>
              <a:t>substituty X komplementy</a:t>
            </a:r>
          </a:p>
          <a:p>
            <a:r>
              <a:rPr lang="cs-CZ"/>
              <a:t>Chutě</a:t>
            </a:r>
          </a:p>
          <a:p>
            <a:r>
              <a:rPr lang="cs-CZ"/>
              <a:t>Očekávání</a:t>
            </a:r>
          </a:p>
          <a:p>
            <a:r>
              <a:rPr lang="cs-CZ"/>
              <a:t>Počet spotřebitelů</a:t>
            </a:r>
          </a:p>
          <a:p>
            <a:pPr lvl="4">
              <a:buFont typeface="Wingdings" pitchFamily="2" charset="2"/>
              <a:buNone/>
            </a:pP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9445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/>
              <a:t>Změna ceny dané produkce?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Vyvolá změna poptávaného množství </a:t>
            </a:r>
          </a:p>
          <a:p>
            <a:pPr>
              <a:buFont typeface="Wingdings" pitchFamily="2" charset="2"/>
              <a:buNone/>
            </a:pPr>
            <a:r>
              <a:rPr lang="cs-CZ"/>
              <a:t>= posun po křivce</a:t>
            </a:r>
          </a:p>
          <a:p>
            <a:endParaRPr lang="cs-CZ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003800" y="2924175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5003800" y="6021388"/>
            <a:ext cx="3168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292725" y="3716338"/>
            <a:ext cx="2951163" cy="1657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316913" y="51577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775575" y="61658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284663" y="292417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 flipV="1">
            <a:off x="6659563" y="4292600"/>
            <a:ext cx="129857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5003800" y="5229225"/>
            <a:ext cx="29527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5003800" y="43656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7812088" y="5949950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643438" y="5013325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3438" y="4149725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300788" y="5949950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H="1">
            <a:off x="7956550" y="5229225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>
            <a:off x="6443663" y="4365625"/>
            <a:ext cx="0" cy="16557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H="1" flipV="1">
            <a:off x="4787900" y="4508500"/>
            <a:ext cx="15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H="1" flipV="1">
            <a:off x="6588125" y="623728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6372225" y="4292600"/>
            <a:ext cx="144463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7885113" y="5157788"/>
            <a:ext cx="144462" cy="144462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76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Závisí D na P nebo P na D?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Př. zemědělec očekává </a:t>
            </a:r>
            <a:r>
              <a:rPr lang="cs-CZ" sz="2800" b="1"/>
              <a:t>velkou úrodu</a:t>
            </a:r>
            <a:r>
              <a:rPr lang="cs-CZ" sz="2800"/>
              <a:t>: </a:t>
            </a:r>
            <a:r>
              <a:rPr lang="cs-CZ" sz="2800" b="1"/>
              <a:t>jaký to bude mít vliv na jeho příjmy?</a:t>
            </a:r>
          </a:p>
          <a:p>
            <a:r>
              <a:rPr lang="cs-CZ" sz="2800"/>
              <a:t>Víc řepky = pokles její ceny</a:t>
            </a:r>
          </a:p>
          <a:p>
            <a:r>
              <a:rPr lang="cs-CZ" sz="2800"/>
              <a:t>Když klesne cena = růst poptávky po řepce = </a:t>
            </a:r>
            <a:r>
              <a:rPr lang="cs-CZ" sz="2800" b="1"/>
              <a:t>růst její ceny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VYSOKÁ ÚRODA a zároveň VYSOKÁ CENA?</a:t>
            </a:r>
          </a:p>
        </p:txBody>
      </p:sp>
      <p:pic>
        <p:nvPicPr>
          <p:cNvPr id="72708" name="Picture 4" descr="repka_ozima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45125"/>
            <a:ext cx="2016125" cy="7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 descr="repka_ozima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445125"/>
            <a:ext cx="2016125" cy="7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repka_ozima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45125"/>
            <a:ext cx="2016125" cy="7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repka_ozima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45125"/>
            <a:ext cx="2016125" cy="7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ze života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42810" r="61511" b="40523"/>
          <a:stretch>
            <a:fillRect/>
          </a:stretch>
        </p:blipFill>
        <p:spPr>
          <a:xfrm>
            <a:off x="1403350" y="2349500"/>
            <a:ext cx="5848350" cy="2057400"/>
          </a:xfrm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476375" y="4652963"/>
            <a:ext cx="7343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000">
                <a:solidFill>
                  <a:srgbClr val="000000"/>
                </a:solidFill>
                <a:latin typeface="Arial" charset="0"/>
              </a:rPr>
              <a:t>http://jindrichohradecky.denik.cz/podnikani/pivo-zdrazi-hospodsti-se-boji-o-zakazniky20091004.html</a:t>
            </a:r>
          </a:p>
        </p:txBody>
      </p:sp>
      <p:sp>
        <p:nvSpPr>
          <p:cNvPr id="6861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0288" y="836613"/>
            <a:ext cx="1042987" cy="1042987"/>
          </a:xfrm>
          <a:prstGeom prst="actionButtonHelp">
            <a:avLst/>
          </a:prstGeom>
          <a:solidFill>
            <a:schemeClr val="bg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Nabídka (supply, S)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Nabízené množství</a:t>
            </a:r>
            <a:r>
              <a:rPr lang="cs-CZ"/>
              <a:t> = množství 	produkce, které jsou prodávající 	ochotni a schopni prodat</a:t>
            </a:r>
          </a:p>
          <a:p>
            <a:r>
              <a:rPr lang="cs-CZ" b="1"/>
              <a:t>Zákon nabídky</a:t>
            </a:r>
            <a:r>
              <a:rPr lang="cs-CZ"/>
              <a:t> = ceteris paribus, 	nabízené množství roste s rostoucí 	cenou daného produktu</a:t>
            </a:r>
          </a:p>
          <a:p>
            <a:r>
              <a:rPr lang="cs-CZ" b="1"/>
              <a:t>Nabídková křivka</a:t>
            </a:r>
            <a:r>
              <a:rPr lang="cs-CZ"/>
              <a:t> = vztah mezi 	množstvím (Q) a cenou (P)</a:t>
            </a:r>
          </a:p>
        </p:txBody>
      </p:sp>
    </p:spTree>
    <p:extLst>
      <p:ext uri="{BB962C8B-B14F-4D97-AF65-F5344CB8AC3E}">
        <p14:creationId xmlns:p14="http://schemas.microsoft.com/office/powerpoint/2010/main" val="11852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805613" cy="1462087"/>
          </a:xfrm>
        </p:spPr>
        <p:txBody>
          <a:bodyPr/>
          <a:lstStyle/>
          <a:p>
            <a:r>
              <a:rPr lang="cs-CZ"/>
              <a:t>Příklad: </a:t>
            </a:r>
            <a:br>
              <a:rPr lang="cs-CZ"/>
            </a:br>
            <a:r>
              <a:rPr lang="cs-CZ"/>
              <a:t>Nabídka pekaře Housky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89138"/>
            <a:ext cx="3810000" cy="4114800"/>
          </a:xfrm>
        </p:spPr>
        <p:txBody>
          <a:bodyPr/>
          <a:lstStyle/>
          <a:p>
            <a:r>
              <a:rPr lang="cs-CZ"/>
              <a:t>Cena rohlíku (v Kč)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0 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0,5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1,5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2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2,5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3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981200"/>
            <a:ext cx="4311650" cy="3886200"/>
          </a:xfrm>
        </p:spPr>
        <p:txBody>
          <a:bodyPr/>
          <a:lstStyle/>
          <a:p>
            <a:r>
              <a:rPr lang="cs-CZ"/>
              <a:t>Nabízené množství (ks)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0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0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2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3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4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5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2916238" y="2852738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2987675" y="3357563"/>
            <a:ext cx="34559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2916238" y="3789363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987675" y="4365625"/>
            <a:ext cx="34559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2987675" y="4868863"/>
            <a:ext cx="34559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3059113" y="5300663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2987675" y="5734050"/>
            <a:ext cx="34559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Houskova (= individuální) nabídková křivka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2555875" y="2708275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H="1">
            <a:off x="2555875" y="5805488"/>
            <a:ext cx="4464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3203575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2843213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3924300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3563938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4643438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4284663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H="1">
            <a:off x="2411413" y="5445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4930775" y="76771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5146675" y="7893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3059113" y="580548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3779838" y="580548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3419475" y="5805488"/>
            <a:ext cx="28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2627313" y="580548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4500563" y="580548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4140200" y="580548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1908175" y="43656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1,5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1908175" y="52292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0,5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1908175" y="350043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2,5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2124075" y="47974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2124075" y="3068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2124075" y="39338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 flipH="1">
            <a:off x="2411413" y="50133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 flipH="1">
            <a:off x="2411413" y="45815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92" name="Line 28"/>
          <p:cNvSpPr>
            <a:spLocks noChangeShapeType="1"/>
          </p:cNvSpPr>
          <p:nvPr/>
        </p:nvSpPr>
        <p:spPr bwMode="auto">
          <a:xfrm flipH="1">
            <a:off x="2411413" y="4149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93" name="Line 29"/>
          <p:cNvSpPr>
            <a:spLocks noChangeShapeType="1"/>
          </p:cNvSpPr>
          <p:nvPr/>
        </p:nvSpPr>
        <p:spPr bwMode="auto">
          <a:xfrm flipH="1">
            <a:off x="2411413" y="37163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94" name="Line 30"/>
          <p:cNvSpPr>
            <a:spLocks noChangeShapeType="1"/>
          </p:cNvSpPr>
          <p:nvPr/>
        </p:nvSpPr>
        <p:spPr bwMode="auto">
          <a:xfrm flipH="1">
            <a:off x="2411413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1619250" y="2492375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  <a:latin typeface="Arial" charset="0"/>
              </a:rPr>
              <a:t>cena</a:t>
            </a: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7092950" y="5516563"/>
            <a:ext cx="119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  <a:latin typeface="Arial" charset="0"/>
              </a:rPr>
              <a:t>množství</a:t>
            </a:r>
          </a:p>
        </p:txBody>
      </p:sp>
      <p:sp>
        <p:nvSpPr>
          <p:cNvPr id="62498" name="Oval 34"/>
          <p:cNvSpPr>
            <a:spLocks noChangeArrowheads="1"/>
          </p:cNvSpPr>
          <p:nvPr/>
        </p:nvSpPr>
        <p:spPr bwMode="auto">
          <a:xfrm>
            <a:off x="2484438" y="5373688"/>
            <a:ext cx="144462" cy="144462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auto">
          <a:xfrm>
            <a:off x="2771775" y="4941888"/>
            <a:ext cx="144463" cy="144462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00" name="Line 36"/>
          <p:cNvSpPr>
            <a:spLocks noChangeShapeType="1"/>
          </p:cNvSpPr>
          <p:nvPr/>
        </p:nvSpPr>
        <p:spPr bwMode="auto">
          <a:xfrm flipV="1">
            <a:off x="3924300" y="3644900"/>
            <a:ext cx="0" cy="2160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 flipV="1">
            <a:off x="2555875" y="5013325"/>
            <a:ext cx="287338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02" name="Line 38"/>
          <p:cNvSpPr>
            <a:spLocks noChangeShapeType="1"/>
          </p:cNvSpPr>
          <p:nvPr/>
        </p:nvSpPr>
        <p:spPr bwMode="auto">
          <a:xfrm flipV="1">
            <a:off x="2555875" y="4581525"/>
            <a:ext cx="6477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555875" y="4149725"/>
            <a:ext cx="10080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04" name="Line 40"/>
          <p:cNvSpPr>
            <a:spLocks noChangeShapeType="1"/>
          </p:cNvSpPr>
          <p:nvPr/>
        </p:nvSpPr>
        <p:spPr bwMode="auto">
          <a:xfrm flipV="1">
            <a:off x="2843213" y="5013325"/>
            <a:ext cx="0" cy="7223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 flipV="1">
            <a:off x="3203575" y="4581525"/>
            <a:ext cx="0" cy="1152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06" name="Line 42"/>
          <p:cNvSpPr>
            <a:spLocks noChangeShapeType="1"/>
          </p:cNvSpPr>
          <p:nvPr/>
        </p:nvSpPr>
        <p:spPr bwMode="auto">
          <a:xfrm flipV="1">
            <a:off x="4284663" y="3284538"/>
            <a:ext cx="0" cy="24495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07" name="Line 43"/>
          <p:cNvSpPr>
            <a:spLocks noChangeShapeType="1"/>
          </p:cNvSpPr>
          <p:nvPr/>
        </p:nvSpPr>
        <p:spPr bwMode="auto">
          <a:xfrm flipV="1">
            <a:off x="2627313" y="3284538"/>
            <a:ext cx="16573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V="1">
            <a:off x="3563938" y="4149725"/>
            <a:ext cx="0" cy="16557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09" name="Line 45"/>
          <p:cNvSpPr>
            <a:spLocks noChangeShapeType="1"/>
          </p:cNvSpPr>
          <p:nvPr/>
        </p:nvSpPr>
        <p:spPr bwMode="auto">
          <a:xfrm flipV="1">
            <a:off x="2627313" y="3716338"/>
            <a:ext cx="12969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10" name="Oval 46"/>
          <p:cNvSpPr>
            <a:spLocks noChangeArrowheads="1"/>
          </p:cNvSpPr>
          <p:nvPr/>
        </p:nvSpPr>
        <p:spPr bwMode="auto">
          <a:xfrm>
            <a:off x="3132138" y="45085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11" name="Oval 47"/>
          <p:cNvSpPr>
            <a:spLocks noChangeArrowheads="1"/>
          </p:cNvSpPr>
          <p:nvPr/>
        </p:nvSpPr>
        <p:spPr bwMode="auto">
          <a:xfrm>
            <a:off x="4211638" y="32131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12" name="Oval 48"/>
          <p:cNvSpPr>
            <a:spLocks noChangeArrowheads="1"/>
          </p:cNvSpPr>
          <p:nvPr/>
        </p:nvSpPr>
        <p:spPr bwMode="auto">
          <a:xfrm>
            <a:off x="3492500" y="4076700"/>
            <a:ext cx="144463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13" name="Oval 49"/>
          <p:cNvSpPr>
            <a:spLocks noChangeArrowheads="1"/>
          </p:cNvSpPr>
          <p:nvPr/>
        </p:nvSpPr>
        <p:spPr bwMode="auto">
          <a:xfrm>
            <a:off x="3851275" y="3644900"/>
            <a:ext cx="144463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14" name="Line 50"/>
          <p:cNvSpPr>
            <a:spLocks noChangeShapeType="1"/>
          </p:cNvSpPr>
          <p:nvPr/>
        </p:nvSpPr>
        <p:spPr bwMode="auto">
          <a:xfrm flipH="1">
            <a:off x="2555875" y="2781300"/>
            <a:ext cx="2160588" cy="2663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4716463" y="24923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817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Tržní X individuální nabídková křivka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Tržní nabídka = souhrn všech 	individuálních nabídek určité 	produkce/služeb</a:t>
            </a:r>
          </a:p>
          <a:p>
            <a:r>
              <a:rPr lang="cs-CZ"/>
              <a:t>Graficky: horizontální součet 	individuálních nabídkových křivek</a:t>
            </a:r>
          </a:p>
        </p:txBody>
      </p:sp>
    </p:spTree>
    <p:extLst>
      <p:ext uri="{BB962C8B-B14F-4D97-AF65-F5344CB8AC3E}">
        <p14:creationId xmlns:p14="http://schemas.microsoft.com/office/powerpoint/2010/main" val="31766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Posun nabídkové křivky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908175" y="2708275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1908175" y="5805488"/>
            <a:ext cx="5400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042988" y="249237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948488" y="580548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H="1">
            <a:off x="2916238" y="2781300"/>
            <a:ext cx="2952750" cy="2376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867400" y="2420938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  <a:r>
              <a:rPr lang="cs-CZ" sz="2000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 flipV="1">
            <a:off x="3276600" y="36449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4932363" y="3644900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5003800" y="2852738"/>
            <a:ext cx="2735263" cy="2232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1979613" y="2420938"/>
            <a:ext cx="2520950" cy="2016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7740650" y="2492375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  <a:r>
              <a:rPr lang="cs-CZ" sz="20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4427538" y="2349500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  <a:r>
              <a:rPr lang="cs-CZ" sz="2000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3419475" y="3141663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>
                <a:solidFill>
                  <a:srgbClr val="000000"/>
                </a:solidFill>
              </a:rPr>
              <a:t>pokles nabídky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364163" y="314166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>
                <a:solidFill>
                  <a:srgbClr val="000000"/>
                </a:solidFill>
              </a:rPr>
              <a:t>růst nabídky</a:t>
            </a:r>
          </a:p>
        </p:txBody>
      </p:sp>
    </p:spTree>
    <p:extLst>
      <p:ext uri="{BB962C8B-B14F-4D97-AF65-F5344CB8AC3E}">
        <p14:creationId xmlns:p14="http://schemas.microsoft.com/office/powerpoint/2010/main" val="10069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ovlivňuje prodávající?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Cena vstupů</a:t>
            </a:r>
          </a:p>
          <a:p>
            <a:r>
              <a:rPr lang="cs-CZ"/>
              <a:t>Technologie</a:t>
            </a:r>
          </a:p>
          <a:p>
            <a:r>
              <a:rPr lang="cs-CZ"/>
              <a:t>Očekávání</a:t>
            </a:r>
          </a:p>
          <a:p>
            <a:r>
              <a:rPr lang="cs-CZ"/>
              <a:t>Počet prodávajících</a:t>
            </a:r>
          </a:p>
        </p:txBody>
      </p:sp>
    </p:spTree>
    <p:extLst>
      <p:ext uri="{BB962C8B-B14F-4D97-AF65-F5344CB8AC3E}">
        <p14:creationId xmlns:p14="http://schemas.microsoft.com/office/powerpoint/2010/main" val="357163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9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cs-CZ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/>
              <a:t>ZÁKLADNÍ PRINCIPY EKONOMIE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>
                <a:solidFill>
                  <a:srgbClr val="1C1C1C"/>
                </a:solidFill>
              </a:rPr>
              <a:t>Základy ekonomie 2013</a:t>
            </a:r>
            <a:endParaRPr lang="cs-CZ">
              <a:solidFill>
                <a:srgbClr val="1C1C1C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F8FBC1-7BAD-45F8-B15C-1445F1FA340A}" type="slidenum">
              <a:rPr lang="cs-CZ" smtClean="0">
                <a:solidFill>
                  <a:srgbClr val="1C1C1C"/>
                </a:solidFill>
              </a:rPr>
              <a:pPr/>
              <a:t>4</a:t>
            </a:fld>
            <a:endParaRPr 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53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Změna nabízeného množství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Posun po nabídkové křivce</a:t>
            </a:r>
          </a:p>
          <a:p>
            <a:r>
              <a:rPr lang="cs-CZ"/>
              <a:t>Vyvoláno vším, </a:t>
            </a:r>
          </a:p>
          <a:p>
            <a:pPr>
              <a:buFont typeface="Wingdings" pitchFamily="2" charset="2"/>
              <a:buNone/>
            </a:pPr>
            <a:r>
              <a:rPr lang="cs-CZ"/>
              <a:t>co mění nabízené </a:t>
            </a:r>
          </a:p>
          <a:p>
            <a:pPr>
              <a:buFont typeface="Wingdings" pitchFamily="2" charset="2"/>
              <a:buNone/>
            </a:pPr>
            <a:r>
              <a:rPr lang="cs-CZ"/>
              <a:t>množství</a:t>
            </a:r>
          </a:p>
          <a:p>
            <a:endParaRPr lang="cs-CZ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5003800" y="2924175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H="1">
            <a:off x="5003800" y="6021388"/>
            <a:ext cx="3168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H="1">
            <a:off x="6300788" y="2997200"/>
            <a:ext cx="1150937" cy="2519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7451725" y="25654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8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524750" y="602138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4284663" y="292417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V="1">
            <a:off x="6227763" y="3500438"/>
            <a:ext cx="719137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5003800" y="5229225"/>
            <a:ext cx="29527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4932363" y="3429000"/>
            <a:ext cx="2303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7092950" y="5949950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4643438" y="5013325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4643438" y="3213100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6300788" y="5949950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7235825" y="3429000"/>
            <a:ext cx="0" cy="25923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 flipH="1">
            <a:off x="6443663" y="5157788"/>
            <a:ext cx="0" cy="863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 flipH="1" flipV="1">
            <a:off x="4787900" y="3573463"/>
            <a:ext cx="1588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 flipV="1">
            <a:off x="6588125" y="61658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61" name="Oval 21"/>
          <p:cNvSpPr>
            <a:spLocks noChangeArrowheads="1"/>
          </p:cNvSpPr>
          <p:nvPr/>
        </p:nvSpPr>
        <p:spPr bwMode="auto">
          <a:xfrm>
            <a:off x="7164388" y="3357563"/>
            <a:ext cx="144462" cy="144462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62" name="Oval 22"/>
          <p:cNvSpPr>
            <a:spLocks noChangeArrowheads="1"/>
          </p:cNvSpPr>
          <p:nvPr/>
        </p:nvSpPr>
        <p:spPr bwMode="auto">
          <a:xfrm>
            <a:off x="6372225" y="5157788"/>
            <a:ext cx="144463" cy="144462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ze života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900113" y="4652963"/>
            <a:ext cx="7343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000">
                <a:solidFill>
                  <a:srgbClr val="000000"/>
                </a:solidFill>
                <a:latin typeface="Arial" charset="0"/>
              </a:rPr>
              <a:t>http://www.podnikatel.cz/clanky/rekordni-ceny-nafty-cesti-dopravci-zdrazi/</a:t>
            </a:r>
          </a:p>
        </p:txBody>
      </p:sp>
      <p:sp>
        <p:nvSpPr>
          <p:cNvPr id="7066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0288" y="836613"/>
            <a:ext cx="1042987" cy="1042987"/>
          </a:xfrm>
          <a:prstGeom prst="actionButtonHelp">
            <a:avLst/>
          </a:prstGeom>
          <a:solidFill>
            <a:schemeClr val="bg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pic>
        <p:nvPicPr>
          <p:cNvPr id="7066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t="67627" r="46509" b="23816"/>
          <a:stretch>
            <a:fillRect/>
          </a:stretch>
        </p:blipFill>
        <p:spPr>
          <a:xfrm>
            <a:off x="611188" y="2924175"/>
            <a:ext cx="7750175" cy="16065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7179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Rovnováha = situace, kdy cena dosáhla 	úrovně, kde jsou se poptávané a 	nabízené množství rovná</a:t>
            </a:r>
          </a:p>
          <a:p>
            <a:r>
              <a:rPr lang="cs-CZ"/>
              <a:t>Rovnovážná cena – odpovídá průsečíku 	S a D</a:t>
            </a:r>
          </a:p>
          <a:p>
            <a:r>
              <a:rPr lang="cs-CZ"/>
              <a:t>Rovnovážné množství – odpovídá 	průsečíku S a D</a:t>
            </a:r>
          </a:p>
        </p:txBody>
      </p:sp>
    </p:spTree>
    <p:extLst>
      <p:ext uri="{BB962C8B-B14F-4D97-AF65-F5344CB8AC3E}">
        <p14:creationId xmlns:p14="http://schemas.microsoft.com/office/powerpoint/2010/main" val="7913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Nabídka a poptávka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2349500"/>
            <a:ext cx="2411413" cy="3959225"/>
          </a:xfrm>
          <a:prstGeom prst="rect">
            <a:avLst/>
          </a:prstGeom>
          <a:solidFill>
            <a:srgbClr val="DEE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Cena rohlíku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     (v Kč)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0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0,5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1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1,5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2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2,5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2349500"/>
            <a:ext cx="2087562" cy="4032250"/>
          </a:xfrm>
          <a:solidFill>
            <a:srgbClr val="FFCC99"/>
          </a:solidFill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/>
              <a:t>Cena rohlíku 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 (v Kč)</a:t>
            </a:r>
          </a:p>
          <a:p>
            <a:pPr algn="ctr">
              <a:buFont typeface="Wingdings" pitchFamily="2" charset="2"/>
              <a:buNone/>
            </a:pPr>
            <a:r>
              <a:rPr lang="cs-CZ" sz="2400"/>
              <a:t>0 </a:t>
            </a:r>
          </a:p>
          <a:p>
            <a:pPr algn="ctr">
              <a:buFont typeface="Wingdings" pitchFamily="2" charset="2"/>
              <a:buNone/>
            </a:pPr>
            <a:r>
              <a:rPr lang="cs-CZ" sz="2400"/>
              <a:t>0,5</a:t>
            </a:r>
          </a:p>
          <a:p>
            <a:pPr algn="ctr">
              <a:buFont typeface="Wingdings" pitchFamily="2" charset="2"/>
              <a:buNone/>
            </a:pPr>
            <a:r>
              <a:rPr lang="cs-CZ" sz="2400"/>
              <a:t>1</a:t>
            </a:r>
          </a:p>
          <a:p>
            <a:pPr algn="ctr">
              <a:buFont typeface="Wingdings" pitchFamily="2" charset="2"/>
              <a:buNone/>
            </a:pPr>
            <a:r>
              <a:rPr lang="cs-CZ" sz="2400"/>
              <a:t>1,5</a:t>
            </a:r>
          </a:p>
          <a:p>
            <a:pPr algn="ctr">
              <a:buFont typeface="Wingdings" pitchFamily="2" charset="2"/>
              <a:buNone/>
            </a:pPr>
            <a:r>
              <a:rPr lang="cs-CZ" sz="2400"/>
              <a:t>2</a:t>
            </a:r>
          </a:p>
          <a:p>
            <a:pPr algn="ctr">
              <a:buFont typeface="Wingdings" pitchFamily="2" charset="2"/>
              <a:buNone/>
            </a:pPr>
            <a:r>
              <a:rPr lang="cs-CZ" sz="2400"/>
              <a:t>2,5</a:t>
            </a:r>
          </a:p>
          <a:p>
            <a:pPr algn="ctr">
              <a:buFont typeface="Wingdings" pitchFamily="2" charset="2"/>
              <a:buNone/>
            </a:pPr>
            <a:r>
              <a:rPr lang="cs-CZ" sz="2400"/>
              <a:t>3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732588" y="2349500"/>
            <a:ext cx="2411412" cy="40322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   Nabízené množství (ks)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0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0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1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4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7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10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908175" y="2349500"/>
            <a:ext cx="2519363" cy="3959225"/>
          </a:xfrm>
          <a:prstGeom prst="rect">
            <a:avLst/>
          </a:prstGeom>
          <a:solidFill>
            <a:srgbClr val="DEE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   Poptávané množství (ks)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19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16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13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10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7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4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cs-CZ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755650" y="4868863"/>
            <a:ext cx="2808288" cy="6477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5435600" y="4868863"/>
            <a:ext cx="2881313" cy="6477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3492500" y="1484313"/>
            <a:ext cx="2519363" cy="360045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V="1">
            <a:off x="6443663" y="1989138"/>
            <a:ext cx="288925" cy="287813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6011863" y="692150"/>
            <a:ext cx="2449512" cy="1311275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za cenu 2 Kč se poptávané a nabízené množství rovná</a:t>
            </a:r>
          </a:p>
        </p:txBody>
      </p:sp>
    </p:spTree>
    <p:extLst>
      <p:ext uri="{BB962C8B-B14F-4D97-AF65-F5344CB8AC3E}">
        <p14:creationId xmlns:p14="http://schemas.microsoft.com/office/powerpoint/2010/main" val="16724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Trh v rovnováze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47813" y="24209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588125" y="56610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3563938" y="2781300"/>
            <a:ext cx="2520950" cy="2520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227763" y="24209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V="1">
            <a:off x="3276600" y="2781300"/>
            <a:ext cx="2808288" cy="2447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2484438" y="2565400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H="1">
            <a:off x="2484438" y="5661025"/>
            <a:ext cx="4392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572000" y="3357563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6156325" y="501332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2484438" y="3933825"/>
            <a:ext cx="22320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4716463" y="4005263"/>
            <a:ext cx="0" cy="165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4643438" y="38608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39750" y="3644900"/>
            <a:ext cx="18002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rovnovážná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3924300" y="6003925"/>
            <a:ext cx="16557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rovnovážné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051050" y="37163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572000" y="56610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708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Nerovnováha trhu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Přebytek:</a:t>
            </a:r>
          </a:p>
          <a:p>
            <a:pPr lvl="2"/>
            <a:r>
              <a:rPr lang="cs-CZ"/>
              <a:t>Cena je vyšší než rovnovážná </a:t>
            </a:r>
          </a:p>
          <a:p>
            <a:pPr lvl="2"/>
            <a:r>
              <a:rPr lang="cs-CZ"/>
              <a:t>Nabízené množství je vyšší než poptávané</a:t>
            </a:r>
          </a:p>
          <a:p>
            <a:pPr lvl="2"/>
            <a:r>
              <a:rPr lang="cs-CZ"/>
              <a:t>Prodávající sníží cenu, aby víc prodali</a:t>
            </a:r>
          </a:p>
          <a:p>
            <a:r>
              <a:rPr lang="cs-CZ"/>
              <a:t>Nedostatek:</a:t>
            </a:r>
          </a:p>
          <a:p>
            <a:pPr lvl="2"/>
            <a:r>
              <a:rPr lang="cs-CZ"/>
              <a:t>Cena je nižší než rovnovážná</a:t>
            </a:r>
          </a:p>
          <a:p>
            <a:pPr lvl="2"/>
            <a:r>
              <a:rPr lang="cs-CZ"/>
              <a:t>Poptávané množství je vyšší než nabízené</a:t>
            </a:r>
          </a:p>
          <a:p>
            <a:pPr lvl="2"/>
            <a:r>
              <a:rPr lang="cs-CZ"/>
              <a:t>Prodávající zvýší cenu, protože si to mohou dovolit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8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Trh v nerovnováze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547813" y="24209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588125" y="56610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3563938" y="2781300"/>
            <a:ext cx="2520950" cy="2520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227763" y="24209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3276600" y="2781300"/>
            <a:ext cx="2808288" cy="2447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3059113" y="2565400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3059113" y="5661025"/>
            <a:ext cx="3817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572000" y="3357563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156325" y="501332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059113" y="3933825"/>
            <a:ext cx="16573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4716463" y="4005263"/>
            <a:ext cx="0" cy="165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4643438" y="38608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2124075" y="5949950"/>
            <a:ext cx="1943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poptávané množství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364163" y="6003925"/>
            <a:ext cx="16557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nabízené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2627313" y="37163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572000" y="56610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059113" y="3284538"/>
            <a:ext cx="24495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V="1">
            <a:off x="5508625" y="3284538"/>
            <a:ext cx="0" cy="23764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V="1">
            <a:off x="4067175" y="3284538"/>
            <a:ext cx="0" cy="23764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3924300" y="56610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5364163" y="5661025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2484438" y="306863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2,5</a:t>
            </a:r>
          </a:p>
        </p:txBody>
      </p:sp>
      <p:sp>
        <p:nvSpPr>
          <p:cNvPr id="56345" name="AutoShape 25"/>
          <p:cNvSpPr>
            <a:spLocks/>
          </p:cNvSpPr>
          <p:nvPr/>
        </p:nvSpPr>
        <p:spPr bwMode="auto">
          <a:xfrm rot="16200000">
            <a:off x="4553744" y="2294731"/>
            <a:ext cx="503238" cy="1476375"/>
          </a:xfrm>
          <a:prstGeom prst="rightBrace">
            <a:avLst>
              <a:gd name="adj1" fmla="val 2444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 flipV="1">
            <a:off x="3492500" y="5949950"/>
            <a:ext cx="503238" cy="2159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 flipH="1" flipV="1">
            <a:off x="5724525" y="5949950"/>
            <a:ext cx="71438" cy="1444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284663" y="2349500"/>
            <a:ext cx="115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přebytek</a:t>
            </a:r>
          </a:p>
        </p:txBody>
      </p:sp>
    </p:spTree>
    <p:extLst>
      <p:ext uri="{BB962C8B-B14F-4D97-AF65-F5344CB8AC3E}">
        <p14:creationId xmlns:p14="http://schemas.microsoft.com/office/powerpoint/2010/main" val="26254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Zákon nabídky a poptávky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Cena produkce se přizpůsobuje, čímž srovnává nabízené a poptávané množství</a:t>
            </a:r>
          </a:p>
          <a:p>
            <a:endParaRPr lang="cs-CZ"/>
          </a:p>
          <a:p>
            <a:r>
              <a:rPr lang="cs-CZ"/>
              <a:t>Nutná podmínka: neregulovaný trh</a:t>
            </a:r>
          </a:p>
        </p:txBody>
      </p:sp>
    </p:spTree>
    <p:extLst>
      <p:ext uri="{BB962C8B-B14F-4D97-AF65-F5344CB8AC3E}">
        <p14:creationId xmlns:p14="http://schemas.microsoft.com/office/powerpoint/2010/main" val="36406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Pavučinový model trhu</a:t>
            </a:r>
          </a:p>
        </p:txBody>
      </p:sp>
      <p:pic>
        <p:nvPicPr>
          <p:cNvPr id="911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28775"/>
            <a:ext cx="5903913" cy="4824413"/>
          </a:xfrm>
        </p:spPr>
      </p:pic>
      <p:sp>
        <p:nvSpPr>
          <p:cNvPr id="2" name="TextovéPole 1"/>
          <p:cNvSpPr txBox="1"/>
          <p:nvPr/>
        </p:nvSpPr>
        <p:spPr>
          <a:xfrm>
            <a:off x="6182083" y="460784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FF0000"/>
                </a:solidFill>
              </a:rPr>
              <a:t>nedostatek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5112987" y="4977172"/>
            <a:ext cx="108012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139950" y="5342570"/>
            <a:ext cx="1656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ývojový diagram: spojnice 15"/>
          <p:cNvSpPr/>
          <p:nvPr/>
        </p:nvSpPr>
        <p:spPr>
          <a:xfrm>
            <a:off x="4067943" y="4365104"/>
            <a:ext cx="144014" cy="10801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7" name="Vývojový diagram: spojnice 16"/>
          <p:cNvSpPr/>
          <p:nvPr/>
        </p:nvSpPr>
        <p:spPr>
          <a:xfrm>
            <a:off x="5220072" y="4365104"/>
            <a:ext cx="144014" cy="10801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8" name="Vývojový diagram: spojnice 17"/>
          <p:cNvSpPr/>
          <p:nvPr/>
        </p:nvSpPr>
        <p:spPr>
          <a:xfrm>
            <a:off x="4095239" y="5334576"/>
            <a:ext cx="144014" cy="10801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30654" y="51526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112987" y="405438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098200" y="40393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9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Vliv státu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„nespravedlivé ceny“ </a:t>
            </a:r>
          </a:p>
          <a:p>
            <a:r>
              <a:rPr lang="cs-CZ" b="1"/>
              <a:t>Cenový strop</a:t>
            </a:r>
            <a:r>
              <a:rPr lang="cs-CZ"/>
              <a:t> = max. cena, za kterou 	může být prodáváno</a:t>
            </a:r>
          </a:p>
          <a:p>
            <a:r>
              <a:rPr lang="cs-CZ" b="1"/>
              <a:t>Min. cena</a:t>
            </a:r>
            <a:r>
              <a:rPr lang="cs-CZ"/>
              <a:t> = nejnižší cena, za kterou 	může být prodáváno</a:t>
            </a:r>
          </a:p>
          <a:p>
            <a:r>
              <a:rPr lang="cs-CZ"/>
              <a:t>Důsledek: přebytek X nedostatek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9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A330-EDB8-4CE7-B58E-B90BBBF11F8E}" type="slidenum">
              <a:rPr lang="cs-CZ">
                <a:solidFill>
                  <a:srgbClr val="000000"/>
                </a:solidFill>
              </a:rPr>
              <a:pPr/>
              <a:t>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17713"/>
            <a:ext cx="8487544" cy="4114800"/>
          </a:xfrm>
        </p:spPr>
        <p:txBody>
          <a:bodyPr/>
          <a:lstStyle/>
          <a:p>
            <a:r>
              <a:rPr lang="cs-CZ" dirty="0"/>
              <a:t>z řeckého </a:t>
            </a:r>
            <a:r>
              <a:rPr lang="cs-CZ" b="1" i="1" dirty="0" err="1" smtClean="0"/>
              <a:t>oikonomia</a:t>
            </a:r>
            <a:r>
              <a:rPr lang="cs-CZ" dirty="0" smtClean="0"/>
              <a:t> </a:t>
            </a:r>
            <a:r>
              <a:rPr lang="cs-CZ" sz="2400" dirty="0" smtClean="0"/>
              <a:t>(„správa domácnosti“)</a:t>
            </a:r>
            <a:endParaRPr lang="cs-CZ" sz="2400" dirty="0"/>
          </a:p>
          <a:p>
            <a:pPr lvl="1"/>
            <a:r>
              <a:rPr lang="cs-CZ" dirty="0" smtClean="0"/>
              <a:t>věda </a:t>
            </a:r>
            <a:r>
              <a:rPr lang="cs-CZ" dirty="0"/>
              <a:t>zkoumající, jak společnost obhospodařuje své </a:t>
            </a:r>
            <a:r>
              <a:rPr lang="cs-CZ" b="1" u="sng" dirty="0"/>
              <a:t>vzácné</a:t>
            </a:r>
            <a:r>
              <a:rPr lang="cs-CZ" dirty="0"/>
              <a:t> </a:t>
            </a:r>
            <a:r>
              <a:rPr lang="cs-CZ" dirty="0" smtClean="0"/>
              <a:t>zdroje </a:t>
            </a:r>
            <a:r>
              <a:rPr lang="cs-CZ" sz="2000" dirty="0" smtClean="0"/>
              <a:t>(</a:t>
            </a:r>
            <a:r>
              <a:rPr lang="cs-CZ" sz="2000" dirty="0" err="1" smtClean="0"/>
              <a:t>Mankiw</a:t>
            </a:r>
            <a:r>
              <a:rPr lang="cs-CZ" sz="2000" dirty="0" smtClean="0"/>
              <a:t>)</a:t>
            </a:r>
          </a:p>
          <a:p>
            <a:pPr lvl="1"/>
            <a:r>
              <a:rPr lang="cs-CZ" dirty="0" smtClean="0"/>
              <a:t>věda o lidském jednání </a:t>
            </a:r>
            <a:r>
              <a:rPr lang="cs-CZ" sz="2000" dirty="0"/>
              <a:t>(Holman)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→ </a:t>
            </a:r>
            <a:r>
              <a:rPr lang="cs-CZ" dirty="0" smtClean="0"/>
              <a:t>vzácnost zdrojů a neomezené potřeby lidí</a:t>
            </a:r>
            <a:endParaRPr lang="cs-CZ" dirty="0"/>
          </a:p>
          <a:p>
            <a:r>
              <a:rPr lang="cs-CZ" dirty="0"/>
              <a:t>X </a:t>
            </a:r>
            <a:r>
              <a:rPr lang="cs-CZ" dirty="0" smtClean="0"/>
              <a:t>ekonomika </a:t>
            </a:r>
            <a:r>
              <a:rPr lang="cs-CZ" sz="2400" dirty="0" smtClean="0"/>
              <a:t>(= hospodářství)</a:t>
            </a:r>
          </a:p>
          <a:p>
            <a:r>
              <a:rPr lang="cs-CZ" dirty="0" smtClean="0"/>
              <a:t>základní </a:t>
            </a:r>
            <a:r>
              <a:rPr lang="cs-CZ" dirty="0"/>
              <a:t>principy 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8039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Cenový strop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547813" y="24209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588125" y="56610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419475" y="2852738"/>
            <a:ext cx="2736850" cy="2232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227763" y="24209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3276600" y="2781300"/>
            <a:ext cx="2808288" cy="2447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3059113" y="2565400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H="1">
            <a:off x="3059113" y="5661025"/>
            <a:ext cx="3817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572000" y="3357563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227763" y="4941888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059113" y="3933825"/>
            <a:ext cx="16573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4716463" y="4005263"/>
            <a:ext cx="0" cy="165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4643438" y="38608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2627313" y="37163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4572000" y="56610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V="1">
            <a:off x="5508625" y="4508500"/>
            <a:ext cx="0" cy="1152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V="1">
            <a:off x="4067175" y="4508500"/>
            <a:ext cx="0" cy="1152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3924300" y="56610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5364163" y="5661025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2484438" y="306863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2,5</a:t>
            </a:r>
          </a:p>
        </p:txBody>
      </p:sp>
      <p:sp>
        <p:nvSpPr>
          <p:cNvPr id="60441" name="AutoShape 25"/>
          <p:cNvSpPr>
            <a:spLocks/>
          </p:cNvSpPr>
          <p:nvPr/>
        </p:nvSpPr>
        <p:spPr bwMode="auto">
          <a:xfrm rot="5400000">
            <a:off x="4536281" y="4039394"/>
            <a:ext cx="503238" cy="1441450"/>
          </a:xfrm>
          <a:prstGeom prst="rightBrace">
            <a:avLst>
              <a:gd name="adj1" fmla="val 2387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4067175" y="5013325"/>
            <a:ext cx="142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nedostatek</a:t>
            </a:r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3059113" y="4508500"/>
            <a:ext cx="37449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6877050" y="4221163"/>
            <a:ext cx="1408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800" b="1">
                <a:solidFill>
                  <a:srgbClr val="003399"/>
                </a:solidFill>
              </a:rPr>
              <a:t>STROP</a:t>
            </a:r>
          </a:p>
        </p:txBody>
      </p:sp>
    </p:spTree>
    <p:extLst>
      <p:ext uri="{BB962C8B-B14F-4D97-AF65-F5344CB8AC3E}">
        <p14:creationId xmlns:p14="http://schemas.microsoft.com/office/powerpoint/2010/main" val="5266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Minimální cena</a:t>
            </a:r>
            <a:endParaRPr lang="cs-CZ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547813" y="24209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588125" y="56610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419475" y="2852738"/>
            <a:ext cx="2736850" cy="2232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227763" y="24209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3276600" y="2781300"/>
            <a:ext cx="2808288" cy="2447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3059113" y="2565400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H="1">
            <a:off x="3059113" y="5661025"/>
            <a:ext cx="3817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572000" y="3357563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227763" y="4941888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059113" y="3933825"/>
            <a:ext cx="16573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4716463" y="4005263"/>
            <a:ext cx="0" cy="165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4643438" y="38608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2627313" y="37163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4572000" y="56610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V="1">
            <a:off x="5508625" y="3267075"/>
            <a:ext cx="0" cy="23939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V="1">
            <a:off x="4067175" y="3267075"/>
            <a:ext cx="0" cy="23939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3924300" y="56610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5364163" y="5661025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2484438" y="306863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2,5</a:t>
            </a:r>
          </a:p>
        </p:txBody>
      </p:sp>
      <p:sp>
        <p:nvSpPr>
          <p:cNvPr id="60441" name="AutoShape 25"/>
          <p:cNvSpPr>
            <a:spLocks/>
          </p:cNvSpPr>
          <p:nvPr/>
        </p:nvSpPr>
        <p:spPr bwMode="auto">
          <a:xfrm rot="16200000">
            <a:off x="4556125" y="2294731"/>
            <a:ext cx="503238" cy="1441450"/>
          </a:xfrm>
          <a:prstGeom prst="rightBrace">
            <a:avLst>
              <a:gd name="adj1" fmla="val 2387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4196856" y="2363727"/>
            <a:ext cx="11673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přebytek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3059113" y="3267075"/>
            <a:ext cx="37449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6823075" y="2737091"/>
            <a:ext cx="22669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solidFill>
                  <a:srgbClr val="003399"/>
                </a:solidFill>
              </a:rPr>
              <a:t>MINIMÁLNÍ CENA</a:t>
            </a:r>
            <a:endParaRPr lang="cs-CZ" sz="28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Subvence k ceně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Mléko – rovnováha 6 Kč – 2000 ks</a:t>
            </a:r>
          </a:p>
          <a:p>
            <a:r>
              <a:rPr lang="cs-CZ"/>
              <a:t>Stát chce zajistit zemědělcům 6,50 Kč</a:t>
            </a:r>
          </a:p>
          <a:p>
            <a:r>
              <a:rPr lang="cs-CZ"/>
              <a:t>Znamená to připlacení 0,50 Kč na kus? </a:t>
            </a:r>
          </a:p>
          <a:p>
            <a:r>
              <a:rPr lang="cs-CZ"/>
              <a:t>NE!!!: </a:t>
            </a:r>
          </a:p>
          <a:p>
            <a:pPr>
              <a:buFont typeface="Wingdings" pitchFamily="2" charset="2"/>
              <a:buNone/>
            </a:pPr>
            <a:r>
              <a:rPr lang="cs-CZ"/>
              <a:t>za vyšší cenu – nižší poptávané množství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Subvence k ceně</a:t>
            </a: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1908175" y="2708275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>
            <a:off x="1908175" y="5805488"/>
            <a:ext cx="5400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042988" y="249237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948488" y="580548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2916238" y="2781300"/>
            <a:ext cx="2952750" cy="2376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867400" y="2420938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  <a:r>
              <a:rPr lang="cs-CZ" sz="2000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V="1">
            <a:off x="5651500" y="30686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H="1">
            <a:off x="3995738" y="2924175"/>
            <a:ext cx="2735262" cy="2232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H="1" flipV="1">
            <a:off x="3635375" y="2997200"/>
            <a:ext cx="3024188" cy="20875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6804025" y="2565400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  <a:r>
              <a:rPr lang="cs-CZ" sz="2000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3478213" y="2565400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D</a:t>
            </a:r>
            <a:endParaRPr lang="cs-CZ" sz="2000" baseline="-25000">
              <a:solidFill>
                <a:srgbClr val="000000"/>
              </a:solidFill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H="1">
            <a:off x="1908175" y="3716338"/>
            <a:ext cx="27368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1908175" y="4149725"/>
            <a:ext cx="331311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flipH="1" flipV="1">
            <a:off x="4716463" y="3716338"/>
            <a:ext cx="0" cy="208915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 flipV="1">
            <a:off x="1908175" y="3284538"/>
            <a:ext cx="33099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1116013" y="3068638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6,50</a:t>
            </a:r>
            <a:endParaRPr lang="cs-CZ" sz="2000" baseline="-25000">
              <a:solidFill>
                <a:srgbClr val="000000"/>
              </a:solidFill>
            </a:endParaRP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5076825" y="5876925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2200</a:t>
            </a:r>
            <a:endParaRPr lang="cs-CZ" sz="2000" baseline="-25000">
              <a:solidFill>
                <a:srgbClr val="000000"/>
              </a:solidFill>
            </a:endParaRP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4140200" y="5876925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2000</a:t>
            </a:r>
            <a:endParaRPr lang="cs-CZ" sz="2000" baseline="-25000">
              <a:solidFill>
                <a:srgbClr val="000000"/>
              </a:solidFill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1331913" y="3500438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6</a:t>
            </a:r>
            <a:endParaRPr lang="cs-CZ" sz="2000" baseline="-25000">
              <a:solidFill>
                <a:srgbClr val="000000"/>
              </a:solidFill>
            </a:endParaRP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1331913" y="3933825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5</a:t>
            </a:r>
            <a:endParaRPr lang="cs-CZ" sz="2000" baseline="-25000">
              <a:solidFill>
                <a:srgbClr val="000000"/>
              </a:solidFill>
            </a:endParaRPr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 flipH="1" flipV="1">
            <a:off x="5219700" y="3284538"/>
            <a:ext cx="0" cy="252095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76" name="Oval 24"/>
          <p:cNvSpPr>
            <a:spLocks noChangeArrowheads="1"/>
          </p:cNvSpPr>
          <p:nvPr/>
        </p:nvSpPr>
        <p:spPr bwMode="auto">
          <a:xfrm>
            <a:off x="4643438" y="36449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77" name="Oval 25"/>
          <p:cNvSpPr>
            <a:spLocks noChangeArrowheads="1"/>
          </p:cNvSpPr>
          <p:nvPr/>
        </p:nvSpPr>
        <p:spPr bwMode="auto">
          <a:xfrm>
            <a:off x="5148263" y="32131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4778" name="Oval 26"/>
          <p:cNvSpPr>
            <a:spLocks noChangeArrowheads="1"/>
          </p:cNvSpPr>
          <p:nvPr/>
        </p:nvSpPr>
        <p:spPr bwMode="auto">
          <a:xfrm>
            <a:off x="5148263" y="40767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Přestávka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7A4C-98D2-48D8-AD17-436524064734}" type="slidenum">
              <a:rPr lang="cs-CZ" smtClean="0">
                <a:solidFill>
                  <a:srgbClr val="000000"/>
                </a:solidFill>
              </a:rPr>
              <a:pPr/>
              <a:t>54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467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cs-CZ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/>
              <a:t>EFEKTIVNOST TRHU</a:t>
            </a:r>
          </a:p>
        </p:txBody>
      </p:sp>
    </p:spTree>
    <p:extLst>
      <p:ext uri="{BB962C8B-B14F-4D97-AF65-F5344CB8AC3E}">
        <p14:creationId xmlns:p14="http://schemas.microsoft.com/office/powerpoint/2010/main" val="39819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5160-B0A4-4085-A070-4AC4308269FF}" type="slidenum">
              <a:rPr lang="cs-CZ">
                <a:solidFill>
                  <a:srgbClr val="000000"/>
                </a:solidFill>
              </a:rPr>
              <a:pPr/>
              <a:t>56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Koordinace ekonomiky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cs-CZ" b="1" dirty="0"/>
              <a:t>příkaz</a:t>
            </a:r>
            <a:r>
              <a:rPr lang="cs-CZ" dirty="0"/>
              <a:t> – CPE: centrální plán, státní vlastnictví, vertikální struktura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cs-CZ" b="1" dirty="0"/>
              <a:t>trh</a:t>
            </a:r>
            <a:r>
              <a:rPr lang="cs-CZ" dirty="0"/>
              <a:t> – TE: směna, soukromé vlastnictví, horizontální struktura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cs-CZ" dirty="0"/>
          </a:p>
          <a:p>
            <a:pPr marL="533400" indent="-533400">
              <a:buFont typeface="Wingdings" pitchFamily="2" charset="2"/>
              <a:buChar char="l"/>
            </a:pPr>
            <a:r>
              <a:rPr lang="cs-CZ" dirty="0"/>
              <a:t>Smíšená </a:t>
            </a:r>
            <a:r>
              <a:rPr lang="cs-CZ" dirty="0" smtClean="0"/>
              <a:t>ekonomika</a:t>
            </a:r>
          </a:p>
          <a:p>
            <a:pPr marL="1333500" lvl="2" indent="-533400">
              <a:buFont typeface="Wingdings" pitchFamily="2" charset="2"/>
              <a:buChar char="l"/>
            </a:pPr>
            <a:r>
              <a:rPr lang="cs-CZ" dirty="0" smtClean="0"/>
              <a:t>Příkaz a trh vedle sebe</a:t>
            </a:r>
            <a:endParaRPr lang="cs-CZ" dirty="0"/>
          </a:p>
          <a:p>
            <a:pPr marL="533400" indent="-5334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9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Tržní rovnováha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Konkurence na straně prodávajících a kupujících</a:t>
            </a:r>
          </a:p>
          <a:p>
            <a:pPr lvl="2"/>
            <a:r>
              <a:rPr lang="cs-CZ" dirty="0" smtClean="0"/>
              <a:t>Konkurence prodávajících tlačí cenu dolů</a:t>
            </a:r>
          </a:p>
          <a:p>
            <a:pPr lvl="2"/>
            <a:r>
              <a:rPr lang="cs-CZ" dirty="0" smtClean="0"/>
              <a:t>Konkurence kupujících tlačí cenu nahoru</a:t>
            </a:r>
          </a:p>
          <a:p>
            <a:r>
              <a:rPr lang="cs-CZ" dirty="0" smtClean="0"/>
              <a:t>Tržní rovnováha</a:t>
            </a:r>
          </a:p>
          <a:p>
            <a:pPr lvl="2"/>
            <a:r>
              <a:rPr lang="cs-CZ" dirty="0" smtClean="0"/>
              <a:t>Nabízené množství se rovná poptávanému, takže nevzniká ani přebytek ani nedostatek</a:t>
            </a:r>
          </a:p>
          <a:p>
            <a:pPr lvl="2"/>
            <a:r>
              <a:rPr lang="cs-CZ" dirty="0" smtClean="0"/>
              <a:t>Stabilní situace na trhu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CAF4-C682-4A68-BC57-EC538C78D87F}" type="slidenum">
              <a:rPr lang="cs-CZ" smtClean="0">
                <a:solidFill>
                  <a:srgbClr val="000000"/>
                </a:solidFill>
              </a:rPr>
              <a:pPr/>
              <a:t>57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trh vajec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Původní rovnováha na trhu při ceně 2,70 Kč a množství 110 kusů</a:t>
            </a:r>
          </a:p>
          <a:p>
            <a:r>
              <a:rPr lang="cs-CZ" dirty="0" smtClean="0"/>
              <a:t>Vlivem reklamní kampaně „Vejce jsou zdravá“ dojde ke </a:t>
            </a:r>
            <a:r>
              <a:rPr lang="cs-CZ" u="sng" dirty="0" smtClean="0"/>
              <a:t>změně preferencí =</a:t>
            </a:r>
            <a:r>
              <a:rPr lang="cs-CZ" dirty="0" smtClean="0"/>
              <a:t> lidé je začnou upřednostňovat</a:t>
            </a:r>
          </a:p>
          <a:p>
            <a:pPr marL="0" indent="0">
              <a:buNone/>
            </a:pPr>
            <a:r>
              <a:rPr lang="cs-CZ" dirty="0" smtClean="0"/>
              <a:t>             růst poptávky</a:t>
            </a:r>
          </a:p>
          <a:p>
            <a:pPr lvl="2"/>
            <a:r>
              <a:rPr lang="cs-CZ" dirty="0" smtClean="0"/>
              <a:t>Vznikne krátkodobá nerovnováha (nedostatek)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CAF4-C682-4A68-BC57-EC538C78D87F}" type="slidenum">
              <a:rPr lang="cs-CZ" smtClean="0">
                <a:solidFill>
                  <a:srgbClr val="000000"/>
                </a:solidFill>
              </a:rPr>
              <a:pPr/>
              <a:t>58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691680" y="4797152"/>
            <a:ext cx="1080120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Základy ekonomie 2013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12BC-3AD2-45B7-9A68-EC375749551D}" type="slidenum">
              <a:rPr lang="cs-CZ">
                <a:solidFill>
                  <a:srgbClr val="000000"/>
                </a:solidFill>
              </a:rPr>
              <a:pPr/>
              <a:t>59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trh vajec</a:t>
            </a:r>
            <a:endParaRPr lang="cs-CZ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088357" y="238442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947990" y="5668816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4298389" y="2177089"/>
            <a:ext cx="3439367" cy="2735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094290" y="24209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3276600" y="2781300"/>
            <a:ext cx="2808288" cy="2447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3059113" y="2565400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H="1">
            <a:off x="3059113" y="5661025"/>
            <a:ext cx="3817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572000" y="3357563"/>
            <a:ext cx="450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E</a:t>
            </a:r>
            <a:r>
              <a:rPr lang="cs-CZ" sz="2000" baseline="-25000" dirty="0" smtClean="0">
                <a:solidFill>
                  <a:srgbClr val="000000"/>
                </a:solidFill>
              </a:rPr>
              <a:t>1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087023" y="5256683"/>
            <a:ext cx="682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D</a:t>
            </a:r>
            <a:r>
              <a:rPr lang="cs-CZ" sz="2000" baseline="-25000" dirty="0" smtClean="0">
                <a:solidFill>
                  <a:srgbClr val="000000"/>
                </a:solidFill>
              </a:rPr>
              <a:t>1</a:t>
            </a:r>
            <a:endParaRPr lang="cs-CZ" sz="2000" baseline="-25000" dirty="0">
              <a:solidFill>
                <a:srgbClr val="000000"/>
              </a:solidFill>
            </a:endParaRP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V="1">
            <a:off x="3059111" y="3933031"/>
            <a:ext cx="3517699" cy="79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4716463" y="4005263"/>
            <a:ext cx="0" cy="165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4643438" y="38608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2411125" y="3732976"/>
            <a:ext cx="68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2,70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4419651" y="5662613"/>
            <a:ext cx="5936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110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V="1">
            <a:off x="6573277" y="3933824"/>
            <a:ext cx="0" cy="1727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5364162" y="5661025"/>
            <a:ext cx="653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130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2372378" y="3058587"/>
            <a:ext cx="68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3,10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60441" name="AutoShape 25"/>
          <p:cNvSpPr>
            <a:spLocks/>
          </p:cNvSpPr>
          <p:nvPr/>
        </p:nvSpPr>
        <p:spPr bwMode="auto">
          <a:xfrm rot="5400000">
            <a:off x="5422604" y="3298267"/>
            <a:ext cx="503238" cy="1827804"/>
          </a:xfrm>
          <a:prstGeom prst="rightBrace">
            <a:avLst>
              <a:gd name="adj1" fmla="val 2387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4990005" y="4543738"/>
            <a:ext cx="142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>
                <a:solidFill>
                  <a:srgbClr val="000000"/>
                </a:solidFill>
              </a:rPr>
              <a:t>nedostatek</a:t>
            </a:r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3221434" y="2781300"/>
            <a:ext cx="3493294" cy="268216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7737756" y="4742176"/>
            <a:ext cx="578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D</a:t>
            </a:r>
            <a:r>
              <a:rPr lang="cs-CZ" sz="2000" baseline="-25000" dirty="0" smtClean="0">
                <a:solidFill>
                  <a:srgbClr val="000000"/>
                </a:solidFill>
              </a:rPr>
              <a:t>2</a:t>
            </a:r>
            <a:endParaRPr lang="cs-CZ" sz="2000" baseline="-250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6876782" y="4818039"/>
            <a:ext cx="695526" cy="6484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6243906" y="5681270"/>
            <a:ext cx="7040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160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3029051" y="3199804"/>
            <a:ext cx="2623244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370044" y="2661712"/>
            <a:ext cx="450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E</a:t>
            </a:r>
            <a:r>
              <a:rPr lang="cs-CZ" sz="2000" baseline="-25000" dirty="0" smtClean="0">
                <a:solidFill>
                  <a:srgbClr val="000000"/>
                </a:solidFill>
              </a:rPr>
              <a:t>2</a:t>
            </a:r>
            <a:endParaRPr lang="cs-CZ" sz="2000" baseline="-25000" dirty="0">
              <a:solidFill>
                <a:srgbClr val="000000"/>
              </a:solidFill>
            </a:endParaRPr>
          </a:p>
        </p:txBody>
      </p:sp>
      <p:sp>
        <p:nvSpPr>
          <p:cNvPr id="4" name="Vývojový diagram: spojnice 3"/>
          <p:cNvSpPr/>
          <p:nvPr/>
        </p:nvSpPr>
        <p:spPr>
          <a:xfrm>
            <a:off x="5518446" y="3134786"/>
            <a:ext cx="122897" cy="13798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 flipV="1">
            <a:off x="2703298" y="3397832"/>
            <a:ext cx="0" cy="359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5574535" y="3228254"/>
            <a:ext cx="0" cy="242853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</a14:imgLayer>
                </a14:imgProps>
              </a:ext>
            </a:extLst>
          </a:blip>
          <a:srcRect/>
          <a:stretch>
            <a:fillRect t="25000" r="-394000" b="-2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3A51-FF1F-4546-935B-EFF05918E9C8}" type="slidenum">
              <a:rPr lang="cs-CZ">
                <a:solidFill>
                  <a:srgbClr val="000000"/>
                </a:solidFill>
              </a:rPr>
              <a:pPr/>
              <a:t>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Rozhodování </a:t>
            </a:r>
            <a:r>
              <a:rPr lang="cs-CZ" dirty="0"/>
              <a:t>subjektů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Volba mezi alternativami 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efektivnost X rovnost</a:t>
            </a:r>
          </a:p>
          <a:p>
            <a:r>
              <a:rPr lang="cs-CZ" sz="2800" dirty="0"/>
              <a:t>Cena něčeho je dána tím, čeho se musíte vzdát pro jeho získání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srovnávání nákladů a přínosů různých alternativ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náklady (obětované) příležitosti</a:t>
            </a:r>
          </a:p>
          <a:p>
            <a:r>
              <a:rPr lang="cs-CZ" sz="2800" dirty="0"/>
              <a:t>Racionální lidé uvažují v mezních </a:t>
            </a:r>
            <a:r>
              <a:rPr lang="cs-CZ" sz="2800" dirty="0" smtClean="0"/>
              <a:t>veličinách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dílčí kroky</a:t>
            </a:r>
          </a:p>
          <a:p>
            <a:r>
              <a:rPr lang="cs-CZ" sz="2800" dirty="0"/>
              <a:t>Lidí reagují na podněty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mezní příjem převyšuje mezní náklady → jednání</a:t>
            </a:r>
          </a:p>
        </p:txBody>
      </p:sp>
    </p:spTree>
    <p:extLst>
      <p:ext uri="{BB962C8B-B14F-4D97-AF65-F5344CB8AC3E}">
        <p14:creationId xmlns:p14="http://schemas.microsoft.com/office/powerpoint/2010/main" val="2381616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myčky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Konstrukčním zlepšením se výrobcům podařilo snížit náklady na výrobu myček nádobí.</a:t>
            </a:r>
          </a:p>
          <a:p>
            <a:r>
              <a:rPr lang="cs-CZ" dirty="0" smtClean="0"/>
              <a:t>Jaký to bude mít vliv na trhu myček?</a:t>
            </a:r>
          </a:p>
          <a:p>
            <a:r>
              <a:rPr lang="cs-CZ" dirty="0" smtClean="0"/>
              <a:t>Jaký to bude mít vliv na trhu elektřiny?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CAF4-C682-4A68-BC57-EC538C78D87F}" type="slidenum">
              <a:rPr lang="cs-CZ" smtClean="0">
                <a:solidFill>
                  <a:srgbClr val="000000"/>
                </a:solidFill>
              </a:rPr>
              <a:pPr/>
              <a:t>60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12BC-3AD2-45B7-9A68-EC375749551D}" type="slidenum">
              <a:rPr lang="cs-CZ">
                <a:solidFill>
                  <a:srgbClr val="000000"/>
                </a:solidFill>
              </a:rPr>
              <a:pPr/>
              <a:t>61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myčky</a:t>
            </a:r>
            <a:endParaRPr lang="cs-CZ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28948" y="2384111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618820" y="586108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164737" y="2565264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1812727" y="3243266"/>
            <a:ext cx="2808288" cy="2447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611560" y="2817813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H="1">
            <a:off x="611560" y="5867253"/>
            <a:ext cx="3817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3482498" y="2430292"/>
            <a:ext cx="450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>
                <a:solidFill>
                  <a:srgbClr val="000000"/>
                </a:solidFill>
              </a:rPr>
              <a:t>S</a:t>
            </a:r>
            <a:r>
              <a:rPr lang="cs-CZ" sz="2000" baseline="-25000" dirty="0" smtClean="0">
                <a:solidFill>
                  <a:srgbClr val="000000"/>
                </a:solidFill>
              </a:rPr>
              <a:t>1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299221" y="5301824"/>
            <a:ext cx="682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D</a:t>
            </a:r>
            <a:r>
              <a:rPr lang="cs-CZ" sz="2000" baseline="-25000" dirty="0" smtClean="0">
                <a:solidFill>
                  <a:srgbClr val="000000"/>
                </a:solidFill>
              </a:rPr>
              <a:t>1</a:t>
            </a:r>
            <a:endParaRPr lang="cs-CZ" sz="2000" baseline="-25000" dirty="0">
              <a:solidFill>
                <a:srgbClr val="000000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8595586" y="4366419"/>
            <a:ext cx="578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D</a:t>
            </a:r>
            <a:r>
              <a:rPr lang="cs-CZ" sz="2000" baseline="-25000" dirty="0" smtClean="0">
                <a:solidFill>
                  <a:srgbClr val="000000"/>
                </a:solidFill>
              </a:rPr>
              <a:t>2</a:t>
            </a:r>
            <a:endParaRPr lang="cs-CZ" sz="2000" baseline="-250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7380312" y="4186040"/>
            <a:ext cx="539759" cy="5804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971520" y="5056628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>
                <a:solidFill>
                  <a:srgbClr val="000000"/>
                </a:solidFill>
              </a:rPr>
              <a:t>D</a:t>
            </a:r>
            <a:endParaRPr lang="cs-CZ" sz="2000" baseline="-25000" dirty="0">
              <a:solidFill>
                <a:srgbClr val="000000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3565877" y="2978551"/>
            <a:ext cx="644566" cy="5294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547969" y="2220883"/>
            <a:ext cx="15115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Trh myček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>
            <a:off x="4990005" y="5813425"/>
            <a:ext cx="3817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90005" y="2738497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47167" y="2384112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6060774" y="2220883"/>
            <a:ext cx="1676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Trh elektřiny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V="1">
            <a:off x="899592" y="2794659"/>
            <a:ext cx="2808288" cy="2447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 flipV="1">
            <a:off x="5340987" y="2944096"/>
            <a:ext cx="2808288" cy="2447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5963406" y="2620993"/>
            <a:ext cx="3018687" cy="234845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5178367" y="3269505"/>
            <a:ext cx="3120854" cy="23690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8" name="Line 29"/>
          <p:cNvSpPr>
            <a:spLocks noChangeShapeType="1"/>
          </p:cNvSpPr>
          <p:nvPr/>
        </p:nvSpPr>
        <p:spPr bwMode="auto">
          <a:xfrm>
            <a:off x="1029258" y="2935040"/>
            <a:ext cx="2917850" cy="23075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598391" y="5915026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4170251" y="2962139"/>
            <a:ext cx="450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S</a:t>
            </a:r>
            <a:r>
              <a:rPr lang="cs-CZ" sz="2000" baseline="-25000" dirty="0">
                <a:solidFill>
                  <a:srgbClr val="000000"/>
                </a:solidFill>
              </a:rPr>
              <a:t>2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FF84-0035-4A50-9FAD-ABAAEBF9A61B}" type="slidenum">
              <a:rPr lang="cs-CZ">
                <a:solidFill>
                  <a:srgbClr val="000000"/>
                </a:solidFill>
              </a:rPr>
              <a:pPr/>
              <a:t>62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Tržní rovnováha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Maximalizuje rovnovážná cena blahobyt prodávajících a kupujících?</a:t>
            </a:r>
          </a:p>
          <a:p>
            <a:r>
              <a:rPr lang="cs-CZ"/>
              <a:t>Tržní rovnováha – odráží, jak trhy alokují vzácné zdroje</a:t>
            </a:r>
          </a:p>
          <a:p>
            <a:r>
              <a:rPr lang="cs-CZ"/>
              <a:t>Na otázku, zda je tržní alokace žádoucí odpovídá ekonomie blahobytu</a:t>
            </a:r>
          </a:p>
        </p:txBody>
      </p:sp>
    </p:spTree>
    <p:extLst>
      <p:ext uri="{BB962C8B-B14F-4D97-AF65-F5344CB8AC3E}">
        <p14:creationId xmlns:p14="http://schemas.microsoft.com/office/powerpoint/2010/main" val="40692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C2EB-2A13-43C5-BCDC-6B98E868B1E7}" type="slidenum">
              <a:rPr lang="cs-CZ">
                <a:solidFill>
                  <a:srgbClr val="000000"/>
                </a:solidFill>
              </a:rPr>
              <a:pPr/>
              <a:t>63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Ekonomie  blahobytu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= studium, jak alokace zdrojů ovlivňuje ekonomický blahobyt</a:t>
            </a:r>
          </a:p>
          <a:p>
            <a:r>
              <a:rPr lang="cs-CZ"/>
              <a:t>nakupující i prodávající na trhu získávají </a:t>
            </a:r>
          </a:p>
          <a:p>
            <a:r>
              <a:rPr lang="cs-CZ"/>
              <a:t>rovnováha na trhu maximalizuje celkový blahobyt prodávajících a kupujících</a:t>
            </a:r>
          </a:p>
        </p:txBody>
      </p:sp>
    </p:spTree>
    <p:extLst>
      <p:ext uri="{BB962C8B-B14F-4D97-AF65-F5344CB8AC3E}">
        <p14:creationId xmlns:p14="http://schemas.microsoft.com/office/powerpoint/2010/main" val="41430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D9BC-9C7B-4FBF-AE3C-16DDA464047A}" type="slidenum">
              <a:rPr lang="cs-CZ">
                <a:solidFill>
                  <a:srgbClr val="000000"/>
                </a:solidFill>
              </a:rPr>
              <a:pPr/>
              <a:t>64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Přebytek spotřebitele, přebytek výrobce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Přebytek spotřebitele</a:t>
            </a:r>
            <a:r>
              <a:rPr lang="cs-CZ"/>
              <a:t> = rozdíl mezi 	tím, co je kupující ochoten zaplatit a 	tím, co skutečně zaplatí</a:t>
            </a:r>
          </a:p>
          <a:p>
            <a:r>
              <a:rPr lang="cs-CZ" b="1"/>
              <a:t>Přebytek výrobce</a:t>
            </a:r>
            <a:r>
              <a:rPr lang="cs-CZ"/>
              <a:t> = rozdíl mezi 	cenou, kterou prodávající skutečně 	dostane a cenou, za kterou by byl 	ještě ochoten prodat</a:t>
            </a:r>
          </a:p>
        </p:txBody>
      </p:sp>
    </p:spTree>
    <p:extLst>
      <p:ext uri="{BB962C8B-B14F-4D97-AF65-F5344CB8AC3E}">
        <p14:creationId xmlns:p14="http://schemas.microsoft.com/office/powerpoint/2010/main" val="5736567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CFD0-2658-4C06-A484-6EE92EBC5D87}" type="slidenum">
              <a:rPr lang="cs-CZ">
                <a:solidFill>
                  <a:srgbClr val="000000"/>
                </a:solidFill>
              </a:rPr>
              <a:pPr/>
              <a:t>65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/>
              <a:t>Přebytek spotřebitele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/>
          </a:p>
          <a:p>
            <a:endParaRPr lang="cs-CZ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692275" y="2781300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1692275" y="5876925"/>
            <a:ext cx="3168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1692275" y="2997200"/>
            <a:ext cx="2808288" cy="2520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572000" y="51577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500563" y="59499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827088" y="26368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1692275" y="4437063"/>
            <a:ext cx="1655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H="1">
            <a:off x="3348038" y="4437063"/>
            <a:ext cx="0" cy="14398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3276600" y="4365625"/>
            <a:ext cx="144463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44055" name="Group 23"/>
          <p:cNvGrpSpPr>
            <a:grpSpLocks/>
          </p:cNvGrpSpPr>
          <p:nvPr/>
        </p:nvGrpSpPr>
        <p:grpSpPr bwMode="auto">
          <a:xfrm>
            <a:off x="1692275" y="2997200"/>
            <a:ext cx="1584325" cy="1439863"/>
            <a:chOff x="1161" y="1236"/>
            <a:chExt cx="1304" cy="1237"/>
          </a:xfrm>
        </p:grpSpPr>
        <p:sp>
          <p:nvSpPr>
            <p:cNvPr id="44056" name="Freeform 24"/>
            <p:cNvSpPr>
              <a:spLocks/>
            </p:cNvSpPr>
            <p:nvPr/>
          </p:nvSpPr>
          <p:spPr bwMode="auto">
            <a:xfrm>
              <a:off x="1161" y="1236"/>
              <a:ext cx="1304" cy="1237"/>
            </a:xfrm>
            <a:custGeom>
              <a:avLst/>
              <a:gdLst>
                <a:gd name="T0" fmla="*/ 0 w 1304"/>
                <a:gd name="T1" fmla="*/ 0 h 1237"/>
                <a:gd name="T2" fmla="*/ 0 w 1304"/>
                <a:gd name="T3" fmla="*/ 1237 h 1237"/>
                <a:gd name="T4" fmla="*/ 1304 w 1304"/>
                <a:gd name="T5" fmla="*/ 1237 h 1237"/>
                <a:gd name="T6" fmla="*/ 0 w 1304"/>
                <a:gd name="T7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4" h="1237">
                  <a:moveTo>
                    <a:pt x="0" y="0"/>
                  </a:moveTo>
                  <a:lnTo>
                    <a:pt x="0" y="1237"/>
                  </a:lnTo>
                  <a:lnTo>
                    <a:pt x="1304" y="1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D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4057" name="Rectangle 25"/>
            <p:cNvSpPr>
              <a:spLocks noChangeArrowheads="1"/>
            </p:cNvSpPr>
            <p:nvPr/>
          </p:nvSpPr>
          <p:spPr bwMode="auto">
            <a:xfrm>
              <a:off x="1234" y="2032"/>
              <a:ext cx="66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solidFill>
                    <a:srgbClr val="000000"/>
                  </a:solidFill>
                  <a:latin typeface="Arial" charset="0"/>
                </a:rPr>
                <a:t>Přebytek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058" name="Rectangle 26"/>
            <p:cNvSpPr>
              <a:spLocks noChangeArrowheads="1"/>
            </p:cNvSpPr>
            <p:nvPr/>
          </p:nvSpPr>
          <p:spPr bwMode="auto">
            <a:xfrm>
              <a:off x="1322" y="2198"/>
              <a:ext cx="86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cs-CZ" sz="1600">
                  <a:solidFill>
                    <a:srgbClr val="000000"/>
                  </a:solidFill>
                  <a:latin typeface="Arial" charset="0"/>
                </a:rPr>
                <a:t>potřebitele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27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DF03-1421-49B4-95CA-29657F87C14C}" type="slidenum">
              <a:rPr lang="cs-CZ">
                <a:solidFill>
                  <a:srgbClr val="000000"/>
                </a:solidFill>
              </a:rPr>
              <a:pPr/>
              <a:t>66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Změna přebytku spotřebitele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3775" y="2017713"/>
            <a:ext cx="5456238" cy="4114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561707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92D8-037C-4F5F-BD04-4CE06B44D64F}" type="slidenum">
              <a:rPr lang="cs-CZ">
                <a:solidFill>
                  <a:srgbClr val="000000"/>
                </a:solidFill>
              </a:rPr>
              <a:pPr/>
              <a:t>67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Přebytek výrobce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908175" y="2924175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1908175" y="6021388"/>
            <a:ext cx="3168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1908175" y="2924175"/>
            <a:ext cx="3024188" cy="2376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932363" y="26368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8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787900" y="602138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900113" y="270827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1908175" y="3644900"/>
            <a:ext cx="2016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3995738" y="3644900"/>
            <a:ext cx="0" cy="23764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3924300" y="3573463"/>
            <a:ext cx="144463" cy="144462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45079" name="Group 23"/>
          <p:cNvGrpSpPr>
            <a:grpSpLocks/>
          </p:cNvGrpSpPr>
          <p:nvPr/>
        </p:nvGrpSpPr>
        <p:grpSpPr bwMode="auto">
          <a:xfrm>
            <a:off x="1908175" y="3644900"/>
            <a:ext cx="2087563" cy="1655763"/>
            <a:chOff x="1208" y="2607"/>
            <a:chExt cx="1200" cy="1007"/>
          </a:xfrm>
        </p:grpSpPr>
        <p:sp>
          <p:nvSpPr>
            <p:cNvPr id="45080" name="Freeform 24"/>
            <p:cNvSpPr>
              <a:spLocks/>
            </p:cNvSpPr>
            <p:nvPr/>
          </p:nvSpPr>
          <p:spPr bwMode="auto">
            <a:xfrm>
              <a:off x="1208" y="2607"/>
              <a:ext cx="1200" cy="1007"/>
            </a:xfrm>
            <a:custGeom>
              <a:avLst/>
              <a:gdLst>
                <a:gd name="T0" fmla="*/ 1200 w 1200"/>
                <a:gd name="T1" fmla="*/ 0 h 1007"/>
                <a:gd name="T2" fmla="*/ 0 w 1200"/>
                <a:gd name="T3" fmla="*/ 0 h 1007"/>
                <a:gd name="T4" fmla="*/ 0 w 1200"/>
                <a:gd name="T5" fmla="*/ 1007 h 1007"/>
                <a:gd name="T6" fmla="*/ 1200 w 1200"/>
                <a:gd name="T7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007">
                  <a:moveTo>
                    <a:pt x="1200" y="0"/>
                  </a:moveTo>
                  <a:lnTo>
                    <a:pt x="0" y="0"/>
                  </a:lnTo>
                  <a:lnTo>
                    <a:pt x="0" y="1007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E2C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5081" name="Rectangle 25"/>
            <p:cNvSpPr>
              <a:spLocks noChangeArrowheads="1"/>
            </p:cNvSpPr>
            <p:nvPr/>
          </p:nvSpPr>
          <p:spPr bwMode="auto">
            <a:xfrm>
              <a:off x="1325" y="2722"/>
              <a:ext cx="491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700">
                  <a:solidFill>
                    <a:srgbClr val="000000"/>
                  </a:solidFill>
                  <a:latin typeface="Arial" charset="0"/>
                </a:rPr>
                <a:t>Přebytek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82" name="Rectangle 26"/>
            <p:cNvSpPr>
              <a:spLocks noChangeArrowheads="1"/>
            </p:cNvSpPr>
            <p:nvPr/>
          </p:nvSpPr>
          <p:spPr bwMode="auto">
            <a:xfrm>
              <a:off x="1380" y="2891"/>
              <a:ext cx="43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700">
                  <a:solidFill>
                    <a:srgbClr val="000000"/>
                  </a:solidFill>
                  <a:latin typeface="Arial" charset="0"/>
                </a:rPr>
                <a:t>výrobce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9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629F-300B-481C-B090-F293DA6D922B}" type="slidenum">
              <a:rPr lang="cs-CZ">
                <a:solidFill>
                  <a:srgbClr val="000000"/>
                </a:solidFill>
              </a:rPr>
              <a:pPr/>
              <a:t>68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Změna přebytku výrobce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52578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1992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1615-2936-4538-B8ED-3C61693754ED}" type="slidenum">
              <a:rPr lang="cs-CZ">
                <a:solidFill>
                  <a:srgbClr val="000000"/>
                </a:solidFill>
              </a:rPr>
              <a:pPr/>
              <a:t>69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Celkový přebytek a efektivnost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95128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3000"/>
              <a:t>=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3000"/>
              <a:t>přebytek spotřebitele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3000"/>
              <a:t>+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3000"/>
              <a:t>přebytek výrobce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sz="3000"/>
          </a:p>
          <a:p>
            <a:pPr>
              <a:lnSpc>
                <a:spcPct val="90000"/>
              </a:lnSpc>
            </a:pPr>
            <a:r>
              <a:rPr lang="cs-CZ" sz="3000" b="1"/>
              <a:t>efektivnost</a:t>
            </a:r>
            <a:r>
              <a:rPr lang="cs-CZ" sz="3000"/>
              <a:t> = taková alokace zdrojů, kdy je 	celkový přebytek všech členů společnosti 	maximální</a:t>
            </a:r>
          </a:p>
          <a:p>
            <a:pPr>
              <a:lnSpc>
                <a:spcPct val="90000"/>
              </a:lnSpc>
            </a:pPr>
            <a:r>
              <a:rPr lang="cs-CZ" sz="3000"/>
              <a:t>X</a:t>
            </a:r>
            <a:r>
              <a:rPr lang="cs-CZ" sz="3000" b="1"/>
              <a:t> rovnost </a:t>
            </a:r>
            <a:r>
              <a:rPr lang="cs-CZ" sz="3000"/>
              <a:t>= „spravedlivé“ rozdělení 	blahobytu mezi všechny členy společnosti</a:t>
            </a:r>
          </a:p>
        </p:txBody>
      </p:sp>
    </p:spTree>
    <p:extLst>
      <p:ext uri="{BB962C8B-B14F-4D97-AF65-F5344CB8AC3E}">
        <p14:creationId xmlns:p14="http://schemas.microsoft.com/office/powerpoint/2010/main" val="206605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rcRect/>
          <a:stretch>
            <a:fillRect l="13000" t="20000" r="-90000" b="-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7A65-DE1E-4E8F-B95C-1FE6FCBE283E}" type="slidenum">
              <a:rPr lang="cs-CZ">
                <a:solidFill>
                  <a:srgbClr val="000000"/>
                </a:solidFill>
              </a:rPr>
              <a:pPr/>
              <a:t>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Jak </a:t>
            </a:r>
            <a:r>
              <a:rPr lang="cs-CZ" dirty="0"/>
              <a:t>probíhají interakce mezi lidmi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3"/>
            <a:ext cx="8487544" cy="4215680"/>
          </a:xfrm>
        </p:spPr>
        <p:txBody>
          <a:bodyPr/>
          <a:lstStyle/>
          <a:p>
            <a:r>
              <a:rPr lang="cs-CZ" dirty="0" smtClean="0"/>
              <a:t>Obchodem </a:t>
            </a:r>
            <a:r>
              <a:rPr lang="cs-CZ" dirty="0"/>
              <a:t>si mohou polepšit </a:t>
            </a:r>
            <a:r>
              <a:rPr lang="cs-CZ" dirty="0" smtClean="0"/>
              <a:t>obě strany</a:t>
            </a:r>
            <a:endParaRPr lang="cs-CZ" dirty="0"/>
          </a:p>
          <a:p>
            <a:r>
              <a:rPr lang="cs-CZ" dirty="0"/>
              <a:t>Trhy jsou </a:t>
            </a:r>
            <a:r>
              <a:rPr lang="cs-CZ" b="1" u="sng" dirty="0"/>
              <a:t>obvykle</a:t>
            </a:r>
            <a:r>
              <a:rPr lang="cs-CZ" dirty="0"/>
              <a:t> dobrým způsobem organizace ekonomické aktivity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tržní ekonomika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neviditelná ruka trhu</a:t>
            </a:r>
          </a:p>
          <a:p>
            <a:r>
              <a:rPr lang="cs-CZ" dirty="0"/>
              <a:t>Vlády </a:t>
            </a:r>
            <a:r>
              <a:rPr lang="cs-CZ" b="1" u="sng" dirty="0"/>
              <a:t>mohou</a:t>
            </a:r>
            <a:r>
              <a:rPr lang="cs-CZ" dirty="0"/>
              <a:t> někdy zlepšit výsledky fungování trhu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tržní selhání (externality, veřejné statky, tržní síla (NEDOKO), asymetrické </a:t>
            </a:r>
            <a:r>
              <a:rPr lang="cs-CZ" sz="1800" dirty="0" smtClean="0"/>
              <a:t>informace)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671300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B8B7-C3F5-47E5-BF19-E0E42D8D7DBC}" type="slidenum">
              <a:rPr lang="cs-CZ">
                <a:solidFill>
                  <a:srgbClr val="000000"/>
                </a:solidFill>
              </a:rPr>
              <a:pPr/>
              <a:t>70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Efektivnost trhu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07375" cy="4114800"/>
          </a:xfrm>
        </p:spPr>
        <p:txBody>
          <a:bodyPr/>
          <a:lstStyle/>
          <a:p>
            <a:r>
              <a:rPr lang="cs-CZ"/>
              <a:t>Svobodné trhy:</a:t>
            </a:r>
          </a:p>
          <a:p>
            <a:pPr lvl="2"/>
            <a:r>
              <a:rPr lang="cs-CZ"/>
              <a:t> „přidělují“ statky kupujícím, kteří si jich </a:t>
            </a:r>
            <a:r>
              <a:rPr lang="cs-CZ" b="1"/>
              <a:t>nejvíce cení</a:t>
            </a:r>
            <a:r>
              <a:rPr lang="cs-CZ"/>
              <a:t> (ochota platit)</a:t>
            </a:r>
          </a:p>
          <a:p>
            <a:pPr lvl="2"/>
            <a:r>
              <a:rPr lang="cs-CZ"/>
              <a:t>„přiřazují“ poptávku po statcích prodávajícím, kteří jsou </a:t>
            </a:r>
            <a:r>
              <a:rPr lang="cs-CZ" b="1"/>
              <a:t>schopni vyrábět s nejnižšími náklady</a:t>
            </a:r>
          </a:p>
          <a:p>
            <a:endParaRPr lang="cs-CZ" sz="2800"/>
          </a:p>
          <a:p>
            <a:r>
              <a:rPr lang="cs-CZ" sz="2800"/>
              <a:t>… je produkováno takové množství statků, které maximalizuje přebytek spotřebitele a výrobce</a:t>
            </a:r>
          </a:p>
        </p:txBody>
      </p:sp>
    </p:spTree>
    <p:extLst>
      <p:ext uri="{BB962C8B-B14F-4D97-AF65-F5344CB8AC3E}">
        <p14:creationId xmlns:p14="http://schemas.microsoft.com/office/powerpoint/2010/main" val="3051631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BF19-5815-450B-B1B1-12804AE9EB22}" type="slidenum">
              <a:rPr lang="cs-CZ">
                <a:solidFill>
                  <a:srgbClr val="000000"/>
                </a:solidFill>
              </a:rPr>
              <a:pPr/>
              <a:t>71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Přebytky při tržní rovnováze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47813" y="24209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588125" y="56610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2987675" y="2852738"/>
            <a:ext cx="3455988" cy="2160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227763" y="26368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3059113" y="2852738"/>
            <a:ext cx="3168650" cy="2305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2484438" y="2420938"/>
            <a:ext cx="0" cy="3241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2484438" y="5661025"/>
            <a:ext cx="4392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572000" y="3357563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156325" y="494188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2484438" y="3933825"/>
            <a:ext cx="22320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4716463" y="4005263"/>
            <a:ext cx="0" cy="165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4643438" y="38608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49171" name="Group 19"/>
          <p:cNvGrpSpPr>
            <a:grpSpLocks/>
          </p:cNvGrpSpPr>
          <p:nvPr/>
        </p:nvGrpSpPr>
        <p:grpSpPr bwMode="auto">
          <a:xfrm>
            <a:off x="2484438" y="3933825"/>
            <a:ext cx="2232025" cy="1582738"/>
            <a:chOff x="1208" y="2607"/>
            <a:chExt cx="1200" cy="1007"/>
          </a:xfrm>
        </p:grpSpPr>
        <p:sp>
          <p:nvSpPr>
            <p:cNvPr id="49172" name="Freeform 20"/>
            <p:cNvSpPr>
              <a:spLocks/>
            </p:cNvSpPr>
            <p:nvPr/>
          </p:nvSpPr>
          <p:spPr bwMode="auto">
            <a:xfrm>
              <a:off x="1208" y="2607"/>
              <a:ext cx="1200" cy="1007"/>
            </a:xfrm>
            <a:custGeom>
              <a:avLst/>
              <a:gdLst>
                <a:gd name="T0" fmla="*/ 1200 w 1200"/>
                <a:gd name="T1" fmla="*/ 0 h 1007"/>
                <a:gd name="T2" fmla="*/ 0 w 1200"/>
                <a:gd name="T3" fmla="*/ 0 h 1007"/>
                <a:gd name="T4" fmla="*/ 0 w 1200"/>
                <a:gd name="T5" fmla="*/ 1007 h 1007"/>
                <a:gd name="T6" fmla="*/ 1200 w 1200"/>
                <a:gd name="T7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007">
                  <a:moveTo>
                    <a:pt x="1200" y="0"/>
                  </a:moveTo>
                  <a:lnTo>
                    <a:pt x="0" y="0"/>
                  </a:lnTo>
                  <a:lnTo>
                    <a:pt x="0" y="1007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E2C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9173" name="Rectangle 21"/>
            <p:cNvSpPr>
              <a:spLocks noChangeArrowheads="1"/>
            </p:cNvSpPr>
            <p:nvPr/>
          </p:nvSpPr>
          <p:spPr bwMode="auto">
            <a:xfrm>
              <a:off x="1325" y="2722"/>
              <a:ext cx="45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700">
                  <a:solidFill>
                    <a:srgbClr val="000000"/>
                  </a:solidFill>
                  <a:latin typeface="Arial" charset="0"/>
                </a:rPr>
                <a:t>Přebytek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174" name="Rectangle 22"/>
            <p:cNvSpPr>
              <a:spLocks noChangeArrowheads="1"/>
            </p:cNvSpPr>
            <p:nvPr/>
          </p:nvSpPr>
          <p:spPr bwMode="auto">
            <a:xfrm>
              <a:off x="1380" y="2891"/>
              <a:ext cx="40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700">
                  <a:solidFill>
                    <a:srgbClr val="000000"/>
                  </a:solidFill>
                  <a:latin typeface="Arial" charset="0"/>
                </a:rPr>
                <a:t>výrobce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175" name="Group 23"/>
          <p:cNvGrpSpPr>
            <a:grpSpLocks/>
          </p:cNvGrpSpPr>
          <p:nvPr/>
        </p:nvGrpSpPr>
        <p:grpSpPr bwMode="auto">
          <a:xfrm>
            <a:off x="2484438" y="2565400"/>
            <a:ext cx="2159000" cy="1368425"/>
            <a:chOff x="1161" y="1236"/>
            <a:chExt cx="1304" cy="1237"/>
          </a:xfrm>
        </p:grpSpPr>
        <p:sp>
          <p:nvSpPr>
            <p:cNvPr id="49176" name="Freeform 24"/>
            <p:cNvSpPr>
              <a:spLocks/>
            </p:cNvSpPr>
            <p:nvPr/>
          </p:nvSpPr>
          <p:spPr bwMode="auto">
            <a:xfrm>
              <a:off x="1161" y="1236"/>
              <a:ext cx="1304" cy="1237"/>
            </a:xfrm>
            <a:custGeom>
              <a:avLst/>
              <a:gdLst>
                <a:gd name="T0" fmla="*/ 0 w 1304"/>
                <a:gd name="T1" fmla="*/ 0 h 1237"/>
                <a:gd name="T2" fmla="*/ 0 w 1304"/>
                <a:gd name="T3" fmla="*/ 1237 h 1237"/>
                <a:gd name="T4" fmla="*/ 1304 w 1304"/>
                <a:gd name="T5" fmla="*/ 1237 h 1237"/>
                <a:gd name="T6" fmla="*/ 0 w 1304"/>
                <a:gd name="T7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4" h="1237">
                  <a:moveTo>
                    <a:pt x="0" y="0"/>
                  </a:moveTo>
                  <a:lnTo>
                    <a:pt x="0" y="1237"/>
                  </a:lnTo>
                  <a:lnTo>
                    <a:pt x="1304" y="1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D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9177" name="Rectangle 25"/>
            <p:cNvSpPr>
              <a:spLocks noChangeArrowheads="1"/>
            </p:cNvSpPr>
            <p:nvPr/>
          </p:nvSpPr>
          <p:spPr bwMode="auto">
            <a:xfrm>
              <a:off x="1234" y="2032"/>
              <a:ext cx="51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700">
                  <a:solidFill>
                    <a:srgbClr val="000000"/>
                  </a:solidFill>
                  <a:latin typeface="Arial" charset="0"/>
                </a:rPr>
                <a:t>Přebytek</a:t>
              </a:r>
              <a:endParaRPr lang="en-US" sz="17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178" name="Rectangle 26"/>
            <p:cNvSpPr>
              <a:spLocks noChangeArrowheads="1"/>
            </p:cNvSpPr>
            <p:nvPr/>
          </p:nvSpPr>
          <p:spPr bwMode="auto">
            <a:xfrm>
              <a:off x="1322" y="2197"/>
              <a:ext cx="67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cs-CZ" sz="1700">
                  <a:solidFill>
                    <a:srgbClr val="000000"/>
                  </a:solidFill>
                  <a:latin typeface="Arial" charset="0"/>
                </a:rPr>
                <a:t>potřebitele</a:t>
              </a:r>
              <a:endParaRPr lang="en-US" sz="17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9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16E-77EF-4F90-8536-F71AD75B9057}" type="slidenum">
              <a:rPr lang="cs-CZ">
                <a:solidFill>
                  <a:srgbClr val="000000"/>
                </a:solidFill>
              </a:rPr>
              <a:pPr/>
              <a:t>72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Efektivnost rovnovážného množství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989138"/>
            <a:ext cx="5280025" cy="4114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465620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0DD1-902D-42DB-99E0-CC81AC6F8A7B}" type="slidenum">
              <a:rPr lang="cs-CZ">
                <a:solidFill>
                  <a:srgbClr val="000000"/>
                </a:solidFill>
              </a:rPr>
              <a:pPr/>
              <a:t>73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ze života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205038"/>
            <a:ext cx="5999163" cy="3478212"/>
          </a:xfrm>
          <a:noFill/>
          <a:ln/>
        </p:spPr>
      </p:pic>
      <p:sp>
        <p:nvSpPr>
          <p:cNvPr id="2" name="Tlačítko akce: Nápověda 1">
            <a:hlinkClick r:id="" action="ppaction://noaction" highlightClick="1"/>
          </p:cNvPr>
          <p:cNvSpPr/>
          <p:nvPr/>
        </p:nvSpPr>
        <p:spPr>
          <a:xfrm>
            <a:off x="7236296" y="908720"/>
            <a:ext cx="1042416" cy="1042416"/>
          </a:xfrm>
          <a:prstGeom prst="actionButtonHelp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129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EF88-EB20-44D1-BDDA-38B29C386904}" type="slidenum">
              <a:rPr lang="cs-CZ">
                <a:solidFill>
                  <a:srgbClr val="000000"/>
                </a:solidFill>
              </a:rPr>
              <a:pPr/>
              <a:t>74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Příklad: Náklady zdanění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Jak ovlivňují daně ekonomický blahobyt?</a:t>
            </a:r>
          </a:p>
          <a:p>
            <a:pPr>
              <a:buFont typeface="Wingdings" pitchFamily="2" charset="2"/>
              <a:buNone/>
            </a:pPr>
            <a:r>
              <a:rPr lang="cs-CZ"/>
              <a:t>= cena placená kupujícími se zvýší, cena, kterou dostanou prodávající, klesne</a:t>
            </a:r>
          </a:p>
          <a:p>
            <a:r>
              <a:rPr lang="cs-CZ"/>
              <a:t>Ztráty mrtvé váhy = snížení celkového přebytku vyvolané narušením trhu </a:t>
            </a:r>
          </a:p>
        </p:txBody>
      </p:sp>
    </p:spTree>
    <p:extLst>
      <p:ext uri="{BB962C8B-B14F-4D97-AF65-F5344CB8AC3E}">
        <p14:creationId xmlns:p14="http://schemas.microsoft.com/office/powerpoint/2010/main" val="38958284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258D-28EF-4F68-9D22-B9541B845D62}" type="slidenum">
              <a:rPr lang="cs-CZ">
                <a:solidFill>
                  <a:srgbClr val="000000"/>
                </a:solidFill>
              </a:rPr>
              <a:pPr/>
              <a:t>75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Dopad daně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547813" y="24209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588125" y="56610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987675" y="2852738"/>
            <a:ext cx="3455988" cy="2160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27763" y="26368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V="1">
            <a:off x="3059113" y="2852738"/>
            <a:ext cx="3168650" cy="2305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2484438" y="2420938"/>
            <a:ext cx="0" cy="3241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2484438" y="5661025"/>
            <a:ext cx="4392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572000" y="3357563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156325" y="494188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2484438" y="3933825"/>
            <a:ext cx="22320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4716463" y="4005263"/>
            <a:ext cx="0" cy="165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0190" name="Oval 14"/>
          <p:cNvSpPr>
            <a:spLocks noChangeArrowheads="1"/>
          </p:cNvSpPr>
          <p:nvPr/>
        </p:nvSpPr>
        <p:spPr bwMode="auto">
          <a:xfrm>
            <a:off x="4643438" y="38608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4140200" y="5661025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množství bez daně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539750" y="2997200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cena, kterou platí kupující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2555875" y="5734050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množství s daní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755650" y="3716338"/>
            <a:ext cx="2303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cena bez daně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323850" y="4365625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cena, kterou dostane prodávající</a:t>
            </a:r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3419475" y="3141663"/>
            <a:ext cx="0" cy="25193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2484438" y="3141663"/>
            <a:ext cx="93503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2484438" y="4868863"/>
            <a:ext cx="93503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0207" name="AutoShape 31"/>
          <p:cNvSpPr>
            <a:spLocks/>
          </p:cNvSpPr>
          <p:nvPr/>
        </p:nvSpPr>
        <p:spPr bwMode="auto">
          <a:xfrm>
            <a:off x="3492500" y="3141663"/>
            <a:ext cx="71438" cy="1727200"/>
          </a:xfrm>
          <a:prstGeom prst="rightBrace">
            <a:avLst>
              <a:gd name="adj1" fmla="val 2014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3563938" y="3860800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daň</a:t>
            </a:r>
          </a:p>
        </p:txBody>
      </p:sp>
    </p:spTree>
    <p:extLst>
      <p:ext uri="{BB962C8B-B14F-4D97-AF65-F5344CB8AC3E}">
        <p14:creationId xmlns:p14="http://schemas.microsoft.com/office/powerpoint/2010/main" val="15801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222D-61A0-4E26-A47C-F14D237D0B0E}" type="slidenum">
              <a:rPr lang="cs-CZ">
                <a:solidFill>
                  <a:srgbClr val="000000"/>
                </a:solidFill>
              </a:rPr>
              <a:pPr/>
              <a:t>76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Daňový příjem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T = výše daně</a:t>
            </a:r>
          </a:p>
          <a:p>
            <a:pPr>
              <a:buFont typeface="Wingdings" pitchFamily="2" charset="2"/>
              <a:buNone/>
            </a:pPr>
            <a:r>
              <a:rPr lang="cs-CZ"/>
              <a:t>Q = prodané množství produktu</a:t>
            </a:r>
          </a:p>
          <a:p>
            <a:pPr>
              <a:buFont typeface="Wingdings" pitchFamily="2" charset="2"/>
              <a:buNone/>
            </a:pPr>
            <a:endParaRPr lang="cs-CZ"/>
          </a:p>
          <a:p>
            <a:pPr>
              <a:buFont typeface="Wingdings" pitchFamily="2" charset="2"/>
              <a:buNone/>
            </a:pPr>
            <a:r>
              <a:rPr lang="cs-CZ"/>
              <a:t>Daňový příjem státu = T * Q </a:t>
            </a:r>
          </a:p>
        </p:txBody>
      </p:sp>
    </p:spTree>
    <p:extLst>
      <p:ext uri="{BB962C8B-B14F-4D97-AF65-F5344CB8AC3E}">
        <p14:creationId xmlns:p14="http://schemas.microsoft.com/office/powerpoint/2010/main" val="39053391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27C5-C45E-446E-853B-292BAFF6F70A}" type="slidenum">
              <a:rPr lang="cs-CZ">
                <a:solidFill>
                  <a:srgbClr val="000000"/>
                </a:solidFill>
              </a:rPr>
              <a:pPr/>
              <a:t>77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Daňový příjem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547813" y="24209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588125" y="56610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2987675" y="2852738"/>
            <a:ext cx="3455988" cy="2160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227763" y="26368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3059113" y="2852738"/>
            <a:ext cx="3168650" cy="2305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2484438" y="2420938"/>
            <a:ext cx="0" cy="3241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2484438" y="5661025"/>
            <a:ext cx="4392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572000" y="3357563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156325" y="494188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2484438" y="3933825"/>
            <a:ext cx="22320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4716463" y="4005263"/>
            <a:ext cx="0" cy="165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4643438" y="38608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4140200" y="5661025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množství bez daně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539750" y="2997200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cena, kterou platí kupující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2555875" y="5734050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množství s daní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755650" y="3716338"/>
            <a:ext cx="2303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cena bez daně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323850" y="4365625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cena, kterou dostane prodávající</a:t>
            </a:r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3419475" y="3141663"/>
            <a:ext cx="0" cy="25193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>
            <a:off x="2484438" y="3141663"/>
            <a:ext cx="93503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2484438" y="4868863"/>
            <a:ext cx="93503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7367" name="AutoShape 23"/>
          <p:cNvSpPr>
            <a:spLocks/>
          </p:cNvSpPr>
          <p:nvPr/>
        </p:nvSpPr>
        <p:spPr bwMode="auto">
          <a:xfrm>
            <a:off x="3492500" y="3141663"/>
            <a:ext cx="71438" cy="1727200"/>
          </a:xfrm>
          <a:prstGeom prst="rightBrace">
            <a:avLst>
              <a:gd name="adj1" fmla="val 2014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3563938" y="3860800"/>
            <a:ext cx="649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daň (T)</a:t>
            </a: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2484438" y="3141663"/>
            <a:ext cx="935037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 rot="16200000">
            <a:off x="2145507" y="3767931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daňový příjem</a:t>
            </a:r>
          </a:p>
        </p:txBody>
      </p:sp>
      <p:sp>
        <p:nvSpPr>
          <p:cNvPr id="57372" name="AutoShape 28"/>
          <p:cNvSpPr>
            <a:spLocks/>
          </p:cNvSpPr>
          <p:nvPr/>
        </p:nvSpPr>
        <p:spPr bwMode="auto">
          <a:xfrm rot="5400000">
            <a:off x="2771776" y="4581525"/>
            <a:ext cx="360362" cy="935037"/>
          </a:xfrm>
          <a:prstGeom prst="rightBrace">
            <a:avLst>
              <a:gd name="adj1" fmla="val 216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2771775" y="52292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4767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757-D118-43DC-A0F2-AD33B785992E}" type="slidenum">
              <a:rPr lang="cs-CZ">
                <a:solidFill>
                  <a:srgbClr val="000000"/>
                </a:solidFill>
              </a:rPr>
              <a:pPr/>
              <a:t>78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Dopad daně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47813" y="24209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cena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588125" y="56610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množství</a:t>
            </a: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2484438" y="2492375"/>
            <a:ext cx="3959225" cy="2520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227763" y="26368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2484438" y="2852738"/>
            <a:ext cx="3743325" cy="2663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2484438" y="2420938"/>
            <a:ext cx="0" cy="3241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>
            <a:off x="2484438" y="5661025"/>
            <a:ext cx="4392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156325" y="494188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cs-CZ" sz="2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2484438" y="3933825"/>
            <a:ext cx="22320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4716463" y="4005263"/>
            <a:ext cx="0" cy="165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4643438" y="38608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4140200" y="5661025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množství bez daně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539750" y="2997200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cena, kterou platí kupující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555875" y="5734050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množství s daní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755650" y="3716338"/>
            <a:ext cx="2303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cena bez daně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323850" y="4365625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cena, kterou dostane prodávající</a:t>
            </a:r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3419475" y="3068638"/>
            <a:ext cx="0" cy="25923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>
            <a:off x="2484438" y="3068638"/>
            <a:ext cx="93503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2484438" y="4868863"/>
            <a:ext cx="93503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2627313" y="342900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2608263" y="34480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2627313" y="42211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3563938" y="33575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3635375" y="40052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E</a:t>
            </a:r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2608263" y="27289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2627313" y="49418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F</a:t>
            </a:r>
          </a:p>
        </p:txBody>
      </p:sp>
      <p:sp>
        <p:nvSpPr>
          <p:cNvPr id="58400" name="AutoShape 32"/>
          <p:cNvSpPr>
            <a:spLocks noChangeArrowheads="1"/>
          </p:cNvSpPr>
          <p:nvPr/>
        </p:nvSpPr>
        <p:spPr bwMode="auto">
          <a:xfrm rot="5400000">
            <a:off x="3203575" y="3284538"/>
            <a:ext cx="1728787" cy="1296988"/>
          </a:xfrm>
          <a:prstGeom prst="triangle">
            <a:avLst>
              <a:gd name="adj" fmla="val 50000"/>
            </a:avLst>
          </a:prstGeom>
          <a:solidFill>
            <a:schemeClr val="accent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7019925" y="2636838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C+E .... ztráty mrtvé váhy</a:t>
            </a:r>
          </a:p>
        </p:txBody>
      </p:sp>
    </p:spTree>
    <p:extLst>
      <p:ext uri="{BB962C8B-B14F-4D97-AF65-F5344CB8AC3E}">
        <p14:creationId xmlns:p14="http://schemas.microsoft.com/office/powerpoint/2010/main" val="35833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A49E-CD57-447B-BA04-3E083FF90B40}" type="slidenum">
              <a:rPr lang="cs-CZ">
                <a:solidFill>
                  <a:srgbClr val="000000"/>
                </a:solidFill>
              </a:rPr>
              <a:pPr/>
              <a:t>79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Dopad daně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Změna přebytku spotřebitele</a:t>
            </a:r>
          </a:p>
          <a:p>
            <a:r>
              <a:rPr lang="cs-CZ"/>
              <a:t>Změna přebytku výrobce</a:t>
            </a:r>
          </a:p>
          <a:p>
            <a:r>
              <a:rPr lang="cs-CZ"/>
              <a:t>Změna daňového příjmu</a:t>
            </a:r>
          </a:p>
          <a:p>
            <a:r>
              <a:rPr lang="cs-CZ"/>
              <a:t>Ztráty spotřebitele a výrobce převýší příjem státu z daně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77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Neviditelná ruka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017713"/>
            <a:ext cx="8127504" cy="4114800"/>
          </a:xfrm>
        </p:spPr>
        <p:txBody>
          <a:bodyPr/>
          <a:lstStyle/>
          <a:p>
            <a:r>
              <a:rPr lang="cs-CZ" dirty="0" smtClean="0"/>
              <a:t>READ, L.: Já, tužka:</a:t>
            </a:r>
          </a:p>
          <a:p>
            <a:endParaRPr lang="cs-CZ" dirty="0"/>
          </a:p>
          <a:p>
            <a:r>
              <a:rPr lang="cs-CZ" dirty="0" smtClean="0"/>
              <a:t>Tužka = prostá věci, </a:t>
            </a:r>
            <a:r>
              <a:rPr lang="cs-CZ" dirty="0"/>
              <a:t>kterou </a:t>
            </a:r>
            <a:r>
              <a:rPr lang="cs-CZ" dirty="0" smtClean="0"/>
              <a:t>by nikdo sám nedokázal vyrobit</a:t>
            </a:r>
          </a:p>
          <a:p>
            <a:pPr lvl="1"/>
            <a:r>
              <a:rPr lang="cs-CZ" dirty="0" smtClean="0"/>
              <a:t>vzniká spoluprací milionů lidí</a:t>
            </a:r>
          </a:p>
          <a:p>
            <a:pPr lvl="1"/>
            <a:r>
              <a:rPr lang="cs-CZ" dirty="0"/>
              <a:t>j</a:t>
            </a:r>
            <a:r>
              <a:rPr lang="cs-CZ" dirty="0" smtClean="0"/>
              <a:t>ednotlivé kroky výroby probíhají daleko od sebe = zdánlivě jednoduchá výroba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ikdo nekoordinuje – koordinuje to trh</a:t>
            </a:r>
          </a:p>
          <a:p>
            <a:pPr lvl="1"/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40412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7A4C-98D2-48D8-AD17-436524064734}" type="slidenum">
              <a:rPr lang="cs-CZ" smtClean="0">
                <a:solidFill>
                  <a:srgbClr val="000000"/>
                </a:solidFill>
              </a:rPr>
              <a:pPr/>
              <a:t>8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030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cs-CZ" sz="40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/>
              <a:t>EKONOMIE VEŘEJNÉHO SEKTORU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3563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„neviditelná ruka“ Adama Smithe vede k tomu, že lidí tím, že sledují své vlastní zájmy na trhu, maximalizují celkový užitek společnosti</a:t>
            </a:r>
          </a:p>
          <a:p>
            <a:endParaRPr lang="cs-CZ"/>
          </a:p>
          <a:p>
            <a:r>
              <a:rPr lang="cs-CZ"/>
              <a:t>ALE </a:t>
            </a:r>
            <a:r>
              <a:rPr lang="cs-CZ" b="1"/>
              <a:t>TRŽNÍ SELHÁNÍ</a:t>
            </a:r>
            <a:r>
              <a:rPr lang="cs-CZ"/>
              <a:t> ...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1. Externality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Externality</a:t>
            </a:r>
            <a:r>
              <a:rPr lang="cs-CZ"/>
              <a:t> = dopad konání jedné osoby na blahobyt jiné, aniž ta by za to zaplatila/byla odškodněna</a:t>
            </a:r>
          </a:p>
          <a:p>
            <a:r>
              <a:rPr lang="cs-CZ"/>
              <a:t>Pozitivní (přínos) X negativní (škoda)</a:t>
            </a:r>
          </a:p>
          <a:p>
            <a:r>
              <a:rPr lang="cs-CZ"/>
              <a:t>Způsobují neefektivnost trhu – blahobyt společnosti není maximální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Negativní externality</a:t>
            </a:r>
          </a:p>
        </p:txBody>
      </p:sp>
      <p:pic>
        <p:nvPicPr>
          <p:cNvPr id="6147" name="Picture 3" descr="BD07234_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1113" y="2865438"/>
            <a:ext cx="1365250" cy="201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465263" y="2698750"/>
            <a:ext cx="7207250" cy="3386138"/>
          </a:xfrm>
        </p:spPr>
        <p:txBody>
          <a:bodyPr/>
          <a:lstStyle/>
          <a:p>
            <a:r>
              <a:rPr lang="cs-CZ" sz="3200"/>
              <a:t>Výfukové plyny</a:t>
            </a:r>
          </a:p>
          <a:p>
            <a:r>
              <a:rPr lang="cs-CZ" sz="3200"/>
              <a:t>Cigaretový kouř</a:t>
            </a:r>
          </a:p>
          <a:p>
            <a:r>
              <a:rPr lang="cs-CZ" sz="3200"/>
              <a:t>Štěkající psi</a:t>
            </a:r>
          </a:p>
          <a:p>
            <a:r>
              <a:rPr lang="cs-CZ" sz="3200"/>
              <a:t>Hlasitá hudba od sousedů</a:t>
            </a:r>
          </a:p>
          <a:p>
            <a:endParaRPr lang="cs-CZ"/>
          </a:p>
        </p:txBody>
      </p:sp>
      <p:pic>
        <p:nvPicPr>
          <p:cNvPr id="6149" name="Picture 5" descr="CAT_D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9275"/>
            <a:ext cx="233680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2038350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Pozitivní externality</a:t>
            </a:r>
          </a:p>
        </p:txBody>
      </p:sp>
      <p:pic>
        <p:nvPicPr>
          <p:cNvPr id="7171" name="Picture 3" descr="677019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2714625"/>
            <a:ext cx="3810000" cy="2720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/>
              <a:t>Očkování</a:t>
            </a:r>
          </a:p>
          <a:p>
            <a:r>
              <a:rPr lang="cs-CZ"/>
              <a:t>Opravené historické budovy</a:t>
            </a:r>
          </a:p>
          <a:p>
            <a:r>
              <a:rPr lang="cs-CZ"/>
              <a:t>Výzkum nových technologií + přelévání</a:t>
            </a:r>
          </a:p>
        </p:txBody>
      </p:sp>
      <p:pic>
        <p:nvPicPr>
          <p:cNvPr id="7173" name="Picture 5" descr="MICSCO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73463"/>
            <a:ext cx="13525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805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Externality a neefektivnost trhu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Negativní</a:t>
            </a:r>
            <a:r>
              <a:rPr lang="cs-CZ"/>
              <a:t>: trhy produkují větší množství než je společensky žádoucí (nejsou zohledněny některé náklady)</a:t>
            </a:r>
          </a:p>
          <a:p>
            <a:r>
              <a:rPr lang="cs-CZ" b="1"/>
              <a:t>Pozitivní</a:t>
            </a:r>
            <a:r>
              <a:rPr lang="cs-CZ"/>
              <a:t>: trhy produkují menší množství než je společensky žádoucí (společenská hodnota je vyšší než individuální)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349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Internalizace externalit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Vede k tomu, že lidí berou v úvahu externí dopady svých činů</a:t>
            </a:r>
          </a:p>
          <a:p>
            <a:r>
              <a:rPr lang="cs-CZ" b="1"/>
              <a:t>Negativní</a:t>
            </a:r>
            <a:r>
              <a:rPr lang="cs-CZ"/>
              <a:t>: např. zdanění </a:t>
            </a:r>
          </a:p>
          <a:p>
            <a:r>
              <a:rPr lang="cs-CZ" b="1"/>
              <a:t>Pozitivní</a:t>
            </a:r>
            <a:r>
              <a:rPr lang="cs-CZ"/>
              <a:t>: např. subvence, průmyslová politika, patenty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967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Jiná řešení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Morální zásady a společenské sankce</a:t>
            </a:r>
          </a:p>
          <a:p>
            <a:r>
              <a:rPr lang="cs-CZ"/>
              <a:t>Charitativní organizace</a:t>
            </a:r>
          </a:p>
          <a:p>
            <a:r>
              <a:rPr lang="cs-CZ"/>
              <a:t>Integrace různých druhů podnikání</a:t>
            </a:r>
          </a:p>
          <a:p>
            <a:r>
              <a:rPr lang="cs-CZ"/>
              <a:t>Smlouvy mezi jednotlivými stranami</a:t>
            </a:r>
          </a:p>
          <a:p>
            <a:endParaRPr lang="cs-CZ"/>
          </a:p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070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Veřejná politika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Řeší externality, když výše uvedené soukromé akce selhávají vinou vysokých nákladů</a:t>
            </a:r>
          </a:p>
          <a:p>
            <a:pPr>
              <a:buFont typeface="Wingdings" pitchFamily="2" charset="2"/>
              <a:buNone/>
            </a:pPr>
            <a:r>
              <a:rPr lang="cs-CZ"/>
              <a:t>a. regulace = zákazy, povinnosti</a:t>
            </a:r>
          </a:p>
          <a:p>
            <a:pPr>
              <a:buFont typeface="Wingdings" pitchFamily="2" charset="2"/>
              <a:buNone/>
            </a:pPr>
            <a:r>
              <a:rPr lang="cs-CZ"/>
              <a:t>b. tržní řešení: daně, subvence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755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2. Veřejné statky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Nevyloučitelnost ze spotřeby</a:t>
            </a:r>
            <a:r>
              <a:rPr lang="cs-CZ"/>
              <a:t> = není možné někomu zabránit, aby statek využíval</a:t>
            </a:r>
          </a:p>
          <a:p>
            <a:r>
              <a:rPr lang="cs-CZ" b="1"/>
              <a:t>Nerivalita = </a:t>
            </a:r>
            <a:r>
              <a:rPr lang="cs-CZ"/>
              <a:t>když statek využívá jeden člověk, může i jiný</a:t>
            </a:r>
          </a:p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7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</a14:imgLayer>
                </a14:imgProps>
              </a:ext>
            </a:extLst>
          </a:blip>
          <a:srcRect/>
          <a:stretch>
            <a:fillRect t="23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5EBB-6C90-459C-B344-B4CB1B955D78}" type="slidenum">
              <a:rPr lang="cs-CZ">
                <a:solidFill>
                  <a:srgbClr val="000000"/>
                </a:solidFill>
              </a:rPr>
              <a:pPr/>
              <a:t>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Jak </a:t>
            </a:r>
            <a:r>
              <a:rPr lang="cs-CZ" dirty="0"/>
              <a:t>funguje ekonomika jako celek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060848"/>
            <a:ext cx="7772400" cy="4114800"/>
          </a:xfrm>
        </p:spPr>
        <p:txBody>
          <a:bodyPr/>
          <a:lstStyle/>
          <a:p>
            <a:r>
              <a:rPr lang="cs-CZ" dirty="0"/>
              <a:t>Životní úroveň závisí na schopnosti země vyrábět statky a služby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produktivita</a:t>
            </a:r>
          </a:p>
          <a:p>
            <a:r>
              <a:rPr lang="cs-CZ" dirty="0"/>
              <a:t>Tiskne-li vláda moc peněz, ceny stoupají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inflace</a:t>
            </a:r>
          </a:p>
          <a:p>
            <a:r>
              <a:rPr lang="cs-CZ" dirty="0"/>
              <a:t>Krátkodobě lze volit mezi inflací a nezaměstnaností</a:t>
            </a:r>
          </a:p>
          <a:p>
            <a:pPr lvl="4"/>
            <a:r>
              <a:rPr lang="cs-CZ" dirty="0" err="1"/>
              <a:t>Phillipsova</a:t>
            </a:r>
            <a:r>
              <a:rPr lang="cs-CZ" dirty="0"/>
              <a:t> křivka</a:t>
            </a:r>
          </a:p>
        </p:txBody>
      </p:sp>
    </p:spTree>
    <p:extLst>
      <p:ext uri="{BB962C8B-B14F-4D97-AF65-F5344CB8AC3E}">
        <p14:creationId xmlns:p14="http://schemas.microsoft.com/office/powerpoint/2010/main" val="24740309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Černý pasažér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Černý pasažér</a:t>
            </a:r>
            <a:r>
              <a:rPr lang="cs-CZ"/>
              <a:t> = osoba využívající prospěchu z nějakého statku, aniž by za to platila</a:t>
            </a:r>
          </a:p>
          <a:p>
            <a:pPr>
              <a:buFont typeface="Wingdings" pitchFamily="2" charset="2"/>
              <a:buNone/>
            </a:pPr>
            <a:r>
              <a:rPr lang="cs-CZ"/>
              <a:t>= příčina, proč soukromé trhy nemohou zabezpečovat veřejné statky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370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veřejných statků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337425" cy="4114800"/>
          </a:xfrm>
        </p:spPr>
        <p:txBody>
          <a:bodyPr/>
          <a:lstStyle/>
          <a:p>
            <a:r>
              <a:rPr lang="cs-CZ"/>
              <a:t>Národní obrana</a:t>
            </a:r>
          </a:p>
          <a:p>
            <a:r>
              <a:rPr lang="cs-CZ"/>
              <a:t>Základní výzkum </a:t>
            </a:r>
            <a:r>
              <a:rPr lang="cs-CZ" sz="2400"/>
              <a:t>– všeobecné znalosti</a:t>
            </a:r>
          </a:p>
          <a:p>
            <a:r>
              <a:rPr lang="cs-CZ"/>
              <a:t>Boj proti chudobě</a:t>
            </a:r>
          </a:p>
          <a:p>
            <a:r>
              <a:rPr lang="cs-CZ"/>
              <a:t>Námořní majáky</a:t>
            </a:r>
          </a:p>
          <a:p>
            <a:endParaRPr lang="cs-CZ" sz="2800"/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60900" y="4541838"/>
          <a:ext cx="3808413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3" imgW="4615000" imgH="1520000" progId="Photoshop.Image.9">
                  <p:embed/>
                </p:oleObj>
              </mc:Choice>
              <mc:Fallback>
                <p:oleObj name="Image" r:id="rId3" imgW="4615000" imgH="1520000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541838"/>
                        <a:ext cx="3808413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5107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Důležitost vlastnických práv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Tržní alokace zdrojů z hlediska efektivnosti selhává, když nejsou dostatečně stanovena vlastnická práva</a:t>
            </a:r>
          </a:p>
          <a:p>
            <a:pPr>
              <a:buFont typeface="Wingdings" pitchFamily="2" charset="2"/>
              <a:buNone/>
            </a:pPr>
            <a:r>
              <a:rPr lang="cs-CZ"/>
              <a:t>= stát může vyřešit</a:t>
            </a:r>
          </a:p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44900"/>
            <a:ext cx="309562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303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ze života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/>
              <a:t>„Podle Pavla Béma kultura není veřejný statek. Primátor tvrdí: "kultura je privátní, soukromý statek" a také, že kultura je "strašně složitě objektivizovatelná. Vlastně to nejde". V souvislosti s nedávno transformovaným Dejvickým divadlem, a jeho podporou z veřejných zdrojů, se zamýšlí nad složitostí financování divadel: Jak to, že divadlo Sklep funguje s 200 tisícovou dotací a divadlo Archa s 20ti miliónovou?“</a:t>
            </a:r>
          </a:p>
          <a:p>
            <a:r>
              <a:rPr lang="cs-CZ" sz="1000"/>
              <a:t>http://www.proculture.cz/cultureinfo/kulturni-politika-v-cr/praha/kultura-v-praze-a-nazory-primatora-pavla-bema-625.html</a:t>
            </a:r>
            <a:r>
              <a:rPr lang="cs-CZ" sz="2000"/>
              <a:t> </a:t>
            </a:r>
          </a:p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r>
              <a:rPr lang="cs-CZ" sz="1000"/>
              <a:t>http://kultura.kr-ustecky.cz/soubory/450018/uk_broura_kultura.pdf</a:t>
            </a:r>
          </a:p>
          <a:p>
            <a:endParaRPr lang="cs-CZ" sz="120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652963"/>
            <a:ext cx="590391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0288" y="620713"/>
            <a:ext cx="1042987" cy="1042987"/>
          </a:xfrm>
          <a:prstGeom prst="actionButtonHelp">
            <a:avLst/>
          </a:prstGeom>
          <a:solidFill>
            <a:schemeClr val="bg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8867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Konec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2013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7A4C-98D2-48D8-AD17-436524064734}" type="slidenum">
              <a:rPr lang="cs-CZ" smtClean="0">
                <a:solidFill>
                  <a:srgbClr val="000000"/>
                </a:solidFill>
              </a:rPr>
              <a:pPr/>
              <a:t>94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21687"/>
      </p:ext>
    </p:extLst>
  </p:cSld>
  <p:clrMapOvr>
    <a:masterClrMapping/>
  </p:clrMapOvr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2478</Words>
  <Application>Microsoft Office PowerPoint</Application>
  <PresentationFormat>Předvádění na obrazovce (4:3)</PresentationFormat>
  <Paragraphs>853</Paragraphs>
  <Slides>94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94</vt:i4>
      </vt:variant>
    </vt:vector>
  </HeadingPairs>
  <TitlesOfParts>
    <vt:vector size="96" baseType="lpstr">
      <vt:lpstr>Směsice</vt:lpstr>
      <vt:lpstr>Image</vt:lpstr>
      <vt:lpstr>ZÁKLADY EKONOMIE</vt:lpstr>
      <vt:lpstr>Podmínky pro úspěšné absolvování kurzu</vt:lpstr>
      <vt:lpstr>Harmonogram</vt:lpstr>
      <vt:lpstr>1 </vt:lpstr>
      <vt:lpstr>Ekonomie</vt:lpstr>
      <vt:lpstr>1. Rozhodování subjektů</vt:lpstr>
      <vt:lpstr>2. Jak probíhají interakce mezi lidmi</vt:lpstr>
      <vt:lpstr>Neviditelná ruka trhu</vt:lpstr>
      <vt:lpstr>3. Jak funguje ekonomika jako celek</vt:lpstr>
      <vt:lpstr>Ekonomie vás naučí ...</vt:lpstr>
      <vt:lpstr>Ekonomie jako věda</vt:lpstr>
      <vt:lpstr>Racionální chování člověka</vt:lpstr>
      <vt:lpstr>Ekonomický koloběh</vt:lpstr>
      <vt:lpstr>Hranice výrobních možností</vt:lpstr>
      <vt:lpstr>Co zachycuje hranice výrobních možností?</vt:lpstr>
      <vt:lpstr>Posun hranice výrobních možností</vt:lpstr>
      <vt:lpstr>Neshody ekonomů</vt:lpstr>
      <vt:lpstr>Kde panuje shoda?</vt:lpstr>
      <vt:lpstr>ČETBA</vt:lpstr>
      <vt:lpstr>2 </vt:lpstr>
      <vt:lpstr>Ekonomika</vt:lpstr>
      <vt:lpstr>Tržní síly</vt:lpstr>
      <vt:lpstr>Trhy a konkurence</vt:lpstr>
      <vt:lpstr>Konkurence</vt:lpstr>
      <vt:lpstr>Poptávka (demand, D)  </vt:lpstr>
      <vt:lpstr>Příklad Karel a rohlíky</vt:lpstr>
      <vt:lpstr>Karlova (= individuální) poptávková křivka</vt:lpstr>
      <vt:lpstr>Tržní X individuální poptávka</vt:lpstr>
      <vt:lpstr>Posun poptávkové křivky</vt:lpstr>
      <vt:lpstr>Co ovlivňuje kupujícího?</vt:lpstr>
      <vt:lpstr>Změna ceny dané produkce? </vt:lpstr>
      <vt:lpstr>Závisí D na P nebo P na D?</vt:lpstr>
      <vt:lpstr>Příklad ze života</vt:lpstr>
      <vt:lpstr>Nabídka (supply, S)</vt:lpstr>
      <vt:lpstr>Příklad:  Nabídka pekaře Housky</vt:lpstr>
      <vt:lpstr>Houskova (= individuální) nabídková křivka</vt:lpstr>
      <vt:lpstr>Tržní X individuální nabídková křivka</vt:lpstr>
      <vt:lpstr>Posun nabídkové křivky</vt:lpstr>
      <vt:lpstr>Co ovlivňuje prodávající?</vt:lpstr>
      <vt:lpstr>Změna nabízeného množství</vt:lpstr>
      <vt:lpstr>Příklad ze života</vt:lpstr>
      <vt:lpstr>Trh</vt:lpstr>
      <vt:lpstr>Nabídka a poptávka</vt:lpstr>
      <vt:lpstr>Trh v rovnováze</vt:lpstr>
      <vt:lpstr>Nerovnováha trhu</vt:lpstr>
      <vt:lpstr>Trh v nerovnováze</vt:lpstr>
      <vt:lpstr>Zákon nabídky a poptávky</vt:lpstr>
      <vt:lpstr>Pavučinový model trhu</vt:lpstr>
      <vt:lpstr>Vliv státu</vt:lpstr>
      <vt:lpstr>Cenový strop</vt:lpstr>
      <vt:lpstr>Minimální cena</vt:lpstr>
      <vt:lpstr>Subvence k ceně</vt:lpstr>
      <vt:lpstr>Subvence k ceně</vt:lpstr>
      <vt:lpstr>Prezentace aplikace PowerPoint</vt:lpstr>
      <vt:lpstr>3 </vt:lpstr>
      <vt:lpstr>Koordinace ekonomiky</vt:lpstr>
      <vt:lpstr>Tržní rovnováha</vt:lpstr>
      <vt:lpstr>Příklad – trh vajec</vt:lpstr>
      <vt:lpstr>Příklad – trh vajec</vt:lpstr>
      <vt:lpstr>Příklad - myčky</vt:lpstr>
      <vt:lpstr>Příklad – myčky</vt:lpstr>
      <vt:lpstr>Tržní rovnováha</vt:lpstr>
      <vt:lpstr>Ekonomie  blahobytu</vt:lpstr>
      <vt:lpstr>Přebytek spotřebitele, přebytek výrobce</vt:lpstr>
      <vt:lpstr>Přebytek spotřebitele </vt:lpstr>
      <vt:lpstr>Změna přebytku spotřebitele</vt:lpstr>
      <vt:lpstr>Přebytek výrobce</vt:lpstr>
      <vt:lpstr>Změna přebytku výrobce</vt:lpstr>
      <vt:lpstr>Celkový přebytek a efektivnost</vt:lpstr>
      <vt:lpstr>Efektivnost trhu</vt:lpstr>
      <vt:lpstr>Přebytky při tržní rovnováze</vt:lpstr>
      <vt:lpstr>Efektivnost rovnovážného množství</vt:lpstr>
      <vt:lpstr>Příklad ze života</vt:lpstr>
      <vt:lpstr>Příklad: Náklady zdanění</vt:lpstr>
      <vt:lpstr>Dopad daně</vt:lpstr>
      <vt:lpstr>Daňový příjem</vt:lpstr>
      <vt:lpstr>Daňový příjem</vt:lpstr>
      <vt:lpstr>Dopad daně</vt:lpstr>
      <vt:lpstr>Dopad daně</vt:lpstr>
      <vt:lpstr>4 </vt:lpstr>
      <vt:lpstr>Prezentace aplikace PowerPoint</vt:lpstr>
      <vt:lpstr>1. Externality</vt:lpstr>
      <vt:lpstr>Negativní externality</vt:lpstr>
      <vt:lpstr>Pozitivní externality</vt:lpstr>
      <vt:lpstr>Externality a neefektivnost trhu</vt:lpstr>
      <vt:lpstr>Internalizace externalit</vt:lpstr>
      <vt:lpstr>Jiná řešení</vt:lpstr>
      <vt:lpstr>Veřejná politika </vt:lpstr>
      <vt:lpstr>2. Veřejné statky</vt:lpstr>
      <vt:lpstr>Černý pasažér</vt:lpstr>
      <vt:lpstr>Příklady veřejných statků</vt:lpstr>
      <vt:lpstr>Důležitost vlastnických práv</vt:lpstr>
      <vt:lpstr>Příklad ze života</vt:lpstr>
      <vt:lpstr>Prezentace aplikace PowerPoint</vt:lpstr>
    </vt:vector>
  </TitlesOfParts>
  <Company>ESF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EKONOMIE</dc:title>
  <dc:creator>Jandova Monika</dc:creator>
  <cp:lastModifiedBy>Jandova Monika</cp:lastModifiedBy>
  <cp:revision>9</cp:revision>
  <dcterms:created xsi:type="dcterms:W3CDTF">2012-10-06T10:04:04Z</dcterms:created>
  <dcterms:modified xsi:type="dcterms:W3CDTF">2014-10-01T08:01:32Z</dcterms:modified>
</cp:coreProperties>
</file>