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05"/>
  </p:notes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256" r:id="rId29"/>
    <p:sldId id="298" r:id="rId30"/>
    <p:sldId id="302" r:id="rId31"/>
    <p:sldId id="277" r:id="rId32"/>
    <p:sldId id="301" r:id="rId33"/>
    <p:sldId id="295" r:id="rId34"/>
    <p:sldId id="292" r:id="rId35"/>
    <p:sldId id="278" r:id="rId36"/>
    <p:sldId id="303" r:id="rId37"/>
    <p:sldId id="305" r:id="rId38"/>
    <p:sldId id="286" r:id="rId39"/>
    <p:sldId id="279" r:id="rId40"/>
    <p:sldId id="280" r:id="rId41"/>
    <p:sldId id="282" r:id="rId42"/>
    <p:sldId id="300" r:id="rId43"/>
    <p:sldId id="283" r:id="rId44"/>
    <p:sldId id="296" r:id="rId45"/>
    <p:sldId id="284" r:id="rId46"/>
    <p:sldId id="285" r:id="rId47"/>
    <p:sldId id="289" r:id="rId48"/>
    <p:sldId id="290" r:id="rId49"/>
    <p:sldId id="281" r:id="rId50"/>
    <p:sldId id="299" r:id="rId51"/>
    <p:sldId id="287" r:id="rId52"/>
    <p:sldId id="288" r:id="rId53"/>
    <p:sldId id="291" r:id="rId54"/>
    <p:sldId id="297" r:id="rId55"/>
    <p:sldId id="381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3" autoAdjust="0"/>
  </p:normalViewPr>
  <p:slideViewPr>
    <p:cSldViewPr>
      <p:cViewPr>
        <p:scale>
          <a:sx n="82" d="100"/>
          <a:sy n="82" d="100"/>
        </p:scale>
        <p:origin x="-2430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E5D7546-1DCE-405E-8892-A706BCD2B0C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125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58A85-3622-4B9B-8D6F-56A6D4E79676}" type="slidenum">
              <a:rPr lang="cs-CZ">
                <a:solidFill>
                  <a:prstClr val="black"/>
                </a:solidFill>
              </a:rPr>
              <a:pPr/>
              <a:t>98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cs-CZ"/>
              <a:t>Recese= 2 čtvrtletí pokles HDP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1059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1059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59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059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059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60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1060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06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106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C3EFFB-5328-4513-B7C5-8C76261860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C5978-9B45-4609-BDA7-4CDF8948709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38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C4311-137C-410B-A4D3-87D04C72CE9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83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9BD5-0E48-4A09-9DD4-BB59997A07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55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4667-0942-4874-B72F-AAB18137F7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35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2B459-BE5C-4701-A683-7A2F78B6112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4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0467-A737-46E1-A6D6-7ADAA069EE6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62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D0A42-EED8-4F3B-9CCE-ACBF3D2B5CB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9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790A2-7756-4CF5-8398-B47A5ADDF6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77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FF869-FDAC-4C90-8EED-185FC54BA6C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99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A6056-8C4B-4BD4-9A09-C799DDC8432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4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9C73B-8DC8-4994-8466-7E225B1DC3E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79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38766-9F19-4EF1-969D-DD2C8B2CD9D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0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95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62A83F-3908-432B-AF53-6EF8E1C1A28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://cepin.cz/cze/clanek.php?ID=925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://archiv.ihned.cz/c1-14056060-liberalizace-telekomunikaci-regulaci-k-deregulaci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FIRMA </a:t>
            </a:r>
          </a:p>
          <a:p>
            <a:r>
              <a:rPr lang="cs-CZ" sz="3600" b="1"/>
              <a:t>A SPOTŘEBITEL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2109-6392-4FDB-8642-5330C00E77DF}" type="slidenum">
              <a:rPr lang="cs-CZ"/>
              <a:pPr/>
              <a:t>10</a:t>
            </a:fld>
            <a:endParaRPr lang="cs-CZ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Ekonomický zisk X účetní zisk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Pohled ekonoma:		  účetního: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68538" y="2997200"/>
            <a:ext cx="17287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" charset="0"/>
              </a:rPr>
              <a:t>Ekonomický</a:t>
            </a:r>
          </a:p>
          <a:p>
            <a:pPr algn="ctr"/>
            <a:r>
              <a:rPr lang="cs-CZ" b="1">
                <a:latin typeface="Arial" charset="0"/>
              </a:rPr>
              <a:t> zisk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651500" y="2997200"/>
            <a:ext cx="1728788" cy="1944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" charset="0"/>
              </a:rPr>
              <a:t>Účetní zisk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68538" y="3933825"/>
            <a:ext cx="1727200" cy="1008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" charset="0"/>
              </a:rPr>
              <a:t>Implicitní </a:t>
            </a:r>
          </a:p>
          <a:p>
            <a:pPr algn="ctr"/>
            <a:r>
              <a:rPr lang="cs-CZ" b="1">
                <a:latin typeface="Arial" charset="0"/>
              </a:rPr>
              <a:t>náklady</a:t>
            </a:r>
          </a:p>
          <a:p>
            <a:pPr algn="ctr"/>
            <a:endParaRPr lang="cs-CZ">
              <a:latin typeface="Arial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5651500" y="4941888"/>
            <a:ext cx="17272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" charset="0"/>
              </a:rPr>
              <a:t>Explicitní </a:t>
            </a:r>
          </a:p>
          <a:p>
            <a:pPr algn="ctr"/>
            <a:r>
              <a:rPr lang="cs-CZ" b="1">
                <a:latin typeface="Arial" charset="0"/>
              </a:rPr>
              <a:t>náklady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268538" y="4941888"/>
            <a:ext cx="17272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" charset="0"/>
              </a:rPr>
              <a:t>Explicitní </a:t>
            </a:r>
          </a:p>
          <a:p>
            <a:pPr algn="ctr"/>
            <a:r>
              <a:rPr lang="cs-CZ" b="1">
                <a:latin typeface="Arial" charset="0"/>
              </a:rPr>
              <a:t>náklady</a:t>
            </a: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995738" y="4941888"/>
            <a:ext cx="16557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995738" y="623728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07" name="AutoShape 15"/>
          <p:cNvSpPr>
            <a:spLocks/>
          </p:cNvSpPr>
          <p:nvPr/>
        </p:nvSpPr>
        <p:spPr bwMode="auto">
          <a:xfrm>
            <a:off x="1979613" y="2997200"/>
            <a:ext cx="288925" cy="3240088"/>
          </a:xfrm>
          <a:prstGeom prst="leftBrace">
            <a:avLst>
              <a:gd name="adj1" fmla="val 93452"/>
              <a:gd name="adj2" fmla="val 499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408" name="AutoShape 16"/>
          <p:cNvSpPr>
            <a:spLocks/>
          </p:cNvSpPr>
          <p:nvPr/>
        </p:nvSpPr>
        <p:spPr bwMode="auto">
          <a:xfrm flipH="1">
            <a:off x="7380288" y="2997200"/>
            <a:ext cx="215900" cy="3240088"/>
          </a:xfrm>
          <a:prstGeom prst="leftBrace">
            <a:avLst>
              <a:gd name="adj1" fmla="val 125061"/>
              <a:gd name="adj2" fmla="val 499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1116013" y="443706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příjem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7596188" y="443706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příjem</a:t>
            </a:r>
          </a:p>
        </p:txBody>
      </p:sp>
    </p:spTree>
    <p:extLst>
      <p:ext uri="{BB962C8B-B14F-4D97-AF65-F5344CB8AC3E}">
        <p14:creationId xmlns:p14="http://schemas.microsoft.com/office/powerpoint/2010/main" val="36138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7EBA-8F37-4E82-9DA9-1A447F33916B}" type="slidenum">
              <a:rPr lang="cs-CZ">
                <a:solidFill>
                  <a:srgbClr val="000000"/>
                </a:solidFill>
              </a:rPr>
              <a:pPr/>
              <a:t>100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USA – vývoj míry nezaměstnanosti</a:t>
            </a:r>
          </a:p>
        </p:txBody>
      </p:sp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71453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BC66-FB38-4698-B917-EB7A380FF03E}" type="slidenum">
              <a:rPr lang="cs-CZ">
                <a:solidFill>
                  <a:srgbClr val="000000"/>
                </a:solidFill>
              </a:rPr>
              <a:pPr/>
              <a:t>101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Příčiny kolísání HDP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externí  X interní</a:t>
            </a:r>
          </a:p>
          <a:p>
            <a:endParaRPr lang="cs-CZ"/>
          </a:p>
          <a:p>
            <a:r>
              <a:rPr lang="cs-CZ"/>
              <a:t>investice</a:t>
            </a:r>
          </a:p>
          <a:p>
            <a:r>
              <a:rPr lang="cs-CZ"/>
              <a:t>inovační cykly</a:t>
            </a:r>
          </a:p>
          <a:p>
            <a:r>
              <a:rPr lang="cs-CZ"/>
              <a:t>vládní politika</a:t>
            </a:r>
          </a:p>
          <a:p>
            <a:r>
              <a:rPr lang="cs-CZ"/>
              <a:t>externí šoky</a:t>
            </a:r>
          </a:p>
        </p:txBody>
      </p:sp>
    </p:spTree>
    <p:extLst>
      <p:ext uri="{BB962C8B-B14F-4D97-AF65-F5344CB8AC3E}">
        <p14:creationId xmlns:p14="http://schemas.microsoft.com/office/powerpoint/2010/main" val="39780559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0159-3A64-433E-846B-13618EFF498B}" type="slidenum">
              <a:rPr lang="cs-CZ">
                <a:solidFill>
                  <a:srgbClr val="000000"/>
                </a:solidFill>
              </a:rPr>
              <a:pPr/>
              <a:t>102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ČETBA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3886200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Tomáš Munzi: Konec krize, možná jen iluze</a:t>
            </a:r>
          </a:p>
          <a:p>
            <a:pPr>
              <a:buFont typeface="Wingdings" pitchFamily="2" charset="2"/>
              <a:buNone/>
            </a:pPr>
            <a:r>
              <a:rPr lang="cs-CZ">
                <a:hlinkClick r:id="rId2"/>
              </a:rPr>
              <a:t>http://cepin.cz/cze/clanek.php?ID=925</a:t>
            </a:r>
            <a:endParaRPr lang="cs-CZ"/>
          </a:p>
          <a:p>
            <a:endParaRPr lang="cs-CZ" dirty="0"/>
          </a:p>
        </p:txBody>
      </p:sp>
      <p:pic>
        <p:nvPicPr>
          <p:cNvPr id="143364" name="Picture 4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65175"/>
            <a:ext cx="1100137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122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86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3BA9F5B-48AB-4D1D-A8BF-D5051E648490}" type="slidenum">
              <a:rPr lang="cs-CZ">
                <a:solidFill>
                  <a:srgbClr val="000000"/>
                </a:solidFill>
              </a:rPr>
              <a:pPr eaLnBrk="1" hangingPunct="1"/>
              <a:t>103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43624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9CB-785D-48CC-91F1-8489A5CA0617}" type="slidenum">
              <a:rPr lang="cs-CZ"/>
              <a:pPr/>
              <a:t>11</a:t>
            </a:fld>
            <a:endParaRPr lang="cs-CZ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Náklady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Fixní</a:t>
            </a:r>
            <a:r>
              <a:rPr lang="cs-CZ"/>
              <a:t> = náklady, které se s rozsahem vyprodukované produkce </a:t>
            </a:r>
            <a:r>
              <a:rPr lang="cs-CZ" b="1"/>
              <a:t>nemění</a:t>
            </a:r>
          </a:p>
          <a:p>
            <a:r>
              <a:rPr lang="cs-CZ" b="1"/>
              <a:t>Variabilní</a:t>
            </a:r>
            <a:r>
              <a:rPr lang="cs-CZ"/>
              <a:t> = náklady, které se s rozsahem vyprodukované produkce </a:t>
            </a:r>
            <a:r>
              <a:rPr lang="cs-CZ" b="1"/>
              <a:t>mění</a:t>
            </a:r>
          </a:p>
          <a:p>
            <a:endParaRPr lang="cs-CZ" b="1"/>
          </a:p>
          <a:p>
            <a:pPr algn="ctr">
              <a:buFont typeface="Wingdings" pitchFamily="2" charset="2"/>
              <a:buNone/>
            </a:pPr>
            <a:r>
              <a:rPr lang="cs-CZ" b="1"/>
              <a:t>Celkové náklady = celkové fixní + celkové variabilní náklady</a:t>
            </a:r>
          </a:p>
        </p:txBody>
      </p:sp>
    </p:spTree>
    <p:extLst>
      <p:ext uri="{BB962C8B-B14F-4D97-AF65-F5344CB8AC3E}">
        <p14:creationId xmlns:p14="http://schemas.microsoft.com/office/powerpoint/2010/main" val="11474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BB04-856E-46DF-BD46-202158288201}" type="slidenum">
              <a:rPr lang="cs-CZ"/>
              <a:pPr/>
              <a:t>12</a:t>
            </a:fld>
            <a:endParaRPr 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Průměrné a mezní náklady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693025" cy="4105275"/>
          </a:xfrm>
        </p:spPr>
        <p:txBody>
          <a:bodyPr/>
          <a:lstStyle/>
          <a:p>
            <a:r>
              <a:rPr lang="cs-CZ" sz="2800" b="1" dirty="0"/>
              <a:t>Průměrné náklady</a:t>
            </a:r>
            <a:r>
              <a:rPr lang="cs-CZ" sz="2800" dirty="0"/>
              <a:t> = celkové náklady / 	množství vyprodukované produkce</a:t>
            </a:r>
          </a:p>
          <a:p>
            <a:r>
              <a:rPr lang="cs-CZ" sz="2800" b="1" dirty="0"/>
              <a:t>Mezní náklady</a:t>
            </a:r>
            <a:r>
              <a:rPr lang="cs-CZ" sz="2800" dirty="0"/>
              <a:t> = měří přírůstek 	celkových nákladů vzniklý 	vyprodukováním dodatečného 1 </a:t>
            </a:r>
            <a:r>
              <a:rPr lang="cs-CZ" sz="2800" smtClean="0"/>
              <a:t>kusu produkce</a:t>
            </a:r>
            <a:endParaRPr lang="cs-CZ" sz="2800" dirty="0"/>
          </a:p>
          <a:p>
            <a:pPr algn="ctr">
              <a:buFont typeface="Wingdings" pitchFamily="2" charset="2"/>
              <a:buNone/>
            </a:pPr>
            <a:r>
              <a:rPr lang="cs-CZ" dirty="0"/>
              <a:t>           = </a:t>
            </a:r>
            <a:r>
              <a:rPr lang="cs-CZ" sz="2800" dirty="0">
                <a:solidFill>
                  <a:schemeClr val="tx2"/>
                </a:solidFill>
              </a:rPr>
              <a:t>kolik nás stojí vyprodukovat další jednotku výrobku?</a:t>
            </a:r>
          </a:p>
          <a:p>
            <a:r>
              <a:rPr lang="cs-CZ" sz="2800" dirty="0"/>
              <a:t>Mezní náklady rostou, protože se projevuje zákon klesajícího mezního produktu</a:t>
            </a:r>
          </a:p>
        </p:txBody>
      </p:sp>
    </p:spTree>
    <p:extLst>
      <p:ext uri="{BB962C8B-B14F-4D97-AF65-F5344CB8AC3E}">
        <p14:creationId xmlns:p14="http://schemas.microsoft.com/office/powerpoint/2010/main" val="10462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351B-69EC-4D3A-8110-2D2637771F84}" type="slidenum">
              <a:rPr lang="cs-CZ"/>
              <a:pPr/>
              <a:t>13</a:t>
            </a:fld>
            <a:endParaRPr 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Náklady</a:t>
            </a:r>
          </a:p>
        </p:txBody>
      </p:sp>
      <p:graphicFrame>
        <p:nvGraphicFramePr>
          <p:cNvPr id="84066" name="Group 98"/>
          <p:cNvGraphicFramePr>
            <a:graphicFrameLocks noGrp="1"/>
          </p:cNvGraphicFramePr>
          <p:nvPr>
            <p:ph idx="1"/>
          </p:nvPr>
        </p:nvGraphicFramePr>
        <p:xfrm>
          <a:off x="179388" y="1773238"/>
          <a:ext cx="8640762" cy="4740276"/>
        </p:xfrm>
        <a:graphic>
          <a:graphicData uri="http://schemas.openxmlformats.org/drawingml/2006/table">
            <a:tbl>
              <a:tblPr/>
              <a:tblGrid>
                <a:gridCol w="1584325"/>
                <a:gridCol w="1295400"/>
                <a:gridCol w="1439862"/>
                <a:gridCol w="1441450"/>
                <a:gridCol w="1438275"/>
                <a:gridCol w="144145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Počet upečených rohlíků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Fixní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Variabilní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Celkové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Mezní náklady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Průměrné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051" name="Text Box 83"/>
          <p:cNvSpPr txBox="1">
            <a:spLocks noChangeArrowheads="1"/>
          </p:cNvSpPr>
          <p:nvPr/>
        </p:nvSpPr>
        <p:spPr bwMode="auto">
          <a:xfrm>
            <a:off x="6084888" y="3213100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latin typeface="Arial" charset="0"/>
              </a:rPr>
              <a:t>100</a:t>
            </a:r>
          </a:p>
        </p:txBody>
      </p:sp>
      <p:sp>
        <p:nvSpPr>
          <p:cNvPr id="84052" name="Text Box 84"/>
          <p:cNvSpPr txBox="1">
            <a:spLocks noChangeArrowheads="1"/>
          </p:cNvSpPr>
          <p:nvPr/>
        </p:nvSpPr>
        <p:spPr bwMode="auto">
          <a:xfrm>
            <a:off x="6156325" y="4076700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latin typeface="Arial" charset="0"/>
              </a:rPr>
              <a:t>20</a:t>
            </a:r>
          </a:p>
        </p:txBody>
      </p:sp>
      <p:sp>
        <p:nvSpPr>
          <p:cNvPr id="84053" name="Text Box 85"/>
          <p:cNvSpPr txBox="1">
            <a:spLocks noChangeArrowheads="1"/>
          </p:cNvSpPr>
          <p:nvPr/>
        </p:nvSpPr>
        <p:spPr bwMode="auto">
          <a:xfrm>
            <a:off x="6156325" y="5084763"/>
            <a:ext cx="122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latin typeface="Arial" charset="0"/>
              </a:rPr>
              <a:t>20</a:t>
            </a:r>
          </a:p>
        </p:txBody>
      </p:sp>
      <p:sp>
        <p:nvSpPr>
          <p:cNvPr id="84055" name="AutoShape 87"/>
          <p:cNvSpPr>
            <a:spLocks/>
          </p:cNvSpPr>
          <p:nvPr/>
        </p:nvSpPr>
        <p:spPr bwMode="auto">
          <a:xfrm rot="16200000">
            <a:off x="2988469" y="116682"/>
            <a:ext cx="287337" cy="2736850"/>
          </a:xfrm>
          <a:prstGeom prst="rightBrace">
            <a:avLst>
              <a:gd name="adj1" fmla="val 79374"/>
              <a:gd name="adj2" fmla="val 483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4059" name="Freeform 91"/>
          <p:cNvSpPr>
            <a:spLocks/>
          </p:cNvSpPr>
          <p:nvPr/>
        </p:nvSpPr>
        <p:spPr bwMode="auto">
          <a:xfrm>
            <a:off x="3132138" y="812800"/>
            <a:ext cx="1955800" cy="815975"/>
          </a:xfrm>
          <a:custGeom>
            <a:avLst/>
            <a:gdLst>
              <a:gd name="T0" fmla="*/ 0 w 1232"/>
              <a:gd name="T1" fmla="*/ 333 h 514"/>
              <a:gd name="T2" fmla="*/ 635 w 1232"/>
              <a:gd name="T3" fmla="*/ 15 h 514"/>
              <a:gd name="T4" fmla="*/ 1134 w 1232"/>
              <a:gd name="T5" fmla="*/ 242 h 514"/>
              <a:gd name="T6" fmla="*/ 1225 w 1232"/>
              <a:gd name="T7" fmla="*/ 514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2" h="514">
                <a:moveTo>
                  <a:pt x="0" y="333"/>
                </a:moveTo>
                <a:cubicBezTo>
                  <a:pt x="223" y="181"/>
                  <a:pt x="446" y="30"/>
                  <a:pt x="635" y="15"/>
                </a:cubicBezTo>
                <a:cubicBezTo>
                  <a:pt x="824" y="0"/>
                  <a:pt x="1036" y="159"/>
                  <a:pt x="1134" y="242"/>
                </a:cubicBezTo>
                <a:cubicBezTo>
                  <a:pt x="1232" y="325"/>
                  <a:pt x="1228" y="419"/>
                  <a:pt x="1225" y="51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060" name="Line 92"/>
          <p:cNvSpPr>
            <a:spLocks noChangeShapeType="1"/>
          </p:cNvSpPr>
          <p:nvPr/>
        </p:nvSpPr>
        <p:spPr bwMode="auto">
          <a:xfrm>
            <a:off x="5651500" y="3068638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061" name="Line 93"/>
          <p:cNvSpPr>
            <a:spLocks noChangeShapeType="1"/>
          </p:cNvSpPr>
          <p:nvPr/>
        </p:nvSpPr>
        <p:spPr bwMode="auto">
          <a:xfrm>
            <a:off x="5651500" y="3933825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062" name="Line 94"/>
          <p:cNvSpPr>
            <a:spLocks noChangeShapeType="1"/>
          </p:cNvSpPr>
          <p:nvPr/>
        </p:nvSpPr>
        <p:spPr bwMode="auto">
          <a:xfrm>
            <a:off x="5651500" y="4868863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063" name="Line 95"/>
          <p:cNvSpPr>
            <a:spLocks noChangeShapeType="1"/>
          </p:cNvSpPr>
          <p:nvPr/>
        </p:nvSpPr>
        <p:spPr bwMode="auto">
          <a:xfrm flipV="1">
            <a:off x="5651500" y="3500438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064" name="Line 96"/>
          <p:cNvSpPr>
            <a:spLocks noChangeShapeType="1"/>
          </p:cNvSpPr>
          <p:nvPr/>
        </p:nvSpPr>
        <p:spPr bwMode="auto">
          <a:xfrm flipV="1">
            <a:off x="5651500" y="5300663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065" name="Line 97"/>
          <p:cNvSpPr>
            <a:spLocks noChangeShapeType="1"/>
          </p:cNvSpPr>
          <p:nvPr/>
        </p:nvSpPr>
        <p:spPr bwMode="auto">
          <a:xfrm flipV="1">
            <a:off x="5651500" y="4365625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2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575B-6D93-4B23-841B-9F9D1EF129B4}" type="slidenum">
              <a:rPr lang="cs-CZ"/>
              <a:pPr/>
              <a:t>14</a:t>
            </a:fld>
            <a:endParaRPr 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300"/>
              <a:t>Zákon klesajícího mezního produktu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Přírůstek produktu klesá s tím, jak roste množství zapojeného výrobního faktoru</a:t>
            </a:r>
          </a:p>
          <a:p>
            <a:endParaRPr lang="cs-CZ"/>
          </a:p>
          <a:p>
            <a:r>
              <a:rPr lang="cs-CZ"/>
              <a:t>Př.: jak firma najímá stále více nových dělníků, každý z nich vyprodukuje čím dál míň, protože firma má omezené výrobní zařízení</a:t>
            </a:r>
          </a:p>
        </p:txBody>
      </p:sp>
    </p:spTree>
    <p:extLst>
      <p:ext uri="{BB962C8B-B14F-4D97-AF65-F5344CB8AC3E}">
        <p14:creationId xmlns:p14="http://schemas.microsoft.com/office/powerpoint/2010/main" val="20201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6815-C44A-4BA8-B8CE-D832AD1030BD}" type="slidenum">
              <a:rPr lang="cs-CZ"/>
              <a:pPr/>
              <a:t>15</a:t>
            </a:fld>
            <a:endParaRPr lang="cs-CZ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300"/>
              <a:t>Zákon klesajícího mezního produktu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349500"/>
            <a:ext cx="2890838" cy="3886200"/>
          </a:xfrm>
        </p:spPr>
        <p:txBody>
          <a:bodyPr/>
          <a:lstStyle/>
          <a:p>
            <a:r>
              <a:rPr lang="cs-CZ"/>
              <a:t>Počet pekařů</a:t>
            </a:r>
          </a:p>
          <a:p>
            <a:endParaRPr lang="cs-CZ"/>
          </a:p>
          <a:p>
            <a:pPr algn="ctr">
              <a:buFont typeface="Wingdings" pitchFamily="2" charset="2"/>
              <a:buNone/>
            </a:pPr>
            <a:r>
              <a:rPr lang="cs-CZ"/>
              <a:t>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2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3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2420938"/>
            <a:ext cx="3313112" cy="3741737"/>
          </a:xfrm>
        </p:spPr>
        <p:txBody>
          <a:bodyPr/>
          <a:lstStyle/>
          <a:p>
            <a:r>
              <a:rPr lang="cs-CZ"/>
              <a:t>Počet upečených rohlíků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100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160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180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372225" y="2133600"/>
            <a:ext cx="1871663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800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635375" y="141287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  <a:latin typeface="Arial" charset="0"/>
              </a:rPr>
              <a:t>Celkový produkt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372225" y="162877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  <a:latin typeface="Arial" charset="0"/>
              </a:rPr>
              <a:t>Mezní produkt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H="1">
            <a:off x="4211638" y="1773238"/>
            <a:ext cx="73025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7092950" y="1916113"/>
            <a:ext cx="287338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6253163" y="2349500"/>
            <a:ext cx="28908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cs-CZ" sz="2000"/>
              <a:t>Přírůstek počtu upečených rohlíků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000"/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 sz="1400"/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100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60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20</a:t>
            </a: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5003800" y="3573463"/>
            <a:ext cx="2232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V="1">
            <a:off x="5003800" y="3933825"/>
            <a:ext cx="2232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5148263" y="4941888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5148263" y="4652963"/>
            <a:ext cx="2160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5003800" y="4149725"/>
            <a:ext cx="2232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V="1">
            <a:off x="5076825" y="4437063"/>
            <a:ext cx="2232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0914" name="Picture 18" descr="VEN11a1ca_peciv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5"/>
          <a:stretch>
            <a:fillRect/>
          </a:stretch>
        </p:blipFill>
        <p:spPr bwMode="auto">
          <a:xfrm>
            <a:off x="539750" y="5445125"/>
            <a:ext cx="3960813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6" name="Picture 20" descr="VEN11a1ca_peciv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5"/>
          <a:stretch>
            <a:fillRect/>
          </a:stretch>
        </p:blipFill>
        <p:spPr bwMode="auto">
          <a:xfrm>
            <a:off x="4500563" y="5445125"/>
            <a:ext cx="3960812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2FCF-A445-4027-8361-06603B685EAE}" type="slidenum">
              <a:rPr lang="cs-CZ"/>
              <a:pPr/>
              <a:t>16</a:t>
            </a:fld>
            <a:endParaRPr lang="cs-CZ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Spotřebitel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Zákon poptávky</a:t>
            </a:r>
          </a:p>
          <a:p>
            <a:pPr>
              <a:buFont typeface="Wingdings" pitchFamily="2" charset="2"/>
              <a:buNone/>
            </a:pPr>
            <a:r>
              <a:rPr lang="cs-CZ"/>
              <a:t>? </a:t>
            </a:r>
            <a:r>
              <a:rPr lang="cs-CZ" b="1"/>
              <a:t>Cena benzínu začne růst – lidé začnou nakupovat víc, když budou očekávat další růst ceny – je to proti zákonu poptávky?</a:t>
            </a:r>
          </a:p>
          <a:p>
            <a:pPr>
              <a:buFont typeface="Wingdings" pitchFamily="2" charset="2"/>
              <a:buNone/>
            </a:pPr>
            <a:r>
              <a:rPr lang="cs-CZ"/>
              <a:t>= lidé nakupují víc kvůli tomu, že se změnilo očekávání, ne ceny!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65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E97E-4CAE-44A7-A12B-BC672E26A3DA}" type="slidenum">
              <a:rPr lang="cs-CZ"/>
              <a:pPr/>
              <a:t>17</a:t>
            </a:fld>
            <a:endParaRPr lang="cs-CZ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Poptávka X poptávané množství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Zvýšení poptávky:</a:t>
            </a:r>
          </a:p>
          <a:p>
            <a:pPr lvl="1"/>
            <a:r>
              <a:rPr lang="cs-CZ"/>
              <a:t>Faktory vedoucí k tomu, že lidé kupují více při </a:t>
            </a:r>
            <a:r>
              <a:rPr lang="cs-CZ" b="1" u="sng"/>
              <a:t>KAŽDÉ</a:t>
            </a:r>
            <a:r>
              <a:rPr lang="cs-CZ"/>
              <a:t> jednotlivé ceně</a:t>
            </a:r>
          </a:p>
          <a:p>
            <a:pPr>
              <a:buFont typeface="Wingdings" pitchFamily="2" charset="2"/>
              <a:buNone/>
            </a:pPr>
            <a:r>
              <a:rPr lang="cs-CZ"/>
              <a:t>= posun křivky doprava nahoru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1547813" y="4508500"/>
            <a:ext cx="0" cy="165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 flipH="1">
            <a:off x="1547813" y="6165850"/>
            <a:ext cx="2519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755650" y="42926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cena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4211638" y="6021388"/>
            <a:ext cx="1198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množství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2484438" y="4437063"/>
            <a:ext cx="1366837" cy="1296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1619250" y="4724400"/>
            <a:ext cx="1225550" cy="1225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916238" y="5734050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D</a:t>
            </a:r>
            <a:r>
              <a:rPr lang="cs-CZ" sz="2000" baseline="-25000">
                <a:latin typeface="Arial" charset="0"/>
              </a:rPr>
              <a:t>0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3779838" y="5661025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D</a:t>
            </a:r>
            <a:r>
              <a:rPr lang="cs-CZ" sz="2000" baseline="-25000">
                <a:latin typeface="Arial" charset="0"/>
              </a:rPr>
              <a:t>1</a:t>
            </a: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V="1">
            <a:off x="1763713" y="4724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1547813" y="4941888"/>
            <a:ext cx="1439862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1547813" y="5589588"/>
            <a:ext cx="2160587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835150" y="4941888"/>
            <a:ext cx="0" cy="12239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2987675" y="4941888"/>
            <a:ext cx="0" cy="12239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2484438" y="5589588"/>
            <a:ext cx="0" cy="576262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3708400" y="5589588"/>
            <a:ext cx="0" cy="576262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V="1">
            <a:off x="1835150" y="6308725"/>
            <a:ext cx="1152525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2484438" y="6524625"/>
            <a:ext cx="12239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12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7771-642C-410E-8B6B-E69B34564497}" type="slidenum">
              <a:rPr lang="cs-CZ"/>
              <a:pPr/>
              <a:t>18</a:t>
            </a:fld>
            <a:endParaRPr lang="cs-CZ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Zákon klesající poptávky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Důchodový efekt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= při vyšší ceně kupuji méně, protože mi původní důchod nestačí na nákup stejného množství</a:t>
            </a:r>
          </a:p>
          <a:p>
            <a:r>
              <a:rPr lang="cs-CZ" b="1"/>
              <a:t>Substituční efekt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= při zvýšení ceny nakupuji méně určitého statku, protože jej nahrazuji (substituuji) jiným</a:t>
            </a:r>
          </a:p>
        </p:txBody>
      </p:sp>
    </p:spTree>
    <p:extLst>
      <p:ext uri="{BB962C8B-B14F-4D97-AF65-F5344CB8AC3E}">
        <p14:creationId xmlns:p14="http://schemas.microsoft.com/office/powerpoint/2010/main" val="265188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E90E-6A02-4DBB-B981-BDC19F3D84F5}" type="slidenum">
              <a:rPr lang="cs-CZ"/>
              <a:pPr/>
              <a:t>19</a:t>
            </a:fld>
            <a:endParaRPr lang="cs-CZ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Spotřebitelská volba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/>
          <a:lstStyle/>
          <a:p>
            <a:pPr lvl="1"/>
            <a:r>
              <a:rPr lang="cs-CZ"/>
              <a:t>Většina statků není zdarma a může být získána pouze tak, že se člověk vzdá něčeho jiného (jiného statku)</a:t>
            </a:r>
          </a:p>
          <a:p>
            <a:pPr lvl="1"/>
            <a:r>
              <a:rPr lang="cs-CZ"/>
              <a:t>Ke všemu lze najít substitut (náhradu)</a:t>
            </a:r>
          </a:p>
          <a:p>
            <a:pPr lvl="1"/>
            <a:r>
              <a:rPr lang="cs-CZ"/>
              <a:t>Rozumný výběr mezi substituty spočívá v porovnání dodatečných nákladů a dodatečného přínosu</a:t>
            </a:r>
          </a:p>
          <a:p>
            <a:r>
              <a:rPr lang="cs-CZ"/>
              <a:t>? kolik určitého produkt koupit a jak rozdělit svůj důchod mezi různé statky</a:t>
            </a:r>
          </a:p>
        </p:txBody>
      </p:sp>
    </p:spTree>
    <p:extLst>
      <p:ext uri="{BB962C8B-B14F-4D97-AF65-F5344CB8AC3E}">
        <p14:creationId xmlns:p14="http://schemas.microsoft.com/office/powerpoint/2010/main" val="79749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806D-7E64-4BD9-B27A-244F74526B61}" type="slidenum">
              <a:rPr lang="cs-CZ"/>
              <a:pPr/>
              <a:t>2</a:t>
            </a:fld>
            <a:endParaRPr lang="cs-CZ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Firmy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Zákon nabídky</a:t>
            </a:r>
            <a:r>
              <a:rPr lang="cs-CZ"/>
              <a:t>:</a:t>
            </a:r>
          </a:p>
          <a:p>
            <a:pPr>
              <a:buFont typeface="Wingdings" pitchFamily="2" charset="2"/>
              <a:buNone/>
            </a:pPr>
            <a:r>
              <a:rPr lang="cs-CZ"/>
              <a:t>    Firmy jsou ochotny vyrábět a prodávat větší množství, když je cena jejich produkce vysoká</a:t>
            </a:r>
          </a:p>
          <a:p>
            <a:pPr>
              <a:buFont typeface="Wingdings" pitchFamily="2" charset="2"/>
              <a:buNone/>
            </a:pPr>
            <a:r>
              <a:rPr lang="cs-CZ"/>
              <a:t>= rostoucí křivka S</a:t>
            </a:r>
          </a:p>
        </p:txBody>
      </p:sp>
    </p:spTree>
    <p:extLst>
      <p:ext uri="{BB962C8B-B14F-4D97-AF65-F5344CB8AC3E}">
        <p14:creationId xmlns:p14="http://schemas.microsoft.com/office/powerpoint/2010/main" val="13780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479E-1A3D-48A5-9F55-60222A939722}" type="slidenum">
              <a:rPr lang="cs-CZ"/>
              <a:pPr/>
              <a:t>20</a:t>
            </a:fld>
            <a:endParaRPr lang="cs-CZ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Spotřebitelská volba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Rozpočtové omezení</a:t>
            </a:r>
            <a:r>
              <a:rPr lang="cs-CZ"/>
              <a:t> – co si spotřebitel může dovolit?</a:t>
            </a:r>
          </a:p>
          <a:p>
            <a:pPr>
              <a:lnSpc>
                <a:spcPct val="90000"/>
              </a:lnSpc>
            </a:pPr>
            <a:r>
              <a:rPr lang="cs-CZ"/>
              <a:t>Lidí spotřebovávají méně, než by chtěli, protože jsou omezeni výší svého příjmu</a:t>
            </a:r>
          </a:p>
          <a:p>
            <a:pPr>
              <a:lnSpc>
                <a:spcPct val="90000"/>
              </a:lnSpc>
            </a:pPr>
            <a:r>
              <a:rPr lang="cs-CZ" b="1"/>
              <a:t>Přínos</a:t>
            </a:r>
            <a:r>
              <a:rPr lang="cs-CZ"/>
              <a:t> – míra uspokojení = užitek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= lidé se snaží maximalizovat své uspokojení v rámci svého příjmu</a:t>
            </a:r>
          </a:p>
        </p:txBody>
      </p:sp>
    </p:spTree>
    <p:extLst>
      <p:ext uri="{BB962C8B-B14F-4D97-AF65-F5344CB8AC3E}">
        <p14:creationId xmlns:p14="http://schemas.microsoft.com/office/powerpoint/2010/main" val="29822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54E4-A987-4C70-92AA-5E1E4D80717E}" type="slidenum">
              <a:rPr lang="cs-CZ"/>
              <a:pPr/>
              <a:t>21</a:t>
            </a:fld>
            <a:endParaRPr lang="cs-CZ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Celkový a mezní užitek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Celkový užitek = uspokojení z celkového množství statků</a:t>
            </a:r>
          </a:p>
          <a:p>
            <a:endParaRPr lang="cs-CZ"/>
          </a:p>
          <a:p>
            <a:r>
              <a:rPr lang="cs-CZ"/>
              <a:t>Mezní užitek = přírůstek uspokojení z další jednotky statku</a:t>
            </a:r>
          </a:p>
          <a:p>
            <a:pPr lvl="1"/>
            <a:r>
              <a:rPr lang="cs-CZ"/>
              <a:t>Klesá s rostoucí spotřebou</a:t>
            </a:r>
          </a:p>
        </p:txBody>
      </p:sp>
    </p:spTree>
    <p:extLst>
      <p:ext uri="{BB962C8B-B14F-4D97-AF65-F5344CB8AC3E}">
        <p14:creationId xmlns:p14="http://schemas.microsoft.com/office/powerpoint/2010/main" val="185578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A6BB-3A40-41DF-8872-22B9D58EA641}" type="slidenum">
              <a:rPr lang="cs-CZ"/>
              <a:pPr/>
              <a:t>22</a:t>
            </a:fld>
            <a:endParaRPr lang="cs-CZ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300"/>
              <a:t>Zákon klesajícího mezního užitku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420938"/>
            <a:ext cx="2459038" cy="3814762"/>
          </a:xfrm>
        </p:spPr>
        <p:txBody>
          <a:bodyPr/>
          <a:lstStyle/>
          <a:p>
            <a:r>
              <a:rPr lang="cs-CZ"/>
              <a:t>Počet piv</a:t>
            </a:r>
          </a:p>
          <a:p>
            <a:endParaRPr lang="cs-CZ"/>
          </a:p>
          <a:p>
            <a:pPr algn="ctr">
              <a:buFont typeface="Wingdings" pitchFamily="2" charset="2"/>
              <a:buNone/>
            </a:pPr>
            <a:r>
              <a:rPr lang="cs-CZ"/>
              <a:t>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2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3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2420938"/>
            <a:ext cx="3313112" cy="37417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cs-CZ"/>
          </a:p>
          <a:p>
            <a:pPr algn="ctr">
              <a:buFont typeface="Wingdings" pitchFamily="2" charset="2"/>
              <a:buNone/>
            </a:pPr>
            <a:endParaRPr lang="cs-CZ"/>
          </a:p>
          <a:p>
            <a:pPr algn="ctr">
              <a:buFont typeface="Wingdings" pitchFamily="2" charset="2"/>
              <a:buNone/>
            </a:pPr>
            <a:r>
              <a:rPr lang="cs-CZ"/>
              <a:t>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10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16</a:t>
            </a:r>
          </a:p>
          <a:p>
            <a:pPr algn="ctr">
              <a:buFont typeface="Wingdings" pitchFamily="2" charset="2"/>
              <a:buNone/>
            </a:pPr>
            <a:r>
              <a:rPr lang="cs-CZ"/>
              <a:t>18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6372225" y="2133600"/>
            <a:ext cx="1871663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800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635375" y="24209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  <a:latin typeface="Arial" charset="0"/>
              </a:rPr>
              <a:t>Celkový užitek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588125" y="26368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  <a:latin typeface="Arial" charset="0"/>
              </a:rPr>
              <a:t>Mezní užitek</a:t>
            </a: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>
            <a:off x="4500563" y="2852738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7667625" y="3068638"/>
            <a:ext cx="0" cy="57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6253163" y="2349500"/>
            <a:ext cx="28908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0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0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000"/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 sz="1400"/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10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6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2</a:t>
            </a: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5003800" y="3573463"/>
            <a:ext cx="2232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V="1">
            <a:off x="5003800" y="3933825"/>
            <a:ext cx="2232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V="1">
            <a:off x="5148263" y="4941888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5148263" y="4652963"/>
            <a:ext cx="2160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5003800" y="4149725"/>
            <a:ext cx="2232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 flipV="1">
            <a:off x="5076825" y="4437063"/>
            <a:ext cx="2232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218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6372225" y="1052513"/>
            <a:ext cx="2771775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7B4-FBEB-444A-A94F-3CE2A5196655}" type="slidenum">
              <a:rPr lang="cs-CZ"/>
              <a:pPr/>
              <a:t>23</a:t>
            </a:fld>
            <a:endParaRPr lang="cs-CZ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Kolik statku koupit?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Záleží na ceně</a:t>
            </a:r>
          </a:p>
          <a:p>
            <a:r>
              <a:rPr lang="cs-CZ"/>
              <a:t>Racionální spotřebitel není ochoten platit vyšší cenu než jaká odpovídá jeho meznímu užitku </a:t>
            </a:r>
          </a:p>
          <a:p>
            <a:pPr lvl="1"/>
            <a:r>
              <a:rPr lang="cs-CZ"/>
              <a:t>tj. nakupuje, dokud MU ≥ P </a:t>
            </a:r>
          </a:p>
        </p:txBody>
      </p:sp>
    </p:spTree>
    <p:extLst>
      <p:ext uri="{BB962C8B-B14F-4D97-AF65-F5344CB8AC3E}">
        <p14:creationId xmlns:p14="http://schemas.microsoft.com/office/powerpoint/2010/main" val="1987598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170-469C-47BF-9C0B-9D34D93BF752}" type="slidenum">
              <a:rPr lang="cs-CZ"/>
              <a:pPr/>
              <a:t>24</a:t>
            </a:fld>
            <a:endParaRPr lang="cs-CZ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Kolik koupit?</a:t>
            </a: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6011863" y="333375"/>
            <a:ext cx="27717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23850" y="2276475"/>
            <a:ext cx="2459038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cs-CZ" sz="2800"/>
              <a:t>Počet piv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800"/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0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1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2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3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2843213" y="2276475"/>
            <a:ext cx="28908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cs-CZ" sz="2800"/>
              <a:t>Mezní užitek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8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800"/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10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6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2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795963" y="2276475"/>
            <a:ext cx="28908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cs-CZ" sz="2800">
                <a:solidFill>
                  <a:srgbClr val="FF3300"/>
                </a:solidFill>
              </a:rPr>
              <a:t>Cena piva = 6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8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8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     MU &gt; P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     MU = P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2800"/>
              <a:t>     MU &lt; P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2800"/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 sz="2800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900113" y="4868863"/>
            <a:ext cx="74882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002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DC3F-10C4-4186-8F01-4FE987146736}" type="slidenum">
              <a:rPr lang="cs-CZ"/>
              <a:pPr/>
              <a:t>25</a:t>
            </a:fld>
            <a:endParaRPr lang="cs-CZ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spotřebitelské volby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Koupě minerálky: PET (10 Kč) X sklo (8 Kč + 3 Kč záloha)</a:t>
            </a:r>
          </a:p>
          <a:p>
            <a:r>
              <a:rPr lang="cs-CZ" b="1"/>
              <a:t>Co si vybrat? Co je levnější?</a:t>
            </a:r>
          </a:p>
          <a:p>
            <a:r>
              <a:rPr lang="cs-CZ"/>
              <a:t>Záleží na nákladech: náklad = cena + „náklady“ na skladování a vrácení </a:t>
            </a:r>
          </a:p>
          <a:p>
            <a:r>
              <a:rPr lang="cs-CZ"/>
              <a:t>Co ekologické cítění? = změna nákladů („náklady“ špatného svědomí)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79876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45CD-2ECC-4107-B403-A1C3AB52620D}" type="slidenum">
              <a:rPr lang="cs-CZ"/>
              <a:pPr/>
              <a:t>26</a:t>
            </a:fld>
            <a:endParaRPr lang="cs-CZ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Elasticita (citlivost) poptávky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Cenová = změna Q/změna P</a:t>
            </a:r>
          </a:p>
          <a:p>
            <a:pPr lvl="2"/>
            <a:r>
              <a:rPr lang="cs-CZ" sz="2000"/>
              <a:t>Nepružná (nezbytné) X pružná (luxusní)</a:t>
            </a:r>
          </a:p>
          <a:p>
            <a:pPr lvl="2"/>
            <a:r>
              <a:rPr lang="cs-CZ" sz="2000"/>
              <a:t>Determinanty: nezbytnost, dostupnost substitutů, časové období …</a:t>
            </a:r>
          </a:p>
          <a:p>
            <a:r>
              <a:rPr lang="cs-CZ" sz="2800"/>
              <a:t>Důchodová = změna Q/změna důchodu</a:t>
            </a:r>
          </a:p>
          <a:p>
            <a:pPr lvl="2"/>
            <a:r>
              <a:rPr lang="cs-CZ" sz="2000"/>
              <a:t>Nepružná X pružná</a:t>
            </a:r>
          </a:p>
          <a:p>
            <a:r>
              <a:rPr lang="cs-CZ" sz="2800"/>
              <a:t>Důležitá pro firmy a jejich cenovou politiku!!</a:t>
            </a:r>
          </a:p>
          <a:p>
            <a:r>
              <a:rPr lang="cs-CZ" sz="2800"/>
              <a:t>„lidé nebudou kupovat víc, i když dojde ke snížení ceny“ – pak nemá smysl cenu snižovat</a:t>
            </a:r>
          </a:p>
          <a:p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34495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078-D1EA-4012-8838-0D0BA79239FB}" type="slidenum">
              <a:rPr lang="cs-CZ"/>
              <a:pPr/>
              <a:t>27</a:t>
            </a:fld>
            <a:endParaRPr lang="cs-CZ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ze života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56483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02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CHOVÁNÍ FIREM</a:t>
            </a:r>
          </a:p>
          <a:p>
            <a:r>
              <a:rPr lang="cs-CZ" sz="3600" b="1"/>
              <a:t>A TRŽNÍ STRUKTURA</a:t>
            </a:r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Maximalizace zisku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Max. rozdíl TR a TC: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>
                <a:solidFill>
                  <a:srgbClr val="DA0500"/>
                </a:solidFill>
              </a:rPr>
              <a:t>MR = MC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Mezní příjem </a:t>
            </a:r>
            <a:r>
              <a:rPr lang="cs-CZ" sz="2000"/>
              <a:t>= přírůstek celkového příjmu dosažený 	prodáním další jednotky produkce (MR)</a:t>
            </a:r>
          </a:p>
          <a:p>
            <a:pPr>
              <a:lnSpc>
                <a:spcPct val="90000"/>
              </a:lnSpc>
            </a:pPr>
            <a:r>
              <a:rPr lang="cs-CZ"/>
              <a:t>Mezní náklady </a:t>
            </a:r>
            <a:r>
              <a:rPr lang="cs-CZ" sz="2000"/>
              <a:t>= přírůstek celkových nákladů spojený s 	vyprodukováním další jednotky produkce (MC)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851275" y="2781300"/>
            <a:ext cx="2376488" cy="1079500"/>
          </a:xfrm>
          <a:prstGeom prst="rect">
            <a:avLst/>
          </a:prstGeom>
          <a:noFill/>
          <a:ln w="38100">
            <a:solidFill>
              <a:srgbClr val="DA05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D934B-336D-4449-82DB-4AA7D00A3650}" type="slidenum">
              <a:rPr lang="cs-CZ"/>
              <a:pPr/>
              <a:t>3</a:t>
            </a:fld>
            <a:endParaRPr lang="cs-CZ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 firem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Ekonomický cíl</a:t>
            </a:r>
            <a:r>
              <a:rPr lang="cs-CZ"/>
              <a:t>: maximalizace zisku</a:t>
            </a:r>
          </a:p>
          <a:p>
            <a:pPr>
              <a:buFont typeface="Wingdings" pitchFamily="2" charset="2"/>
              <a:buNone/>
            </a:pPr>
            <a:r>
              <a:rPr lang="cs-CZ"/>
              <a:t>+ růst podílu na trhu </a:t>
            </a:r>
          </a:p>
          <a:p>
            <a:pPr>
              <a:buFont typeface="Wingdings" pitchFamily="2" charset="2"/>
              <a:buNone/>
            </a:pPr>
            <a:r>
              <a:rPr lang="cs-CZ"/>
              <a:t>Jiné?</a:t>
            </a:r>
          </a:p>
          <a:p>
            <a:endParaRPr lang="cs-CZ"/>
          </a:p>
        </p:txBody>
      </p:sp>
      <p:pic>
        <p:nvPicPr>
          <p:cNvPr id="55301" name="Picture 5" descr="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1827212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02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– maximalizace zisku</a:t>
            </a:r>
          </a:p>
        </p:txBody>
      </p:sp>
      <p:pic>
        <p:nvPicPr>
          <p:cNvPr id="1146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t="37157" r="8292" b="30495"/>
          <a:stretch>
            <a:fillRect/>
          </a:stretch>
        </p:blipFill>
        <p:spPr>
          <a:xfrm>
            <a:off x="1258888" y="2276475"/>
            <a:ext cx="6408737" cy="3424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6443663" y="4652963"/>
            <a:ext cx="865187" cy="576262"/>
          </a:xfrm>
          <a:prstGeom prst="ellipse">
            <a:avLst/>
          </a:prstGeom>
          <a:noFill/>
          <a:ln w="50800">
            <a:solidFill>
              <a:srgbClr val="DA05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1. Dokonalá konkurence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 trhu mnoho prodávajících a kupujících</a:t>
            </a:r>
          </a:p>
          <a:p>
            <a:pPr lvl="2">
              <a:buFont typeface="Wingdings" pitchFamily="2" charset="2"/>
              <a:buNone/>
            </a:pPr>
            <a:r>
              <a:rPr lang="cs-CZ"/>
              <a:t>→ zanedbatelný dopad na tržní cenu</a:t>
            </a:r>
          </a:p>
          <a:p>
            <a:pPr lvl="2">
              <a:buFont typeface="Wingdings" pitchFamily="2" charset="2"/>
              <a:buNone/>
            </a:pPr>
            <a:r>
              <a:rPr lang="cs-CZ"/>
              <a:t>= cena je pro prodávající i kupující daná</a:t>
            </a:r>
          </a:p>
          <a:p>
            <a:r>
              <a:rPr lang="cs-CZ"/>
              <a:t>Produkce je identická</a:t>
            </a:r>
          </a:p>
          <a:p>
            <a:r>
              <a:rPr lang="cs-CZ"/>
              <a:t>Volný vstup do a výstup z odvětví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DOKO - příklad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Dodavatel pšenice – podíl 1/1000 trhu</a:t>
            </a:r>
          </a:p>
          <a:p>
            <a:pPr>
              <a:lnSpc>
                <a:spcPct val="90000"/>
              </a:lnSpc>
            </a:pPr>
            <a:r>
              <a:rPr lang="cs-CZ"/>
              <a:t>Pšenice obchodována na plodinové burze = 1 trh</a:t>
            </a:r>
          </a:p>
          <a:p>
            <a:pPr>
              <a:lnSpc>
                <a:spcPct val="90000"/>
              </a:lnSpc>
            </a:pPr>
            <a:r>
              <a:rPr lang="cs-CZ"/>
              <a:t>Za jakou cenu prodávat, když na trhu obchodována tuna za 3000 Kč?</a:t>
            </a:r>
          </a:p>
          <a:p>
            <a:pPr lvl="1">
              <a:lnSpc>
                <a:spcPct val="90000"/>
              </a:lnSpc>
            </a:pPr>
            <a:r>
              <a:rPr lang="cs-CZ"/>
              <a:t>3001 Kč  X</a:t>
            </a:r>
          </a:p>
          <a:p>
            <a:pPr lvl="1">
              <a:lnSpc>
                <a:spcPct val="90000"/>
              </a:lnSpc>
            </a:pPr>
            <a:r>
              <a:rPr lang="cs-CZ"/>
              <a:t>2999 Kč  X</a:t>
            </a:r>
          </a:p>
          <a:p>
            <a:pPr lvl="1">
              <a:lnSpc>
                <a:spcPct val="90000"/>
              </a:lnSpc>
            </a:pPr>
            <a:r>
              <a:rPr lang="cs-CZ">
                <a:solidFill>
                  <a:srgbClr val="DA0500"/>
                </a:solidFill>
              </a:rPr>
              <a:t>3000 Kč </a:t>
            </a:r>
          </a:p>
          <a:p>
            <a:pPr>
              <a:lnSpc>
                <a:spcPct val="90000"/>
              </a:lnSpc>
            </a:pPr>
            <a:endParaRPr lang="cs-CZ">
              <a:solidFill>
                <a:srgbClr val="DA050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Individuální poptávka v DOKO</a:t>
            </a:r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>
            <a:off x="1835150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 flipH="1">
            <a:off x="1835150" y="5661025"/>
            <a:ext cx="655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042988" y="2420938"/>
            <a:ext cx="73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cena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7380288" y="5734050"/>
            <a:ext cx="1198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množství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V="1">
            <a:off x="1835150" y="4221163"/>
            <a:ext cx="46085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588125" y="40767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D</a:t>
            </a:r>
            <a:endParaRPr lang="cs-CZ" sz="2000" baseline="-25000">
              <a:latin typeface="Arial" charset="0"/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3203575" y="234950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pšenice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Ukončení činnosti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799147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Příčiny nedokonalosti trhů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arenR"/>
            </a:pPr>
            <a:r>
              <a:rPr lang="cs-CZ"/>
              <a:t>Nedokonalá informovanost prodávajících a kupujících </a:t>
            </a:r>
            <a:r>
              <a:rPr lang="cs-CZ" sz="2800"/>
              <a:t>(rozptýlené trhy)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/>
              <a:t>Náklady na změnu dodavatele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/>
              <a:t>Nehomogenní produkt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/>
              <a:t>Malý počet prodávajících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NEDOKO – příklad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Prodejce guláše v restauraci (1 z desítek restaurací ve městě)</a:t>
            </a:r>
          </a:p>
          <a:p>
            <a:r>
              <a:rPr lang="cs-CZ"/>
              <a:t>Za 35 Kč prodá 30 gulášů</a:t>
            </a:r>
          </a:p>
          <a:p>
            <a:pPr lvl="1"/>
            <a:r>
              <a:rPr lang="cs-CZ"/>
              <a:t>Když cena 40 Kč – ztratí pár zákazníků, ale ne všechny</a:t>
            </a:r>
          </a:p>
          <a:p>
            <a:pPr lvl="1">
              <a:buFont typeface="Wingdings" pitchFamily="2" charset="2"/>
              <a:buNone/>
            </a:pPr>
            <a:r>
              <a:rPr lang="cs-CZ"/>
              <a:t>= Hospodský má manévrovací prostor pro tvorbu ceny</a:t>
            </a:r>
          </a:p>
          <a:p>
            <a:r>
              <a:rPr lang="cs-CZ"/>
              <a:t>D není dokonale elastická</a:t>
            </a:r>
          </a:p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Individuální poptávka </a:t>
            </a:r>
            <a:br>
              <a:rPr lang="cs-CZ"/>
            </a:br>
            <a:r>
              <a:rPr lang="cs-CZ"/>
              <a:t>v NEDOKO</a:t>
            </a:r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1835150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 flipH="1">
            <a:off x="1835150" y="5661025"/>
            <a:ext cx="655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042988" y="2420938"/>
            <a:ext cx="73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cena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7380288" y="5734050"/>
            <a:ext cx="1198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množství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2268538" y="2924175"/>
            <a:ext cx="3887787" cy="19446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6372225" y="4724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>
                <a:latin typeface="Arial" charset="0"/>
              </a:rPr>
              <a:t>D</a:t>
            </a:r>
            <a:endParaRPr lang="cs-CZ" sz="2000" baseline="-25000">
              <a:latin typeface="Arial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3203575" y="234950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trh gulášů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Počet firem?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71550" y="4076700"/>
            <a:ext cx="1439863" cy="2160588"/>
          </a:xfrm>
          <a:prstGeom prst="rect">
            <a:avLst/>
          </a:prstGeom>
          <a:solidFill>
            <a:srgbClr val="339966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987675" y="4076700"/>
            <a:ext cx="1366838" cy="2160588"/>
          </a:xfrm>
          <a:prstGeom prst="rect">
            <a:avLst/>
          </a:prstGeom>
          <a:solidFill>
            <a:srgbClr val="339966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4572000" y="4076700"/>
            <a:ext cx="2160588" cy="2160588"/>
          </a:xfrm>
          <a:prstGeom prst="rect">
            <a:avLst/>
          </a:prstGeom>
          <a:solidFill>
            <a:srgbClr val="339966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7019925" y="4076700"/>
            <a:ext cx="1728788" cy="2160588"/>
          </a:xfrm>
          <a:prstGeom prst="rect">
            <a:avLst/>
          </a:prstGeom>
          <a:solidFill>
            <a:srgbClr val="339966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H="1">
            <a:off x="1547813" y="2276475"/>
            <a:ext cx="144462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3059113" y="2276475"/>
            <a:ext cx="576262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H="1">
            <a:off x="5580063" y="3357563"/>
            <a:ext cx="936625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4500563" y="2276475"/>
            <a:ext cx="1584325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755650" y="2997200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jedna</a:t>
            </a: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4140200" y="2565400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hodně</a:t>
            </a:r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2268538" y="3068638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několik</a:t>
            </a: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900113" y="436562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MONOPOL</a:t>
            </a: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2916238" y="4365625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OLIGOPOL</a:t>
            </a: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6084888" y="2852738"/>
            <a:ext cx="21590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6300788" y="285273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Arial" charset="0"/>
              </a:rPr>
              <a:t>Produkce?</a:t>
            </a:r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>
            <a:off x="7164388" y="3357563"/>
            <a:ext cx="720725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4356100" y="3429000"/>
            <a:ext cx="2087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diferencovaná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7596188" y="35004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identická</a:t>
            </a: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4500563" y="4365625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MONOPOLISTICKÁ</a:t>
            </a:r>
            <a:r>
              <a:rPr lang="cs-CZ">
                <a:latin typeface="Arial" charset="0"/>
              </a:rPr>
              <a:t> </a:t>
            </a:r>
            <a:r>
              <a:rPr lang="cs-CZ" b="1">
                <a:latin typeface="Arial" charset="0"/>
              </a:rPr>
              <a:t>KONKURENCE</a:t>
            </a: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6948488" y="4365625"/>
            <a:ext cx="1944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DOKONALÁ KONKURENCE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2. Monopol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Jediný prodejce na trhu</a:t>
            </a:r>
          </a:p>
          <a:p>
            <a:pPr>
              <a:lnSpc>
                <a:spcPct val="90000"/>
              </a:lnSpc>
            </a:pPr>
            <a:r>
              <a:rPr lang="cs-CZ" sz="2800"/>
              <a:t>Jeho produkce nemá blízké substituty na trhu</a:t>
            </a:r>
          </a:p>
          <a:p>
            <a:pPr marL="1084263" lvl="2" indent="-169863"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→ cenový tvůrce (cena je vyšší než v DOKO)</a:t>
            </a:r>
          </a:p>
          <a:p>
            <a:pPr>
              <a:lnSpc>
                <a:spcPct val="90000"/>
              </a:lnSpc>
            </a:pPr>
            <a:r>
              <a:rPr lang="cs-CZ" sz="2800"/>
              <a:t>Existují bariéry vstupu do odvětví</a:t>
            </a:r>
          </a:p>
          <a:p>
            <a:pPr marL="1084263" lvl="2" indent="-169863"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→ vlastnictví přírodního zdroje (zřídka)</a:t>
            </a:r>
          </a:p>
          <a:p>
            <a:pPr marL="1084263" lvl="2" indent="-169863"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→ státem udělená licence</a:t>
            </a:r>
          </a:p>
          <a:p>
            <a:pPr marL="1084263" lvl="2" indent="-169863">
              <a:lnSpc>
                <a:spcPct val="90000"/>
              </a:lnSpc>
              <a:buFont typeface="Wingdings" pitchFamily="2" charset="2"/>
              <a:buNone/>
            </a:pPr>
            <a:r>
              <a:rPr lang="cs-CZ" sz="2000"/>
              <a:t>→ firma má nižší výrobní náklady</a:t>
            </a:r>
          </a:p>
          <a:p>
            <a:pPr>
              <a:lnSpc>
                <a:spcPct val="90000"/>
              </a:lnSpc>
            </a:pPr>
            <a:r>
              <a:rPr lang="cs-CZ" sz="2800"/>
              <a:t>Produkuje menší množství než by bylo společensky žádoucí (= ztráty mrtvé váhy)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C50-F01D-448A-A0B2-4B9E998A2307}" type="slidenum">
              <a:rPr lang="cs-CZ"/>
              <a:pPr/>
              <a:t>4</a:t>
            </a:fld>
            <a:endParaRPr lang="cs-CZ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Celkový příjem, celkové náklady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Celkové příjmy</a:t>
            </a:r>
            <a:r>
              <a:rPr lang="cs-CZ"/>
              <a:t> = suma toho, co firma 	dostane za prodej své produkce</a:t>
            </a:r>
          </a:p>
          <a:p>
            <a:r>
              <a:rPr lang="cs-CZ" b="1"/>
              <a:t>Celkové náklady</a:t>
            </a:r>
            <a:r>
              <a:rPr lang="cs-CZ"/>
              <a:t> = suma toho, co 	firma musí dát za vstupy potřebné 	pro vlastní výrobu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pPr algn="ctr">
              <a:buFont typeface="Wingdings" pitchFamily="2" charset="2"/>
              <a:buNone/>
            </a:pPr>
            <a:r>
              <a:rPr lang="cs-CZ" b="1"/>
              <a:t>Zisk = celkové příjmy – celkové náklady</a:t>
            </a:r>
          </a:p>
        </p:txBody>
      </p:sp>
    </p:spTree>
    <p:extLst>
      <p:ext uri="{BB962C8B-B14F-4D97-AF65-F5344CB8AC3E}">
        <p14:creationId xmlns:p14="http://schemas.microsoft.com/office/powerpoint/2010/main" val="2330603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Státní řešení monopolů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cs-CZ"/>
              <a:t>Zavedení konkurence do monopolních odvětví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/>
              <a:t>Regulace chování monopolů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/>
              <a:t>Převedení soukromých monopolů na státní podniky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/>
              <a:t>Žádný zásah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Regulace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3886200"/>
          </a:xfrm>
        </p:spPr>
        <p:txBody>
          <a:bodyPr/>
          <a:lstStyle/>
          <a:p>
            <a:pPr marL="533400" indent="-533400"/>
            <a:endParaRPr lang="cs-CZ"/>
          </a:p>
          <a:p>
            <a:pPr marL="533400" indent="-533400"/>
            <a:r>
              <a:rPr lang="cs-CZ"/>
              <a:t>Regulace cen monopolu = stanovení maximální ceny státem (co nejblíže DOKO)</a:t>
            </a:r>
          </a:p>
          <a:p>
            <a:pPr marL="533400" indent="-533400"/>
            <a:r>
              <a:rPr lang="cs-CZ" b="1"/>
              <a:t>Problém</a:t>
            </a:r>
            <a:r>
              <a:rPr lang="cs-CZ"/>
              <a:t>: Jak pozná stát náklady monopolu?</a:t>
            </a:r>
          </a:p>
          <a:p>
            <a:pPr marL="533400" indent="-533400">
              <a:buFont typeface="Wingdings" pitchFamily="2" charset="2"/>
              <a:buNone/>
            </a:pPr>
            <a:endParaRPr lang="cs-CZ"/>
          </a:p>
          <a:p>
            <a:pPr marL="533400" indent="-533400"/>
            <a:endParaRPr lang="cs-CZ"/>
          </a:p>
          <a:p>
            <a:pPr marL="533400" indent="-533400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Antidumpingová politika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Dumping </a:t>
            </a:r>
            <a:r>
              <a:rPr lang="cs-CZ" sz="2000"/>
              <a:t>= výrobce prodá za cenu nižší, než jsou jeho náklady</a:t>
            </a:r>
          </a:p>
          <a:p>
            <a:r>
              <a:rPr lang="cs-CZ"/>
              <a:t>Kořistnický dumping</a:t>
            </a:r>
          </a:p>
          <a:p>
            <a:r>
              <a:rPr lang="cs-CZ"/>
              <a:t>Běžný argument protekcionistů </a:t>
            </a:r>
          </a:p>
          <a:p>
            <a:pPr lvl="2"/>
            <a:r>
              <a:rPr lang="cs-CZ"/>
              <a:t>Vyspělé země</a:t>
            </a:r>
          </a:p>
          <a:p>
            <a:endParaRPr lang="cs-CZ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6337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Cenová diskriminace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= prodej určitého produktu různým zákazníkům za různé ceny</a:t>
            </a:r>
          </a:p>
          <a:p>
            <a:pPr>
              <a:buFont typeface="Wingdings" pitchFamily="2" charset="2"/>
              <a:buNone/>
            </a:pPr>
            <a:r>
              <a:rPr lang="cs-CZ"/>
              <a:t>Příklady:</a:t>
            </a:r>
          </a:p>
          <a:p>
            <a:r>
              <a:rPr lang="cs-CZ"/>
              <a:t>Ceny vstupenek do kina</a:t>
            </a:r>
          </a:p>
          <a:p>
            <a:r>
              <a:rPr lang="cs-CZ"/>
              <a:t>Ceny letenek</a:t>
            </a:r>
          </a:p>
          <a:p>
            <a:r>
              <a:rPr lang="cs-CZ"/>
              <a:t>Množstevní slevy ...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Cenová diskriminace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Podmínky:</a:t>
            </a:r>
          </a:p>
          <a:p>
            <a:pPr lvl="2"/>
            <a:r>
              <a:rPr lang="cs-CZ" sz="2800"/>
              <a:t>Trh musí být NEDOKO</a:t>
            </a:r>
          </a:p>
          <a:p>
            <a:pPr lvl="2"/>
            <a:r>
              <a:rPr lang="cs-CZ" sz="2800"/>
              <a:t>Na trhu musí být odlišitelné skupiny zákazníků</a:t>
            </a:r>
          </a:p>
          <a:p>
            <a:pPr lvl="2"/>
            <a:r>
              <a:rPr lang="cs-CZ" sz="2800"/>
              <a:t>Firmy musí být schopny účtovat dvojí ceny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Jak časté jsou problémy s monopoly?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Monopol je běžný</a:t>
            </a:r>
          </a:p>
          <a:p>
            <a:r>
              <a:rPr lang="cs-CZ"/>
              <a:t>Většina firem má nějakou kontrolu nad cenou své produkce (je diferencovaná)</a:t>
            </a:r>
          </a:p>
          <a:p>
            <a:r>
              <a:rPr lang="cs-CZ"/>
              <a:t>Firem se značnou monopolní silou je málo</a:t>
            </a:r>
          </a:p>
          <a:p>
            <a:r>
              <a:rPr lang="cs-CZ"/>
              <a:t>Velmi málo produktů je jedinečných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3. Oligopol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Několik prodávajících</a:t>
            </a:r>
          </a:p>
          <a:p>
            <a:pPr lvl="2">
              <a:buFont typeface="Wingdings" pitchFamily="2" charset="2"/>
              <a:buNone/>
            </a:pPr>
            <a:r>
              <a:rPr lang="cs-CZ" sz="2000"/>
              <a:t>→ možnost spolupráce X vlastní zájmy firmy</a:t>
            </a:r>
          </a:p>
          <a:p>
            <a:pPr lvl="2">
              <a:buFont typeface="Wingdings" pitchFamily="2" charset="2"/>
              <a:buNone/>
            </a:pPr>
            <a:r>
              <a:rPr lang="cs-CZ" sz="2000"/>
              <a:t>→ kartel</a:t>
            </a:r>
          </a:p>
          <a:p>
            <a:r>
              <a:rPr lang="cs-CZ" sz="2800"/>
              <a:t>Produkce identická nebo podobná</a:t>
            </a:r>
          </a:p>
          <a:p>
            <a:r>
              <a:rPr lang="cs-CZ" sz="2800"/>
              <a:t>Duopol = oligopol se 2 firmami</a:t>
            </a:r>
          </a:p>
          <a:p>
            <a:r>
              <a:rPr lang="cs-CZ" sz="2800"/>
              <a:t>Cena je vyšší než by byla v DOKO, ale nižší než u monopolu</a:t>
            </a:r>
          </a:p>
          <a:p>
            <a:r>
              <a:rPr lang="cs-CZ" sz="2800"/>
              <a:t>Produkce je menší než by byla v DOKO, ale větší než u monopolu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Teorie her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 se lidé chovají ve strategických situacích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(při rozhodování musí uvažovat rozhodnutí jiného subjektu)</a:t>
            </a:r>
          </a:p>
          <a:p>
            <a:r>
              <a:rPr lang="cs-CZ" b="1"/>
              <a:t>Oligopolní trh</a:t>
            </a:r>
            <a:r>
              <a:rPr lang="cs-CZ"/>
              <a:t> je malý = nutnost zohlednit chování ostatních = zisk firmy závisí nejen na tom, kolik sama vyprodukuje, ale i na tom, kolik ostatní firmy</a:t>
            </a:r>
          </a:p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Vězňovo dilema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Proč je těžké spolupracovat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700338" y="3716338"/>
            <a:ext cx="5257800" cy="223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2700338" y="4797425"/>
            <a:ext cx="5256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5148263" y="3716338"/>
            <a:ext cx="0" cy="223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132138" y="32845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PŘIZNÁ SE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971550" y="51577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DA0500"/>
                </a:solidFill>
                <a:latin typeface="Arial" charset="0"/>
              </a:rPr>
              <a:t>NEPŘIZNÁ SE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187450" y="40052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DA0500"/>
                </a:solidFill>
                <a:latin typeface="Arial" charset="0"/>
              </a:rPr>
              <a:t>PŘIZNÁ SE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435600" y="32845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NEPŘIZNÁ SE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39750" y="4365625"/>
            <a:ext cx="1008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DA0500"/>
                </a:solidFill>
                <a:latin typeface="Arial" charset="0"/>
              </a:rPr>
              <a:t>Vězeň Karel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4356100" y="2852738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Vězeň Petr</a:t>
            </a: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700338" y="3716338"/>
            <a:ext cx="24479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5148263" y="3716338"/>
            <a:ext cx="2808287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700338" y="4797425"/>
            <a:ext cx="24479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5148263" y="4797425"/>
            <a:ext cx="28082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4067175" y="38608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8 let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987675" y="41497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DA0500"/>
                </a:solidFill>
                <a:latin typeface="Arial" charset="0"/>
              </a:rPr>
              <a:t>8 let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6804025" y="38608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20 let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2987675" y="537368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DA0500"/>
                </a:solidFill>
                <a:latin typeface="Arial" charset="0"/>
              </a:rPr>
              <a:t>20 let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5219700" y="429260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DA0500"/>
                </a:solidFill>
                <a:latin typeface="Arial" charset="0"/>
              </a:rPr>
              <a:t>svoboda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3708400" y="48688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svoboda</a:t>
            </a:r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5292725" y="5300663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DA0500"/>
                </a:solidFill>
                <a:latin typeface="Arial" charset="0"/>
              </a:rPr>
              <a:t>1 rok</a:t>
            </a:r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6804025" y="50133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1 rok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Antikartelové zákonodárství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Zabránit spojení firem</a:t>
            </a:r>
          </a:p>
          <a:p>
            <a:r>
              <a:rPr lang="cs-CZ"/>
              <a:t>Rozdělit firmy</a:t>
            </a:r>
          </a:p>
          <a:p>
            <a:r>
              <a:rPr lang="cs-CZ"/>
              <a:t>Bránit firmám v nekonkurenčních aktivitách</a:t>
            </a:r>
          </a:p>
          <a:p>
            <a:endParaRPr lang="cs-CZ"/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5410200" y="4191000"/>
            <a:ext cx="2690813" cy="1901825"/>
            <a:chOff x="3408" y="2496"/>
            <a:chExt cx="1911" cy="1438"/>
          </a:xfrm>
        </p:grpSpPr>
        <p:sp>
          <p:nvSpPr>
            <p:cNvPr id="80901" name="Freeform 5"/>
            <p:cNvSpPr>
              <a:spLocks/>
            </p:cNvSpPr>
            <p:nvPr/>
          </p:nvSpPr>
          <p:spPr bwMode="auto">
            <a:xfrm>
              <a:off x="3814" y="2884"/>
              <a:ext cx="1120" cy="1050"/>
            </a:xfrm>
            <a:custGeom>
              <a:avLst/>
              <a:gdLst>
                <a:gd name="T0" fmla="*/ 1117 w 1120"/>
                <a:gd name="T1" fmla="*/ 1028 h 1050"/>
                <a:gd name="T2" fmla="*/ 1104 w 1120"/>
                <a:gd name="T3" fmla="*/ 1004 h 1050"/>
                <a:gd name="T4" fmla="*/ 1049 w 1120"/>
                <a:gd name="T5" fmla="*/ 960 h 1050"/>
                <a:gd name="T6" fmla="*/ 841 w 1120"/>
                <a:gd name="T7" fmla="*/ 953 h 1050"/>
                <a:gd name="T8" fmla="*/ 700 w 1120"/>
                <a:gd name="T9" fmla="*/ 915 h 1050"/>
                <a:gd name="T10" fmla="*/ 625 w 1120"/>
                <a:gd name="T11" fmla="*/ 874 h 1050"/>
                <a:gd name="T12" fmla="*/ 657 w 1120"/>
                <a:gd name="T13" fmla="*/ 847 h 1050"/>
                <a:gd name="T14" fmla="*/ 675 w 1120"/>
                <a:gd name="T15" fmla="*/ 801 h 1050"/>
                <a:gd name="T16" fmla="*/ 669 w 1120"/>
                <a:gd name="T17" fmla="*/ 755 h 1050"/>
                <a:gd name="T18" fmla="*/ 638 w 1120"/>
                <a:gd name="T19" fmla="*/ 718 h 1050"/>
                <a:gd name="T20" fmla="*/ 621 w 1120"/>
                <a:gd name="T21" fmla="*/ 701 h 1050"/>
                <a:gd name="T22" fmla="*/ 663 w 1120"/>
                <a:gd name="T23" fmla="*/ 624 h 1050"/>
                <a:gd name="T24" fmla="*/ 677 w 1120"/>
                <a:gd name="T25" fmla="*/ 539 h 1050"/>
                <a:gd name="T26" fmla="*/ 665 w 1120"/>
                <a:gd name="T27" fmla="*/ 451 h 1050"/>
                <a:gd name="T28" fmla="*/ 605 w 1120"/>
                <a:gd name="T29" fmla="*/ 268 h 1050"/>
                <a:gd name="T30" fmla="*/ 598 w 1120"/>
                <a:gd name="T31" fmla="*/ 123 h 1050"/>
                <a:gd name="T32" fmla="*/ 629 w 1120"/>
                <a:gd name="T33" fmla="*/ 96 h 1050"/>
                <a:gd name="T34" fmla="*/ 637 w 1120"/>
                <a:gd name="T35" fmla="*/ 56 h 1050"/>
                <a:gd name="T36" fmla="*/ 620 w 1120"/>
                <a:gd name="T37" fmla="*/ 19 h 1050"/>
                <a:gd name="T38" fmla="*/ 583 w 1120"/>
                <a:gd name="T39" fmla="*/ 0 h 1050"/>
                <a:gd name="T40" fmla="*/ 518 w 1120"/>
                <a:gd name="T41" fmla="*/ 6 h 1050"/>
                <a:gd name="T42" fmla="*/ 490 w 1120"/>
                <a:gd name="T43" fmla="*/ 36 h 1050"/>
                <a:gd name="T44" fmla="*/ 488 w 1120"/>
                <a:gd name="T45" fmla="*/ 75 h 1050"/>
                <a:gd name="T46" fmla="*/ 507 w 1120"/>
                <a:gd name="T47" fmla="*/ 110 h 1050"/>
                <a:gd name="T48" fmla="*/ 524 w 1120"/>
                <a:gd name="T49" fmla="*/ 217 h 1050"/>
                <a:gd name="T50" fmla="*/ 482 w 1120"/>
                <a:gd name="T51" fmla="*/ 372 h 1050"/>
                <a:gd name="T52" fmla="*/ 448 w 1120"/>
                <a:gd name="T53" fmla="*/ 494 h 1050"/>
                <a:gd name="T54" fmla="*/ 450 w 1120"/>
                <a:gd name="T55" fmla="*/ 580 h 1050"/>
                <a:gd name="T56" fmla="*/ 478 w 1120"/>
                <a:gd name="T57" fmla="*/ 663 h 1050"/>
                <a:gd name="T58" fmla="*/ 506 w 1120"/>
                <a:gd name="T59" fmla="*/ 705 h 1050"/>
                <a:gd name="T60" fmla="*/ 467 w 1120"/>
                <a:gd name="T61" fmla="*/ 734 h 1050"/>
                <a:gd name="T62" fmla="*/ 446 w 1120"/>
                <a:gd name="T63" fmla="*/ 777 h 1050"/>
                <a:gd name="T64" fmla="*/ 452 w 1120"/>
                <a:gd name="T65" fmla="*/ 824 h 1050"/>
                <a:gd name="T66" fmla="*/ 481 w 1120"/>
                <a:gd name="T67" fmla="*/ 863 h 1050"/>
                <a:gd name="T68" fmla="*/ 422 w 1120"/>
                <a:gd name="T69" fmla="*/ 874 h 1050"/>
                <a:gd name="T70" fmla="*/ 284 w 1120"/>
                <a:gd name="T71" fmla="*/ 915 h 1050"/>
                <a:gd name="T72" fmla="*/ 105 w 1120"/>
                <a:gd name="T73" fmla="*/ 951 h 1050"/>
                <a:gd name="T74" fmla="*/ 48 w 1120"/>
                <a:gd name="T75" fmla="*/ 972 h 1050"/>
                <a:gd name="T76" fmla="*/ 14 w 1120"/>
                <a:gd name="T77" fmla="*/ 1004 h 1050"/>
                <a:gd name="T78" fmla="*/ 0 w 1120"/>
                <a:gd name="T79" fmla="*/ 1049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0" h="1050">
                  <a:moveTo>
                    <a:pt x="1119" y="1049"/>
                  </a:moveTo>
                  <a:lnTo>
                    <a:pt x="1117" y="1028"/>
                  </a:lnTo>
                  <a:lnTo>
                    <a:pt x="1109" y="1012"/>
                  </a:lnTo>
                  <a:lnTo>
                    <a:pt x="1104" y="1004"/>
                  </a:lnTo>
                  <a:lnTo>
                    <a:pt x="1073" y="972"/>
                  </a:lnTo>
                  <a:lnTo>
                    <a:pt x="1049" y="960"/>
                  </a:lnTo>
                  <a:lnTo>
                    <a:pt x="1016" y="953"/>
                  </a:lnTo>
                  <a:lnTo>
                    <a:pt x="841" y="953"/>
                  </a:lnTo>
                  <a:lnTo>
                    <a:pt x="841" y="917"/>
                  </a:lnTo>
                  <a:lnTo>
                    <a:pt x="700" y="915"/>
                  </a:lnTo>
                  <a:lnTo>
                    <a:pt x="701" y="874"/>
                  </a:lnTo>
                  <a:lnTo>
                    <a:pt x="625" y="874"/>
                  </a:lnTo>
                  <a:lnTo>
                    <a:pt x="641" y="863"/>
                  </a:lnTo>
                  <a:lnTo>
                    <a:pt x="657" y="847"/>
                  </a:lnTo>
                  <a:lnTo>
                    <a:pt x="669" y="826"/>
                  </a:lnTo>
                  <a:lnTo>
                    <a:pt x="675" y="801"/>
                  </a:lnTo>
                  <a:lnTo>
                    <a:pt x="675" y="777"/>
                  </a:lnTo>
                  <a:lnTo>
                    <a:pt x="669" y="755"/>
                  </a:lnTo>
                  <a:lnTo>
                    <a:pt x="656" y="736"/>
                  </a:lnTo>
                  <a:lnTo>
                    <a:pt x="638" y="718"/>
                  </a:lnTo>
                  <a:lnTo>
                    <a:pt x="617" y="707"/>
                  </a:lnTo>
                  <a:lnTo>
                    <a:pt x="621" y="701"/>
                  </a:lnTo>
                  <a:lnTo>
                    <a:pt x="645" y="663"/>
                  </a:lnTo>
                  <a:lnTo>
                    <a:pt x="663" y="624"/>
                  </a:lnTo>
                  <a:lnTo>
                    <a:pt x="673" y="580"/>
                  </a:lnTo>
                  <a:lnTo>
                    <a:pt x="677" y="539"/>
                  </a:lnTo>
                  <a:lnTo>
                    <a:pt x="675" y="495"/>
                  </a:lnTo>
                  <a:lnTo>
                    <a:pt x="665" y="451"/>
                  </a:lnTo>
                  <a:lnTo>
                    <a:pt x="641" y="372"/>
                  </a:lnTo>
                  <a:lnTo>
                    <a:pt x="605" y="268"/>
                  </a:lnTo>
                  <a:lnTo>
                    <a:pt x="598" y="219"/>
                  </a:lnTo>
                  <a:lnTo>
                    <a:pt x="598" y="123"/>
                  </a:lnTo>
                  <a:lnTo>
                    <a:pt x="616" y="111"/>
                  </a:lnTo>
                  <a:lnTo>
                    <a:pt x="629" y="96"/>
                  </a:lnTo>
                  <a:lnTo>
                    <a:pt x="637" y="75"/>
                  </a:lnTo>
                  <a:lnTo>
                    <a:pt x="637" y="56"/>
                  </a:lnTo>
                  <a:lnTo>
                    <a:pt x="633" y="38"/>
                  </a:lnTo>
                  <a:lnTo>
                    <a:pt x="620" y="19"/>
                  </a:lnTo>
                  <a:lnTo>
                    <a:pt x="605" y="6"/>
                  </a:lnTo>
                  <a:lnTo>
                    <a:pt x="583" y="0"/>
                  </a:lnTo>
                  <a:lnTo>
                    <a:pt x="538" y="0"/>
                  </a:lnTo>
                  <a:lnTo>
                    <a:pt x="518" y="6"/>
                  </a:lnTo>
                  <a:lnTo>
                    <a:pt x="503" y="19"/>
                  </a:lnTo>
                  <a:lnTo>
                    <a:pt x="490" y="36"/>
                  </a:lnTo>
                  <a:lnTo>
                    <a:pt x="486" y="55"/>
                  </a:lnTo>
                  <a:lnTo>
                    <a:pt x="488" y="75"/>
                  </a:lnTo>
                  <a:lnTo>
                    <a:pt x="494" y="94"/>
                  </a:lnTo>
                  <a:lnTo>
                    <a:pt x="507" y="110"/>
                  </a:lnTo>
                  <a:lnTo>
                    <a:pt x="524" y="123"/>
                  </a:lnTo>
                  <a:lnTo>
                    <a:pt x="524" y="217"/>
                  </a:lnTo>
                  <a:lnTo>
                    <a:pt x="518" y="268"/>
                  </a:lnTo>
                  <a:lnTo>
                    <a:pt x="482" y="372"/>
                  </a:lnTo>
                  <a:lnTo>
                    <a:pt x="458" y="451"/>
                  </a:lnTo>
                  <a:lnTo>
                    <a:pt x="448" y="494"/>
                  </a:lnTo>
                  <a:lnTo>
                    <a:pt x="446" y="537"/>
                  </a:lnTo>
                  <a:lnTo>
                    <a:pt x="450" y="580"/>
                  </a:lnTo>
                  <a:lnTo>
                    <a:pt x="462" y="622"/>
                  </a:lnTo>
                  <a:lnTo>
                    <a:pt x="478" y="663"/>
                  </a:lnTo>
                  <a:lnTo>
                    <a:pt x="499" y="700"/>
                  </a:lnTo>
                  <a:lnTo>
                    <a:pt x="506" y="705"/>
                  </a:lnTo>
                  <a:lnTo>
                    <a:pt x="484" y="717"/>
                  </a:lnTo>
                  <a:lnTo>
                    <a:pt x="467" y="734"/>
                  </a:lnTo>
                  <a:lnTo>
                    <a:pt x="454" y="755"/>
                  </a:lnTo>
                  <a:lnTo>
                    <a:pt x="446" y="777"/>
                  </a:lnTo>
                  <a:lnTo>
                    <a:pt x="446" y="801"/>
                  </a:lnTo>
                  <a:lnTo>
                    <a:pt x="452" y="824"/>
                  </a:lnTo>
                  <a:lnTo>
                    <a:pt x="466" y="845"/>
                  </a:lnTo>
                  <a:lnTo>
                    <a:pt x="481" y="863"/>
                  </a:lnTo>
                  <a:lnTo>
                    <a:pt x="499" y="874"/>
                  </a:lnTo>
                  <a:lnTo>
                    <a:pt x="422" y="874"/>
                  </a:lnTo>
                  <a:lnTo>
                    <a:pt x="422" y="915"/>
                  </a:lnTo>
                  <a:lnTo>
                    <a:pt x="284" y="915"/>
                  </a:lnTo>
                  <a:lnTo>
                    <a:pt x="284" y="949"/>
                  </a:lnTo>
                  <a:lnTo>
                    <a:pt x="105" y="951"/>
                  </a:lnTo>
                  <a:lnTo>
                    <a:pt x="74" y="959"/>
                  </a:lnTo>
                  <a:lnTo>
                    <a:pt x="48" y="972"/>
                  </a:lnTo>
                  <a:lnTo>
                    <a:pt x="19" y="994"/>
                  </a:lnTo>
                  <a:lnTo>
                    <a:pt x="14" y="1004"/>
                  </a:lnTo>
                  <a:lnTo>
                    <a:pt x="6" y="1013"/>
                  </a:lnTo>
                  <a:lnTo>
                    <a:pt x="0" y="1049"/>
                  </a:lnTo>
                  <a:lnTo>
                    <a:pt x="1119" y="1049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02" name="Freeform 6"/>
            <p:cNvSpPr>
              <a:spLocks/>
            </p:cNvSpPr>
            <p:nvPr/>
          </p:nvSpPr>
          <p:spPr bwMode="auto">
            <a:xfrm>
              <a:off x="4255" y="2496"/>
              <a:ext cx="243" cy="389"/>
            </a:xfrm>
            <a:custGeom>
              <a:avLst/>
              <a:gdLst>
                <a:gd name="T0" fmla="*/ 143 w 243"/>
                <a:gd name="T1" fmla="*/ 388 h 389"/>
                <a:gd name="T2" fmla="*/ 170 w 243"/>
                <a:gd name="T3" fmla="*/ 377 h 389"/>
                <a:gd name="T4" fmla="*/ 198 w 243"/>
                <a:gd name="T5" fmla="*/ 358 h 389"/>
                <a:gd name="T6" fmla="*/ 216 w 243"/>
                <a:gd name="T7" fmla="*/ 339 h 389"/>
                <a:gd name="T8" fmla="*/ 232 w 243"/>
                <a:gd name="T9" fmla="*/ 313 h 389"/>
                <a:gd name="T10" fmla="*/ 240 w 243"/>
                <a:gd name="T11" fmla="*/ 290 h 389"/>
                <a:gd name="T12" fmla="*/ 242 w 243"/>
                <a:gd name="T13" fmla="*/ 261 h 389"/>
                <a:gd name="T14" fmla="*/ 229 w 243"/>
                <a:gd name="T15" fmla="*/ 168 h 389"/>
                <a:gd name="T16" fmla="*/ 217 w 243"/>
                <a:gd name="T17" fmla="*/ 156 h 389"/>
                <a:gd name="T18" fmla="*/ 200 w 243"/>
                <a:gd name="T19" fmla="*/ 148 h 389"/>
                <a:gd name="T20" fmla="*/ 191 w 243"/>
                <a:gd name="T21" fmla="*/ 146 h 389"/>
                <a:gd name="T22" fmla="*/ 195 w 243"/>
                <a:gd name="T23" fmla="*/ 133 h 389"/>
                <a:gd name="T24" fmla="*/ 195 w 243"/>
                <a:gd name="T25" fmla="*/ 110 h 389"/>
                <a:gd name="T26" fmla="*/ 185 w 243"/>
                <a:gd name="T27" fmla="*/ 87 h 389"/>
                <a:gd name="T28" fmla="*/ 171 w 243"/>
                <a:gd name="T29" fmla="*/ 74 h 389"/>
                <a:gd name="T30" fmla="*/ 164 w 243"/>
                <a:gd name="T31" fmla="*/ 68 h 389"/>
                <a:gd name="T32" fmla="*/ 145 w 243"/>
                <a:gd name="T33" fmla="*/ 63 h 389"/>
                <a:gd name="T34" fmla="*/ 152 w 243"/>
                <a:gd name="T35" fmla="*/ 53 h 389"/>
                <a:gd name="T36" fmla="*/ 156 w 243"/>
                <a:gd name="T37" fmla="*/ 49 h 389"/>
                <a:gd name="T38" fmla="*/ 158 w 243"/>
                <a:gd name="T39" fmla="*/ 44 h 389"/>
                <a:gd name="T40" fmla="*/ 160 w 243"/>
                <a:gd name="T41" fmla="*/ 36 h 389"/>
                <a:gd name="T42" fmla="*/ 160 w 243"/>
                <a:gd name="T43" fmla="*/ 33 h 389"/>
                <a:gd name="T44" fmla="*/ 158 w 243"/>
                <a:gd name="T45" fmla="*/ 27 h 389"/>
                <a:gd name="T46" fmla="*/ 155 w 243"/>
                <a:gd name="T47" fmla="*/ 17 h 389"/>
                <a:gd name="T48" fmla="*/ 152 w 243"/>
                <a:gd name="T49" fmla="*/ 12 h 389"/>
                <a:gd name="T50" fmla="*/ 148 w 243"/>
                <a:gd name="T51" fmla="*/ 8 h 389"/>
                <a:gd name="T52" fmla="*/ 141 w 243"/>
                <a:gd name="T53" fmla="*/ 4 h 389"/>
                <a:gd name="T54" fmla="*/ 133 w 243"/>
                <a:gd name="T55" fmla="*/ 0 h 389"/>
                <a:gd name="T56" fmla="*/ 108 w 243"/>
                <a:gd name="T57" fmla="*/ 0 h 389"/>
                <a:gd name="T58" fmla="*/ 103 w 243"/>
                <a:gd name="T59" fmla="*/ 4 h 389"/>
                <a:gd name="T60" fmla="*/ 95 w 243"/>
                <a:gd name="T61" fmla="*/ 8 h 389"/>
                <a:gd name="T62" fmla="*/ 91 w 243"/>
                <a:gd name="T63" fmla="*/ 15 h 389"/>
                <a:gd name="T64" fmla="*/ 87 w 243"/>
                <a:gd name="T65" fmla="*/ 21 h 389"/>
                <a:gd name="T66" fmla="*/ 86 w 243"/>
                <a:gd name="T67" fmla="*/ 27 h 389"/>
                <a:gd name="T68" fmla="*/ 86 w 243"/>
                <a:gd name="T69" fmla="*/ 44 h 389"/>
                <a:gd name="T70" fmla="*/ 90 w 243"/>
                <a:gd name="T71" fmla="*/ 49 h 389"/>
                <a:gd name="T72" fmla="*/ 91 w 243"/>
                <a:gd name="T73" fmla="*/ 53 h 389"/>
                <a:gd name="T74" fmla="*/ 99 w 243"/>
                <a:gd name="T75" fmla="*/ 61 h 389"/>
                <a:gd name="T76" fmla="*/ 80 w 243"/>
                <a:gd name="T77" fmla="*/ 67 h 389"/>
                <a:gd name="T78" fmla="*/ 71 w 243"/>
                <a:gd name="T79" fmla="*/ 72 h 389"/>
                <a:gd name="T80" fmla="*/ 63 w 243"/>
                <a:gd name="T81" fmla="*/ 79 h 389"/>
                <a:gd name="T82" fmla="*/ 57 w 243"/>
                <a:gd name="T83" fmla="*/ 87 h 389"/>
                <a:gd name="T84" fmla="*/ 51 w 243"/>
                <a:gd name="T85" fmla="*/ 97 h 389"/>
                <a:gd name="T86" fmla="*/ 50 w 243"/>
                <a:gd name="T87" fmla="*/ 108 h 389"/>
                <a:gd name="T88" fmla="*/ 47 w 243"/>
                <a:gd name="T89" fmla="*/ 121 h 389"/>
                <a:gd name="T90" fmla="*/ 50 w 243"/>
                <a:gd name="T91" fmla="*/ 131 h 389"/>
                <a:gd name="T92" fmla="*/ 51 w 243"/>
                <a:gd name="T93" fmla="*/ 144 h 389"/>
                <a:gd name="T94" fmla="*/ 40 w 243"/>
                <a:gd name="T95" fmla="*/ 146 h 389"/>
                <a:gd name="T96" fmla="*/ 30 w 243"/>
                <a:gd name="T97" fmla="*/ 150 h 389"/>
                <a:gd name="T98" fmla="*/ 18 w 243"/>
                <a:gd name="T99" fmla="*/ 161 h 389"/>
                <a:gd name="T100" fmla="*/ 15 w 243"/>
                <a:gd name="T101" fmla="*/ 168 h 389"/>
                <a:gd name="T102" fmla="*/ 0 w 243"/>
                <a:gd name="T103" fmla="*/ 261 h 389"/>
                <a:gd name="T104" fmla="*/ 2 w 243"/>
                <a:gd name="T105" fmla="*/ 288 h 389"/>
                <a:gd name="T106" fmla="*/ 9 w 243"/>
                <a:gd name="T107" fmla="*/ 310 h 389"/>
                <a:gd name="T108" fmla="*/ 26 w 243"/>
                <a:gd name="T109" fmla="*/ 337 h 389"/>
                <a:gd name="T110" fmla="*/ 43 w 243"/>
                <a:gd name="T111" fmla="*/ 355 h 389"/>
                <a:gd name="T112" fmla="*/ 71 w 243"/>
                <a:gd name="T113" fmla="*/ 378 h 389"/>
                <a:gd name="T114" fmla="*/ 97 w 243"/>
                <a:gd name="T115" fmla="*/ 388 h 389"/>
                <a:gd name="T116" fmla="*/ 143 w 243"/>
                <a:gd name="T117" fmla="*/ 38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" h="389">
                  <a:moveTo>
                    <a:pt x="143" y="388"/>
                  </a:moveTo>
                  <a:lnTo>
                    <a:pt x="170" y="377"/>
                  </a:lnTo>
                  <a:lnTo>
                    <a:pt x="198" y="358"/>
                  </a:lnTo>
                  <a:lnTo>
                    <a:pt x="216" y="339"/>
                  </a:lnTo>
                  <a:lnTo>
                    <a:pt x="232" y="313"/>
                  </a:lnTo>
                  <a:lnTo>
                    <a:pt x="240" y="290"/>
                  </a:lnTo>
                  <a:lnTo>
                    <a:pt x="242" y="261"/>
                  </a:lnTo>
                  <a:lnTo>
                    <a:pt x="229" y="168"/>
                  </a:lnTo>
                  <a:lnTo>
                    <a:pt x="217" y="156"/>
                  </a:lnTo>
                  <a:lnTo>
                    <a:pt x="200" y="148"/>
                  </a:lnTo>
                  <a:lnTo>
                    <a:pt x="191" y="146"/>
                  </a:lnTo>
                  <a:lnTo>
                    <a:pt x="195" y="133"/>
                  </a:lnTo>
                  <a:lnTo>
                    <a:pt x="195" y="110"/>
                  </a:lnTo>
                  <a:lnTo>
                    <a:pt x="185" y="87"/>
                  </a:lnTo>
                  <a:lnTo>
                    <a:pt x="171" y="74"/>
                  </a:lnTo>
                  <a:lnTo>
                    <a:pt x="164" y="68"/>
                  </a:lnTo>
                  <a:lnTo>
                    <a:pt x="145" y="63"/>
                  </a:lnTo>
                  <a:lnTo>
                    <a:pt x="152" y="53"/>
                  </a:lnTo>
                  <a:lnTo>
                    <a:pt x="156" y="49"/>
                  </a:lnTo>
                  <a:lnTo>
                    <a:pt x="158" y="44"/>
                  </a:lnTo>
                  <a:lnTo>
                    <a:pt x="160" y="36"/>
                  </a:lnTo>
                  <a:lnTo>
                    <a:pt x="160" y="33"/>
                  </a:lnTo>
                  <a:lnTo>
                    <a:pt x="158" y="27"/>
                  </a:lnTo>
                  <a:lnTo>
                    <a:pt x="155" y="17"/>
                  </a:lnTo>
                  <a:lnTo>
                    <a:pt x="152" y="12"/>
                  </a:lnTo>
                  <a:lnTo>
                    <a:pt x="148" y="8"/>
                  </a:lnTo>
                  <a:lnTo>
                    <a:pt x="141" y="4"/>
                  </a:lnTo>
                  <a:lnTo>
                    <a:pt x="133" y="0"/>
                  </a:lnTo>
                  <a:lnTo>
                    <a:pt x="108" y="0"/>
                  </a:lnTo>
                  <a:lnTo>
                    <a:pt x="103" y="4"/>
                  </a:lnTo>
                  <a:lnTo>
                    <a:pt x="95" y="8"/>
                  </a:lnTo>
                  <a:lnTo>
                    <a:pt x="91" y="15"/>
                  </a:lnTo>
                  <a:lnTo>
                    <a:pt x="87" y="21"/>
                  </a:lnTo>
                  <a:lnTo>
                    <a:pt x="86" y="27"/>
                  </a:lnTo>
                  <a:lnTo>
                    <a:pt x="86" y="44"/>
                  </a:lnTo>
                  <a:lnTo>
                    <a:pt x="90" y="49"/>
                  </a:lnTo>
                  <a:lnTo>
                    <a:pt x="91" y="53"/>
                  </a:lnTo>
                  <a:lnTo>
                    <a:pt x="99" y="61"/>
                  </a:lnTo>
                  <a:lnTo>
                    <a:pt x="80" y="67"/>
                  </a:lnTo>
                  <a:lnTo>
                    <a:pt x="71" y="72"/>
                  </a:lnTo>
                  <a:lnTo>
                    <a:pt x="63" y="79"/>
                  </a:lnTo>
                  <a:lnTo>
                    <a:pt x="57" y="87"/>
                  </a:lnTo>
                  <a:lnTo>
                    <a:pt x="51" y="97"/>
                  </a:lnTo>
                  <a:lnTo>
                    <a:pt x="50" y="108"/>
                  </a:lnTo>
                  <a:lnTo>
                    <a:pt x="47" y="121"/>
                  </a:lnTo>
                  <a:lnTo>
                    <a:pt x="50" y="131"/>
                  </a:lnTo>
                  <a:lnTo>
                    <a:pt x="51" y="144"/>
                  </a:lnTo>
                  <a:lnTo>
                    <a:pt x="40" y="146"/>
                  </a:lnTo>
                  <a:lnTo>
                    <a:pt x="30" y="150"/>
                  </a:lnTo>
                  <a:lnTo>
                    <a:pt x="18" y="161"/>
                  </a:lnTo>
                  <a:lnTo>
                    <a:pt x="15" y="168"/>
                  </a:lnTo>
                  <a:lnTo>
                    <a:pt x="0" y="261"/>
                  </a:lnTo>
                  <a:lnTo>
                    <a:pt x="2" y="288"/>
                  </a:lnTo>
                  <a:lnTo>
                    <a:pt x="9" y="310"/>
                  </a:lnTo>
                  <a:lnTo>
                    <a:pt x="26" y="337"/>
                  </a:lnTo>
                  <a:lnTo>
                    <a:pt x="43" y="355"/>
                  </a:lnTo>
                  <a:lnTo>
                    <a:pt x="71" y="378"/>
                  </a:lnTo>
                  <a:lnTo>
                    <a:pt x="97" y="388"/>
                  </a:lnTo>
                  <a:lnTo>
                    <a:pt x="143" y="38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03" name="Freeform 7"/>
            <p:cNvSpPr>
              <a:spLocks/>
            </p:cNvSpPr>
            <p:nvPr/>
          </p:nvSpPr>
          <p:spPr bwMode="auto">
            <a:xfrm>
              <a:off x="4484" y="2529"/>
              <a:ext cx="584" cy="262"/>
            </a:xfrm>
            <a:custGeom>
              <a:avLst/>
              <a:gdLst>
                <a:gd name="T0" fmla="*/ 13 w 584"/>
                <a:gd name="T1" fmla="*/ 228 h 262"/>
                <a:gd name="T2" fmla="*/ 74 w 584"/>
                <a:gd name="T3" fmla="*/ 244 h 262"/>
                <a:gd name="T4" fmla="*/ 139 w 584"/>
                <a:gd name="T5" fmla="*/ 257 h 262"/>
                <a:gd name="T6" fmla="*/ 204 w 584"/>
                <a:gd name="T7" fmla="*/ 261 h 262"/>
                <a:gd name="T8" fmla="*/ 270 w 584"/>
                <a:gd name="T9" fmla="*/ 261 h 262"/>
                <a:gd name="T10" fmla="*/ 335 w 584"/>
                <a:gd name="T11" fmla="*/ 253 h 262"/>
                <a:gd name="T12" fmla="*/ 400 w 584"/>
                <a:gd name="T13" fmla="*/ 244 h 262"/>
                <a:gd name="T14" fmla="*/ 433 w 584"/>
                <a:gd name="T15" fmla="*/ 234 h 262"/>
                <a:gd name="T16" fmla="*/ 465 w 584"/>
                <a:gd name="T17" fmla="*/ 225 h 262"/>
                <a:gd name="T18" fmla="*/ 489 w 584"/>
                <a:gd name="T19" fmla="*/ 216 h 262"/>
                <a:gd name="T20" fmla="*/ 522 w 584"/>
                <a:gd name="T21" fmla="*/ 200 h 262"/>
                <a:gd name="T22" fmla="*/ 545 w 584"/>
                <a:gd name="T23" fmla="*/ 183 h 262"/>
                <a:gd name="T24" fmla="*/ 564 w 584"/>
                <a:gd name="T25" fmla="*/ 160 h 262"/>
                <a:gd name="T26" fmla="*/ 577 w 584"/>
                <a:gd name="T27" fmla="*/ 134 h 262"/>
                <a:gd name="T28" fmla="*/ 583 w 584"/>
                <a:gd name="T29" fmla="*/ 106 h 262"/>
                <a:gd name="T30" fmla="*/ 583 w 584"/>
                <a:gd name="T31" fmla="*/ 83 h 262"/>
                <a:gd name="T32" fmla="*/ 579 w 584"/>
                <a:gd name="T33" fmla="*/ 60 h 262"/>
                <a:gd name="T34" fmla="*/ 568 w 584"/>
                <a:gd name="T35" fmla="*/ 41 h 262"/>
                <a:gd name="T36" fmla="*/ 550 w 584"/>
                <a:gd name="T37" fmla="*/ 26 h 262"/>
                <a:gd name="T38" fmla="*/ 532 w 584"/>
                <a:gd name="T39" fmla="*/ 13 h 262"/>
                <a:gd name="T40" fmla="*/ 510 w 584"/>
                <a:gd name="T41" fmla="*/ 4 h 262"/>
                <a:gd name="T42" fmla="*/ 493 w 584"/>
                <a:gd name="T43" fmla="*/ 2 h 262"/>
                <a:gd name="T44" fmla="*/ 470 w 584"/>
                <a:gd name="T45" fmla="*/ 0 h 262"/>
                <a:gd name="T46" fmla="*/ 445 w 584"/>
                <a:gd name="T47" fmla="*/ 2 h 262"/>
                <a:gd name="T48" fmla="*/ 426 w 584"/>
                <a:gd name="T49" fmla="*/ 10 h 262"/>
                <a:gd name="T50" fmla="*/ 408 w 584"/>
                <a:gd name="T51" fmla="*/ 22 h 262"/>
                <a:gd name="T52" fmla="*/ 394 w 584"/>
                <a:gd name="T53" fmla="*/ 40 h 262"/>
                <a:gd name="T54" fmla="*/ 393 w 584"/>
                <a:gd name="T55" fmla="*/ 55 h 262"/>
                <a:gd name="T56" fmla="*/ 393 w 584"/>
                <a:gd name="T57" fmla="*/ 70 h 262"/>
                <a:gd name="T58" fmla="*/ 398 w 584"/>
                <a:gd name="T59" fmla="*/ 85 h 262"/>
                <a:gd name="T60" fmla="*/ 404 w 584"/>
                <a:gd name="T61" fmla="*/ 90 h 262"/>
                <a:gd name="T62" fmla="*/ 411 w 584"/>
                <a:gd name="T63" fmla="*/ 96 h 262"/>
                <a:gd name="T64" fmla="*/ 415 w 584"/>
                <a:gd name="T65" fmla="*/ 98 h 262"/>
                <a:gd name="T66" fmla="*/ 425 w 584"/>
                <a:gd name="T67" fmla="*/ 102 h 262"/>
                <a:gd name="T68" fmla="*/ 448 w 584"/>
                <a:gd name="T69" fmla="*/ 102 h 262"/>
                <a:gd name="T70" fmla="*/ 465 w 584"/>
                <a:gd name="T71" fmla="*/ 96 h 262"/>
                <a:gd name="T72" fmla="*/ 478 w 584"/>
                <a:gd name="T73" fmla="*/ 87 h 262"/>
                <a:gd name="T74" fmla="*/ 482 w 584"/>
                <a:gd name="T75" fmla="*/ 71 h 262"/>
                <a:gd name="T76" fmla="*/ 482 w 584"/>
                <a:gd name="T77" fmla="*/ 53 h 262"/>
                <a:gd name="T78" fmla="*/ 474 w 584"/>
                <a:gd name="T79" fmla="*/ 41 h 262"/>
                <a:gd name="T80" fmla="*/ 495 w 584"/>
                <a:gd name="T81" fmla="*/ 45 h 262"/>
                <a:gd name="T82" fmla="*/ 510 w 584"/>
                <a:gd name="T83" fmla="*/ 51 h 262"/>
                <a:gd name="T84" fmla="*/ 522 w 584"/>
                <a:gd name="T85" fmla="*/ 59 h 262"/>
                <a:gd name="T86" fmla="*/ 529 w 584"/>
                <a:gd name="T87" fmla="*/ 68 h 262"/>
                <a:gd name="T88" fmla="*/ 535 w 584"/>
                <a:gd name="T89" fmla="*/ 87 h 262"/>
                <a:gd name="T90" fmla="*/ 535 w 584"/>
                <a:gd name="T91" fmla="*/ 106 h 262"/>
                <a:gd name="T92" fmla="*/ 529 w 584"/>
                <a:gd name="T93" fmla="*/ 121 h 262"/>
                <a:gd name="T94" fmla="*/ 518 w 584"/>
                <a:gd name="T95" fmla="*/ 140 h 262"/>
                <a:gd name="T96" fmla="*/ 507 w 584"/>
                <a:gd name="T97" fmla="*/ 152 h 262"/>
                <a:gd name="T98" fmla="*/ 499 w 584"/>
                <a:gd name="T99" fmla="*/ 155 h 262"/>
                <a:gd name="T100" fmla="*/ 474 w 584"/>
                <a:gd name="T101" fmla="*/ 164 h 262"/>
                <a:gd name="T102" fmla="*/ 448 w 584"/>
                <a:gd name="T103" fmla="*/ 168 h 262"/>
                <a:gd name="T104" fmla="*/ 404 w 584"/>
                <a:gd name="T105" fmla="*/ 163 h 262"/>
                <a:gd name="T106" fmla="*/ 356 w 584"/>
                <a:gd name="T107" fmla="*/ 155 h 262"/>
                <a:gd name="T108" fmla="*/ 274 w 584"/>
                <a:gd name="T109" fmla="*/ 136 h 262"/>
                <a:gd name="T110" fmla="*/ 240 w 584"/>
                <a:gd name="T111" fmla="*/ 129 h 262"/>
                <a:gd name="T112" fmla="*/ 181 w 584"/>
                <a:gd name="T113" fmla="*/ 121 h 262"/>
                <a:gd name="T114" fmla="*/ 120 w 584"/>
                <a:gd name="T115" fmla="*/ 119 h 262"/>
                <a:gd name="T116" fmla="*/ 61 w 584"/>
                <a:gd name="T117" fmla="*/ 125 h 262"/>
                <a:gd name="T118" fmla="*/ 28 w 584"/>
                <a:gd name="T119" fmla="*/ 130 h 262"/>
                <a:gd name="T120" fmla="*/ 0 w 584"/>
                <a:gd name="T121" fmla="*/ 136 h 262"/>
                <a:gd name="T122" fmla="*/ 13 w 584"/>
                <a:gd name="T123" fmla="*/ 22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4" h="262">
                  <a:moveTo>
                    <a:pt x="13" y="228"/>
                  </a:moveTo>
                  <a:lnTo>
                    <a:pt x="74" y="244"/>
                  </a:lnTo>
                  <a:lnTo>
                    <a:pt x="139" y="257"/>
                  </a:lnTo>
                  <a:lnTo>
                    <a:pt x="204" y="261"/>
                  </a:lnTo>
                  <a:lnTo>
                    <a:pt x="270" y="261"/>
                  </a:lnTo>
                  <a:lnTo>
                    <a:pt x="335" y="253"/>
                  </a:lnTo>
                  <a:lnTo>
                    <a:pt x="400" y="244"/>
                  </a:lnTo>
                  <a:lnTo>
                    <a:pt x="433" y="234"/>
                  </a:lnTo>
                  <a:lnTo>
                    <a:pt x="465" y="225"/>
                  </a:lnTo>
                  <a:lnTo>
                    <a:pt x="489" y="216"/>
                  </a:lnTo>
                  <a:lnTo>
                    <a:pt x="522" y="200"/>
                  </a:lnTo>
                  <a:lnTo>
                    <a:pt x="545" y="183"/>
                  </a:lnTo>
                  <a:lnTo>
                    <a:pt x="564" y="160"/>
                  </a:lnTo>
                  <a:lnTo>
                    <a:pt x="577" y="134"/>
                  </a:lnTo>
                  <a:lnTo>
                    <a:pt x="583" y="106"/>
                  </a:lnTo>
                  <a:lnTo>
                    <a:pt x="583" y="83"/>
                  </a:lnTo>
                  <a:lnTo>
                    <a:pt x="579" y="60"/>
                  </a:lnTo>
                  <a:lnTo>
                    <a:pt x="568" y="41"/>
                  </a:lnTo>
                  <a:lnTo>
                    <a:pt x="550" y="26"/>
                  </a:lnTo>
                  <a:lnTo>
                    <a:pt x="532" y="13"/>
                  </a:lnTo>
                  <a:lnTo>
                    <a:pt x="510" y="4"/>
                  </a:lnTo>
                  <a:lnTo>
                    <a:pt x="493" y="2"/>
                  </a:lnTo>
                  <a:lnTo>
                    <a:pt x="470" y="0"/>
                  </a:lnTo>
                  <a:lnTo>
                    <a:pt x="445" y="2"/>
                  </a:lnTo>
                  <a:lnTo>
                    <a:pt x="426" y="10"/>
                  </a:lnTo>
                  <a:lnTo>
                    <a:pt x="408" y="22"/>
                  </a:lnTo>
                  <a:lnTo>
                    <a:pt x="394" y="40"/>
                  </a:lnTo>
                  <a:lnTo>
                    <a:pt x="393" y="55"/>
                  </a:lnTo>
                  <a:lnTo>
                    <a:pt x="393" y="70"/>
                  </a:lnTo>
                  <a:lnTo>
                    <a:pt x="398" y="85"/>
                  </a:lnTo>
                  <a:lnTo>
                    <a:pt x="404" y="90"/>
                  </a:lnTo>
                  <a:lnTo>
                    <a:pt x="411" y="96"/>
                  </a:lnTo>
                  <a:lnTo>
                    <a:pt x="415" y="98"/>
                  </a:lnTo>
                  <a:lnTo>
                    <a:pt x="425" y="102"/>
                  </a:lnTo>
                  <a:lnTo>
                    <a:pt x="448" y="102"/>
                  </a:lnTo>
                  <a:lnTo>
                    <a:pt x="465" y="96"/>
                  </a:lnTo>
                  <a:lnTo>
                    <a:pt x="478" y="87"/>
                  </a:lnTo>
                  <a:lnTo>
                    <a:pt x="482" y="71"/>
                  </a:lnTo>
                  <a:lnTo>
                    <a:pt x="482" y="53"/>
                  </a:lnTo>
                  <a:lnTo>
                    <a:pt x="474" y="41"/>
                  </a:lnTo>
                  <a:lnTo>
                    <a:pt x="495" y="45"/>
                  </a:lnTo>
                  <a:lnTo>
                    <a:pt x="510" y="51"/>
                  </a:lnTo>
                  <a:lnTo>
                    <a:pt x="522" y="59"/>
                  </a:lnTo>
                  <a:lnTo>
                    <a:pt x="529" y="68"/>
                  </a:lnTo>
                  <a:lnTo>
                    <a:pt x="535" y="87"/>
                  </a:lnTo>
                  <a:lnTo>
                    <a:pt x="535" y="106"/>
                  </a:lnTo>
                  <a:lnTo>
                    <a:pt x="529" y="121"/>
                  </a:lnTo>
                  <a:lnTo>
                    <a:pt x="518" y="140"/>
                  </a:lnTo>
                  <a:lnTo>
                    <a:pt x="507" y="152"/>
                  </a:lnTo>
                  <a:lnTo>
                    <a:pt x="499" y="155"/>
                  </a:lnTo>
                  <a:lnTo>
                    <a:pt x="474" y="164"/>
                  </a:lnTo>
                  <a:lnTo>
                    <a:pt x="448" y="168"/>
                  </a:lnTo>
                  <a:lnTo>
                    <a:pt x="404" y="163"/>
                  </a:lnTo>
                  <a:lnTo>
                    <a:pt x="356" y="155"/>
                  </a:lnTo>
                  <a:lnTo>
                    <a:pt x="274" y="136"/>
                  </a:lnTo>
                  <a:lnTo>
                    <a:pt x="240" y="129"/>
                  </a:lnTo>
                  <a:lnTo>
                    <a:pt x="181" y="121"/>
                  </a:lnTo>
                  <a:lnTo>
                    <a:pt x="120" y="119"/>
                  </a:lnTo>
                  <a:lnTo>
                    <a:pt x="61" y="125"/>
                  </a:lnTo>
                  <a:lnTo>
                    <a:pt x="28" y="130"/>
                  </a:lnTo>
                  <a:lnTo>
                    <a:pt x="0" y="136"/>
                  </a:lnTo>
                  <a:lnTo>
                    <a:pt x="13" y="22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04" name="Freeform 8"/>
            <p:cNvSpPr>
              <a:spLocks/>
            </p:cNvSpPr>
            <p:nvPr/>
          </p:nvSpPr>
          <p:spPr bwMode="auto">
            <a:xfrm>
              <a:off x="3685" y="2529"/>
              <a:ext cx="586" cy="262"/>
            </a:xfrm>
            <a:custGeom>
              <a:avLst/>
              <a:gdLst>
                <a:gd name="T0" fmla="*/ 585 w 586"/>
                <a:gd name="T1" fmla="*/ 136 h 262"/>
                <a:gd name="T2" fmla="*/ 552 w 586"/>
                <a:gd name="T3" fmla="*/ 130 h 262"/>
                <a:gd name="T4" fmla="*/ 522 w 586"/>
                <a:gd name="T5" fmla="*/ 125 h 262"/>
                <a:gd name="T6" fmla="*/ 463 w 586"/>
                <a:gd name="T7" fmla="*/ 119 h 262"/>
                <a:gd name="T8" fmla="*/ 402 w 586"/>
                <a:gd name="T9" fmla="*/ 121 h 262"/>
                <a:gd name="T10" fmla="*/ 343 w 586"/>
                <a:gd name="T11" fmla="*/ 129 h 262"/>
                <a:gd name="T12" fmla="*/ 308 w 586"/>
                <a:gd name="T13" fmla="*/ 136 h 262"/>
                <a:gd name="T14" fmla="*/ 227 w 586"/>
                <a:gd name="T15" fmla="*/ 155 h 262"/>
                <a:gd name="T16" fmla="*/ 177 w 586"/>
                <a:gd name="T17" fmla="*/ 163 h 262"/>
                <a:gd name="T18" fmla="*/ 135 w 586"/>
                <a:gd name="T19" fmla="*/ 168 h 262"/>
                <a:gd name="T20" fmla="*/ 109 w 586"/>
                <a:gd name="T21" fmla="*/ 164 h 262"/>
                <a:gd name="T22" fmla="*/ 84 w 586"/>
                <a:gd name="T23" fmla="*/ 155 h 262"/>
                <a:gd name="T24" fmla="*/ 76 w 586"/>
                <a:gd name="T25" fmla="*/ 152 h 262"/>
                <a:gd name="T26" fmla="*/ 65 w 586"/>
                <a:gd name="T27" fmla="*/ 140 h 262"/>
                <a:gd name="T28" fmla="*/ 54 w 586"/>
                <a:gd name="T29" fmla="*/ 123 h 262"/>
                <a:gd name="T30" fmla="*/ 48 w 586"/>
                <a:gd name="T31" fmla="*/ 106 h 262"/>
                <a:gd name="T32" fmla="*/ 48 w 586"/>
                <a:gd name="T33" fmla="*/ 87 h 262"/>
                <a:gd name="T34" fmla="*/ 54 w 586"/>
                <a:gd name="T35" fmla="*/ 68 h 262"/>
                <a:gd name="T36" fmla="*/ 59 w 586"/>
                <a:gd name="T37" fmla="*/ 59 h 262"/>
                <a:gd name="T38" fmla="*/ 73 w 586"/>
                <a:gd name="T39" fmla="*/ 51 h 262"/>
                <a:gd name="T40" fmla="*/ 88 w 586"/>
                <a:gd name="T41" fmla="*/ 45 h 262"/>
                <a:gd name="T42" fmla="*/ 109 w 586"/>
                <a:gd name="T43" fmla="*/ 44 h 262"/>
                <a:gd name="T44" fmla="*/ 101 w 586"/>
                <a:gd name="T45" fmla="*/ 53 h 262"/>
                <a:gd name="T46" fmla="*/ 101 w 586"/>
                <a:gd name="T47" fmla="*/ 71 h 262"/>
                <a:gd name="T48" fmla="*/ 105 w 586"/>
                <a:gd name="T49" fmla="*/ 87 h 262"/>
                <a:gd name="T50" fmla="*/ 116 w 586"/>
                <a:gd name="T51" fmla="*/ 96 h 262"/>
                <a:gd name="T52" fmla="*/ 135 w 586"/>
                <a:gd name="T53" fmla="*/ 102 h 262"/>
                <a:gd name="T54" fmla="*/ 158 w 586"/>
                <a:gd name="T55" fmla="*/ 102 h 262"/>
                <a:gd name="T56" fmla="*/ 168 w 586"/>
                <a:gd name="T57" fmla="*/ 98 h 262"/>
                <a:gd name="T58" fmla="*/ 173 w 586"/>
                <a:gd name="T59" fmla="*/ 96 h 262"/>
                <a:gd name="T60" fmla="*/ 185 w 586"/>
                <a:gd name="T61" fmla="*/ 85 h 262"/>
                <a:gd name="T62" fmla="*/ 190 w 586"/>
                <a:gd name="T63" fmla="*/ 70 h 262"/>
                <a:gd name="T64" fmla="*/ 190 w 586"/>
                <a:gd name="T65" fmla="*/ 55 h 262"/>
                <a:gd name="T66" fmla="*/ 187 w 586"/>
                <a:gd name="T67" fmla="*/ 40 h 262"/>
                <a:gd name="T68" fmla="*/ 175 w 586"/>
                <a:gd name="T69" fmla="*/ 22 h 262"/>
                <a:gd name="T70" fmla="*/ 156 w 586"/>
                <a:gd name="T71" fmla="*/ 10 h 262"/>
                <a:gd name="T72" fmla="*/ 137 w 586"/>
                <a:gd name="T73" fmla="*/ 2 h 262"/>
                <a:gd name="T74" fmla="*/ 113 w 586"/>
                <a:gd name="T75" fmla="*/ 0 h 262"/>
                <a:gd name="T76" fmla="*/ 88 w 586"/>
                <a:gd name="T77" fmla="*/ 2 h 262"/>
                <a:gd name="T78" fmla="*/ 73 w 586"/>
                <a:gd name="T79" fmla="*/ 6 h 262"/>
                <a:gd name="T80" fmla="*/ 51 w 586"/>
                <a:gd name="T81" fmla="*/ 13 h 262"/>
                <a:gd name="T82" fmla="*/ 30 w 586"/>
                <a:gd name="T83" fmla="*/ 26 h 262"/>
                <a:gd name="T84" fmla="*/ 15 w 586"/>
                <a:gd name="T85" fmla="*/ 41 h 262"/>
                <a:gd name="T86" fmla="*/ 6 w 586"/>
                <a:gd name="T87" fmla="*/ 60 h 262"/>
                <a:gd name="T88" fmla="*/ 0 w 586"/>
                <a:gd name="T89" fmla="*/ 83 h 262"/>
                <a:gd name="T90" fmla="*/ 0 w 586"/>
                <a:gd name="T91" fmla="*/ 106 h 262"/>
                <a:gd name="T92" fmla="*/ 6 w 586"/>
                <a:gd name="T93" fmla="*/ 134 h 262"/>
                <a:gd name="T94" fmla="*/ 19 w 586"/>
                <a:gd name="T95" fmla="*/ 160 h 262"/>
                <a:gd name="T96" fmla="*/ 40 w 586"/>
                <a:gd name="T97" fmla="*/ 183 h 262"/>
                <a:gd name="T98" fmla="*/ 63 w 586"/>
                <a:gd name="T99" fmla="*/ 200 h 262"/>
                <a:gd name="T100" fmla="*/ 94 w 586"/>
                <a:gd name="T101" fmla="*/ 216 h 262"/>
                <a:gd name="T102" fmla="*/ 120 w 586"/>
                <a:gd name="T103" fmla="*/ 225 h 262"/>
                <a:gd name="T104" fmla="*/ 149 w 586"/>
                <a:gd name="T105" fmla="*/ 234 h 262"/>
                <a:gd name="T106" fmla="*/ 185 w 586"/>
                <a:gd name="T107" fmla="*/ 244 h 262"/>
                <a:gd name="T108" fmla="*/ 248 w 586"/>
                <a:gd name="T109" fmla="*/ 253 h 262"/>
                <a:gd name="T110" fmla="*/ 312 w 586"/>
                <a:gd name="T111" fmla="*/ 261 h 262"/>
                <a:gd name="T112" fmla="*/ 377 w 586"/>
                <a:gd name="T113" fmla="*/ 261 h 262"/>
                <a:gd name="T114" fmla="*/ 444 w 586"/>
                <a:gd name="T115" fmla="*/ 257 h 262"/>
                <a:gd name="T116" fmla="*/ 508 w 586"/>
                <a:gd name="T117" fmla="*/ 246 h 262"/>
                <a:gd name="T118" fmla="*/ 570 w 586"/>
                <a:gd name="T119" fmla="*/ 228 h 262"/>
                <a:gd name="T120" fmla="*/ 585 w 586"/>
                <a:gd name="T121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262">
                  <a:moveTo>
                    <a:pt x="585" y="136"/>
                  </a:moveTo>
                  <a:lnTo>
                    <a:pt x="552" y="130"/>
                  </a:lnTo>
                  <a:lnTo>
                    <a:pt x="522" y="125"/>
                  </a:lnTo>
                  <a:lnTo>
                    <a:pt x="463" y="119"/>
                  </a:lnTo>
                  <a:lnTo>
                    <a:pt x="402" y="121"/>
                  </a:lnTo>
                  <a:lnTo>
                    <a:pt x="343" y="129"/>
                  </a:lnTo>
                  <a:lnTo>
                    <a:pt x="308" y="136"/>
                  </a:lnTo>
                  <a:lnTo>
                    <a:pt x="227" y="155"/>
                  </a:lnTo>
                  <a:lnTo>
                    <a:pt x="177" y="163"/>
                  </a:lnTo>
                  <a:lnTo>
                    <a:pt x="135" y="168"/>
                  </a:lnTo>
                  <a:lnTo>
                    <a:pt x="109" y="164"/>
                  </a:lnTo>
                  <a:lnTo>
                    <a:pt x="84" y="155"/>
                  </a:lnTo>
                  <a:lnTo>
                    <a:pt x="76" y="152"/>
                  </a:lnTo>
                  <a:lnTo>
                    <a:pt x="65" y="140"/>
                  </a:lnTo>
                  <a:lnTo>
                    <a:pt x="54" y="123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4" y="68"/>
                  </a:lnTo>
                  <a:lnTo>
                    <a:pt x="59" y="59"/>
                  </a:lnTo>
                  <a:lnTo>
                    <a:pt x="73" y="51"/>
                  </a:lnTo>
                  <a:lnTo>
                    <a:pt x="88" y="45"/>
                  </a:lnTo>
                  <a:lnTo>
                    <a:pt x="109" y="44"/>
                  </a:lnTo>
                  <a:lnTo>
                    <a:pt x="101" y="53"/>
                  </a:lnTo>
                  <a:lnTo>
                    <a:pt x="101" y="71"/>
                  </a:lnTo>
                  <a:lnTo>
                    <a:pt x="105" y="87"/>
                  </a:lnTo>
                  <a:lnTo>
                    <a:pt x="116" y="96"/>
                  </a:lnTo>
                  <a:lnTo>
                    <a:pt x="135" y="102"/>
                  </a:lnTo>
                  <a:lnTo>
                    <a:pt x="158" y="102"/>
                  </a:lnTo>
                  <a:lnTo>
                    <a:pt x="168" y="98"/>
                  </a:lnTo>
                  <a:lnTo>
                    <a:pt x="173" y="96"/>
                  </a:lnTo>
                  <a:lnTo>
                    <a:pt x="185" y="85"/>
                  </a:lnTo>
                  <a:lnTo>
                    <a:pt x="190" y="70"/>
                  </a:lnTo>
                  <a:lnTo>
                    <a:pt x="190" y="55"/>
                  </a:lnTo>
                  <a:lnTo>
                    <a:pt x="187" y="40"/>
                  </a:lnTo>
                  <a:lnTo>
                    <a:pt x="175" y="22"/>
                  </a:lnTo>
                  <a:lnTo>
                    <a:pt x="156" y="10"/>
                  </a:lnTo>
                  <a:lnTo>
                    <a:pt x="137" y="2"/>
                  </a:lnTo>
                  <a:lnTo>
                    <a:pt x="113" y="0"/>
                  </a:lnTo>
                  <a:lnTo>
                    <a:pt x="88" y="2"/>
                  </a:lnTo>
                  <a:lnTo>
                    <a:pt x="73" y="6"/>
                  </a:lnTo>
                  <a:lnTo>
                    <a:pt x="51" y="13"/>
                  </a:lnTo>
                  <a:lnTo>
                    <a:pt x="30" y="26"/>
                  </a:lnTo>
                  <a:lnTo>
                    <a:pt x="15" y="41"/>
                  </a:lnTo>
                  <a:lnTo>
                    <a:pt x="6" y="60"/>
                  </a:lnTo>
                  <a:lnTo>
                    <a:pt x="0" y="83"/>
                  </a:lnTo>
                  <a:lnTo>
                    <a:pt x="0" y="106"/>
                  </a:lnTo>
                  <a:lnTo>
                    <a:pt x="6" y="134"/>
                  </a:lnTo>
                  <a:lnTo>
                    <a:pt x="19" y="160"/>
                  </a:lnTo>
                  <a:lnTo>
                    <a:pt x="40" y="183"/>
                  </a:lnTo>
                  <a:lnTo>
                    <a:pt x="63" y="200"/>
                  </a:lnTo>
                  <a:lnTo>
                    <a:pt x="94" y="216"/>
                  </a:lnTo>
                  <a:lnTo>
                    <a:pt x="120" y="225"/>
                  </a:lnTo>
                  <a:lnTo>
                    <a:pt x="149" y="234"/>
                  </a:lnTo>
                  <a:lnTo>
                    <a:pt x="185" y="244"/>
                  </a:lnTo>
                  <a:lnTo>
                    <a:pt x="248" y="253"/>
                  </a:lnTo>
                  <a:lnTo>
                    <a:pt x="312" y="261"/>
                  </a:lnTo>
                  <a:lnTo>
                    <a:pt x="377" y="261"/>
                  </a:lnTo>
                  <a:lnTo>
                    <a:pt x="444" y="257"/>
                  </a:lnTo>
                  <a:lnTo>
                    <a:pt x="508" y="246"/>
                  </a:lnTo>
                  <a:lnTo>
                    <a:pt x="570" y="228"/>
                  </a:lnTo>
                  <a:lnTo>
                    <a:pt x="585" y="136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 flipH="1">
              <a:off x="3497" y="2741"/>
              <a:ext cx="272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0906" name="Line 10"/>
            <p:cNvSpPr>
              <a:spLocks noChangeShapeType="1"/>
            </p:cNvSpPr>
            <p:nvPr/>
          </p:nvSpPr>
          <p:spPr bwMode="auto">
            <a:xfrm>
              <a:off x="3766" y="2741"/>
              <a:ext cx="0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0907" name="Line 11"/>
            <p:cNvSpPr>
              <a:spLocks noChangeShapeType="1"/>
            </p:cNvSpPr>
            <p:nvPr/>
          </p:nvSpPr>
          <p:spPr bwMode="auto">
            <a:xfrm>
              <a:off x="3769" y="2741"/>
              <a:ext cx="274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0908" name="Freeform 12"/>
            <p:cNvSpPr>
              <a:spLocks/>
            </p:cNvSpPr>
            <p:nvPr/>
          </p:nvSpPr>
          <p:spPr bwMode="auto">
            <a:xfrm>
              <a:off x="3408" y="3247"/>
              <a:ext cx="730" cy="74"/>
            </a:xfrm>
            <a:custGeom>
              <a:avLst/>
              <a:gdLst>
                <a:gd name="T0" fmla="*/ 729 w 730"/>
                <a:gd name="T1" fmla="*/ 0 h 74"/>
                <a:gd name="T2" fmla="*/ 551 w 730"/>
                <a:gd name="T3" fmla="*/ 43 h 74"/>
                <a:gd name="T4" fmla="*/ 551 w 730"/>
                <a:gd name="T5" fmla="*/ 73 h 74"/>
                <a:gd name="T6" fmla="*/ 178 w 730"/>
                <a:gd name="T7" fmla="*/ 73 h 74"/>
                <a:gd name="T8" fmla="*/ 178 w 730"/>
                <a:gd name="T9" fmla="*/ 43 h 74"/>
                <a:gd name="T10" fmla="*/ 0 w 730"/>
                <a:gd name="T11" fmla="*/ 0 h 74"/>
                <a:gd name="T12" fmla="*/ 729 w 73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74">
                  <a:moveTo>
                    <a:pt x="729" y="0"/>
                  </a:moveTo>
                  <a:lnTo>
                    <a:pt x="551" y="43"/>
                  </a:lnTo>
                  <a:lnTo>
                    <a:pt x="551" y="73"/>
                  </a:lnTo>
                  <a:lnTo>
                    <a:pt x="178" y="73"/>
                  </a:lnTo>
                  <a:lnTo>
                    <a:pt x="178" y="43"/>
                  </a:lnTo>
                  <a:lnTo>
                    <a:pt x="0" y="0"/>
                  </a:lnTo>
                  <a:lnTo>
                    <a:pt x="729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09" name="Line 13"/>
            <p:cNvSpPr>
              <a:spLocks noChangeShapeType="1"/>
            </p:cNvSpPr>
            <p:nvPr/>
          </p:nvSpPr>
          <p:spPr bwMode="auto">
            <a:xfrm flipH="1">
              <a:off x="4681" y="2741"/>
              <a:ext cx="271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0910" name="Line 14"/>
            <p:cNvSpPr>
              <a:spLocks noChangeShapeType="1"/>
            </p:cNvSpPr>
            <p:nvPr/>
          </p:nvSpPr>
          <p:spPr bwMode="auto">
            <a:xfrm>
              <a:off x="4950" y="2741"/>
              <a:ext cx="0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0911" name="Line 15"/>
            <p:cNvSpPr>
              <a:spLocks noChangeShapeType="1"/>
            </p:cNvSpPr>
            <p:nvPr/>
          </p:nvSpPr>
          <p:spPr bwMode="auto">
            <a:xfrm>
              <a:off x="4953" y="2741"/>
              <a:ext cx="272" cy="50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0912" name="Freeform 16"/>
            <p:cNvSpPr>
              <a:spLocks/>
            </p:cNvSpPr>
            <p:nvPr/>
          </p:nvSpPr>
          <p:spPr bwMode="auto">
            <a:xfrm>
              <a:off x="4592" y="3247"/>
              <a:ext cx="727" cy="74"/>
            </a:xfrm>
            <a:custGeom>
              <a:avLst/>
              <a:gdLst>
                <a:gd name="T0" fmla="*/ 726 w 727"/>
                <a:gd name="T1" fmla="*/ 0 h 74"/>
                <a:gd name="T2" fmla="*/ 551 w 727"/>
                <a:gd name="T3" fmla="*/ 43 h 74"/>
                <a:gd name="T4" fmla="*/ 551 w 727"/>
                <a:gd name="T5" fmla="*/ 73 h 74"/>
                <a:gd name="T6" fmla="*/ 176 w 727"/>
                <a:gd name="T7" fmla="*/ 71 h 74"/>
                <a:gd name="T8" fmla="*/ 176 w 727"/>
                <a:gd name="T9" fmla="*/ 43 h 74"/>
                <a:gd name="T10" fmla="*/ 0 w 727"/>
                <a:gd name="T11" fmla="*/ 0 h 74"/>
                <a:gd name="T12" fmla="*/ 726 w 727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74">
                  <a:moveTo>
                    <a:pt x="726" y="0"/>
                  </a:moveTo>
                  <a:lnTo>
                    <a:pt x="551" y="43"/>
                  </a:lnTo>
                  <a:lnTo>
                    <a:pt x="551" y="73"/>
                  </a:lnTo>
                  <a:lnTo>
                    <a:pt x="176" y="71"/>
                  </a:lnTo>
                  <a:lnTo>
                    <a:pt x="176" y="43"/>
                  </a:ln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8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55E4-8792-4FAD-895F-2DDA7869710E}" type="slidenum">
              <a:rPr lang="cs-CZ"/>
              <a:pPr/>
              <a:t>5</a:t>
            </a:fld>
            <a:endParaRPr lang="cs-CZ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Náklady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60851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/>
              <a:t>Náklady firmy zahrnují všechny náklady obětované příležitosti související se zaměřením na určitou produkci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cs-CZ" b="1"/>
              <a:t>Explicitní</a:t>
            </a:r>
            <a:r>
              <a:rPr lang="cs-CZ"/>
              <a:t> – přímý peněžní výdaj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cs-CZ" b="1"/>
              <a:t>Implicitní</a:t>
            </a:r>
            <a:endParaRPr lang="cs-CZ"/>
          </a:p>
          <a:p>
            <a:pPr marL="609600" indent="-609600">
              <a:lnSpc>
                <a:spcPct val="90000"/>
              </a:lnSpc>
            </a:pPr>
            <a:endParaRPr lang="cs-CZ"/>
          </a:p>
          <a:p>
            <a:pPr marL="609600" indent="-609600">
              <a:lnSpc>
                <a:spcPct val="90000"/>
              </a:lnSpc>
            </a:pPr>
            <a:r>
              <a:rPr lang="cs-CZ" b="1"/>
              <a:t>Utopené náklady</a:t>
            </a:r>
            <a:r>
              <a:rPr lang="cs-CZ"/>
              <a:t> = jsou neseny bez 	ohledu na zvolenou možnost</a:t>
            </a:r>
          </a:p>
          <a:p>
            <a:pPr marL="609600" indent="-609600">
              <a:lnSpc>
                <a:spcPct val="90000"/>
              </a:lnSpc>
            </a:pPr>
            <a:r>
              <a:rPr lang="cs-CZ" b="1"/>
              <a:t>Náklady obětované příležitosti</a:t>
            </a:r>
          </a:p>
        </p:txBody>
      </p:sp>
    </p:spTree>
    <p:extLst>
      <p:ext uri="{BB962C8B-B14F-4D97-AF65-F5344CB8AC3E}">
        <p14:creationId xmlns:p14="http://schemas.microsoft.com/office/powerpoint/2010/main" val="39898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ze života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345362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620713"/>
            <a:ext cx="1042987" cy="1042987"/>
          </a:xfrm>
          <a:prstGeom prst="actionButtonHelp">
            <a:avLst/>
          </a:prstGeom>
          <a:solidFill>
            <a:schemeClr val="bg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Protikartelové zákonodárství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Udržování maloobchodních cen</a:t>
            </a:r>
          </a:p>
          <a:p>
            <a:r>
              <a:rPr lang="cs-CZ"/>
              <a:t>Cenové predátorství</a:t>
            </a:r>
          </a:p>
          <a:p>
            <a:r>
              <a:rPr lang="cs-CZ"/>
              <a:t>Vázané obchody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pPr>
              <a:buFont typeface="Wingdings" pitchFamily="2" charset="2"/>
              <a:buNone/>
            </a:pPr>
            <a:r>
              <a:rPr lang="cs-CZ"/>
              <a:t>ALE: to může být přínosné ?!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Monopolistická konkurence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Mnoho firem na trhu</a:t>
            </a:r>
          </a:p>
          <a:p>
            <a:r>
              <a:rPr lang="cs-CZ"/>
              <a:t>Produkce je diferencovaná</a:t>
            </a:r>
          </a:p>
          <a:p>
            <a:r>
              <a:rPr lang="cs-CZ"/>
              <a:t>Volný vstup a výstup z odvětví</a:t>
            </a:r>
          </a:p>
          <a:p>
            <a:pPr>
              <a:buFont typeface="Wingdings" pitchFamily="2" charset="2"/>
              <a:buNone/>
            </a:pPr>
            <a:r>
              <a:rPr lang="cs-CZ"/>
              <a:t>= Něco z monopolu + něco z DOKO</a:t>
            </a:r>
          </a:p>
          <a:p>
            <a:pPr>
              <a:buFont typeface="Wingdings" pitchFamily="2" charset="2"/>
              <a:buNone/>
            </a:pPr>
            <a:r>
              <a:rPr lang="cs-CZ" b="1"/>
              <a:t>Příklady</a:t>
            </a:r>
            <a:r>
              <a:rPr lang="cs-CZ"/>
              <a:t>:</a:t>
            </a:r>
          </a:p>
          <a:p>
            <a:pPr>
              <a:buFont typeface="Wingdings" pitchFamily="2" charset="2"/>
              <a:buNone/>
            </a:pPr>
            <a:r>
              <a:rPr lang="cs-CZ"/>
              <a:t>CD, filmy, nábytek ...</a:t>
            </a:r>
          </a:p>
          <a:p>
            <a:pPr>
              <a:buFont typeface="Wingdings" pitchFamily="2" charset="2"/>
              <a:buNone/>
            </a:pPr>
            <a:r>
              <a:rPr lang="cs-CZ"/>
              <a:t>= významná role reklamy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Reklama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Manipulace se zákazníkem</a:t>
            </a:r>
          </a:p>
          <a:p>
            <a:pPr>
              <a:lnSpc>
                <a:spcPct val="90000"/>
              </a:lnSpc>
            </a:pPr>
            <a:r>
              <a:rPr lang="cs-CZ"/>
              <a:t>Omezuje konkurenci zvýrazňováním rozdílů mezi produkcí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X</a:t>
            </a:r>
          </a:p>
          <a:p>
            <a:pPr>
              <a:lnSpc>
                <a:spcPct val="90000"/>
              </a:lnSpc>
            </a:pPr>
            <a:r>
              <a:rPr lang="cs-CZ"/>
              <a:t>Zdroj informací pro zákazníka</a:t>
            </a:r>
          </a:p>
          <a:p>
            <a:pPr>
              <a:lnSpc>
                <a:spcPct val="90000"/>
              </a:lnSpc>
            </a:pPr>
            <a:r>
              <a:rPr lang="cs-CZ"/>
              <a:t>Podporuje konkurenci nabízením větší množství variant produktu a cen</a:t>
            </a:r>
          </a:p>
          <a:p>
            <a:pPr>
              <a:lnSpc>
                <a:spcPct val="90000"/>
              </a:lnSpc>
            </a:pPr>
            <a:r>
              <a:rPr lang="cs-CZ"/>
              <a:t>Známka kvality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ČETBA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pl-PL" dirty="0"/>
              <a:t>Liberalizace telekomunikací? Regulací k deregulaci</a:t>
            </a:r>
            <a:r>
              <a:rPr lang="pl-PL" dirty="0" smtClean="0"/>
              <a:t>!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archiv.ihned.cz/c1-14056060-liberalizace-telekomunikaci-regulaci-k-deregulaci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3428" name="Picture 4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65175"/>
            <a:ext cx="1100137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Přestávka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688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cs-CZ" sz="40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MĚŘENÍ VÝKONU EKONOMIKY</a:t>
            </a: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982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HDP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Hrubý domácí produkt </a:t>
            </a:r>
          </a:p>
          <a:p>
            <a:pPr eaLnBrk="1" hangingPunct="1"/>
            <a:r>
              <a:rPr lang="cs-CZ" smtClean="0"/>
              <a:t>Vypovídá o výkonu ekonomiky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= celková tržní hodnota finální produkce vyprodukované v zemi za určité časové období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526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... HDP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63123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„</a:t>
            </a:r>
            <a:r>
              <a:rPr lang="cs-CZ" b="1" smtClean="0"/>
              <a:t>tržní hodnota</a:t>
            </a:r>
            <a:r>
              <a:rPr lang="cs-CZ" smtClean="0"/>
              <a:t>“ ... oceněno v tržních cenách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„</a:t>
            </a:r>
            <a:r>
              <a:rPr lang="cs-CZ" b="1" smtClean="0"/>
              <a:t>finální produkce</a:t>
            </a:r>
            <a:r>
              <a:rPr lang="cs-CZ" smtClean="0"/>
              <a:t>“ ... nezahrnuje 	meziprodukty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„</a:t>
            </a:r>
            <a:r>
              <a:rPr lang="cs-CZ" b="1" smtClean="0"/>
              <a:t>vyprodukované</a:t>
            </a:r>
            <a:r>
              <a:rPr lang="cs-CZ" smtClean="0"/>
              <a:t>“ ... nezahrnuje transakce s 	dříve vyprodukovanou produkcí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„</a:t>
            </a:r>
            <a:r>
              <a:rPr lang="cs-CZ" b="1" smtClean="0"/>
              <a:t>v zemi</a:t>
            </a:r>
            <a:r>
              <a:rPr lang="cs-CZ" smtClean="0"/>
              <a:t>“ ... produkce jednoho státu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„</a:t>
            </a:r>
            <a:r>
              <a:rPr lang="cs-CZ" b="1" smtClean="0"/>
              <a:t>za určité časové období</a:t>
            </a:r>
            <a:r>
              <a:rPr lang="cs-CZ" smtClean="0"/>
              <a:t>“ ... obvykle rok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63050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HDP nezachycuje?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Netržní produkci</a:t>
            </a:r>
            <a:r>
              <a:rPr lang="cs-CZ" smtClean="0"/>
              <a:t> = produkce 	vyprodukovaná a zkonzumovaná 	doma (neprojde trhem)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Produkci </a:t>
            </a:r>
            <a:r>
              <a:rPr lang="cs-CZ" b="1" smtClean="0"/>
              <a:t>černé/šedé ekonomiky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Meziprodukty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Kvalitu produkce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Kvalitu životního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Hodnotu volného času</a:t>
            </a:r>
          </a:p>
        </p:txBody>
      </p:sp>
    </p:spTree>
    <p:extLst>
      <p:ext uri="{BB962C8B-B14F-4D97-AF65-F5344CB8AC3E}">
        <p14:creationId xmlns:p14="http://schemas.microsoft.com/office/powerpoint/2010/main" val="275044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VŠ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5783-D111-4F25-9878-40B8291F701A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25658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38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HDP příklady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8199438" cy="4114800"/>
          </a:xfrm>
        </p:spPr>
        <p:txBody>
          <a:bodyPr/>
          <a:lstStyle/>
          <a:p>
            <a:pPr eaLnBrk="1" hangingPunct="1"/>
            <a:r>
              <a:rPr lang="cs-CZ" smtClean="0"/>
              <a:t>Pan Roubíček si vezme hospodyni</a:t>
            </a:r>
          </a:p>
          <a:p>
            <a:pPr lvl="1" eaLnBrk="1" hangingPunct="1"/>
            <a:r>
              <a:rPr lang="cs-CZ" smtClean="0"/>
              <a:t>Hospodyně plat 60 000 ročně</a:t>
            </a:r>
          </a:p>
          <a:p>
            <a:pPr lvl="1" eaLnBrk="1" hangingPunct="1"/>
            <a:r>
              <a:rPr lang="cs-CZ" smtClean="0"/>
              <a:t>Po svatbě plat nebere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Koupím si auto v autobazaru</a:t>
            </a:r>
          </a:p>
          <a:p>
            <a:pPr lvl="1" eaLnBrk="1" hangingPunct="1"/>
            <a:r>
              <a:rPr lang="cs-CZ" smtClean="0"/>
              <a:t>Cena auta 90 000, provize autobazaru 10 000</a:t>
            </a:r>
          </a:p>
        </p:txBody>
      </p:sp>
    </p:spTree>
    <p:extLst>
      <p:ext uri="{BB962C8B-B14F-4D97-AF65-F5344CB8AC3E}">
        <p14:creationId xmlns:p14="http://schemas.microsoft.com/office/powerpoint/2010/main" val="33394261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Výpočet HDP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8198" name="Picture 4" descr="skenovat000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468313" y="2133600"/>
            <a:ext cx="792003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70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Složení HDP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Výdajová metoda: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b="1" smtClean="0"/>
              <a:t>HDP = C + I + G + E</a:t>
            </a:r>
            <a:r>
              <a:rPr lang="cs-CZ" b="1" baseline="-25000" smtClean="0"/>
              <a:t>N</a:t>
            </a:r>
          </a:p>
          <a:p>
            <a:pPr eaLnBrk="1" hangingPunct="1">
              <a:buFont typeface="Wingdings" pitchFamily="2" charset="2"/>
              <a:buNone/>
            </a:pPr>
            <a:endParaRPr lang="cs-CZ" b="1" baseline="-25000" smtClean="0"/>
          </a:p>
          <a:p>
            <a:pPr eaLnBrk="1" hangingPunct="1">
              <a:buFont typeface="Wingdings" pitchFamily="2" charset="2"/>
              <a:buNone/>
            </a:pPr>
            <a:endParaRPr lang="cs-CZ" baseline="-25000" smtClean="0"/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 flipH="1">
            <a:off x="2843213" y="3357563"/>
            <a:ext cx="12969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 flipH="1">
            <a:off x="4643438" y="3357563"/>
            <a:ext cx="21590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5508625" y="3357563"/>
            <a:ext cx="6477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5" name="Line 7"/>
          <p:cNvSpPr>
            <a:spLocks noChangeShapeType="1"/>
          </p:cNvSpPr>
          <p:nvPr/>
        </p:nvSpPr>
        <p:spPr bwMode="auto">
          <a:xfrm>
            <a:off x="6443663" y="3429000"/>
            <a:ext cx="8651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1979613" y="4005263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2400">
                <a:latin typeface="Arial" charset="0"/>
              </a:rPr>
              <a:t>spotřeba </a:t>
            </a:r>
          </a:p>
          <a:p>
            <a:pPr eaLnBrk="1" hangingPunct="1"/>
            <a:r>
              <a:rPr lang="cs-CZ" sz="2400">
                <a:latin typeface="Arial" charset="0"/>
              </a:rPr>
              <a:t>domácností</a:t>
            </a: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3759200" y="488791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2400">
                <a:latin typeface="Arial" charset="0"/>
              </a:rPr>
              <a:t>investice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5940425" y="4437063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>
                <a:latin typeface="Arial" charset="0"/>
              </a:rPr>
              <a:t>vládní nákupy</a:t>
            </a:r>
          </a:p>
        </p:txBody>
      </p:sp>
      <p:sp>
        <p:nvSpPr>
          <p:cNvPr id="9229" name="Text Box 11"/>
          <p:cNvSpPr txBox="1">
            <a:spLocks noChangeArrowheads="1"/>
          </p:cNvSpPr>
          <p:nvPr/>
        </p:nvSpPr>
        <p:spPr bwMode="auto">
          <a:xfrm>
            <a:off x="7308850" y="3573463"/>
            <a:ext cx="1352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>
                <a:latin typeface="Arial" charset="0"/>
              </a:rPr>
              <a:t>čistý export</a:t>
            </a:r>
          </a:p>
        </p:txBody>
      </p:sp>
    </p:spTree>
    <p:extLst>
      <p:ext uri="{BB962C8B-B14F-4D97-AF65-F5344CB8AC3E}">
        <p14:creationId xmlns:p14="http://schemas.microsoft.com/office/powerpoint/2010/main" val="42571347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metody výpočtu HDP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Produkční metoda (přidaná hodnota):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HDP = Produkce - meziprodukty + daně z produktů - dotace na produkty </a:t>
            </a:r>
            <a:endParaRPr lang="cs-CZ" b="1" smtClean="0"/>
          </a:p>
          <a:p>
            <a:pPr eaLnBrk="1" hangingPunct="1">
              <a:lnSpc>
                <a:spcPct val="90000"/>
              </a:lnSpc>
            </a:pPr>
            <a:endParaRPr lang="cs-CZ" b="1" smtClean="0"/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Důchodová metoda:</a:t>
            </a:r>
            <a:r>
              <a:rPr lang="cs-CZ" smtClean="0"/>
              <a:t> součet prvotních důchodů v národním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162157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Metoda přidanou hodnotou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Přidaná hodnota = příjem firmy – nákupy mezistatků</a:t>
            </a:r>
          </a:p>
          <a:p>
            <a:pPr eaLnBrk="1" hangingPunct="1"/>
            <a:r>
              <a:rPr lang="cs-CZ" smtClean="0"/>
              <a:t>Domácí produkt = součet přidaných hodnot</a:t>
            </a:r>
          </a:p>
        </p:txBody>
      </p:sp>
    </p:spTree>
    <p:extLst>
      <p:ext uri="{BB962C8B-B14F-4D97-AF65-F5344CB8AC3E}">
        <p14:creationId xmlns:p14="http://schemas.microsoft.com/office/powerpoint/2010/main" val="3018721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581900" cy="1143000"/>
          </a:xfrm>
        </p:spPr>
        <p:txBody>
          <a:bodyPr/>
          <a:lstStyle/>
          <a:p>
            <a:pPr eaLnBrk="1" hangingPunct="1"/>
            <a:r>
              <a:rPr lang="cs-CZ" smtClean="0"/>
              <a:t>HDP přidanou hodnotou  </a:t>
            </a:r>
          </a:p>
        </p:txBody>
      </p:sp>
      <p:graphicFrame>
        <p:nvGraphicFramePr>
          <p:cNvPr id="171049" name="Group 41"/>
          <p:cNvGraphicFramePr>
            <a:graphicFrameLocks noGrp="1"/>
          </p:cNvGraphicFramePr>
          <p:nvPr>
            <p:ph idx="1"/>
          </p:nvPr>
        </p:nvGraphicFramePr>
        <p:xfrm>
          <a:off x="468313" y="2133600"/>
          <a:ext cx="8496300" cy="4021139"/>
        </p:xfrm>
        <a:graphic>
          <a:graphicData uri="http://schemas.openxmlformats.org/drawingml/2006/table">
            <a:tbl>
              <a:tblPr/>
              <a:tblGrid>
                <a:gridCol w="1525587"/>
                <a:gridCol w="1905000"/>
                <a:gridCol w="2905125"/>
                <a:gridCol w="2160588"/>
              </a:tblGrid>
              <a:tr h="1504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příjmy firmy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nákupy mezistatků (surovin, materiálů)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přidaná hodnota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pšenice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mouka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rohlík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4300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produkt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0" name="Oval 40"/>
          <p:cNvSpPr>
            <a:spLocks noChangeArrowheads="1"/>
          </p:cNvSpPr>
          <p:nvPr/>
        </p:nvSpPr>
        <p:spPr bwMode="auto">
          <a:xfrm>
            <a:off x="7308850" y="5589588"/>
            <a:ext cx="1079500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0373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HDP X HNP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Domácí</a:t>
            </a:r>
            <a:r>
              <a:rPr lang="cs-CZ" smtClean="0"/>
              <a:t> = produkce všech firem na území státu bez ohledu na národní příslušnost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X</a:t>
            </a:r>
          </a:p>
          <a:p>
            <a:pPr eaLnBrk="1" hangingPunct="1"/>
            <a:r>
              <a:rPr lang="cs-CZ" b="1" smtClean="0"/>
              <a:t>Národní</a:t>
            </a:r>
            <a:r>
              <a:rPr lang="cs-CZ" smtClean="0"/>
              <a:t> = produkce všech národních firem bez ohledu na území</a:t>
            </a:r>
          </a:p>
        </p:txBody>
      </p:sp>
    </p:spTree>
    <p:extLst>
      <p:ext uri="{BB962C8B-B14F-4D97-AF65-F5344CB8AC3E}">
        <p14:creationId xmlns:p14="http://schemas.microsoft.com/office/powerpoint/2010/main" val="27646927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Nominální X reálný produkt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631238" cy="4114800"/>
          </a:xfrm>
        </p:spPr>
        <p:txBody>
          <a:bodyPr/>
          <a:lstStyle/>
          <a:p>
            <a:pPr eaLnBrk="1" hangingPunct="1"/>
            <a:r>
              <a:rPr lang="cs-CZ" b="1" dirty="0" smtClean="0"/>
              <a:t>Nominální</a:t>
            </a:r>
            <a:r>
              <a:rPr lang="cs-CZ" dirty="0" smtClean="0"/>
              <a:t> = v běžných cenách (</a:t>
            </a:r>
            <a:r>
              <a:rPr lang="cs-CZ" dirty="0" err="1" smtClean="0"/>
              <a:t>b.c</a:t>
            </a:r>
            <a:r>
              <a:rPr lang="cs-CZ" dirty="0" smtClean="0"/>
              <a:t>.)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X</a:t>
            </a:r>
          </a:p>
          <a:p>
            <a:pPr eaLnBrk="1" hangingPunct="1"/>
            <a:r>
              <a:rPr lang="cs-CZ" b="1" dirty="0" smtClean="0"/>
              <a:t>Reálný</a:t>
            </a:r>
            <a:r>
              <a:rPr lang="cs-CZ" dirty="0" smtClean="0"/>
              <a:t> = ve stálých cenách (</a:t>
            </a:r>
            <a:r>
              <a:rPr lang="cs-CZ" dirty="0" err="1" smtClean="0"/>
              <a:t>s.c</a:t>
            </a:r>
            <a:r>
              <a:rPr lang="cs-CZ" dirty="0" smtClean="0"/>
              <a:t>.)</a:t>
            </a:r>
          </a:p>
          <a:p>
            <a:pPr eaLnBrk="1" hangingPunct="1"/>
            <a:r>
              <a:rPr lang="cs-CZ" b="1" dirty="0" smtClean="0"/>
              <a:t>Deflátor HDP</a:t>
            </a:r>
            <a:r>
              <a:rPr lang="cs-CZ" dirty="0" smtClean="0"/>
              <a:t> = nominální HDP       * 100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                                reálný HDP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3924300" y="5445125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447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HDP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 2014</a:t>
            </a:r>
            <a:endParaRPr lang="cs-CZ"/>
          </a:p>
        </p:txBody>
      </p:sp>
      <p:pic>
        <p:nvPicPr>
          <p:cNvPr id="2050" name="Picture 2" descr="http://www.statistikaamy.cz/wp-content/uploads/2014/04/Dubsk%C3%A1_gra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3"/>
            <a:ext cx="8280920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627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reálného HDP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 2014</a:t>
            </a:r>
            <a:endParaRPr lang="cs-CZ"/>
          </a:p>
        </p:txBody>
      </p:sp>
      <p:pic>
        <p:nvPicPr>
          <p:cNvPr id="1026" name="Picture 2" descr="http://i3.cn.cz/1329298506_28-cr_hdp_4_ctvrtleti_odhady_csu_881%282%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5"/>
            <a:ext cx="7272808" cy="40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5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08E2-363A-4DD6-A668-AE02661E7120}" type="slidenum">
              <a:rPr lang="cs-CZ"/>
              <a:pPr/>
              <a:t>7</a:t>
            </a:fld>
            <a:endParaRPr lang="cs-CZ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Nakoupím zralé ananasy za 40 Kč/ks</a:t>
            </a:r>
          </a:p>
          <a:p>
            <a:r>
              <a:rPr lang="cs-CZ" dirty="0"/>
              <a:t>Dlouho nevydrží</a:t>
            </a:r>
          </a:p>
          <a:p>
            <a:r>
              <a:rPr lang="cs-CZ" b="1" dirty="0"/>
              <a:t>Mám je prodat za 15 Kč/ks - „pod náklady“?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ANO! 40 Kč = utopené náklady</a:t>
            </a:r>
          </a:p>
          <a:p>
            <a:pPr lvl="1"/>
            <a:r>
              <a:rPr lang="cs-CZ" dirty="0"/>
              <a:t>Rozhoduji se 0 vs. 15 Kč</a:t>
            </a:r>
          </a:p>
        </p:txBody>
      </p:sp>
    </p:spTree>
    <p:extLst>
      <p:ext uri="{BB962C8B-B14F-4D97-AF65-F5344CB8AC3E}">
        <p14:creationId xmlns:p14="http://schemas.microsoft.com/office/powerpoint/2010/main" val="12410621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Nominální X reálný produkt</a:t>
            </a:r>
          </a:p>
        </p:txBody>
      </p:sp>
      <p:graphicFrame>
        <p:nvGraphicFramePr>
          <p:cNvPr id="154683" name="Group 59"/>
          <p:cNvGraphicFramePr>
            <a:graphicFrameLocks noGrp="1"/>
          </p:cNvGraphicFramePr>
          <p:nvPr/>
        </p:nvGraphicFramePr>
        <p:xfrm>
          <a:off x="2700338" y="1844675"/>
          <a:ext cx="6096000" cy="4591287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90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0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kusy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cena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Nominální produkt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5600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Reálný produkt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1" name="Line 56"/>
          <p:cNvSpPr>
            <a:spLocks noChangeShapeType="1"/>
          </p:cNvSpPr>
          <p:nvPr/>
        </p:nvSpPr>
        <p:spPr bwMode="auto">
          <a:xfrm>
            <a:off x="1763713" y="5157788"/>
            <a:ext cx="936625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2" name="Text Box 57"/>
          <p:cNvSpPr txBox="1">
            <a:spLocks noChangeArrowheads="1"/>
          </p:cNvSpPr>
          <p:nvPr/>
        </p:nvSpPr>
        <p:spPr bwMode="auto">
          <a:xfrm>
            <a:off x="179388" y="49418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15393" name="Text Box 58"/>
          <p:cNvSpPr txBox="1">
            <a:spLocks noChangeArrowheads="1"/>
          </p:cNvSpPr>
          <p:nvPr/>
        </p:nvSpPr>
        <p:spPr bwMode="auto">
          <a:xfrm>
            <a:off x="323850" y="4076700"/>
            <a:ext cx="19446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  <a:latin typeface="Arial" charset="0"/>
              </a:rPr>
              <a:t>V cenách roku 2008 </a:t>
            </a:r>
          </a:p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  <a:latin typeface="Arial" charset="0"/>
              </a:rPr>
              <a:t>(základní obd.)</a:t>
            </a:r>
          </a:p>
        </p:txBody>
      </p:sp>
    </p:spTree>
    <p:extLst>
      <p:ext uri="{BB962C8B-B14F-4D97-AF65-F5344CB8AC3E}">
        <p14:creationId xmlns:p14="http://schemas.microsoft.com/office/powerpoint/2010/main" val="42049081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HDP v kontextu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POPULACE: </a:t>
            </a:r>
            <a:r>
              <a:rPr lang="cs-CZ" dirty="0" smtClean="0"/>
              <a:t>HDP na hlavu (</a:t>
            </a:r>
            <a:r>
              <a:rPr lang="cs-CZ" dirty="0" err="1" smtClean="0"/>
              <a:t>ek.úroveň</a:t>
            </a:r>
            <a:r>
              <a:rPr 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KUPNÍ SÍLA: </a:t>
            </a:r>
            <a:r>
              <a:rPr lang="cs-CZ" dirty="0" smtClean="0"/>
              <a:t>HDP na hlavu na základě PPP (životní úroveň)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PPP = parita kupní síly</a:t>
            </a:r>
          </a:p>
          <a:p>
            <a:pPr eaLnBrk="1" hangingPunct="1">
              <a:lnSpc>
                <a:spcPct val="90000"/>
              </a:lnSpc>
            </a:pP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ZAMĚSTNANOST: </a:t>
            </a:r>
            <a:r>
              <a:rPr lang="cs-CZ" dirty="0" smtClean="0"/>
              <a:t>produkt na zaměstnance (produktivita)</a:t>
            </a:r>
          </a:p>
        </p:txBody>
      </p:sp>
    </p:spTree>
    <p:extLst>
      <p:ext uri="{BB962C8B-B14F-4D97-AF65-F5344CB8AC3E}">
        <p14:creationId xmlns:p14="http://schemas.microsoft.com/office/powerpoint/2010/main" val="10954872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HDP v kontextu (rok 2008)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89138"/>
            <a:ext cx="30384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300788" y="6021388"/>
            <a:ext cx="2519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>
                <a:latin typeface="Arial" charset="0"/>
              </a:rPr>
              <a:t>HDP na hlavu (v PPP)</a:t>
            </a: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797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2700338" y="155733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3708400" y="602138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>
                <a:latin typeface="Arial" charset="0"/>
              </a:rPr>
              <a:t>HDP na hlavu</a:t>
            </a:r>
          </a:p>
        </p:txBody>
      </p:sp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1321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1042988" y="60928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latin typeface="Arial" charset="0"/>
              </a:rPr>
              <a:t>HDP</a:t>
            </a:r>
          </a:p>
        </p:txBody>
      </p:sp>
    </p:spTree>
    <p:extLst>
      <p:ext uri="{BB962C8B-B14F-4D97-AF65-F5344CB8AC3E}">
        <p14:creationId xmlns:p14="http://schemas.microsoft.com/office/powerpoint/2010/main" val="11311074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mtClean="0"/>
              <a:t>BigMac Index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Publikován časopisem The Economist 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Neformální způsob vyjádření parity kupní síly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Výchozí předpoklad: zákon jediné ceny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Cena BigMacu by měla být po přepočtení na jednu měnu ve všech zemích stejná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Srovnání skutečného směnného kurzu a kupní síly indikuje, zda je měna pod- nebo nadhodnocená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29670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430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BigMac Index</a:t>
            </a:r>
          </a:p>
        </p:txBody>
      </p:sp>
      <p:pic>
        <p:nvPicPr>
          <p:cNvPr id="1946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060575"/>
            <a:ext cx="4102100" cy="4094163"/>
          </a:xfrm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29670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937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BigMac Index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29670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8373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029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Nominální HDP na hlavu (2008)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174037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088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Human Development Index</a:t>
            </a:r>
          </a:p>
        </p:txBody>
      </p:sp>
      <p:pic>
        <p:nvPicPr>
          <p:cNvPr id="2253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96499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HDI (2010)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16113"/>
            <a:ext cx="8229600" cy="3735387"/>
          </a:xfrm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6" t="55377" r="18513" b="34068"/>
          <a:stretch>
            <a:fillRect/>
          </a:stretch>
        </p:blipFill>
        <p:spPr bwMode="auto">
          <a:xfrm>
            <a:off x="2771775" y="5038725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205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HDI – top 10 (2010)</a:t>
            </a:r>
          </a:p>
        </p:txBody>
      </p:sp>
      <p:pic>
        <p:nvPicPr>
          <p:cNvPr id="2458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30621" r="66089" b="47806"/>
          <a:stretch>
            <a:fillRect/>
          </a:stretch>
        </p:blipFill>
        <p:spPr>
          <a:xfrm>
            <a:off x="2397125" y="2017713"/>
            <a:ext cx="53435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3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C063-15A7-4578-962D-CCCB4D74CB69}" type="slidenum">
              <a:rPr lang="cs-CZ"/>
              <a:pPr/>
              <a:t>8</a:t>
            </a:fld>
            <a:endParaRPr lang="cs-CZ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???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Proč výrobce raději zničí zboží, které se neprodalo, než aby je prodal za nižší cenu?</a:t>
            </a:r>
          </a:p>
          <a:p>
            <a:endParaRPr lang="cs-CZ"/>
          </a:p>
          <a:p>
            <a:pPr>
              <a:buFont typeface="Wingdings" pitchFamily="2" charset="2"/>
              <a:buNone/>
            </a:pPr>
            <a:r>
              <a:rPr lang="cs-CZ"/>
              <a:t>→ NERACIONÁLNÍ (viz příklad)</a:t>
            </a:r>
          </a:p>
        </p:txBody>
      </p:sp>
      <p:pic>
        <p:nvPicPr>
          <p:cNvPr id="100356" name="Picture 4" descr="j02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5351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466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HDI (2010)</a:t>
            </a:r>
          </a:p>
        </p:txBody>
      </p:sp>
      <p:pic>
        <p:nvPicPr>
          <p:cNvPr id="2560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30945" r="18466" b="38153"/>
          <a:stretch>
            <a:fillRect/>
          </a:stretch>
        </p:blipFill>
        <p:spPr>
          <a:xfrm>
            <a:off x="1465263" y="2017713"/>
            <a:ext cx="741203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8411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HDI – 10 nejlepších (2007) 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0792" r="44687" b="32896"/>
          <a:stretch>
            <a:fillRect/>
          </a:stretch>
        </p:blipFill>
        <p:spPr bwMode="auto">
          <a:xfrm>
            <a:off x="1187450" y="1557338"/>
            <a:ext cx="61928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209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HDI – 12 nejhorších (2007)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7" t="30229" r="2748" b="13812"/>
          <a:stretch>
            <a:fillRect/>
          </a:stretch>
        </p:blipFill>
        <p:spPr bwMode="auto">
          <a:xfrm>
            <a:off x="1619250" y="1628775"/>
            <a:ext cx="58324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5306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/>
              <a:t>EKONOMICKÝ RŮST, VÝKYVY VÝKONU EKONOMIKY</a:t>
            </a:r>
            <a:endParaRPr lang="cs-CZ" sz="28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>
                <a:solidFill>
                  <a:srgbClr val="1C1C1C"/>
                </a:solidFill>
              </a:rPr>
              <a:t>Základy ekonomie 2014</a:t>
            </a:r>
            <a:endParaRPr lang="cs-CZ">
              <a:solidFill>
                <a:srgbClr val="1C1C1C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B7FC72-1B30-464C-BB51-9F36CF3F3127}" type="slidenum">
              <a:rPr lang="cs-CZ" smtClean="0">
                <a:solidFill>
                  <a:srgbClr val="1C1C1C"/>
                </a:solidFill>
              </a:rPr>
              <a:pPr>
                <a:defRPr/>
              </a:pPr>
              <a:t>83</a:t>
            </a:fld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014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Růst HDP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5783-D111-4F25-9878-40B8291F701A}" type="slidenum">
              <a:rPr lang="cs-CZ" smtClean="0">
                <a:solidFill>
                  <a:srgbClr val="000000"/>
                </a:solidFill>
              </a:rPr>
              <a:pPr/>
              <a:t>84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416824" cy="433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986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056B-E578-4043-9DB8-E37580DE59E9}" type="slidenum">
              <a:rPr lang="cs-CZ">
                <a:solidFill>
                  <a:srgbClr val="000000"/>
                </a:solidFill>
              </a:rPr>
              <a:pPr/>
              <a:t>85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Produkce a růst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Životní úroveň závisí na schopnosti země produkovat statky a služby</a:t>
            </a:r>
          </a:p>
          <a:p>
            <a:r>
              <a:rPr lang="cs-CZ"/>
              <a:t>Z hlediska časového se životní úroveň mění</a:t>
            </a:r>
          </a:p>
          <a:p>
            <a:pPr lvl="2"/>
            <a:r>
              <a:rPr lang="cs-CZ"/>
              <a:t>V USA během minulého století průměrný příjem měřený jako reálné HDP na hlavu rostl asi 2 % ročně</a:t>
            </a:r>
          </a:p>
          <a:p>
            <a:r>
              <a:rPr lang="cs-CZ"/>
              <a:t>Životní úroveň závisí na produktivitě práce</a:t>
            </a:r>
          </a:p>
        </p:txBody>
      </p:sp>
    </p:spTree>
    <p:extLst>
      <p:ext uri="{BB962C8B-B14F-4D97-AF65-F5344CB8AC3E}">
        <p14:creationId xmlns:p14="http://schemas.microsoft.com/office/powerpoint/2010/main" val="19812864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B4E1-1096-4FA9-A54D-7523E43A6AA5}" type="slidenum">
              <a:rPr lang="cs-CZ">
                <a:solidFill>
                  <a:srgbClr val="000000"/>
                </a:solidFill>
              </a:rPr>
              <a:pPr/>
              <a:t>86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Ekonomický růst ve 20. století, </a:t>
            </a:r>
            <a:br>
              <a:rPr lang="cs-CZ" sz="4000"/>
            </a:br>
            <a:r>
              <a:rPr lang="cs-CZ" sz="4000"/>
              <a:t>životní úroveň</a:t>
            </a:r>
          </a:p>
        </p:txBody>
      </p:sp>
      <p:pic>
        <p:nvPicPr>
          <p:cNvPr id="103433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2017713"/>
            <a:ext cx="6888162" cy="4114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557554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7AFB-1E99-411F-AE83-82D26A472ACD}" type="slidenum">
              <a:rPr lang="cs-CZ">
                <a:solidFill>
                  <a:srgbClr val="000000"/>
                </a:solidFill>
              </a:rPr>
              <a:pPr/>
              <a:t>87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Růst HDP na hlavu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5476" name="Picture 4" descr="growthingdp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7934325" cy="41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184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F92D-23D9-4876-8F84-9ACE8DC7D153}" type="slidenum">
              <a:rPr lang="cs-CZ">
                <a:solidFill>
                  <a:srgbClr val="000000"/>
                </a:solidFill>
              </a:rPr>
              <a:pPr/>
              <a:t>88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Ekonomický růst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Ekonomický růst = růst potenciálního </a:t>
            </a:r>
            <a:r>
              <a:rPr lang="cs-CZ" sz="2800" dirty="0" smtClean="0"/>
              <a:t>produktu / růst reálného produktu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Roční tempa růstu se zdají malá, ale každoročně se skládají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 		</a:t>
            </a:r>
            <a:r>
              <a:rPr lang="cs-CZ" sz="2400" dirty="0"/>
              <a:t>= akumulace tempa růst během určitého období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Pravidlo 70</a:t>
            </a:r>
          </a:p>
          <a:p>
            <a:pPr>
              <a:lnSpc>
                <a:spcPct val="90000"/>
              </a:lnSpc>
            </a:pPr>
            <a:r>
              <a:rPr lang="cs-CZ" sz="2800" b="1" dirty="0"/>
              <a:t>Efekt dohánění</a:t>
            </a:r>
            <a:r>
              <a:rPr lang="cs-CZ" sz="2800" dirty="0"/>
              <a:t> = c</a:t>
            </a:r>
            <a:r>
              <a:rPr lang="cs-CZ" sz="2000" dirty="0"/>
              <a:t>hudší země rostou rychleji než bohaté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důležitá: </a:t>
            </a:r>
            <a:r>
              <a:rPr lang="cs-CZ" sz="2800" b="1" dirty="0"/>
              <a:t>produktivita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= množství statků a služeb, které vyprodukuje pracovník za hodinu</a:t>
            </a:r>
          </a:p>
        </p:txBody>
      </p:sp>
    </p:spTree>
    <p:extLst>
      <p:ext uri="{BB962C8B-B14F-4D97-AF65-F5344CB8AC3E}">
        <p14:creationId xmlns:p14="http://schemas.microsoft.com/office/powerpoint/2010/main" val="3394371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12B0-F525-46EE-8AE7-61369C5591A1}" type="slidenum">
              <a:rPr lang="cs-CZ">
                <a:solidFill>
                  <a:srgbClr val="000000"/>
                </a:solidFill>
              </a:rPr>
              <a:pPr/>
              <a:t>89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 čem závisí produktivita?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Přímo ovlivněna výrobními faktory:</a:t>
            </a:r>
          </a:p>
          <a:p>
            <a:r>
              <a:rPr lang="cs-CZ" b="1"/>
              <a:t>Fyzický kapitál</a:t>
            </a:r>
            <a:r>
              <a:rPr lang="cs-CZ"/>
              <a:t> = </a:t>
            </a:r>
            <a:r>
              <a:rPr lang="cs-CZ" sz="2800"/>
              <a:t>druhotný VF</a:t>
            </a:r>
            <a:r>
              <a:rPr lang="cs-CZ"/>
              <a:t> </a:t>
            </a:r>
            <a:r>
              <a:rPr lang="cs-CZ" sz="2400"/>
              <a:t>(stroje, budovy)</a:t>
            </a:r>
          </a:p>
          <a:p>
            <a:r>
              <a:rPr lang="cs-CZ" b="1"/>
              <a:t>Lidský kapitál</a:t>
            </a:r>
            <a:r>
              <a:rPr lang="cs-CZ"/>
              <a:t> = </a:t>
            </a:r>
            <a:r>
              <a:rPr lang="cs-CZ" sz="2800"/>
              <a:t>znalosti a schopnosti</a:t>
            </a:r>
            <a:r>
              <a:rPr lang="cs-CZ"/>
              <a:t> </a:t>
            </a:r>
            <a:r>
              <a:rPr lang="cs-CZ" sz="2400"/>
              <a:t>– ovl. vzdělání, praxe, zkušenosti</a:t>
            </a:r>
          </a:p>
          <a:p>
            <a:r>
              <a:rPr lang="cs-CZ" b="1"/>
              <a:t>Přírodní zdroje</a:t>
            </a:r>
            <a:r>
              <a:rPr lang="cs-CZ"/>
              <a:t> </a:t>
            </a:r>
            <a:r>
              <a:rPr lang="cs-CZ" sz="2800"/>
              <a:t>– obnovitelné + neobnovitelné </a:t>
            </a:r>
            <a:r>
              <a:rPr lang="cs-CZ" sz="2400"/>
              <a:t>(nejsou nutné pro vysokou produktivitu)</a:t>
            </a:r>
          </a:p>
          <a:p>
            <a:r>
              <a:rPr lang="cs-CZ" b="1"/>
              <a:t>Technologie</a:t>
            </a:r>
            <a:r>
              <a:rPr lang="cs-CZ"/>
              <a:t> = </a:t>
            </a:r>
            <a:r>
              <a:rPr lang="cs-CZ" sz="2800"/>
              <a:t>výrobní postupy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49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F576-12AC-41A6-B0CE-F990E3B61ECE}" type="slidenum">
              <a:rPr lang="cs-CZ"/>
              <a:pPr/>
              <a:t>9</a:t>
            </a:fld>
            <a:endParaRPr lang="cs-CZ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Ekonomický zisk X účetní zisk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Ekonomický zisk</a:t>
            </a:r>
            <a:r>
              <a:rPr lang="cs-CZ"/>
              <a:t> = celkové příjmy – celkové náklady (explicitní i implicitní)</a:t>
            </a:r>
          </a:p>
          <a:p>
            <a:pPr>
              <a:lnSpc>
                <a:spcPct val="90000"/>
              </a:lnSpc>
            </a:pPr>
            <a:r>
              <a:rPr lang="cs-CZ" b="1"/>
              <a:t>Účetní zisk</a:t>
            </a:r>
            <a:r>
              <a:rPr lang="cs-CZ"/>
              <a:t> = celkové příjmy – explicitní náklady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Celkové příjmy &gt; explicitní + implicitní náklady = </a:t>
            </a:r>
            <a:r>
              <a:rPr lang="cs-CZ" b="1"/>
              <a:t>ekonomický zisk</a:t>
            </a:r>
            <a:r>
              <a:rPr lang="cs-CZ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(je menší než účetní zisk)</a:t>
            </a:r>
          </a:p>
        </p:txBody>
      </p:sp>
    </p:spTree>
    <p:extLst>
      <p:ext uri="{BB962C8B-B14F-4D97-AF65-F5344CB8AC3E}">
        <p14:creationId xmlns:p14="http://schemas.microsoft.com/office/powerpoint/2010/main" val="23024005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F9DB-1047-41B2-8395-F9B99FBA3DF8}" type="slidenum">
              <a:rPr lang="cs-CZ">
                <a:solidFill>
                  <a:srgbClr val="000000"/>
                </a:solidFill>
              </a:rPr>
              <a:pPr/>
              <a:t>90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Přírodní zdroje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Je světový růst dán omezeností přírodních zdrojů?</a:t>
            </a:r>
          </a:p>
          <a:p>
            <a:r>
              <a:rPr lang="cs-CZ" sz="2800"/>
              <a:t>Vliv technologií = lze překonat omezení:</a:t>
            </a:r>
          </a:p>
          <a:p>
            <a:pPr lvl="2"/>
            <a:r>
              <a:rPr lang="cs-CZ" sz="2000"/>
              <a:t>Nižší spotřeba, vyšší výtěžnost, nahrazování obnovitelnými, recyklace …</a:t>
            </a:r>
          </a:p>
          <a:p>
            <a:r>
              <a:rPr lang="cs-CZ" sz="2800"/>
              <a:t>= Hospodářský růst může trvat trvale</a:t>
            </a:r>
          </a:p>
          <a:p>
            <a:r>
              <a:rPr lang="cs-CZ" sz="2800"/>
              <a:t>Vyčerpávání zdrojů = vzácnost = růst ceny přírodního zdroje</a:t>
            </a:r>
          </a:p>
          <a:p>
            <a:r>
              <a:rPr lang="cs-CZ" sz="2800"/>
              <a:t>Ceny surovin očištěné o inflaci stagnují, příp. dokonce klesají</a:t>
            </a:r>
          </a:p>
        </p:txBody>
      </p:sp>
    </p:spTree>
    <p:extLst>
      <p:ext uri="{BB962C8B-B14F-4D97-AF65-F5344CB8AC3E}">
        <p14:creationId xmlns:p14="http://schemas.microsoft.com/office/powerpoint/2010/main" val="27557930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FEF-4A31-4F91-945B-24D0B5D12F5B}" type="slidenum">
              <a:rPr lang="cs-CZ">
                <a:solidFill>
                  <a:srgbClr val="000000"/>
                </a:solidFill>
              </a:rPr>
              <a:pPr/>
              <a:t>91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Investice a růst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3990" r="2937"/>
          <a:stretch>
            <a:fillRect/>
          </a:stretch>
        </p:blipFill>
        <p:spPr bwMode="auto">
          <a:xfrm>
            <a:off x="179388" y="1773238"/>
            <a:ext cx="8640762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984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FC33-E337-421B-ABF0-D8942B132A12}" type="slidenum">
              <a:rPr lang="cs-CZ">
                <a:solidFill>
                  <a:srgbClr val="000000"/>
                </a:solidFill>
              </a:rPr>
              <a:pPr/>
              <a:t>92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Růst počtu obyvatel?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Růst počtu obyvatel je ve vztahu s ostatními faktory </a:t>
            </a:r>
            <a:r>
              <a:rPr lang="cs-CZ" sz="2800"/>
              <a:t>(přírodní zdroje, kapitál, technologický pokrok)</a:t>
            </a:r>
          </a:p>
          <a:p>
            <a:r>
              <a:rPr lang="cs-CZ"/>
              <a:t>Dopad na společnost je otázkou debat</a:t>
            </a:r>
          </a:p>
        </p:txBody>
      </p:sp>
      <p:pic>
        <p:nvPicPr>
          <p:cNvPr id="140292" name="Picture 4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3" name="Picture 5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5" name="Picture 7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6" name="Picture 8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8" name="Picture 10" descr="MCj03383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92600"/>
            <a:ext cx="9429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990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5A98-EF10-41FF-A90A-7E7F2EDA01C0}" type="slidenum">
              <a:rPr lang="cs-CZ">
                <a:solidFill>
                  <a:srgbClr val="000000"/>
                </a:solidFill>
              </a:rPr>
              <a:pPr/>
              <a:t>93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příčinou hladomoru?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Růst počtu obyvatel světa = menší podíl na jednoho obyvatele?</a:t>
            </a:r>
          </a:p>
          <a:p>
            <a:r>
              <a:rPr lang="cs-CZ"/>
              <a:t>Ne nedostatečná nabídka potravin, ale selhání rozdělování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141316" name="Picture 4" descr="j01992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49725"/>
            <a:ext cx="184150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529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5EF-40E7-4EC1-9224-E7A25175FEE2}" type="slidenum">
              <a:rPr lang="cs-CZ">
                <a:solidFill>
                  <a:srgbClr val="000000"/>
                </a:solidFill>
              </a:rPr>
              <a:pPr/>
              <a:t>94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Role státu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Vlády mohou zvýšit produktivitu, a tedy životní úroveň:</a:t>
            </a:r>
          </a:p>
          <a:p>
            <a:pPr lvl="2">
              <a:lnSpc>
                <a:spcPct val="90000"/>
              </a:lnSpc>
            </a:pPr>
            <a:r>
              <a:rPr lang="cs-CZ" sz="2800"/>
              <a:t>Podpora úspor a investic</a:t>
            </a:r>
          </a:p>
          <a:p>
            <a:pPr lvl="2">
              <a:lnSpc>
                <a:spcPct val="90000"/>
              </a:lnSpc>
            </a:pPr>
            <a:r>
              <a:rPr lang="cs-CZ" sz="2800"/>
              <a:t>Přilákání zahraničních investorů (FDI)</a:t>
            </a:r>
          </a:p>
          <a:p>
            <a:pPr lvl="2">
              <a:lnSpc>
                <a:spcPct val="90000"/>
              </a:lnSpc>
            </a:pPr>
            <a:r>
              <a:rPr lang="cs-CZ" sz="2800"/>
              <a:t>Podpora vzdělávání; vědy a výzkumu (problém: únik mozků)</a:t>
            </a:r>
          </a:p>
          <a:p>
            <a:pPr lvl="2">
              <a:lnSpc>
                <a:spcPct val="90000"/>
              </a:lnSpc>
            </a:pPr>
            <a:r>
              <a:rPr lang="cs-CZ" sz="2800"/>
              <a:t>Ochrana vlastnických práv (bezpečnost investic)</a:t>
            </a:r>
          </a:p>
          <a:p>
            <a:pPr lvl="2">
              <a:lnSpc>
                <a:spcPct val="90000"/>
              </a:lnSpc>
            </a:pPr>
            <a:r>
              <a:rPr lang="cs-CZ" sz="2800"/>
              <a:t>Politická stabilita</a:t>
            </a:r>
          </a:p>
        </p:txBody>
      </p:sp>
    </p:spTree>
    <p:extLst>
      <p:ext uri="{BB962C8B-B14F-4D97-AF65-F5344CB8AC3E}">
        <p14:creationId xmlns:p14="http://schemas.microsoft.com/office/powerpoint/2010/main" val="11404720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C36-9424-435B-B856-03F4BAEB71D5}" type="slidenum">
              <a:rPr lang="cs-CZ">
                <a:solidFill>
                  <a:srgbClr val="000000"/>
                </a:solidFill>
              </a:rPr>
              <a:pPr/>
              <a:t>95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Trend X cyklus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25650"/>
            <a:ext cx="7772400" cy="4106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/>
              <a:t>TREND </a:t>
            </a:r>
            <a:r>
              <a:rPr lang="cs-CZ" sz="2800"/>
              <a:t>= dlouhodobá míra ekonomické expanze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/>
              <a:t>X</a:t>
            </a:r>
          </a:p>
          <a:p>
            <a:pPr>
              <a:lnSpc>
                <a:spcPct val="90000"/>
              </a:lnSpc>
            </a:pPr>
            <a:r>
              <a:rPr lang="cs-CZ" sz="2800" b="1"/>
              <a:t>CYKLUS </a:t>
            </a:r>
            <a:r>
              <a:rPr lang="cs-CZ" sz="2800"/>
              <a:t>= krátkodobé fluktuace okolo trendu</a:t>
            </a:r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Potenciální produkt = max. dlouhodobě 	udržitelný výkon ekonomiky</a:t>
            </a:r>
          </a:p>
        </p:txBody>
      </p:sp>
    </p:spTree>
    <p:extLst>
      <p:ext uri="{BB962C8B-B14F-4D97-AF65-F5344CB8AC3E}">
        <p14:creationId xmlns:p14="http://schemas.microsoft.com/office/powerpoint/2010/main" val="40060980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8DD-8039-447B-8F6F-6596A61A3C6A}" type="slidenum">
              <a:rPr lang="cs-CZ">
                <a:solidFill>
                  <a:srgbClr val="000000"/>
                </a:solidFill>
              </a:rPr>
              <a:pPr/>
              <a:t>96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Cyklické fluktuace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6019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864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A114-D473-4444-A3C3-43B0C7B0B412}" type="slidenum">
              <a:rPr lang="cs-CZ">
                <a:solidFill>
                  <a:srgbClr val="000000"/>
                </a:solidFill>
              </a:rPr>
              <a:pPr/>
              <a:t>97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Hospodářský cyklus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mezera výstupu </a:t>
            </a:r>
            <a:r>
              <a:rPr lang="cs-CZ"/>
              <a:t>= potenciální – skutečný </a:t>
            </a:r>
            <a:r>
              <a:rPr lang="cs-CZ" smtClean="0"/>
              <a:t>produkt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b="1" dirty="0"/>
              <a:t>perioda </a:t>
            </a:r>
            <a:r>
              <a:rPr lang="cs-CZ" dirty="0"/>
              <a:t>= časový úsek jednoho 	hospodářského cyklu</a:t>
            </a:r>
          </a:p>
          <a:p>
            <a:pPr>
              <a:lnSpc>
                <a:spcPct val="90000"/>
              </a:lnSpc>
            </a:pPr>
            <a:r>
              <a:rPr lang="cs-CZ" b="1" dirty="0"/>
              <a:t>recese </a:t>
            </a:r>
            <a:r>
              <a:rPr lang="cs-CZ" dirty="0"/>
              <a:t>= pokles výkonu + pokles cenové 	hladiny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slumpflace</a:t>
            </a:r>
            <a:r>
              <a:rPr lang="cs-CZ" b="1" dirty="0"/>
              <a:t> </a:t>
            </a:r>
            <a:r>
              <a:rPr lang="cs-CZ" dirty="0"/>
              <a:t>= pokles výkonu + růst 	cenové hladiny</a:t>
            </a:r>
          </a:p>
        </p:txBody>
      </p:sp>
    </p:spTree>
    <p:extLst>
      <p:ext uri="{BB962C8B-B14F-4D97-AF65-F5344CB8AC3E}">
        <p14:creationId xmlns:p14="http://schemas.microsoft.com/office/powerpoint/2010/main" val="16008466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AAD-C62B-4CEA-802C-3751F407124C}" type="slidenum">
              <a:rPr lang="cs-CZ">
                <a:solidFill>
                  <a:srgbClr val="000000"/>
                </a:solidFill>
              </a:rPr>
              <a:pPr/>
              <a:t>98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Fáze hospodářského cyklu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Recese X deprese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716463" y="530066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  <a:latin typeface="Arial" charset="0"/>
              </a:rPr>
              <a:t>dno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227763" y="2492375"/>
            <a:ext cx="122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  <a:latin typeface="Arial" charset="0"/>
              </a:rPr>
              <a:t>vrchol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11188" y="3933825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  <a:latin typeface="Arial" charset="0"/>
              </a:rPr>
              <a:t>expanze</a:t>
            </a:r>
          </a:p>
        </p:txBody>
      </p:sp>
      <p:sp>
        <p:nvSpPr>
          <p:cNvPr id="120841" name="Freeform 9"/>
          <p:cNvSpPr>
            <a:spLocks/>
          </p:cNvSpPr>
          <p:nvPr/>
        </p:nvSpPr>
        <p:spPr bwMode="auto">
          <a:xfrm>
            <a:off x="1619250" y="2817813"/>
            <a:ext cx="5689600" cy="2638425"/>
          </a:xfrm>
          <a:custGeom>
            <a:avLst/>
            <a:gdLst>
              <a:gd name="T0" fmla="*/ 0 w 3584"/>
              <a:gd name="T1" fmla="*/ 1428 h 1662"/>
              <a:gd name="T2" fmla="*/ 182 w 3584"/>
              <a:gd name="T3" fmla="*/ 793 h 1662"/>
              <a:gd name="T4" fmla="*/ 545 w 3584"/>
              <a:gd name="T5" fmla="*/ 521 h 1662"/>
              <a:gd name="T6" fmla="*/ 1044 w 3584"/>
              <a:gd name="T7" fmla="*/ 1247 h 1662"/>
              <a:gd name="T8" fmla="*/ 1679 w 3584"/>
              <a:gd name="T9" fmla="*/ 1065 h 1662"/>
              <a:gd name="T10" fmla="*/ 2223 w 3584"/>
              <a:gd name="T11" fmla="*/ 1519 h 1662"/>
              <a:gd name="T12" fmla="*/ 3039 w 3584"/>
              <a:gd name="T13" fmla="*/ 204 h 1662"/>
              <a:gd name="T14" fmla="*/ 3584 w 3584"/>
              <a:gd name="T15" fmla="*/ 294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84" h="1662">
                <a:moveTo>
                  <a:pt x="0" y="1428"/>
                </a:moveTo>
                <a:cubicBezTo>
                  <a:pt x="45" y="1186"/>
                  <a:pt x="91" y="944"/>
                  <a:pt x="182" y="793"/>
                </a:cubicBezTo>
                <a:cubicBezTo>
                  <a:pt x="273" y="642"/>
                  <a:pt x="401" y="445"/>
                  <a:pt x="545" y="521"/>
                </a:cubicBezTo>
                <a:cubicBezTo>
                  <a:pt x="689" y="597"/>
                  <a:pt x="855" y="1156"/>
                  <a:pt x="1044" y="1247"/>
                </a:cubicBezTo>
                <a:cubicBezTo>
                  <a:pt x="1233" y="1338"/>
                  <a:pt x="1483" y="1020"/>
                  <a:pt x="1679" y="1065"/>
                </a:cubicBezTo>
                <a:cubicBezTo>
                  <a:pt x="1875" y="1110"/>
                  <a:pt x="1996" y="1662"/>
                  <a:pt x="2223" y="1519"/>
                </a:cubicBezTo>
                <a:cubicBezTo>
                  <a:pt x="2450" y="1376"/>
                  <a:pt x="2812" y="408"/>
                  <a:pt x="3039" y="204"/>
                </a:cubicBezTo>
                <a:cubicBezTo>
                  <a:pt x="3266" y="0"/>
                  <a:pt x="3493" y="279"/>
                  <a:pt x="3584" y="2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771775" y="3789363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  <a:latin typeface="Arial" charset="0"/>
              </a:rPr>
              <a:t>krize</a:t>
            </a:r>
          </a:p>
        </p:txBody>
      </p:sp>
    </p:spTree>
    <p:extLst>
      <p:ext uri="{BB962C8B-B14F-4D97-AF65-F5344CB8AC3E}">
        <p14:creationId xmlns:p14="http://schemas.microsoft.com/office/powerpoint/2010/main" val="16602846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000000"/>
                </a:solidFill>
              </a:rPr>
              <a:t>Základy ekonomie 2014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B7C1-E937-41B3-A496-FD0A1D6F157C}" type="slidenum">
              <a:rPr lang="cs-CZ">
                <a:solidFill>
                  <a:srgbClr val="000000"/>
                </a:solidFill>
              </a:rPr>
              <a:pPr/>
              <a:t>99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Fluktuace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Ekonomická aktivita fluktuuje </a:t>
            </a:r>
          </a:p>
          <a:p>
            <a:pPr>
              <a:buFont typeface="Wingdings" pitchFamily="2" charset="2"/>
              <a:buNone/>
            </a:pPr>
            <a:r>
              <a:rPr lang="cs-CZ"/>
              <a:t> = </a:t>
            </a:r>
            <a:r>
              <a:rPr lang="cs-CZ" sz="2800"/>
              <a:t>ve většině let produkce zboží a služeb roste, někdy ale ne </a:t>
            </a:r>
          </a:p>
          <a:p>
            <a:r>
              <a:rPr lang="cs-CZ"/>
              <a:t>Nepravidelné, nepředvídatelné</a:t>
            </a:r>
          </a:p>
          <a:p>
            <a:r>
              <a:rPr lang="cs-CZ"/>
              <a:t>Většina makroekonomických veličin fluktuuje společně</a:t>
            </a:r>
          </a:p>
          <a:p>
            <a:r>
              <a:rPr lang="cs-CZ"/>
              <a:t>Pokles výkonu → růst nezaměstnanosti</a:t>
            </a:r>
          </a:p>
        </p:txBody>
      </p:sp>
    </p:spTree>
    <p:extLst>
      <p:ext uri="{BB962C8B-B14F-4D97-AF65-F5344CB8AC3E}">
        <p14:creationId xmlns:p14="http://schemas.microsoft.com/office/powerpoint/2010/main" val="661255801"/>
      </p:ext>
    </p:extLst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1151</TotalTime>
  <Words>2603</Words>
  <Application>Microsoft Office PowerPoint</Application>
  <PresentationFormat>Předvádění na obrazovce (4:3)</PresentationFormat>
  <Paragraphs>732</Paragraphs>
  <Slides>103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103</vt:i4>
      </vt:variant>
    </vt:vector>
  </HeadingPairs>
  <TitlesOfParts>
    <vt:vector size="104" baseType="lpstr">
      <vt:lpstr>Směsice</vt:lpstr>
      <vt:lpstr>5 </vt:lpstr>
      <vt:lpstr>Firmy</vt:lpstr>
      <vt:lpstr>Cíl firem</vt:lpstr>
      <vt:lpstr>Celkový příjem, celkové náklady</vt:lpstr>
      <vt:lpstr>Náklady</vt:lpstr>
      <vt:lpstr>Náklady VŠ studia</vt:lpstr>
      <vt:lpstr>Příklad</vt:lpstr>
      <vt:lpstr>???</vt:lpstr>
      <vt:lpstr>Ekonomický zisk X účetní zisk</vt:lpstr>
      <vt:lpstr>Ekonomický zisk X účetní zisk</vt:lpstr>
      <vt:lpstr>Náklady</vt:lpstr>
      <vt:lpstr>Průměrné a mezní náklady</vt:lpstr>
      <vt:lpstr>Náklady</vt:lpstr>
      <vt:lpstr>Zákon klesajícího mezního produktu</vt:lpstr>
      <vt:lpstr>Zákon klesajícího mezního produktu</vt:lpstr>
      <vt:lpstr>Spotřebitel</vt:lpstr>
      <vt:lpstr>Poptávka X poptávané množství</vt:lpstr>
      <vt:lpstr>Zákon klesající poptávky</vt:lpstr>
      <vt:lpstr>Spotřebitelská volba</vt:lpstr>
      <vt:lpstr>Spotřebitelská volba</vt:lpstr>
      <vt:lpstr>Celkový a mezní užitek</vt:lpstr>
      <vt:lpstr>Zákon klesajícího mezního užitku</vt:lpstr>
      <vt:lpstr>Kolik statku koupit?</vt:lpstr>
      <vt:lpstr>Kolik koupit?</vt:lpstr>
      <vt:lpstr>Příklad spotřebitelské volby</vt:lpstr>
      <vt:lpstr>Elasticita (citlivost) poptávky</vt:lpstr>
      <vt:lpstr>Příklad ze života</vt:lpstr>
      <vt:lpstr>6 </vt:lpstr>
      <vt:lpstr>Maximalizace zisku</vt:lpstr>
      <vt:lpstr>Příklad – maximalizace zisku</vt:lpstr>
      <vt:lpstr>1. Dokonalá konkurence</vt:lpstr>
      <vt:lpstr>DOKO - příklad</vt:lpstr>
      <vt:lpstr>Individuální poptávka v DOKO</vt:lpstr>
      <vt:lpstr>Ukončení činnosti </vt:lpstr>
      <vt:lpstr>Příčiny nedokonalosti trhů</vt:lpstr>
      <vt:lpstr>NEDOKO – příklad </vt:lpstr>
      <vt:lpstr>Individuální poptávka  v NEDOKO</vt:lpstr>
      <vt:lpstr>Počet firem?</vt:lpstr>
      <vt:lpstr>2. Monopol</vt:lpstr>
      <vt:lpstr>Státní řešení monopolů</vt:lpstr>
      <vt:lpstr>Regulace</vt:lpstr>
      <vt:lpstr>Antidumpingová politika</vt:lpstr>
      <vt:lpstr>Cenová diskriminace</vt:lpstr>
      <vt:lpstr>Cenová diskriminace</vt:lpstr>
      <vt:lpstr>Jak časté jsou problémy s monopoly?</vt:lpstr>
      <vt:lpstr>3. Oligopol</vt:lpstr>
      <vt:lpstr>Teorie her</vt:lpstr>
      <vt:lpstr>Vězňovo dilema</vt:lpstr>
      <vt:lpstr>Antikartelové zákonodárství</vt:lpstr>
      <vt:lpstr>Příklad ze života</vt:lpstr>
      <vt:lpstr>Protikartelové zákonodárství</vt:lpstr>
      <vt:lpstr>Monopolistická konkurence</vt:lpstr>
      <vt:lpstr>Reklama</vt:lpstr>
      <vt:lpstr>ČETBA</vt:lpstr>
      <vt:lpstr>Prezentace aplikace PowerPoint</vt:lpstr>
      <vt:lpstr>7 </vt:lpstr>
      <vt:lpstr>HDP</vt:lpstr>
      <vt:lpstr>... HDP</vt:lpstr>
      <vt:lpstr>Co HDP nezachycuje?</vt:lpstr>
      <vt:lpstr>HDP příklady</vt:lpstr>
      <vt:lpstr>Výpočet HDP</vt:lpstr>
      <vt:lpstr>Složení HDP</vt:lpstr>
      <vt:lpstr>Další metody výpočtu HDP</vt:lpstr>
      <vt:lpstr>Metoda přidanou hodnotou</vt:lpstr>
      <vt:lpstr>HDP přidanou hodnotou  </vt:lpstr>
      <vt:lpstr>HDP X HNP</vt:lpstr>
      <vt:lpstr>Nominální X reálný produkt</vt:lpstr>
      <vt:lpstr>Vývoj HDP ČR</vt:lpstr>
      <vt:lpstr>Vývoj reálného HDP ČR</vt:lpstr>
      <vt:lpstr>Nominální X reálný produkt</vt:lpstr>
      <vt:lpstr>HDP v kontextu</vt:lpstr>
      <vt:lpstr>HDP v kontextu (rok 2008)</vt:lpstr>
      <vt:lpstr>BigMac Index</vt:lpstr>
      <vt:lpstr>BigMac Index</vt:lpstr>
      <vt:lpstr>BigMac Index</vt:lpstr>
      <vt:lpstr>Nominální HDP na hlavu (2008)</vt:lpstr>
      <vt:lpstr>Human Development Index</vt:lpstr>
      <vt:lpstr>HDI (2010)</vt:lpstr>
      <vt:lpstr>HDI – top 10 (2010)</vt:lpstr>
      <vt:lpstr>HDI (2010)</vt:lpstr>
      <vt:lpstr>HDI – 10 nejlepších (2007) </vt:lpstr>
      <vt:lpstr>HDI – 12 nejhorších (2007)</vt:lpstr>
      <vt:lpstr>8 </vt:lpstr>
      <vt:lpstr>Růst HDP</vt:lpstr>
      <vt:lpstr>Produkce a růst</vt:lpstr>
      <vt:lpstr>Ekonomický růst ve 20. století,  životní úroveň</vt:lpstr>
      <vt:lpstr>Růst HDP na hlavu </vt:lpstr>
      <vt:lpstr>Ekonomický růst</vt:lpstr>
      <vt:lpstr>Na čem závisí produktivita?</vt:lpstr>
      <vt:lpstr>Přírodní zdroje</vt:lpstr>
      <vt:lpstr>Investice a růst</vt:lpstr>
      <vt:lpstr>Růst počtu obyvatel?</vt:lpstr>
      <vt:lpstr>Co je příčinou hladomoru?</vt:lpstr>
      <vt:lpstr>Role státu</vt:lpstr>
      <vt:lpstr>Trend X cyklus</vt:lpstr>
      <vt:lpstr>Cyklické fluktuace</vt:lpstr>
      <vt:lpstr>Hospodářský cyklus</vt:lpstr>
      <vt:lpstr>Fáze hospodářského cyklu</vt:lpstr>
      <vt:lpstr>Fluktuace</vt:lpstr>
      <vt:lpstr>USA – vývoj míry nezaměstnanosti</vt:lpstr>
      <vt:lpstr>Příčiny kolísání HDP</vt:lpstr>
      <vt:lpstr>ČETBA</vt:lpstr>
      <vt:lpstr>Prezentace aplikace PowerPoint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1. </dc:title>
  <cp:lastModifiedBy>Jandova Monika</cp:lastModifiedBy>
  <cp:revision>57</cp:revision>
  <dcterms:created xsi:type="dcterms:W3CDTF">2007-09-07T08:06:30Z</dcterms:created>
  <dcterms:modified xsi:type="dcterms:W3CDTF">2014-10-27T09:09:31Z</dcterms:modified>
</cp:coreProperties>
</file>