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  <p:sldId id="434" r:id="rId68"/>
    <p:sldId id="435" r:id="rId69"/>
    <p:sldId id="436" r:id="rId70"/>
    <p:sldId id="437" r:id="rId71"/>
    <p:sldId id="438" r:id="rId72"/>
    <p:sldId id="439" r:id="rId73"/>
    <p:sldId id="440" r:id="rId74"/>
    <p:sldId id="441" r:id="rId75"/>
    <p:sldId id="442" r:id="rId76"/>
    <p:sldId id="443" r:id="rId77"/>
    <p:sldId id="444" r:id="rId78"/>
    <p:sldId id="445" r:id="rId79"/>
    <p:sldId id="446" r:id="rId80"/>
    <p:sldId id="447" r:id="rId81"/>
    <p:sldId id="448" r:id="rId82"/>
    <p:sldId id="449" r:id="rId83"/>
    <p:sldId id="450" r:id="rId84"/>
    <p:sldId id="452" r:id="rId85"/>
  </p:sldIdLst>
  <p:sldSz cx="9144000" cy="6858000" type="screen4x3"/>
  <p:notesSz cx="6781800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>
        <p:scale>
          <a:sx n="100" d="100"/>
          <a:sy n="100" d="100"/>
        </p:scale>
        <p:origin x="-186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6DB935-90F6-4D64-B2FD-778FB7C13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4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D1AF-5306-43E3-8C6D-7D14884944AE}" type="datetimeFigureOut">
              <a:rPr lang="cs-CZ" smtClean="0"/>
              <a:pPr/>
              <a:t>30.11.2014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CDC3-6596-40C7-A755-49A89A1026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8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55C63-D2E1-489C-8202-E301F521DC1D}" type="slidenum">
              <a:rPr lang="cs-CZ"/>
              <a:pPr/>
              <a:t>1</a:t>
            </a:fld>
            <a:endParaRPr 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77A17-C4CA-4304-AD3E-3AB2D0871A64}" type="slidenum">
              <a:rPr lang="cs-CZ" smtClean="0"/>
              <a:pPr/>
              <a:t>78</a:t>
            </a:fld>
            <a:endParaRPr lang="cs-CZ" smtClean="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42434" y="9430067"/>
            <a:ext cx="2939366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C47CAF3B-B68E-44EE-8C60-992278639E4E}" type="slidenum">
              <a:rPr lang="cs-CZ" sz="1200"/>
              <a:pPr algn="r"/>
              <a:t>78</a:t>
            </a:fld>
            <a:endParaRPr lang="cs-CZ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BFD0C-DA90-4176-8109-3D22DE13A9AE}" type="slidenum">
              <a:rPr lang="cs-CZ" smtClean="0"/>
              <a:pPr/>
              <a:t>82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C4C2A-614F-4D64-A831-27FA569B0F69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928C8-CC0A-47A9-BB49-505237D871E9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95E81-F386-4B56-B309-C83019290DE4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C963E-31B0-4A74-A24C-FE4AA65FC8E3}" type="slidenum">
              <a:rPr lang="cs-CZ" smtClean="0"/>
              <a:pPr/>
              <a:t>64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5B1F6-7312-42F5-9127-00B8834BA3F0}" type="slidenum">
              <a:rPr lang="cs-CZ" smtClean="0"/>
              <a:pPr/>
              <a:t>65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F230EE-7E89-4825-AE07-A1BC799F708C}" type="slidenum">
              <a:rPr lang="cs-CZ" smtClean="0"/>
              <a:pPr>
                <a:defRPr/>
              </a:pPr>
              <a:t>67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D69B2-CD0E-49BC-85B2-B309FE90433F}" type="slidenum">
              <a:rPr lang="cs-CZ" smtClean="0"/>
              <a:pPr/>
              <a:t>74</a:t>
            </a:fld>
            <a:endParaRPr lang="cs-CZ" smtClean="0"/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42434" y="9430067"/>
            <a:ext cx="2939366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9B3B0FB0-8E81-4F0C-9D6A-B83F440D375B}" type="slidenum">
              <a:rPr lang="cs-CZ" sz="1200"/>
              <a:pPr algn="r"/>
              <a:t>74</a:t>
            </a:fld>
            <a:endParaRPr lang="cs-CZ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66545-6F19-420B-AE45-FAD13CE0A0DD}" type="slidenum">
              <a:rPr lang="cs-CZ" smtClean="0"/>
              <a:pPr/>
              <a:t>75</a:t>
            </a:fld>
            <a:endParaRPr lang="cs-CZ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42434" y="9430067"/>
            <a:ext cx="2939366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7" tIns="46003" rIns="92007" bIns="46003" anchor="b"/>
          <a:lstStyle/>
          <a:p>
            <a:pPr algn="r"/>
            <a:fld id="{23F83B46-F326-43E4-94FA-CC0D5495D351}" type="slidenum">
              <a:rPr lang="cs-CZ" sz="1200"/>
              <a:pPr algn="r"/>
              <a:t>75</a:t>
            </a:fld>
            <a:endParaRPr lang="cs-CZ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4E36-6E1D-41E3-9E35-6E76E545CC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2225-5F6F-491F-B402-612F65C61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EDF3-D75D-4E8F-91CD-54D512189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Public Sector Transformatio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3441-2195-4A41-B321-B86F2D6B8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960833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0BC8-205A-4E99-9B21-8C2498A321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B701-FB50-42A0-9448-F58BE6E08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FE08-697F-4E97-80FE-F758A169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8396-630F-458E-A3D3-E7CC4A1EE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1F79-12AB-400A-8F59-341D8C4AB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320F-4718-4ECA-A26E-792170AA7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833F-BDEE-42A7-9A6E-C578A152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3453-A06D-42DB-A5B7-6630F408F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7AE70E-7154-481E-8735-4B3384B1CA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2.xls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pl-PL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Přednáška č. 2</a:t>
            </a:r>
            <a:br>
              <a:rPr lang="pl-PL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r>
              <a:rPr lang="pl-PL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Politické </a:t>
            </a:r>
            <a:r>
              <a:rPr lang="pl-PL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ideologie</a:t>
            </a:r>
            <a:endParaRPr lang="cs-CZ" sz="48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86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Konzervatismus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040313"/>
          </a:xfrm>
        </p:spPr>
        <p:txBody>
          <a:bodyPr/>
          <a:lstStyle/>
          <a:p>
            <a:pPr eaLnBrk="1" hangingPunct="1">
              <a:defRPr/>
            </a:pPr>
            <a:r>
              <a:rPr lang="cs-CZ" b="1" i="1" dirty="0" smtClean="0">
                <a:latin typeface="Cambria" panose="02040503050406030204" pitchFamily="18" charset="0"/>
              </a:rPr>
              <a:t>Autoritativní</a:t>
            </a:r>
            <a:r>
              <a:rPr lang="cs-CZ" dirty="0" smtClean="0">
                <a:latin typeface="Cambria" panose="02040503050406030204" pitchFamily="18" charset="0"/>
              </a:rPr>
              <a:t> k. – podpora fašismu a nacismu</a:t>
            </a:r>
          </a:p>
          <a:p>
            <a:pPr eaLnBrk="1" hangingPunct="1">
              <a:defRPr/>
            </a:pPr>
            <a:r>
              <a:rPr lang="cs-CZ" b="1" i="1" dirty="0" smtClean="0">
                <a:latin typeface="Cambria" panose="02040503050406030204" pitchFamily="18" charset="0"/>
              </a:rPr>
              <a:t>Paternalistický</a:t>
            </a:r>
            <a:r>
              <a:rPr lang="cs-CZ" dirty="0" smtClean="0">
                <a:latin typeface="Cambria" panose="02040503050406030204" pitchFamily="18" charset="0"/>
              </a:rPr>
              <a:t> k. – posun blíže k levici; pragmatické úvahy – „střední cesta“</a:t>
            </a:r>
          </a:p>
          <a:p>
            <a:pPr eaLnBrk="1" hangingPunct="1">
              <a:defRPr/>
            </a:pPr>
            <a:r>
              <a:rPr lang="cs-CZ" b="1" dirty="0" smtClean="0">
                <a:latin typeface="Cambria" panose="02040503050406030204" pitchFamily="18" charset="0"/>
              </a:rPr>
              <a:t>Nová pravice</a:t>
            </a:r>
            <a:r>
              <a:rPr lang="cs-CZ" dirty="0" smtClean="0">
                <a:latin typeface="Cambria" panose="02040503050406030204" pitchFamily="18" charset="0"/>
              </a:rPr>
              <a:t> – </a:t>
            </a:r>
            <a:r>
              <a:rPr lang="cs-CZ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neoliberalismus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neokonzervatismus</a:t>
            </a:r>
            <a:r>
              <a:rPr lang="cs-CZ" dirty="0" smtClean="0">
                <a:latin typeface="Cambria" panose="02040503050406030204" pitchFamily="18" charset="0"/>
              </a:rPr>
              <a:t>; reakce na 60./70. léta, ekonomickou krizi a úpadek tradičních hodnot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- M.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Thatcher</a:t>
            </a:r>
            <a:r>
              <a:rPr lang="cs-CZ" dirty="0" smtClean="0">
                <a:latin typeface="Cambria" panose="02040503050406030204" pitchFamily="18" charset="0"/>
              </a:rPr>
              <a:t>, R. </a:t>
            </a:r>
            <a:r>
              <a:rPr lang="cs-CZ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Reagan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Rozdíl mezi </a:t>
            </a:r>
            <a:r>
              <a:rPr lang="cs-CZ" b="1" dirty="0" smtClean="0">
                <a:latin typeface="Cambria" panose="02040503050406030204" pitchFamily="18" charset="0"/>
              </a:rPr>
              <a:t>americkým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b="1" dirty="0" smtClean="0">
                <a:latin typeface="Cambria" panose="02040503050406030204" pitchFamily="18" charset="0"/>
              </a:rPr>
              <a:t>kontinentálním</a:t>
            </a:r>
            <a:r>
              <a:rPr lang="cs-CZ" dirty="0" smtClean="0">
                <a:latin typeface="Cambria" panose="02040503050406030204" pitchFamily="18" charset="0"/>
              </a:rPr>
              <a:t> konzervatismem (!).</a:t>
            </a:r>
          </a:p>
        </p:txBody>
      </p:sp>
    </p:spTree>
    <p:extLst>
      <p:ext uri="{BB962C8B-B14F-4D97-AF65-F5344CB8AC3E}">
        <p14:creationId xmlns:p14="http://schemas.microsoft.com/office/powerpoint/2010/main" val="3857116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3600" b="1" u="sng" dirty="0" smtClean="0">
                <a:latin typeface="Cambria" panose="02040503050406030204" pitchFamily="18" charset="0"/>
              </a:rPr>
              <a:t>Socialismus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Vzniká jako reakce na průmyslovou revoluci.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Počátky představuje utopický socialismus vznikající na přelomu 18. a 19. st. (</a:t>
            </a:r>
            <a:r>
              <a:rPr lang="cs-CZ" sz="2800" dirty="0" err="1" smtClean="0">
                <a:latin typeface="Cambria" panose="02040503050406030204" pitchFamily="18" charset="0"/>
              </a:rPr>
              <a:t>Saint</a:t>
            </a:r>
            <a:r>
              <a:rPr lang="cs-CZ" sz="2800" dirty="0" smtClean="0">
                <a:latin typeface="Cambria" panose="02040503050406030204" pitchFamily="18" charset="0"/>
              </a:rPr>
              <a:t>-Simon, Ch. Fourier, R. </a:t>
            </a:r>
            <a:r>
              <a:rPr lang="cs-CZ" sz="2800" dirty="0" err="1" smtClean="0">
                <a:latin typeface="Cambria" panose="02040503050406030204" pitchFamily="18" charset="0"/>
              </a:rPr>
              <a:t>Owen</a:t>
            </a:r>
            <a:r>
              <a:rPr lang="cs-CZ" sz="2800" dirty="0" smtClean="0">
                <a:latin typeface="Cambria" panose="02040503050406030204" pitchFamily="18" charset="0"/>
              </a:rPr>
              <a:t> aj) 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Hlavní představitelé: Karl Marx, Friedrich Engels.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Pod hlavičku socialismu v politické vědě zařazujeme nesmírně široké rozpětí politických směrů.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b="1" u="sng" dirty="0" smtClean="0">
                <a:latin typeface="Cambria" panose="02040503050406030204" pitchFamily="18" charset="0"/>
              </a:rPr>
              <a:t>Principy</a:t>
            </a:r>
            <a:r>
              <a:rPr lang="cs-CZ" dirty="0" smtClean="0">
                <a:latin typeface="Cambria" panose="02040503050406030204" pitchFamily="18" charset="0"/>
              </a:rPr>
              <a:t>: kolektivismus/pospolitost, spolupráce, společenské třídy, rovnost, společné vlastnictví, odcizení, vykořisťování, historický materialismus, revoluce (komunismus)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Cambria" panose="020405030504060302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2648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37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Socialismus - štěpení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latin typeface="Cambria" panose="02040503050406030204" pitchFamily="18" charset="0"/>
              </a:rPr>
              <a:t>Revoluční</a:t>
            </a:r>
            <a:r>
              <a:rPr lang="cs-CZ" dirty="0" smtClean="0">
                <a:latin typeface="Cambria" panose="02040503050406030204" pitchFamily="18" charset="0"/>
              </a:rPr>
              <a:t> x </a:t>
            </a:r>
            <a:r>
              <a:rPr lang="cs-CZ" b="1" dirty="0" smtClean="0">
                <a:latin typeface="Cambria" panose="02040503050406030204" pitchFamily="18" charset="0"/>
              </a:rPr>
              <a:t>evoluční (reformistický)</a:t>
            </a:r>
            <a:endParaRPr lang="cs-CZ" dirty="0" smtClean="0">
              <a:latin typeface="Cambria" panose="020405030504060302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(1) </a:t>
            </a:r>
            <a:r>
              <a:rPr lang="cs-CZ" b="1" dirty="0" smtClean="0">
                <a:latin typeface="Cambria" panose="02040503050406030204" pitchFamily="18" charset="0"/>
              </a:rPr>
              <a:t>Revoluční/Komunismus</a:t>
            </a:r>
            <a:r>
              <a:rPr lang="cs-CZ" dirty="0" smtClean="0">
                <a:latin typeface="Cambria" panose="02040503050406030204" pitchFamily="18" charset="0"/>
              </a:rPr>
              <a:t>: teoreticky rozpracoval V.I. </a:t>
            </a:r>
            <a:r>
              <a:rPr lang="cs-CZ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Lenin</a:t>
            </a:r>
            <a:r>
              <a:rPr lang="cs-CZ" b="1" u="sng" dirty="0" smtClean="0">
                <a:latin typeface="Cambria" panose="02040503050406030204" pitchFamily="18" charset="0"/>
              </a:rPr>
              <a:t/>
            </a:r>
            <a:br>
              <a:rPr lang="cs-CZ" b="1" u="sng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- </a:t>
            </a:r>
            <a:r>
              <a:rPr lang="cs-CZ" i="1" dirty="0" smtClean="0">
                <a:latin typeface="Cambria" panose="02040503050406030204" pitchFamily="18" charset="0"/>
              </a:rPr>
              <a:t>Avantgardní strana</a:t>
            </a:r>
            <a:r>
              <a:rPr lang="cs-CZ" dirty="0" smtClean="0">
                <a:latin typeface="Cambria" panose="02040503050406030204" pitchFamily="18" charset="0"/>
              </a:rPr>
              <a:t> =</a:t>
            </a:r>
            <a:r>
              <a:rPr lang="en-US" dirty="0" smtClean="0">
                <a:latin typeface="Cambria" panose="02040503050406030204" pitchFamily="18" charset="0"/>
              </a:rPr>
              <a:t>&gt;</a:t>
            </a:r>
            <a:r>
              <a:rPr lang="cs-CZ" dirty="0" smtClean="0">
                <a:latin typeface="Cambria" panose="02040503050406030204" pitchFamily="18" charset="0"/>
              </a:rPr>
              <a:t> mobilizace dělnictva, internacionalismus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b="1" dirty="0" smtClean="0">
                <a:latin typeface="Cambria" panose="02040503050406030204" pitchFamily="18" charset="0"/>
              </a:rPr>
              <a:t>Stalinismus</a:t>
            </a:r>
            <a:r>
              <a:rPr lang="cs-CZ" dirty="0" smtClean="0">
                <a:latin typeface="Cambria" panose="02040503050406030204" pitchFamily="18" charset="0"/>
              </a:rPr>
              <a:t> – model ortodoxního komunismu (v praxi totalitní  režim)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b="1" dirty="0" smtClean="0">
                <a:latin typeface="Cambria" panose="02040503050406030204" pitchFamily="18" charset="0"/>
              </a:rPr>
              <a:t>Západní marxismus</a:t>
            </a:r>
            <a:r>
              <a:rPr lang="cs-CZ" dirty="0" smtClean="0">
                <a:latin typeface="Cambria" panose="02040503050406030204" pitchFamily="18" charset="0"/>
              </a:rPr>
              <a:t> – vzdání se myšlenky násilné revoluce</a:t>
            </a:r>
          </a:p>
        </p:txBody>
      </p:sp>
    </p:spTree>
    <p:extLst>
      <p:ext uri="{BB962C8B-B14F-4D97-AF65-F5344CB8AC3E}">
        <p14:creationId xmlns:p14="http://schemas.microsoft.com/office/powerpoint/2010/main" val="32633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9937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Socialismus - štěpení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1" dirty="0" smtClean="0">
                <a:latin typeface="Cambria" panose="02040503050406030204" pitchFamily="18" charset="0"/>
              </a:rPr>
              <a:t>Revoluční</a:t>
            </a:r>
            <a:r>
              <a:rPr lang="cs-CZ" dirty="0" smtClean="0">
                <a:latin typeface="Cambria" panose="02040503050406030204" pitchFamily="18" charset="0"/>
              </a:rPr>
              <a:t> x </a:t>
            </a:r>
            <a:r>
              <a:rPr lang="cs-CZ" b="1" dirty="0" smtClean="0">
                <a:latin typeface="Cambria" panose="02040503050406030204" pitchFamily="18" charset="0"/>
              </a:rPr>
              <a:t>evoluční (reformistický)</a:t>
            </a:r>
            <a:endParaRPr lang="cs-CZ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(2) </a:t>
            </a:r>
            <a:r>
              <a:rPr lang="cs-CZ" b="1" dirty="0" smtClean="0">
                <a:latin typeface="Cambria" panose="02040503050406030204" pitchFamily="18" charset="0"/>
              </a:rPr>
              <a:t>Evoluční/Sociální demokracie</a:t>
            </a:r>
            <a:r>
              <a:rPr lang="cs-CZ" dirty="0" smtClean="0">
                <a:latin typeface="Cambria" panose="02040503050406030204" pitchFamily="18" charset="0"/>
              </a:rPr>
              <a:t>: humanistická tradice; </a:t>
            </a:r>
            <a:r>
              <a:rPr lang="cs-CZ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morální kritika</a:t>
            </a:r>
            <a:r>
              <a:rPr lang="cs-CZ" dirty="0" smtClean="0">
                <a:latin typeface="Cambria" panose="02040503050406030204" pitchFamily="18" charset="0"/>
              </a:rPr>
              <a:t> kapitalismu; sblížení s moderním liberalismem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- doktrína </a:t>
            </a:r>
            <a:r>
              <a:rPr lang="cs-CZ" b="1" dirty="0" err="1" smtClean="0">
                <a:latin typeface="Cambria" panose="02040503050406030204" pitchFamily="18" charset="0"/>
              </a:rPr>
              <a:t>keynesianismu</a:t>
            </a:r>
            <a:r>
              <a:rPr lang="cs-CZ" dirty="0" smtClean="0">
                <a:latin typeface="Cambria" panose="02040503050406030204" pitchFamily="18" charset="0"/>
              </a:rPr>
              <a:t>, vzestup státu blahobytu (</a:t>
            </a:r>
            <a:r>
              <a:rPr lang="cs-CZ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welfare</a:t>
            </a:r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state</a:t>
            </a:r>
            <a:r>
              <a:rPr lang="cs-CZ" dirty="0" smtClean="0">
                <a:latin typeface="Cambria" panose="02040503050406030204" pitchFamily="18" charset="0"/>
              </a:rPr>
              <a:t>) 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- </a:t>
            </a:r>
            <a:r>
              <a:rPr lang="cs-CZ" dirty="0" err="1" smtClean="0">
                <a:latin typeface="Cambria" panose="02040503050406030204" pitchFamily="18" charset="0"/>
              </a:rPr>
              <a:t>Labour</a:t>
            </a:r>
            <a:r>
              <a:rPr lang="cs-CZ" dirty="0" smtClean="0">
                <a:latin typeface="Cambria" panose="02040503050406030204" pitchFamily="18" charset="0"/>
              </a:rPr>
              <a:t> Party, FRA Socialistická strana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- </a:t>
            </a:r>
            <a:r>
              <a:rPr lang="cs-CZ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Třetí cesta</a:t>
            </a:r>
            <a:r>
              <a:rPr lang="cs-CZ" dirty="0" smtClean="0">
                <a:latin typeface="Cambria" panose="02040503050406030204" pitchFamily="18" charset="0"/>
              </a:rPr>
              <a:t> (A.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Giddens</a:t>
            </a:r>
            <a:r>
              <a:rPr lang="cs-CZ" dirty="0" smtClean="0">
                <a:latin typeface="Cambria" panose="02040503050406030204" pitchFamily="18" charset="0"/>
              </a:rPr>
              <a:t>) – reakce na globalizaci, ekologické otázky, pád socialismu v praxi, krizi </a:t>
            </a:r>
            <a:r>
              <a:rPr lang="cs-CZ" dirty="0" err="1" smtClean="0">
                <a:latin typeface="Cambria" panose="02040503050406030204" pitchFamily="18" charset="0"/>
              </a:rPr>
              <a:t>welfare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state</a:t>
            </a:r>
            <a:endParaRPr lang="cs-CZ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01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u="sng" dirty="0" smtClean="0">
                <a:latin typeface="Cambria" panose="02040503050406030204" pitchFamily="18" charset="0"/>
              </a:rPr>
              <a:t>Charakteristiky politické linie Třetí cesty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nová politika (jdoucí přímo k lidem- renovace demokracie) 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nové vztahy (spojující stát s trhy a </a:t>
            </a:r>
            <a:r>
              <a:rPr lang="cs-CZ" sz="2400" dirty="0" err="1" smtClean="0">
                <a:latin typeface="Cambria" panose="02040503050406030204" pitchFamily="18" charset="0"/>
              </a:rPr>
              <a:t>obč</a:t>
            </a:r>
            <a:r>
              <a:rPr lang="cs-CZ" sz="2400" dirty="0" smtClean="0">
                <a:latin typeface="Cambria" panose="02040503050406030204" pitchFamily="18" charset="0"/>
              </a:rPr>
              <a:t>. společností)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příspěvkovou politiku (sociální investice, především do školství a infrastruktury)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reformu zaopatřovacího státu (nalezení nové rovnováhy, modernizace veřejných služeb)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nový vztah k životnímu prostředí 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angažovanost ve světě</a:t>
            </a:r>
          </a:p>
          <a:p>
            <a:pPr eaLnBrk="1" hangingPunct="1">
              <a:buFontTx/>
              <a:buNone/>
            </a:pPr>
            <a:endParaRPr lang="cs-CZ" sz="2400" dirty="0" smtClean="0">
              <a:latin typeface="Cambria" panose="020405030504060302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429000" y="5791200"/>
            <a:ext cx="5167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Přeloženo z </a:t>
            </a:r>
            <a:r>
              <a:rPr lang="cs-CZ" i="1"/>
              <a:t>Foreign Affairs</a:t>
            </a:r>
            <a:r>
              <a:rPr lang="cs-CZ"/>
              <a:t>, roč. 78, č.5.</a:t>
            </a:r>
          </a:p>
          <a:p>
            <a:r>
              <a:rPr lang="cs-CZ"/>
              <a:t>	Převzato z Cabada, Kubát, 2002 </a:t>
            </a:r>
          </a:p>
        </p:txBody>
      </p:sp>
    </p:spTree>
    <p:extLst>
      <p:ext uri="{BB962C8B-B14F-4D97-AF65-F5344CB8AC3E}">
        <p14:creationId xmlns:p14="http://schemas.microsoft.com/office/powerpoint/2010/main" val="42560243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Jak měřit polit. orientaci na </a:t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err="1" smtClean="0">
                <a:latin typeface="Cambria" panose="02040503050406030204" pitchFamily="18" charset="0"/>
              </a:rPr>
              <a:t>levo</a:t>
            </a:r>
            <a:r>
              <a:rPr lang="cs-CZ" dirty="0" smtClean="0">
                <a:latin typeface="Cambria" panose="02040503050406030204" pitchFamily="18" charset="0"/>
              </a:rPr>
              <a:t>-pravé ose?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7931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cs-CZ" u="sng"/>
              <a:t>Metoda přímého měření</a:t>
            </a:r>
            <a:r>
              <a:rPr lang="cs-CZ"/>
              <a:t> (či přímé deklarace)</a:t>
            </a:r>
          </a:p>
          <a:p>
            <a:pPr marL="457200" indent="-457200"/>
            <a:r>
              <a:rPr lang="cs-CZ"/>
              <a:t> 	Jde o sebeumístění respondenta na 5-ti, 7 či 9 bodové škále </a:t>
            </a:r>
          </a:p>
          <a:p>
            <a:pPr marL="457200" indent="-457200"/>
            <a:r>
              <a:rPr lang="cs-CZ"/>
              <a:t>	(příp. se sudým počtem stupňů):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4267200"/>
            <a:ext cx="742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b) </a:t>
            </a:r>
            <a:r>
              <a:rPr lang="cs-CZ" u="sng"/>
              <a:t>Metoda nepřímého měření relevantních hodnot a postojů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600200" y="3657600"/>
            <a:ext cx="5486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7200" y="3581400"/>
            <a:ext cx="108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LEVICE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086600" y="3581400"/>
            <a:ext cx="127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PRAVICE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2672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28194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57150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21336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35052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49530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V="1">
            <a:off x="6400800" y="3657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127125" y="4765675"/>
            <a:ext cx="7091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Jde o spolehlivější metodu, jelikož snižuje riziko osobní </a:t>
            </a:r>
          </a:p>
          <a:p>
            <a:r>
              <a:rPr lang="cs-CZ"/>
              <a:t>interpretace pojmů levice, pravice.</a:t>
            </a:r>
          </a:p>
          <a:p>
            <a:r>
              <a:rPr lang="cs-CZ"/>
              <a:t>(</a:t>
            </a:r>
            <a:r>
              <a:rPr lang="cs-CZ" i="1"/>
              <a:t>Viz</a:t>
            </a:r>
            <a:r>
              <a:rPr lang="cs-CZ"/>
              <a:t> mezinárodně používané baterie výroků)</a:t>
            </a:r>
          </a:p>
        </p:txBody>
      </p:sp>
    </p:spTree>
    <p:extLst>
      <p:ext uri="{BB962C8B-B14F-4D97-AF65-F5344CB8AC3E}">
        <p14:creationId xmlns:p14="http://schemas.microsoft.com/office/powerpoint/2010/main" val="34815477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2723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71600" y="332656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dirty="0"/>
              <a:t>Politické preference </a:t>
            </a:r>
            <a:r>
              <a:rPr lang="cs-CZ" sz="2400" b="1" dirty="0" smtClean="0"/>
              <a:t> dle věku </a:t>
            </a:r>
            <a:r>
              <a:rPr lang="cs-CZ" sz="2400" b="1" dirty="0"/>
              <a:t>a </a:t>
            </a:r>
            <a:r>
              <a:rPr lang="cs-CZ" sz="2400" b="1" dirty="0" err="1"/>
              <a:t>sebezařazení</a:t>
            </a:r>
            <a:r>
              <a:rPr lang="cs-CZ" sz="2400" b="1" dirty="0"/>
              <a:t> </a:t>
            </a:r>
            <a:br>
              <a:rPr lang="cs-CZ" sz="2400" b="1" dirty="0"/>
            </a:br>
            <a:r>
              <a:rPr lang="cs-CZ" sz="2400" b="1" dirty="0"/>
              <a:t>(výzkum CVVM z podzimu 2009)</a:t>
            </a:r>
          </a:p>
        </p:txBody>
      </p:sp>
    </p:spTree>
    <p:extLst>
      <p:ext uri="{BB962C8B-B14F-4D97-AF65-F5344CB8AC3E}">
        <p14:creationId xmlns:p14="http://schemas.microsoft.com/office/powerpoint/2010/main" val="4191253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Hlavní ideologické směry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 smtClean="0">
                <a:latin typeface="Cambria" panose="02040503050406030204" pitchFamily="18" charset="0"/>
              </a:rPr>
              <a:t>„Velká trojka“: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Cambria" panose="02040503050406030204" pitchFamily="18" charset="0"/>
              </a:rPr>
              <a:t>Liberalismus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Cambria" panose="02040503050406030204" pitchFamily="18" charset="0"/>
              </a:rPr>
              <a:t>Konzervatismus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latin typeface="Cambria" panose="02040503050406030204" pitchFamily="18" charset="0"/>
              </a:rPr>
              <a:t>Socialismus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81200"/>
            <a:ext cx="38147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>
                <a:latin typeface="Cambria" panose="02040503050406030204" pitchFamily="18" charset="0"/>
              </a:rPr>
              <a:t>Ostatní: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Anarchismus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Feminismus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Nacionalismus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Environmentalismus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Fašismus a nacismus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(Náboženský fundamentalismus)</a:t>
            </a:r>
          </a:p>
          <a:p>
            <a:pPr eaLnBrk="1" hangingPunct="1"/>
            <a:r>
              <a:rPr lang="cs-CZ" sz="2400" dirty="0" smtClean="0">
                <a:latin typeface="Cambria" panose="02040503050406030204" pitchFamily="18" charset="0"/>
              </a:rPr>
              <a:t>(Multikulturalismus)</a:t>
            </a:r>
          </a:p>
          <a:p>
            <a:pPr eaLnBrk="1" hangingPunct="1"/>
            <a:endParaRPr lang="cs-CZ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0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  <p:bldP spid="2560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Anarchismus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4775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Cambria" panose="02040503050406030204" pitchFamily="18" charset="0"/>
              </a:rPr>
              <a:t>Víra ve spontánní </a:t>
            </a:r>
            <a:r>
              <a:rPr lang="cs-CZ" b="1" dirty="0" err="1" smtClean="0">
                <a:latin typeface="Cambria" panose="02040503050406030204" pitchFamily="18" charset="0"/>
              </a:rPr>
              <a:t>samoorganizaci</a:t>
            </a:r>
            <a:r>
              <a:rPr lang="cs-CZ" dirty="0" smtClean="0">
                <a:latin typeface="Cambria" panose="02040503050406030204" pitchFamily="18" charset="0"/>
              </a:rPr>
              <a:t> společnosti</a:t>
            </a:r>
          </a:p>
          <a:p>
            <a:pPr eaLnBrk="1" hangingPunct="1"/>
            <a:r>
              <a:rPr lang="cs-CZ" dirty="0" smtClean="0">
                <a:latin typeface="Cambria" panose="02040503050406030204" pitchFamily="18" charset="0"/>
              </a:rPr>
              <a:t>Odpor vůči donucovací autoritě (státu) kvůli narušení </a:t>
            </a:r>
            <a:r>
              <a:rPr lang="cs-CZ" b="1" dirty="0" smtClean="0">
                <a:latin typeface="Cambria" panose="02040503050406030204" pitchFamily="18" charset="0"/>
              </a:rPr>
              <a:t>individuální autonomie</a:t>
            </a:r>
          </a:p>
          <a:p>
            <a:pPr eaLnBrk="1" hangingPunct="1"/>
            <a:r>
              <a:rPr lang="cs-CZ" dirty="0" smtClean="0">
                <a:latin typeface="Cambria" panose="02040503050406030204" pitchFamily="18" charset="0"/>
              </a:rPr>
              <a:t>Nikdy se nepodařilo získat moc</a:t>
            </a:r>
          </a:p>
          <a:p>
            <a:pPr algn="ctr" eaLnBrk="1" hangingPunct="1">
              <a:buFontTx/>
              <a:buNone/>
            </a:pPr>
            <a:endParaRPr lang="cs-CZ" b="1" dirty="0" smtClean="0">
              <a:latin typeface="Cambria" panose="02040503050406030204" pitchFamily="18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smtClean="0">
                <a:latin typeface="Cambria" panose="02040503050406030204" pitchFamily="18" charset="0"/>
              </a:rPr>
              <a:t>Principy: </a:t>
            </a:r>
            <a:r>
              <a:rPr lang="cs-CZ" dirty="0" smtClean="0">
                <a:latin typeface="Cambria" panose="02040503050406030204" pitchFamily="18" charset="0"/>
              </a:rPr>
              <a:t>negace autority, dobrá přirozenost lidí a schopnost používat rozum, decentralizace, samospráva</a:t>
            </a:r>
          </a:p>
        </p:txBody>
      </p:sp>
    </p:spTree>
    <p:extLst>
      <p:ext uri="{BB962C8B-B14F-4D97-AF65-F5344CB8AC3E}">
        <p14:creationId xmlns:p14="http://schemas.microsoft.com/office/powerpoint/2010/main" val="469540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Feminismus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Cambria" panose="02040503050406030204" pitchFamily="18" charset="0"/>
              </a:rPr>
              <a:t>1. vlna – </a:t>
            </a:r>
            <a:r>
              <a:rPr lang="cs-CZ" sz="2800" dirty="0" smtClean="0">
                <a:latin typeface="Cambria" panose="02040503050406030204" pitchFamily="18" charset="0"/>
              </a:rPr>
              <a:t>kampaň za </a:t>
            </a:r>
            <a:r>
              <a:rPr lang="cs-CZ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volební právo</a:t>
            </a:r>
            <a:r>
              <a:rPr lang="cs-CZ" sz="2800" dirty="0" smtClean="0">
                <a:latin typeface="Cambria" panose="02040503050406030204" pitchFamily="18" charset="0"/>
              </a:rPr>
              <a:t> žen (18.-20. století); jazyk přirozených práv (</a:t>
            </a:r>
            <a:r>
              <a:rPr lang="cs-CZ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Locke</a:t>
            </a:r>
            <a:r>
              <a:rPr lang="cs-CZ" sz="2800" dirty="0" smtClean="0">
                <a:latin typeface="Cambria" panose="020405030504060302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M.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Wollstonecraft</a:t>
            </a:r>
            <a:r>
              <a:rPr lang="cs-CZ" sz="2800" dirty="0" smtClean="0">
                <a:latin typeface="Cambria" panose="02040503050406030204" pitchFamily="18" charset="0"/>
              </a:rPr>
              <a:t>, H.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Taylor</a:t>
            </a:r>
            <a:r>
              <a:rPr lang="cs-CZ" sz="2800" dirty="0" smtClean="0">
                <a:latin typeface="Cambria" panose="02040503050406030204" pitchFamily="18" charset="0"/>
              </a:rPr>
              <a:t>, J.S.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Mill</a:t>
            </a:r>
            <a:endParaRPr lang="cs-CZ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b="1" dirty="0" smtClean="0">
                <a:latin typeface="Cambria" panose="02040503050406030204" pitchFamily="18" charset="0"/>
              </a:rPr>
              <a:t>2. vlna</a:t>
            </a:r>
            <a:r>
              <a:rPr lang="cs-CZ" sz="2800" dirty="0" smtClean="0">
                <a:latin typeface="Cambria" panose="02040503050406030204" pitchFamily="18" charset="0"/>
              </a:rPr>
              <a:t> – od 60. let 20. století; širší a komplexnější analýzy společnosti (odmítnutí „titulu“ </a:t>
            </a:r>
            <a:r>
              <a:rPr lang="cs-CZ" sz="2800" dirty="0" err="1" smtClean="0">
                <a:latin typeface="Cambria" panose="02040503050406030204" pitchFamily="18" charset="0"/>
              </a:rPr>
              <a:t>PhT</a:t>
            </a:r>
            <a:r>
              <a:rPr lang="cs-CZ" sz="2800" dirty="0" smtClean="0">
                <a:latin typeface="Cambria" panose="02040503050406030204" pitchFamily="18" charset="0"/>
              </a:rPr>
              <a:t>. – </a:t>
            </a:r>
            <a:r>
              <a:rPr lang="cs-CZ" sz="2800" dirty="0" err="1" smtClean="0">
                <a:latin typeface="Cambria" panose="02040503050406030204" pitchFamily="18" charset="0"/>
              </a:rPr>
              <a:t>putting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husband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through</a:t>
            </a:r>
            <a:r>
              <a:rPr lang="cs-CZ" sz="2800" dirty="0" smtClean="0">
                <a:latin typeface="Cambria" panose="02040503050406030204" pitchFamily="18" charset="0"/>
              </a:rPr>
              <a:t>)</a:t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- </a:t>
            </a:r>
            <a:r>
              <a:rPr lang="cs-CZ" sz="2800" i="1" dirty="0" smtClean="0">
                <a:latin typeface="Cambria" panose="02040503050406030204" pitchFamily="18" charset="0"/>
              </a:rPr>
              <a:t>Politika privátního</a:t>
            </a:r>
            <a:r>
              <a:rPr lang="cs-CZ" sz="2800" dirty="0" smtClean="0">
                <a:latin typeface="Cambria" panose="02040503050406030204" pitchFamily="18" charset="0"/>
              </a:rPr>
              <a:t/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- </a:t>
            </a:r>
            <a:r>
              <a:rPr lang="cs-CZ" sz="2800" i="1" dirty="0" smtClean="0">
                <a:latin typeface="Cambria" panose="02040503050406030204" pitchFamily="18" charset="0"/>
              </a:rPr>
              <a:t>Patriarchát - </a:t>
            </a:r>
            <a:r>
              <a:rPr lang="cs-CZ" sz="2800" b="1" dirty="0" smtClean="0">
                <a:latin typeface="Cambria" panose="02040503050406030204" pitchFamily="18" charset="0"/>
              </a:rPr>
              <a:t>sexismus</a:t>
            </a:r>
            <a:r>
              <a:rPr lang="cs-CZ" sz="2800" dirty="0" smtClean="0">
                <a:latin typeface="Cambria" panose="02040503050406030204" pitchFamily="18" charset="0"/>
              </a:rPr>
              <a:t/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- </a:t>
            </a:r>
            <a:r>
              <a:rPr lang="cs-CZ" sz="2800" i="1" dirty="0" smtClean="0">
                <a:latin typeface="Cambria" panose="02040503050406030204" pitchFamily="18" charset="0"/>
              </a:rPr>
              <a:t>Pohlaví a rod</a:t>
            </a:r>
            <a:r>
              <a:rPr lang="cs-CZ" sz="2800" dirty="0" smtClean="0">
                <a:latin typeface="Cambria" panose="02040503050406030204" pitchFamily="18" charset="0"/>
              </a:rPr>
              <a:t> (</a:t>
            </a:r>
            <a:r>
              <a:rPr lang="cs-CZ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gender</a:t>
            </a:r>
            <a:r>
              <a:rPr lang="cs-CZ" sz="2800" dirty="0" smtClean="0">
                <a:latin typeface="Cambria" panose="02040503050406030204" pitchFamily="18" charset="0"/>
              </a:rPr>
              <a:t>) =</a:t>
            </a:r>
            <a:r>
              <a:rPr lang="en-US" sz="2800" dirty="0" smtClean="0">
                <a:latin typeface="Cambria" panose="02040503050406030204" pitchFamily="18" charset="0"/>
              </a:rPr>
              <a:t>&gt;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b="1" i="1" dirty="0" err="1" smtClean="0">
                <a:latin typeface="Cambria" panose="02040503050406030204" pitchFamily="18" charset="0"/>
              </a:rPr>
              <a:t>stereotypizace</a:t>
            </a:r>
            <a:r>
              <a:rPr lang="cs-CZ" sz="2800" dirty="0" smtClean="0">
                <a:latin typeface="Cambria" panose="02040503050406030204" pitchFamily="18" charset="0"/>
              </a:rPr>
              <a:t> rolí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B.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Friedan</a:t>
            </a:r>
            <a:r>
              <a:rPr lang="cs-CZ" sz="2800" dirty="0" smtClean="0">
                <a:latin typeface="Cambria" panose="02040503050406030204" pitchFamily="18" charset="0"/>
              </a:rPr>
              <a:t>, S. de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Beauvoir</a:t>
            </a:r>
            <a:r>
              <a:rPr lang="cs-CZ" sz="2800" dirty="0" smtClean="0">
                <a:latin typeface="Cambria" panose="02040503050406030204" pitchFamily="18" charset="0"/>
              </a:rPr>
              <a:t>, G.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Greer</a:t>
            </a:r>
            <a:r>
              <a:rPr lang="cs-CZ" sz="2800" dirty="0" smtClean="0">
                <a:latin typeface="Cambria" panose="02040503050406030204" pitchFamily="18" charset="0"/>
              </a:rPr>
              <a:t>, J.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Mitchell</a:t>
            </a:r>
            <a:r>
              <a:rPr lang="cs-CZ" sz="2800" dirty="0" smtClean="0">
                <a:latin typeface="Cambria" panose="02040503050406030204" pitchFamily="18" charset="0"/>
              </a:rPr>
              <a:t>, S.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Brownmiller</a:t>
            </a:r>
            <a:endParaRPr lang="cs-CZ" sz="28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70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Co je ideologie?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D. </a:t>
            </a:r>
            <a:r>
              <a:rPr lang="cs-CZ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de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Tracy</a:t>
            </a:r>
            <a:r>
              <a:rPr lang="cs-CZ" sz="2800" u="sng" dirty="0" smtClean="0"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latin typeface="Cambria" panose="02040503050406030204" pitchFamily="18" charset="0"/>
              </a:rPr>
              <a:t>(konec 18. stol.) – „všeobecná </a:t>
            </a:r>
            <a:r>
              <a:rPr lang="cs-CZ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věda o idejích</a:t>
            </a:r>
            <a:r>
              <a:rPr lang="cs-CZ" sz="2800" dirty="0" smtClean="0">
                <a:latin typeface="Cambria" panose="02040503050406030204" pitchFamily="18" charset="0"/>
              </a:rPr>
              <a:t>“</a:t>
            </a:r>
            <a:r>
              <a:rPr lang="cs-CZ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cs-CZ" sz="2800" i="1" dirty="0" smtClean="0">
                <a:latin typeface="Cambria" panose="02040503050406030204" pitchFamily="18" charset="0"/>
              </a:rPr>
              <a:t>(určena pro systematickou analýzu myšlenek)</a:t>
            </a: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u="sng" dirty="0" smtClean="0">
                <a:latin typeface="Cambria" panose="02040503050406030204" pitchFamily="18" charset="0"/>
              </a:rPr>
              <a:t>1. Marxistické pojetí</a:t>
            </a:r>
            <a:r>
              <a:rPr lang="cs-CZ" sz="2800" dirty="0" smtClean="0">
                <a:latin typeface="Cambria" panose="02040503050406030204" pitchFamily="18" charset="0"/>
              </a:rPr>
              <a:t>: ideologie = myšlení odtržené od reality; </a:t>
            </a:r>
            <a:r>
              <a:rPr lang="cs-CZ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falešné vědomí </a:t>
            </a:r>
            <a:r>
              <a:rPr lang="cs-CZ" sz="2800" i="1" dirty="0" smtClean="0">
                <a:latin typeface="Cambria" panose="02040503050406030204" pitchFamily="18" charset="0"/>
              </a:rPr>
              <a:t>(pomáhající udržet vykořisťovatelský systém)- </a:t>
            </a:r>
            <a:r>
              <a:rPr lang="cs-CZ" sz="2800" dirty="0" smtClean="0">
                <a:latin typeface="Cambria" panose="02040503050406030204" pitchFamily="18" charset="0"/>
              </a:rPr>
              <a:t>za komunismu už nebude potřeba.</a:t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Marxismus/socialismus paradoxně jedna z nejpropracovanějších ideologií.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u="sng" dirty="0" smtClean="0">
                <a:latin typeface="Cambria" panose="02040503050406030204" pitchFamily="18" charset="0"/>
              </a:rPr>
              <a:t>2. Neutrální pojetí</a:t>
            </a:r>
            <a:r>
              <a:rPr lang="cs-CZ" sz="2800" dirty="0" smtClean="0">
                <a:latin typeface="Cambria" panose="02040503050406030204" pitchFamily="18" charset="0"/>
              </a:rPr>
              <a:t>: ideologie = systematická politická doktrína předkládající komplexní teorii člověka a společnosti. </a:t>
            </a:r>
          </a:p>
        </p:txBody>
      </p:sp>
    </p:spTree>
    <p:extLst>
      <p:ext uri="{BB962C8B-B14F-4D97-AF65-F5344CB8AC3E}">
        <p14:creationId xmlns:p14="http://schemas.microsoft.com/office/powerpoint/2010/main" val="368658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Environmentalismus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latin typeface="Cambria" panose="02040503050406030204" pitchFamily="18" charset="0"/>
              </a:rPr>
              <a:t>Pojem zavedl biolog E.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Haeckel</a:t>
            </a:r>
            <a:r>
              <a:rPr lang="cs-CZ" dirty="0" smtClean="0">
                <a:latin typeface="Cambria" panose="02040503050406030204" pitchFamily="18" charset="0"/>
              </a:rPr>
              <a:t> (1858)</a:t>
            </a:r>
            <a:endParaRPr lang="cs-CZ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latin typeface="Cambria" panose="02040503050406030204" pitchFamily="18" charset="0"/>
              </a:rPr>
              <a:t>Od 50./60. let 20. století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latin typeface="Cambria" panose="02040503050406030204" pitchFamily="18" charset="0"/>
              </a:rPr>
              <a:t>R.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Carson</a:t>
            </a:r>
            <a:r>
              <a:rPr lang="cs-CZ" dirty="0" smtClean="0">
                <a:latin typeface="Cambria" panose="02040503050406030204" pitchFamily="18" charset="0"/>
              </a:rPr>
              <a:t> – </a:t>
            </a:r>
            <a:r>
              <a:rPr lang="cs-CZ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Silent</a:t>
            </a:r>
            <a:r>
              <a:rPr lang="cs-CZ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Spring</a:t>
            </a:r>
            <a:r>
              <a:rPr lang="cs-CZ" dirty="0" smtClean="0">
                <a:latin typeface="Cambria" panose="02040503050406030204" pitchFamily="18" charset="0"/>
              </a:rPr>
              <a:t> (1962)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latin typeface="Cambria" panose="02040503050406030204" pitchFamily="18" charset="0"/>
              </a:rPr>
              <a:t>P. R.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Ehrlich</a:t>
            </a:r>
            <a:r>
              <a:rPr lang="cs-CZ" dirty="0" smtClean="0">
                <a:latin typeface="Cambria" panose="02040503050406030204" pitchFamily="18" charset="0"/>
              </a:rPr>
              <a:t> – </a:t>
            </a:r>
            <a:r>
              <a:rPr lang="cs-CZ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Population</a:t>
            </a:r>
            <a:r>
              <a:rPr lang="cs-CZ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Bomb</a:t>
            </a:r>
            <a:r>
              <a:rPr lang="cs-CZ" dirty="0" smtClean="0">
                <a:latin typeface="Cambria" panose="02040503050406030204" pitchFamily="18" charset="0"/>
              </a:rPr>
              <a:t> (1968)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latin typeface="Cambria" panose="02040503050406030204" pitchFamily="18" charset="0"/>
              </a:rPr>
              <a:t>Zpráva </a:t>
            </a:r>
            <a:r>
              <a:rPr lang="cs-CZ" b="1" dirty="0" smtClean="0">
                <a:latin typeface="Cambria" panose="02040503050406030204" pitchFamily="18" charset="0"/>
              </a:rPr>
              <a:t>Římského klubu </a:t>
            </a:r>
            <a:r>
              <a:rPr lang="cs-CZ" dirty="0" smtClean="0">
                <a:latin typeface="Cambria" panose="02040503050406030204" pitchFamily="18" charset="0"/>
              </a:rPr>
              <a:t>– </a:t>
            </a:r>
            <a:r>
              <a:rPr lang="cs-CZ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cs-CZ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Limits</a:t>
            </a:r>
            <a:r>
              <a:rPr lang="cs-CZ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to </a:t>
            </a:r>
            <a:r>
              <a:rPr lang="cs-CZ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Growth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(1972)</a:t>
            </a:r>
            <a:endParaRPr lang="cs-CZ" b="1" u="sng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>
                <a:latin typeface="Cambria" panose="02040503050406030204" pitchFamily="18" charset="0"/>
              </a:rPr>
              <a:t>Příroda není pouze </a:t>
            </a:r>
            <a:r>
              <a:rPr lang="cs-CZ" b="1" dirty="0" smtClean="0">
                <a:latin typeface="Cambria" panose="02040503050406030204" pitchFamily="18" charset="0"/>
              </a:rPr>
              <a:t>ekonomický zdroj</a:t>
            </a:r>
            <a:r>
              <a:rPr lang="cs-CZ" dirty="0" smtClean="0">
                <a:latin typeface="Cambria" panose="02040503050406030204" pitchFamily="18" charset="0"/>
              </a:rPr>
              <a:t>; hledání </a:t>
            </a:r>
            <a:r>
              <a:rPr lang="cs-CZ" b="1" dirty="0" smtClean="0">
                <a:latin typeface="Cambria" panose="02040503050406030204" pitchFamily="18" charset="0"/>
              </a:rPr>
              <a:t>nové rovnováhy.</a:t>
            </a:r>
          </a:p>
        </p:txBody>
      </p:sp>
    </p:spTree>
    <p:extLst>
      <p:ext uri="{BB962C8B-B14F-4D97-AF65-F5344CB8AC3E}">
        <p14:creationId xmlns:p14="http://schemas.microsoft.com/office/powerpoint/2010/main" val="401276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Environmentalismus – teoretické a politické pozice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b="1" u="sng" dirty="0" smtClean="0">
                <a:latin typeface="Cambria" panose="02040503050406030204" pitchFamily="18" charset="0"/>
              </a:rPr>
              <a:t>Teoretické pozice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(1) </a:t>
            </a:r>
            <a:r>
              <a:rPr lang="cs-CZ" sz="2400" i="1" dirty="0" smtClean="0">
                <a:latin typeface="Cambria" panose="02040503050406030204" pitchFamily="18" charset="0"/>
              </a:rPr>
              <a:t>Kritika vypjatého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antropocentrismu</a:t>
            </a:r>
            <a:r>
              <a:rPr lang="cs-CZ" sz="2400" i="1" dirty="0" smtClean="0">
                <a:latin typeface="Cambria" panose="02040503050406030204" pitchFamily="18" charset="0"/>
              </a:rPr>
              <a:t> </a:t>
            </a:r>
            <a:r>
              <a:rPr lang="en-US" sz="2400" i="1" dirty="0" smtClean="0">
                <a:latin typeface="Cambria" panose="02040503050406030204" pitchFamily="18" charset="0"/>
                <a:cs typeface="Arial" pitchFamily="34" charset="0"/>
              </a:rPr>
              <a:t>×</a:t>
            </a:r>
            <a:r>
              <a:rPr lang="cs-CZ" sz="2400" dirty="0" smtClean="0">
                <a:latin typeface="Cambria" panose="02040503050406030204" pitchFamily="18" charset="0"/>
              </a:rPr>
              <a:t> ochrana přírody má stále význam zejména z hlediska člověka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(2)</a:t>
            </a:r>
            <a:r>
              <a:rPr lang="cs-CZ" sz="2400" i="1" dirty="0" smtClean="0">
                <a:latin typeface="Cambria" panose="02040503050406030204" pitchFamily="18" charset="0"/>
              </a:rPr>
              <a:t> Morální </a:t>
            </a:r>
            <a:r>
              <a:rPr lang="cs-CZ" sz="2400" i="1" dirty="0" err="1" smtClean="0">
                <a:latin typeface="Cambria" panose="02040503050406030204" pitchFamily="18" charset="0"/>
              </a:rPr>
              <a:t>extenzionismus</a:t>
            </a:r>
            <a:r>
              <a:rPr lang="cs-CZ" sz="2400" dirty="0" smtClean="0">
                <a:latin typeface="Cambria" panose="02040503050406030204" pitchFamily="18" charset="0"/>
              </a:rPr>
              <a:t> – organismy schopné trpět resp. vnímat: P. </a:t>
            </a:r>
            <a:r>
              <a:rPr lang="cs-CZ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Singer</a:t>
            </a:r>
            <a:r>
              <a:rPr lang="cs-CZ" sz="2400" dirty="0" smtClean="0">
                <a:latin typeface="Cambria" panose="02040503050406030204" pitchFamily="18" charset="0"/>
              </a:rPr>
              <a:t> a </a:t>
            </a:r>
            <a:r>
              <a:rPr lang="cs-CZ" sz="2400" b="1" dirty="0" smtClean="0">
                <a:latin typeface="Cambria" panose="02040503050406030204" pitchFamily="18" charset="0"/>
              </a:rPr>
              <a:t>utilitární kalkul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(3) </a:t>
            </a:r>
            <a:r>
              <a:rPr lang="cs-CZ" sz="2400" i="1" dirty="0" smtClean="0">
                <a:latin typeface="Cambria" panose="02040503050406030204" pitchFamily="18" charset="0"/>
              </a:rPr>
              <a:t>Zdráhavý holismus</a:t>
            </a:r>
            <a:r>
              <a:rPr lang="cs-CZ" sz="2400" dirty="0" smtClean="0">
                <a:latin typeface="Cambria" panose="02040503050406030204" pitchFamily="18" charset="0"/>
              </a:rPr>
              <a:t> – vylučuje neživou přírodu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(4) </a:t>
            </a:r>
            <a:r>
              <a:rPr lang="cs-CZ" sz="2400" i="1" dirty="0" smtClean="0">
                <a:latin typeface="Cambria" panose="02040503050406030204" pitchFamily="18" charset="0"/>
              </a:rPr>
              <a:t>Holistický ekocentrismus</a:t>
            </a:r>
            <a:r>
              <a:rPr lang="cs-CZ" sz="2400" dirty="0" smtClean="0">
                <a:latin typeface="Cambria" panose="02040503050406030204" pitchFamily="18" charset="0"/>
              </a:rPr>
              <a:t> /hlubinná ekologie: J. 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Lovelock</a:t>
            </a:r>
            <a:r>
              <a:rPr lang="cs-CZ" sz="2400" dirty="0" smtClean="0">
                <a:latin typeface="Cambria" panose="02040503050406030204" pitchFamily="18" charset="0"/>
              </a:rPr>
              <a:t> a „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hypotéza </a:t>
            </a:r>
            <a:r>
              <a:rPr lang="cs-CZ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Gaia</a:t>
            </a:r>
            <a:r>
              <a:rPr lang="cs-CZ" sz="2400" dirty="0" smtClean="0">
                <a:latin typeface="Cambria" panose="02040503050406030204" pitchFamily="18" charset="0"/>
              </a:rPr>
              <a:t>“; A. 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Naess</a:t>
            </a:r>
            <a:endParaRPr lang="cs-CZ" sz="24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400" b="1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u="sng" dirty="0" smtClean="0">
                <a:latin typeface="Cambria" panose="02040503050406030204" pitchFamily="18" charset="0"/>
              </a:rPr>
              <a:t>Politické pozice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od </a:t>
            </a:r>
            <a:r>
              <a:rPr lang="cs-CZ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eko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-kapitalismu</a:t>
            </a:r>
            <a:r>
              <a:rPr lang="cs-CZ" sz="2400" dirty="0" smtClean="0">
                <a:latin typeface="Cambria" panose="02040503050406030204" pitchFamily="18" charset="0"/>
              </a:rPr>
              <a:t> přes 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reformistický </a:t>
            </a:r>
            <a:r>
              <a:rPr lang="cs-CZ" sz="2400" dirty="0" smtClean="0">
                <a:latin typeface="Cambria" panose="02040503050406030204" pitchFamily="18" charset="0"/>
              </a:rPr>
              <a:t>environmentalismus a </a:t>
            </a:r>
            <a:r>
              <a:rPr lang="cs-CZ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eko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-socialismus</a:t>
            </a:r>
            <a:r>
              <a:rPr lang="cs-CZ" sz="2400" dirty="0" smtClean="0">
                <a:latin typeface="Cambria" panose="02040503050406030204" pitchFamily="18" charset="0"/>
              </a:rPr>
              <a:t> po </a:t>
            </a:r>
            <a:r>
              <a:rPr lang="cs-CZ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anarchoenvironmentalismus</a:t>
            </a:r>
            <a:endParaRPr lang="cs-CZ" sz="2400" b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1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Cambria" panose="02040503050406030204" pitchFamily="18" charset="0"/>
              </a:rPr>
              <a:t>Doporučená literatura: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endParaRPr lang="cs-CZ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/>
            <a:r>
              <a:rPr lang="cs-CZ" dirty="0" err="1" smtClean="0">
                <a:latin typeface="Cambria" panose="02040503050406030204" pitchFamily="18" charset="0"/>
                <a:cs typeface="Times New Roman" pitchFamily="18" charset="0"/>
              </a:rPr>
              <a:t>Heywood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, A.: </a:t>
            </a:r>
            <a:r>
              <a:rPr lang="cs-CZ" i="1" dirty="0" smtClean="0">
                <a:latin typeface="Cambria" panose="02040503050406030204" pitchFamily="18" charset="0"/>
                <a:cs typeface="Times New Roman" pitchFamily="18" charset="0"/>
              </a:rPr>
              <a:t>Politické ideologie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. Praha: Victoria </a:t>
            </a:r>
            <a:r>
              <a:rPr lang="cs-CZ" dirty="0" err="1" smtClean="0">
                <a:latin typeface="Cambria" panose="02040503050406030204" pitchFamily="18" charset="0"/>
                <a:cs typeface="Times New Roman" pitchFamily="18" charset="0"/>
              </a:rPr>
              <a:t>Publishing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, 1994.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</a:p>
          <a:p>
            <a:pPr algn="just" eaLnBrk="1" hangingPunct="1"/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Prorok, </a:t>
            </a:r>
            <a:r>
              <a:rPr lang="cs-CZ" dirty="0" err="1" smtClean="0">
                <a:latin typeface="Cambria" panose="02040503050406030204" pitchFamily="18" charset="0"/>
                <a:cs typeface="Times New Roman" pitchFamily="18" charset="0"/>
              </a:rPr>
              <a:t>Lupták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cs-CZ" i="1" dirty="0" smtClean="0">
                <a:latin typeface="Cambria" panose="02040503050406030204" pitchFamily="18" charset="0"/>
                <a:cs typeface="Times New Roman" pitchFamily="18" charset="0"/>
              </a:rPr>
              <a:t>Politické ideologie a teorie v d</a:t>
            </a:r>
            <a:r>
              <a:rPr lang="cs-CZ" i="1" dirty="0" smtClean="0">
                <a:latin typeface="Cambria" panose="02040503050406030204" pitchFamily="18" charset="0"/>
              </a:rPr>
              <a:t>ě</a:t>
            </a:r>
            <a:r>
              <a:rPr lang="cs-CZ" i="1" dirty="0" smtClean="0">
                <a:latin typeface="Cambria" panose="02040503050406030204" pitchFamily="18" charset="0"/>
                <a:cs typeface="Times New Roman" pitchFamily="18" charset="0"/>
              </a:rPr>
              <a:t>jinách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. Skripta VŠE v Praze, 1998.</a:t>
            </a:r>
          </a:p>
          <a:p>
            <a:pPr eaLnBrk="1" hangingPunct="1"/>
            <a:endParaRPr lang="cs-CZ" sz="3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287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924175"/>
            <a:ext cx="77724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Politický proces, tvorba politiky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endParaRPr lang="cs-CZ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2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619672" y="1630536"/>
            <a:ext cx="6159058" cy="44627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400" dirty="0"/>
              <a:t> </a:t>
            </a:r>
          </a:p>
          <a:p>
            <a:pPr algn="ctr" eaLnBrk="0" hangingPunct="0"/>
            <a:endParaRPr lang="cs-CZ" sz="2400" dirty="0"/>
          </a:p>
          <a:p>
            <a:pPr algn="ctr" eaLnBrk="0" hangingPunct="0"/>
            <a:r>
              <a:rPr lang="cs-CZ" sz="3200" dirty="0"/>
              <a:t>Jak se politická </a:t>
            </a:r>
            <a:r>
              <a:rPr lang="cs-CZ" sz="3200" dirty="0" smtClean="0"/>
              <a:t>rozhodnutí/opatření </a:t>
            </a:r>
            <a:endParaRPr lang="cs-CZ" sz="3200" dirty="0"/>
          </a:p>
          <a:p>
            <a:pPr algn="ctr" eaLnBrk="0" hangingPunct="0"/>
            <a:endParaRPr lang="cs-CZ" dirty="0"/>
          </a:p>
          <a:p>
            <a:pPr algn="ctr" eaLnBrk="0" hangingPunct="0"/>
            <a:r>
              <a:rPr lang="cs-CZ" sz="3200" dirty="0"/>
              <a:t>iniciují? </a:t>
            </a:r>
          </a:p>
          <a:p>
            <a:pPr algn="ctr" eaLnBrk="0" hangingPunct="0"/>
            <a:r>
              <a:rPr lang="cs-CZ" sz="3200" dirty="0"/>
              <a:t>formulují? </a:t>
            </a:r>
          </a:p>
          <a:p>
            <a:pPr algn="ctr" eaLnBrk="0" hangingPunct="0"/>
            <a:r>
              <a:rPr lang="cs-CZ" sz="3200" dirty="0"/>
              <a:t>realizují</a:t>
            </a:r>
          </a:p>
          <a:p>
            <a:pPr algn="ctr" eaLnBrk="0" hangingPunct="0"/>
            <a:r>
              <a:rPr lang="cs-CZ" dirty="0"/>
              <a:t>	</a:t>
            </a:r>
          </a:p>
          <a:p>
            <a:pPr algn="ctr" eaLnBrk="0" hangingPunct="0"/>
            <a:endParaRPr lang="cs-CZ" dirty="0"/>
          </a:p>
          <a:p>
            <a:pPr algn="ctr" eaLnBrk="0" hangingPunct="0"/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83671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Hlavní otázky: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628993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 idx="4294967295"/>
          </p:nvPr>
        </p:nvSpPr>
        <p:spPr>
          <a:xfrm>
            <a:off x="302840" y="549275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latin typeface="Cambria" panose="02040503050406030204" pitchFamily="18" charset="0"/>
              </a:rPr>
              <a:t>Pojem: „politický systém“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>
          <a:xfrm>
            <a:off x="611188" y="1916113"/>
            <a:ext cx="7772400" cy="4114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latin typeface="Cambria" panose="02040503050406030204" pitchFamily="18" charset="0"/>
              </a:rPr>
              <a:t>	Pojem </a:t>
            </a:r>
            <a:r>
              <a:rPr lang="cs-CZ" sz="2000" b="1" dirty="0" smtClean="0">
                <a:latin typeface="Cambria" panose="02040503050406030204" pitchFamily="18" charset="0"/>
              </a:rPr>
              <a:t>politického systému</a:t>
            </a:r>
            <a:r>
              <a:rPr lang="cs-CZ" sz="2000" dirty="0" smtClean="0">
                <a:latin typeface="Cambria" panose="02040503050406030204" pitchFamily="18" charset="0"/>
              </a:rPr>
              <a:t> přinesl do politologie v 50. a 60. letech 20. století tzv. </a:t>
            </a:r>
            <a:r>
              <a:rPr lang="cs-CZ" sz="2000" b="1" dirty="0" smtClean="0">
                <a:latin typeface="Cambria" panose="02040503050406030204" pitchFamily="18" charset="0"/>
              </a:rPr>
              <a:t>systémový přístup</a:t>
            </a:r>
            <a:r>
              <a:rPr lang="cs-CZ" sz="2000" dirty="0" smtClean="0">
                <a:latin typeface="Cambria" panose="02040503050406030204" pitchFamily="18" charset="0"/>
              </a:rPr>
              <a:t> původem kanadský politolog </a:t>
            </a:r>
            <a:r>
              <a:rPr lang="cs-CZ" sz="2000" b="1" dirty="0" smtClean="0">
                <a:latin typeface="Cambria" panose="02040503050406030204" pitchFamily="18" charset="0"/>
              </a:rPr>
              <a:t>David </a:t>
            </a:r>
            <a:r>
              <a:rPr lang="cs-CZ" sz="2000" b="1" dirty="0" err="1" smtClean="0">
                <a:latin typeface="Cambria" panose="02040503050406030204" pitchFamily="18" charset="0"/>
              </a:rPr>
              <a:t>Easton</a:t>
            </a:r>
            <a:r>
              <a:rPr lang="cs-CZ" sz="2000" dirty="0" smtClean="0">
                <a:latin typeface="Cambria" panose="020405030504060302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cs-CZ" sz="2000" dirty="0" smtClean="0"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latin typeface="Cambria" panose="02040503050406030204" pitchFamily="18" charset="0"/>
              </a:rPr>
              <a:t>	Systém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r>
              <a:rPr lang="cs-CZ" sz="2000" dirty="0" smtClean="0">
                <a:latin typeface="Cambria" panose="02040503050406030204" pitchFamily="18" charset="0"/>
              </a:rPr>
              <a:t>vysvětluje jako </a:t>
            </a:r>
            <a:r>
              <a:rPr lang="cs-CZ" sz="2000" b="1" dirty="0" smtClean="0">
                <a:latin typeface="Cambria" panose="02040503050406030204" pitchFamily="18" charset="0"/>
              </a:rPr>
              <a:t>množinu</a:t>
            </a:r>
            <a:r>
              <a:rPr lang="cs-CZ" sz="2000" dirty="0" smtClean="0">
                <a:latin typeface="Cambria" panose="02040503050406030204" pitchFamily="18" charset="0"/>
              </a:rPr>
              <a:t> na sebe vzájemně působících </a:t>
            </a:r>
            <a:r>
              <a:rPr lang="cs-CZ" sz="2000" b="1" dirty="0" smtClean="0">
                <a:latin typeface="Cambria" panose="02040503050406030204" pitchFamily="18" charset="0"/>
              </a:rPr>
              <a:t>prvků</a:t>
            </a:r>
            <a:r>
              <a:rPr lang="cs-CZ" sz="2000" dirty="0" smtClean="0">
                <a:latin typeface="Cambria" panose="02040503050406030204" pitchFamily="18" charset="0"/>
              </a:rPr>
              <a:t>, </a:t>
            </a:r>
            <a:r>
              <a:rPr lang="cs-CZ" sz="2000" b="1" dirty="0" smtClean="0">
                <a:latin typeface="Cambria" panose="02040503050406030204" pitchFamily="18" charset="0"/>
              </a:rPr>
              <a:t>které</a:t>
            </a:r>
            <a:r>
              <a:rPr lang="cs-CZ" sz="2000" dirty="0" smtClean="0">
                <a:latin typeface="Cambria" panose="02040503050406030204" pitchFamily="18" charset="0"/>
              </a:rPr>
              <a:t> </a:t>
            </a:r>
            <a:r>
              <a:rPr lang="cs-CZ" sz="2000" b="1" dirty="0" smtClean="0">
                <a:latin typeface="Cambria" panose="02040503050406030204" pitchFamily="18" charset="0"/>
              </a:rPr>
              <a:t>lze vymezit </a:t>
            </a:r>
            <a:r>
              <a:rPr lang="cs-CZ" sz="2000" dirty="0" smtClean="0">
                <a:latin typeface="Cambria" panose="02040503050406030204" pitchFamily="18" charset="0"/>
              </a:rPr>
              <a:t>vůči okolí. Vazby mezi prvky systému jsou pak mnohem silnější než směrem ven.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cs-CZ" sz="2000" dirty="0" smtClean="0"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latin typeface="Cambria" panose="02040503050406030204" pitchFamily="18" charset="0"/>
              </a:rPr>
              <a:t>	Společnost se skládá z různých subsystémů (politický, kulturní, ekonomický, náboženský, atd.)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latin typeface="Cambria" panose="02040503050406030204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	Politický systém = společenský podsystém, který se zaměřuje na rozdělování hodnot ve společnosti.</a:t>
            </a:r>
          </a:p>
        </p:txBody>
      </p:sp>
    </p:spTree>
    <p:extLst>
      <p:ext uri="{BB962C8B-B14F-4D97-AF65-F5344CB8AC3E}">
        <p14:creationId xmlns:p14="http://schemas.microsoft.com/office/powerpoint/2010/main" val="970527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upscportal.com/images/study-kit/PUB-AD-Online-Coaching-Public%20Policy-Systems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1403094"/>
            <a:ext cx="8729761" cy="54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302840" y="332656"/>
            <a:ext cx="8229600" cy="86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3200" b="1" kern="0" dirty="0" smtClean="0"/>
              <a:t>Model politického systému</a:t>
            </a:r>
          </a:p>
        </p:txBody>
      </p:sp>
    </p:spTree>
    <p:extLst>
      <p:ext uri="{BB962C8B-B14F-4D97-AF65-F5344CB8AC3E}">
        <p14:creationId xmlns:p14="http://schemas.microsoft.com/office/powerpoint/2010/main" val="3572017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Cambria" panose="02040503050406030204" pitchFamily="18" charset="0"/>
              </a:rPr>
              <a:t>Hlavní rozdíly mezi státem a vládou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696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1484784"/>
            <a:ext cx="8350696" cy="569386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-"/>
            </a:pPr>
            <a:r>
              <a:rPr lang="cs-CZ" sz="2600" dirty="0"/>
              <a:t> Stát je </a:t>
            </a:r>
            <a:r>
              <a:rPr lang="cs-CZ" sz="2600" b="1" i="1" dirty="0"/>
              <a:t>širší</a:t>
            </a:r>
            <a:r>
              <a:rPr lang="cs-CZ" sz="2600" dirty="0"/>
              <a:t> než vláda. Stát = všechny instituce veřejné sféry</a:t>
            </a:r>
            <a:r>
              <a:rPr lang="cs-CZ" sz="2600" dirty="0" smtClean="0"/>
              <a:t>,</a:t>
            </a:r>
          </a:p>
          <a:p>
            <a:pPr lvl="1" eaLnBrk="0" hangingPunct="0"/>
            <a:r>
              <a:rPr lang="cs-CZ" sz="2600" dirty="0" smtClean="0"/>
              <a:t> </a:t>
            </a:r>
            <a:r>
              <a:rPr lang="cs-CZ" sz="2600" dirty="0"/>
              <a:t>vláda je </a:t>
            </a:r>
            <a:r>
              <a:rPr lang="cs-CZ" sz="2600" b="1" i="1" dirty="0"/>
              <a:t>část</a:t>
            </a:r>
            <a:r>
              <a:rPr lang="cs-CZ" sz="2600" dirty="0"/>
              <a:t> státu.</a:t>
            </a:r>
          </a:p>
          <a:p>
            <a:pPr eaLnBrk="0" hangingPunct="0">
              <a:buFontTx/>
              <a:buChar char="-"/>
            </a:pPr>
            <a:r>
              <a:rPr lang="cs-CZ" sz="2600" dirty="0" smtClean="0"/>
              <a:t> </a:t>
            </a:r>
            <a:r>
              <a:rPr lang="cs-CZ" sz="2600" dirty="0"/>
              <a:t>Stát je </a:t>
            </a:r>
            <a:r>
              <a:rPr lang="cs-CZ" sz="2600" b="1" i="1" dirty="0" smtClean="0"/>
              <a:t>stálý</a:t>
            </a:r>
            <a:r>
              <a:rPr lang="cs-CZ" sz="2600" dirty="0" smtClean="0"/>
              <a:t> x vláda </a:t>
            </a:r>
            <a:r>
              <a:rPr lang="cs-CZ" sz="2600" dirty="0"/>
              <a:t>je </a:t>
            </a:r>
            <a:r>
              <a:rPr lang="cs-CZ" sz="2600" b="1" i="1" dirty="0"/>
              <a:t>dočasná</a:t>
            </a:r>
            <a:r>
              <a:rPr lang="cs-CZ" sz="2600" dirty="0"/>
              <a:t>.  </a:t>
            </a:r>
          </a:p>
          <a:p>
            <a:pPr eaLnBrk="0" hangingPunct="0">
              <a:buFontTx/>
              <a:buChar char="-"/>
            </a:pPr>
            <a:r>
              <a:rPr lang="cs-CZ" sz="2600" dirty="0" smtClean="0"/>
              <a:t> </a:t>
            </a:r>
            <a:r>
              <a:rPr lang="cs-CZ" sz="2600" dirty="0"/>
              <a:t>Vláda je </a:t>
            </a:r>
            <a:r>
              <a:rPr lang="cs-CZ" sz="2600" b="1" i="1" dirty="0"/>
              <a:t>nástroj</a:t>
            </a:r>
            <a:r>
              <a:rPr lang="cs-CZ" sz="2600" dirty="0"/>
              <a:t>, jehož prostřednictvím  se uplatňuje </a:t>
            </a:r>
            <a:endParaRPr lang="cs-CZ" sz="2600" dirty="0" smtClean="0"/>
          </a:p>
          <a:p>
            <a:pPr eaLnBrk="0" hangingPunct="0"/>
            <a:r>
              <a:rPr lang="cs-CZ" sz="2600" dirty="0" smtClean="0"/>
              <a:t>	autorita </a:t>
            </a:r>
            <a:r>
              <a:rPr lang="cs-CZ" sz="2600" dirty="0"/>
              <a:t>státu.</a:t>
            </a:r>
          </a:p>
          <a:p>
            <a:pPr eaLnBrk="0" hangingPunct="0">
              <a:buFontTx/>
              <a:buChar char="-"/>
            </a:pPr>
            <a:r>
              <a:rPr lang="cs-CZ" sz="2600" dirty="0" smtClean="0"/>
              <a:t> </a:t>
            </a:r>
            <a:r>
              <a:rPr lang="cs-CZ" sz="2600" dirty="0"/>
              <a:t>Stát je </a:t>
            </a:r>
            <a:r>
              <a:rPr lang="cs-CZ" sz="2600" b="1" i="1" dirty="0"/>
              <a:t>neosobní</a:t>
            </a:r>
            <a:r>
              <a:rPr lang="cs-CZ" sz="2600" dirty="0"/>
              <a:t> autoritou.</a:t>
            </a:r>
          </a:p>
          <a:p>
            <a:pPr eaLnBrk="0" hangingPunct="0">
              <a:buFontTx/>
              <a:buChar char="-"/>
            </a:pPr>
            <a:r>
              <a:rPr lang="cs-CZ" sz="2600" dirty="0" smtClean="0"/>
              <a:t> </a:t>
            </a:r>
            <a:r>
              <a:rPr lang="cs-CZ" sz="2600" dirty="0"/>
              <a:t>Stát reprezentuje </a:t>
            </a:r>
            <a:r>
              <a:rPr lang="cs-CZ" sz="2600" b="1" i="1" dirty="0"/>
              <a:t>trvalé</a:t>
            </a:r>
            <a:r>
              <a:rPr lang="cs-CZ" sz="2600" dirty="0"/>
              <a:t> zájmy, </a:t>
            </a:r>
            <a:r>
              <a:rPr lang="cs-CZ" sz="2600" b="1" i="1" dirty="0"/>
              <a:t>společné</a:t>
            </a:r>
            <a:r>
              <a:rPr lang="cs-CZ" sz="2600" dirty="0"/>
              <a:t> dobro, </a:t>
            </a:r>
            <a:endParaRPr lang="cs-CZ" sz="2600" dirty="0" smtClean="0"/>
          </a:p>
          <a:p>
            <a:pPr eaLnBrk="0" hangingPunct="0"/>
            <a:r>
              <a:rPr lang="cs-CZ" sz="2600" dirty="0" smtClean="0"/>
              <a:t>	naopak </a:t>
            </a:r>
            <a:r>
              <a:rPr lang="cs-CZ" sz="2600" dirty="0"/>
              <a:t>vláda </a:t>
            </a:r>
            <a:r>
              <a:rPr lang="cs-CZ" sz="2600" dirty="0" smtClean="0"/>
              <a:t>reprezentuje </a:t>
            </a:r>
            <a:r>
              <a:rPr lang="cs-CZ" sz="2600" b="1" i="1" dirty="0" smtClean="0"/>
              <a:t>dočasné</a:t>
            </a:r>
            <a:r>
              <a:rPr lang="cs-CZ" sz="2600" dirty="0" smtClean="0"/>
              <a:t> </a:t>
            </a:r>
            <a:r>
              <a:rPr lang="cs-CZ" sz="2600" dirty="0"/>
              <a:t>priority </a:t>
            </a:r>
            <a:endParaRPr lang="cs-CZ" sz="2600" dirty="0" smtClean="0"/>
          </a:p>
          <a:p>
            <a:pPr eaLnBrk="0" hangingPunct="0"/>
            <a:r>
              <a:rPr lang="cs-CZ" sz="2600" dirty="0" smtClean="0"/>
              <a:t>	vycházející </a:t>
            </a:r>
            <a:r>
              <a:rPr lang="cs-CZ" sz="2600" dirty="0"/>
              <a:t>z konkrétní politické platformy (politického </a:t>
            </a:r>
          </a:p>
          <a:p>
            <a:pPr eaLnBrk="0" hangingPunct="0"/>
            <a:r>
              <a:rPr lang="cs-CZ" sz="2600" dirty="0"/>
              <a:t>  </a:t>
            </a:r>
            <a:r>
              <a:rPr lang="cs-CZ" sz="2600" dirty="0" smtClean="0"/>
              <a:t>	přesvědčení</a:t>
            </a:r>
            <a:r>
              <a:rPr lang="cs-CZ" sz="2600" dirty="0"/>
              <a:t>) </a:t>
            </a:r>
          </a:p>
          <a:p>
            <a:pPr eaLnBrk="0" hangingPunct="0">
              <a:buFontTx/>
              <a:buChar char="-"/>
            </a:pPr>
            <a:endParaRPr lang="cs-CZ" sz="2600" dirty="0"/>
          </a:p>
          <a:p>
            <a:pPr eaLnBrk="0" hangingPunct="0"/>
            <a:r>
              <a:rPr lang="cs-CZ" sz="2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242653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304800" y="3124200"/>
            <a:ext cx="25908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dirty="0"/>
              <a:t>Okolí politického </a:t>
            </a:r>
          </a:p>
          <a:p>
            <a:pPr algn="ctr" eaLnBrk="0" hangingPunct="0"/>
            <a:r>
              <a:rPr lang="cs-CZ" dirty="0"/>
              <a:t>systému</a:t>
            </a: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191000" y="3352800"/>
            <a:ext cx="1169988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Polit. </a:t>
            </a:r>
          </a:p>
          <a:p>
            <a:pPr algn="ctr" eaLnBrk="0" hangingPunct="0"/>
            <a:r>
              <a:rPr lang="cs-CZ"/>
              <a:t>systém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689725" y="3038475"/>
            <a:ext cx="1870075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/>
              <a:t>Okolí </a:t>
            </a:r>
          </a:p>
          <a:p>
            <a:pPr algn="ctr" eaLnBrk="0" hangingPunct="0"/>
            <a:r>
              <a:rPr lang="cs-CZ"/>
              <a:t>politického </a:t>
            </a:r>
          </a:p>
          <a:p>
            <a:pPr algn="ctr" eaLnBrk="0" hangingPunct="0"/>
            <a:r>
              <a:rPr lang="cs-CZ"/>
              <a:t>systému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2514600" y="3810000"/>
            <a:ext cx="167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5257800" y="3810000"/>
            <a:ext cx="144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2743200" y="3276600"/>
            <a:ext cx="1120775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i="1">
                <a:solidFill>
                  <a:srgbClr val="FF0000"/>
                </a:solidFill>
              </a:rPr>
              <a:t>vstupy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334000" y="3276600"/>
            <a:ext cx="1279525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i="1">
                <a:solidFill>
                  <a:srgbClr val="FF0000"/>
                </a:solidFill>
              </a:rPr>
              <a:t>výstupy</a:t>
            </a:r>
          </a:p>
        </p:txBody>
      </p:sp>
    </p:spTree>
    <p:extLst>
      <p:ext uri="{BB962C8B-B14F-4D97-AF65-F5344CB8AC3E}">
        <p14:creationId xmlns:p14="http://schemas.microsoft.com/office/powerpoint/2010/main" val="412028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772400" cy="137160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  <a:latin typeface="Cambria" panose="02040503050406030204" pitchFamily="18" charset="0"/>
              </a:rPr>
              <a:t>Vstupy</a:t>
            </a:r>
            <a:r>
              <a:rPr lang="cs-CZ" sz="3200" b="1" smtClean="0">
                <a:latin typeface="Cambria" panose="02040503050406030204" pitchFamily="18" charset="0"/>
              </a:rPr>
              <a:t> politického systému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4294967295"/>
          </p:nvPr>
        </p:nvSpPr>
        <p:spPr>
          <a:xfrm>
            <a:off x="611188" y="19891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b="1" smtClean="0">
                <a:solidFill>
                  <a:srgbClr val="FF0000"/>
                </a:solidFill>
                <a:latin typeface="Cambria" panose="02040503050406030204" pitchFamily="18" charset="0"/>
              </a:rPr>
              <a:t>Požadavky </a:t>
            </a:r>
            <a:r>
              <a:rPr lang="pl-PL" sz="2000" b="1" smtClean="0">
                <a:latin typeface="Cambria" panose="02040503050406030204" pitchFamily="18" charset="0"/>
              </a:rPr>
              <a:t>=</a:t>
            </a:r>
            <a:r>
              <a:rPr lang="pl-PL" sz="2000" smtClean="0">
                <a:latin typeface="Cambria" panose="02040503050406030204" pitchFamily="18" charset="0"/>
              </a:rPr>
              <a:t> vše, co společnost po politickém systému požaduje.</a:t>
            </a:r>
          </a:p>
          <a:p>
            <a:pPr>
              <a:buFontTx/>
              <a:buNone/>
            </a:pPr>
            <a:r>
              <a:rPr lang="cs-CZ" sz="2000" b="1" smtClean="0">
                <a:solidFill>
                  <a:srgbClr val="FF0000"/>
                </a:solidFill>
                <a:latin typeface="Cambria" panose="02040503050406030204" pitchFamily="18" charset="0"/>
              </a:rPr>
              <a:t>Podpora</a:t>
            </a:r>
            <a:r>
              <a:rPr lang="cs-CZ" sz="2000" b="1" smtClean="0">
                <a:solidFill>
                  <a:srgbClr val="FFFF00"/>
                </a:solidFill>
                <a:latin typeface="Cambria" panose="02040503050406030204" pitchFamily="18" charset="0"/>
              </a:rPr>
              <a:t> </a:t>
            </a:r>
            <a:r>
              <a:rPr lang="cs-CZ" sz="2000" smtClean="0">
                <a:latin typeface="Cambria" panose="02040503050406030204" pitchFamily="18" charset="0"/>
              </a:rPr>
              <a:t>= obecná akceptace politických představitelů společností.</a:t>
            </a:r>
          </a:p>
          <a:p>
            <a:pPr>
              <a:buFontTx/>
              <a:buNone/>
            </a:pPr>
            <a:endParaRPr lang="cs-CZ" sz="2000" smtClean="0">
              <a:latin typeface="Cambria" panose="02040503050406030204" pitchFamily="18" charset="0"/>
            </a:endParaRPr>
          </a:p>
          <a:p>
            <a:pPr>
              <a:buFontTx/>
              <a:buNone/>
            </a:pPr>
            <a:r>
              <a:rPr lang="cs-CZ" sz="2000" smtClean="0">
                <a:latin typeface="Cambria" panose="02040503050406030204" pitchFamily="18" charset="0"/>
              </a:rPr>
              <a:t>	Požadavky mohou znamenat téměř vše od tlaku na vyšší platy a větší počet pracovních míst přes štědřejší sociální systém až k vetší ochraně např. životního prostředí.</a:t>
            </a:r>
          </a:p>
          <a:p>
            <a:pPr>
              <a:buFontTx/>
              <a:buNone/>
            </a:pPr>
            <a:r>
              <a:rPr lang="cs-CZ" sz="2000" smtClean="0">
                <a:latin typeface="Cambria" panose="02040503050406030204" pitchFamily="18" charset="0"/>
              </a:rPr>
              <a:t>	</a:t>
            </a:r>
          </a:p>
          <a:p>
            <a:pPr>
              <a:buFontTx/>
              <a:buNone/>
            </a:pPr>
            <a:r>
              <a:rPr lang="cs-CZ" sz="2000" smtClean="0">
                <a:latin typeface="Cambria" panose="02040503050406030204" pitchFamily="18" charset="0"/>
              </a:rPr>
              <a:t>	Podporu zase tvoří vše, čím veřejnost do politického systému přispívá ve formě daní, připravenosti k zachovávání obecně platných pravidel chování a ochotou účastnit se </a:t>
            </a:r>
            <a:r>
              <a:rPr lang="it-IT" sz="2000" smtClean="0">
                <a:latin typeface="Cambria" panose="02040503050406030204" pitchFamily="18" charset="0"/>
              </a:rPr>
              <a:t>politick</a:t>
            </a:r>
            <a:r>
              <a:rPr lang="cs-CZ" sz="2000" smtClean="0">
                <a:latin typeface="Cambria" panose="02040503050406030204" pitchFamily="18" charset="0"/>
              </a:rPr>
              <a:t>é</a:t>
            </a:r>
            <a:r>
              <a:rPr lang="it-IT" sz="2000" smtClean="0">
                <a:latin typeface="Cambria" panose="02040503050406030204" pitchFamily="18" charset="0"/>
              </a:rPr>
              <a:t>ho </a:t>
            </a:r>
            <a:r>
              <a:rPr lang="cs-CZ" sz="2000" smtClean="0">
                <a:latin typeface="Cambria" panose="02040503050406030204" pitchFamily="18" charset="0"/>
              </a:rPr>
              <a:t>ž</a:t>
            </a:r>
            <a:r>
              <a:rPr lang="it-IT" sz="2000" smtClean="0">
                <a:latin typeface="Cambria" panose="02040503050406030204" pitchFamily="18" charset="0"/>
              </a:rPr>
              <a:t>ivota</a:t>
            </a:r>
            <a:r>
              <a:rPr lang="cs-CZ" sz="2000" smtClean="0">
                <a:latin typeface="Cambria" panose="02040503050406030204" pitchFamily="18" charset="0"/>
              </a:rPr>
              <a:t>.</a:t>
            </a:r>
            <a:endParaRPr lang="it-IT" sz="200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0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784725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Které jsou hlavní západní politické ideologie?</a:t>
            </a:r>
          </a:p>
          <a:p>
            <a:r>
              <a:rPr lang="cs-CZ" dirty="0">
                <a:latin typeface="Cambria" panose="02040503050406030204" pitchFamily="18" charset="0"/>
              </a:rPr>
              <a:t>Jakými tématy, principy se hlavní </a:t>
            </a:r>
            <a:r>
              <a:rPr lang="cs-CZ" dirty="0" smtClean="0">
                <a:latin typeface="Cambria" panose="02040503050406030204" pitchFamily="18" charset="0"/>
              </a:rPr>
              <a:t>ideologie vyznačují? Jejich rozdílné a společné prvky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Jaké konkurující si hodnoty každá z ideologií zdůrazňuje?</a:t>
            </a:r>
          </a:p>
          <a:p>
            <a:pPr eaLnBrk="1" hangingPunct="1"/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14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7772400" cy="137160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  <a:latin typeface="Cambria" panose="02040503050406030204" pitchFamily="18" charset="0"/>
              </a:rPr>
              <a:t>Výstupy</a:t>
            </a:r>
            <a:r>
              <a:rPr lang="cs-CZ" sz="3200" b="1" smtClean="0">
                <a:latin typeface="Cambria" panose="02040503050406030204" pitchFamily="18" charset="0"/>
              </a:rPr>
              <a:t> politického systému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4294967295"/>
          </p:nvPr>
        </p:nvSpPr>
        <p:spPr>
          <a:xfrm>
            <a:off x="1116013" y="198913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pl-PL" sz="2400" b="1" smtClean="0">
                <a:latin typeface="Cambria" panose="02040503050406030204" pitchFamily="18" charset="0"/>
              </a:rPr>
              <a:t>Politický systém pak do svého okolí vysílá tzv. výstupy, </a:t>
            </a:r>
          </a:p>
          <a:p>
            <a:pPr>
              <a:buFontTx/>
              <a:buNone/>
            </a:pPr>
            <a:r>
              <a:rPr lang="pl-PL" sz="2400" b="1" smtClean="0">
                <a:latin typeface="Cambria" panose="02040503050406030204" pitchFamily="18" charset="0"/>
              </a:rPr>
              <a:t>t. j. obecně závazná rozhodnutí (tzv. </a:t>
            </a:r>
            <a:r>
              <a:rPr lang="pl-PL" sz="2400" b="1" i="1" smtClean="0">
                <a:latin typeface="Cambria" panose="02040503050406030204" pitchFamily="18" charset="0"/>
              </a:rPr>
              <a:t>policies</a:t>
            </a:r>
            <a:r>
              <a:rPr lang="pl-PL" sz="2400" b="1" smtClean="0">
                <a:latin typeface="Cambria" panose="02040503050406030204" pitchFamily="18" charset="0"/>
              </a:rPr>
              <a:t>):</a:t>
            </a:r>
          </a:p>
          <a:p>
            <a:pPr>
              <a:buFontTx/>
              <a:buNone/>
            </a:pPr>
            <a:endParaRPr lang="pl-PL" sz="2400" b="1" smtClean="0">
              <a:latin typeface="Cambria" panose="02040503050406030204" pitchFamily="18" charset="0"/>
            </a:endParaRPr>
          </a:p>
          <a:p>
            <a:pPr algn="ctr">
              <a:buFontTx/>
              <a:buNone/>
            </a:pPr>
            <a:r>
              <a:rPr lang="pl-PL" sz="2400" smtClean="0">
                <a:latin typeface="Cambria" panose="02040503050406030204" pitchFamily="18" charset="0"/>
              </a:rPr>
              <a:t>Tvorba právních norem</a:t>
            </a:r>
          </a:p>
          <a:p>
            <a:pPr algn="ctr">
              <a:buFontTx/>
              <a:buNone/>
            </a:pPr>
            <a:r>
              <a:rPr lang="pl-PL" sz="2400" smtClean="0">
                <a:latin typeface="Cambria" panose="02040503050406030204" pitchFamily="18" charset="0"/>
              </a:rPr>
              <a:t>Implementace norem.</a:t>
            </a:r>
          </a:p>
          <a:p>
            <a:pPr>
              <a:buFontTx/>
              <a:buNone/>
            </a:pPr>
            <a:endParaRPr lang="cs-CZ" sz="2400" smtClean="0">
              <a:latin typeface="Cambria" panose="02040503050406030204" pitchFamily="18" charset="0"/>
            </a:endParaRPr>
          </a:p>
          <a:p>
            <a:pPr>
              <a:buFontTx/>
              <a:buNone/>
            </a:pPr>
            <a:endParaRPr lang="it-IT" sz="2000" smtClean="0">
              <a:latin typeface="Cambria" panose="02040503050406030204" pitchFamily="18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950913" y="2174875"/>
            <a:ext cx="184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9626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Cambria" panose="02040503050406030204" pitchFamily="18" charset="0"/>
              </a:rPr>
              <a:t>Zákl. teorie polit. rozhodování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772400" cy="4114800"/>
          </a:xfrm>
        </p:spPr>
        <p:txBody>
          <a:bodyPr/>
          <a:lstStyle/>
          <a:p>
            <a:r>
              <a:rPr lang="cs-CZ" sz="2800" u="sng" smtClean="0">
                <a:latin typeface="Cambria" panose="02040503050406030204" pitchFamily="18" charset="0"/>
              </a:rPr>
              <a:t>Modely racionálního aktéra</a:t>
            </a:r>
            <a:r>
              <a:rPr lang="cs-CZ" sz="2800" smtClean="0">
                <a:latin typeface="Cambria" panose="02040503050406030204" pitchFamily="18" charset="0"/>
              </a:rPr>
              <a:t> (</a:t>
            </a:r>
            <a:r>
              <a:rPr lang="cs-CZ" sz="2800" i="1" smtClean="0">
                <a:latin typeface="Cambria" panose="02040503050406030204" pitchFamily="18" charset="0"/>
              </a:rPr>
              <a:t>viz </a:t>
            </a:r>
            <a:r>
              <a:rPr lang="cs-CZ" sz="2800" smtClean="0">
                <a:latin typeface="Cambria" panose="02040503050406030204" pitchFamily="18" charset="0"/>
              </a:rPr>
              <a:t>teorie veřejné volby, Anthony Downs) </a:t>
            </a:r>
          </a:p>
          <a:p>
            <a:r>
              <a:rPr lang="cs-CZ" sz="2800" u="sng" smtClean="0">
                <a:latin typeface="Cambria" panose="02040503050406030204" pitchFamily="18" charset="0"/>
              </a:rPr>
              <a:t>Inkrementalismus</a:t>
            </a:r>
            <a:r>
              <a:rPr lang="cs-CZ" sz="2800" smtClean="0">
                <a:latin typeface="Cambria" panose="02040503050406030204" pitchFamily="18" charset="0"/>
              </a:rPr>
              <a:t> (politika malých kroků) – </a:t>
            </a:r>
            <a:r>
              <a:rPr lang="cs-CZ" sz="2400" smtClean="0">
                <a:latin typeface="Cambria" panose="02040503050406030204" pitchFamily="18" charset="0"/>
              </a:rPr>
              <a:t>rozhodnutí se nepřijímají na základě jasně stanovených cílů</a:t>
            </a:r>
          </a:p>
          <a:p>
            <a:r>
              <a:rPr lang="cs-CZ" sz="2800" u="sng" smtClean="0">
                <a:latin typeface="Cambria" panose="02040503050406030204" pitchFamily="18" charset="0"/>
              </a:rPr>
              <a:t>Modely byrokratické organizace</a:t>
            </a:r>
            <a:r>
              <a:rPr lang="cs-CZ" sz="2800" smtClean="0">
                <a:latin typeface="Cambria" panose="02040503050406030204" pitchFamily="18" charset="0"/>
              </a:rPr>
              <a:t> – </a:t>
            </a:r>
            <a:r>
              <a:rPr lang="cs-CZ" sz="2400" smtClean="0">
                <a:latin typeface="Cambria" panose="02040503050406030204" pitchFamily="18" charset="0"/>
              </a:rPr>
              <a:t>organizační tlak na rozhodnutí</a:t>
            </a:r>
            <a:r>
              <a:rPr lang="cs-CZ" sz="2800" smtClean="0">
                <a:latin typeface="Cambria" panose="02040503050406030204" pitchFamily="18" charset="0"/>
              </a:rPr>
              <a:t> </a:t>
            </a:r>
          </a:p>
          <a:p>
            <a:r>
              <a:rPr lang="cs-CZ" sz="2800" u="sng" smtClean="0">
                <a:latin typeface="Cambria" panose="02040503050406030204" pitchFamily="18" charset="0"/>
              </a:rPr>
              <a:t>Modely systému názorů</a:t>
            </a:r>
            <a:r>
              <a:rPr lang="cs-CZ" sz="2800" smtClean="0">
                <a:latin typeface="Cambria" panose="02040503050406030204" pitchFamily="18" charset="0"/>
              </a:rPr>
              <a:t> – </a:t>
            </a:r>
            <a:r>
              <a:rPr lang="cs-CZ" sz="2400" smtClean="0">
                <a:latin typeface="Cambria" panose="02040503050406030204" pitchFamily="18" charset="0"/>
              </a:rPr>
              <a:t>upozorňuje, nakolik je rozhodování ovlivněno širším ideologickým vnímáním</a:t>
            </a:r>
          </a:p>
        </p:txBody>
      </p:sp>
    </p:spTree>
    <p:extLst>
      <p:ext uri="{BB962C8B-B14F-4D97-AF65-F5344CB8AC3E}">
        <p14:creationId xmlns:p14="http://schemas.microsoft.com/office/powerpoint/2010/main" val="331898746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smtClean="0">
                <a:latin typeface="Cambria" panose="02040503050406030204" pitchFamily="18" charset="0"/>
              </a:rPr>
              <a:t>Hlavní arény tvorby politiky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parlamentní </a:t>
            </a:r>
            <a:r>
              <a:rPr lang="cs-CZ" dirty="0" err="1" smtClean="0">
                <a:latin typeface="Cambria" panose="02040503050406030204" pitchFamily="18" charset="0"/>
              </a:rPr>
              <a:t>aréna</a:t>
            </a:r>
            <a:r>
              <a:rPr lang="cs-CZ" baseline="30000" dirty="0" smtClean="0">
                <a:latin typeface="Cambria" panose="02040503050406030204" pitchFamily="18" charset="0"/>
                <a:sym typeface="Symbol" pitchFamily="18" charset="2"/>
              </a:rPr>
              <a:t></a:t>
            </a:r>
            <a:endParaRPr lang="en-GB" baseline="30000" dirty="0" smtClean="0">
              <a:latin typeface="Cambria" panose="02040503050406030204" pitchFamily="18" charset="0"/>
            </a:endParaRP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stranické arény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kabinetní (exekutivní, vládní) arény </a:t>
            </a: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byrokratické arény </a:t>
            </a: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arény nátlakových (zájmových) skupin</a:t>
            </a: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aréna veřejnosti</a:t>
            </a:r>
            <a:r>
              <a:rPr lang="en-GB" dirty="0" smtClean="0">
                <a:latin typeface="Cambria" panose="02040503050406030204" pitchFamily="18" charset="0"/>
              </a:rPr>
              <a:t> </a:t>
            </a:r>
            <a:r>
              <a:rPr lang="en-GB" baseline="30000" dirty="0" smtClean="0">
                <a:latin typeface="Cambria" panose="02040503050406030204" pitchFamily="18" charset="0"/>
                <a:sym typeface="Symbol" pitchFamily="18" charset="2"/>
              </a:rPr>
              <a:t></a:t>
            </a:r>
            <a:endParaRPr lang="en-GB" baseline="30000" dirty="0" smtClean="0">
              <a:latin typeface="Cambria" panose="02040503050406030204" pitchFamily="18" charset="0"/>
            </a:endParaRPr>
          </a:p>
          <a:p>
            <a:pPr marL="609600" indent="-609600"/>
            <a:endParaRPr lang="en-GB" dirty="0" smtClean="0">
              <a:latin typeface="Cambria" panose="02040503050406030204" pitchFamily="18" charset="0"/>
            </a:endParaRPr>
          </a:p>
          <a:p>
            <a:pPr marL="609600" indent="-609600"/>
            <a:endParaRPr lang="en-GB" dirty="0" smtClean="0">
              <a:latin typeface="Cambria" panose="02040503050406030204" pitchFamily="18" charset="0"/>
            </a:endParaRPr>
          </a:p>
        </p:txBody>
      </p:sp>
      <p:sp>
        <p:nvSpPr>
          <p:cNvPr id="27651" name="TextovéPole 3"/>
          <p:cNvSpPr txBox="1">
            <a:spLocks noChangeArrowheads="1"/>
          </p:cNvSpPr>
          <p:nvPr/>
        </p:nvSpPr>
        <p:spPr bwMode="auto">
          <a:xfrm>
            <a:off x="6156325" y="6092825"/>
            <a:ext cx="2770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i="1"/>
              <a:t>Pramen: Jordan, Richardson </a:t>
            </a:r>
          </a:p>
          <a:p>
            <a:pPr eaLnBrk="0" hangingPunct="0"/>
            <a:r>
              <a:rPr lang="cs-CZ" sz="1600" i="1"/>
              <a:t>1987, cit z Potůček a kol., 2005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693502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Politický proces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 smtClean="0">
                <a:latin typeface="Cambria" panose="02040503050406030204" pitchFamily="18" charset="0"/>
              </a:rPr>
              <a:t>Proces tvorby a realizace politiky</a:t>
            </a:r>
          </a:p>
          <a:p>
            <a:r>
              <a:rPr lang="cs-CZ" sz="3000" dirty="0" smtClean="0">
                <a:latin typeface="Cambria" panose="02040503050406030204" pitchFamily="18" charset="0"/>
              </a:rPr>
              <a:t>Mechanismy realizace veřejné politiky</a:t>
            </a:r>
          </a:p>
          <a:p>
            <a:r>
              <a:rPr lang="cs-CZ" sz="3000" dirty="0" smtClean="0">
                <a:latin typeface="Cambria" panose="02040503050406030204" pitchFamily="18" charset="0"/>
              </a:rPr>
              <a:t>Začíná představami a návrhy, pokračuje diskusí, analýzou a hodnocením návrhů</a:t>
            </a:r>
          </a:p>
          <a:p>
            <a:r>
              <a:rPr lang="cs-CZ" sz="3000" dirty="0" smtClean="0">
                <a:latin typeface="Cambria" panose="02040503050406030204" pitchFamily="18" charset="0"/>
              </a:rPr>
              <a:t>Končí přijetím rozhodnutí a implementací návrhu</a:t>
            </a:r>
          </a:p>
          <a:p>
            <a:r>
              <a:rPr lang="cs-CZ" sz="3000" dirty="0" smtClean="0">
                <a:latin typeface="Cambria" panose="02040503050406030204" pitchFamily="18" charset="0"/>
              </a:rPr>
              <a:t>Účastní se jej různí političtí aktéři – strany, zájmové skupiny, sociální hnutí, výzkumná centra (</a:t>
            </a:r>
            <a:r>
              <a:rPr lang="cs-CZ" sz="3000" dirty="0" err="1" smtClean="0">
                <a:latin typeface="Cambria" panose="02040503050406030204" pitchFamily="18" charset="0"/>
              </a:rPr>
              <a:t>think</a:t>
            </a:r>
            <a:r>
              <a:rPr lang="cs-CZ" sz="3000" dirty="0" smtClean="0">
                <a:latin typeface="Cambria" panose="02040503050406030204" pitchFamily="18" charset="0"/>
              </a:rPr>
              <a:t>-tanky)</a:t>
            </a:r>
          </a:p>
        </p:txBody>
      </p:sp>
    </p:spTree>
    <p:extLst>
      <p:ext uri="{BB962C8B-B14F-4D97-AF65-F5344CB8AC3E}">
        <p14:creationId xmlns:p14="http://schemas.microsoft.com/office/powerpoint/2010/main" val="314113980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Veřejná politika (</a:t>
            </a:r>
            <a:r>
              <a:rPr lang="cs-CZ" i="1" dirty="0" err="1" smtClean="0">
                <a:latin typeface="Cambria" panose="02040503050406030204" pitchFamily="18" charset="0"/>
              </a:rPr>
              <a:t>policy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Výsledek jednání státních orgánů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Reaguje na konkrétní potřeby </a:t>
            </a:r>
            <a:r>
              <a:rPr lang="cs-CZ" dirty="0" err="1" smtClean="0">
                <a:latin typeface="Cambria" panose="02040503050406030204" pitchFamily="18" charset="0"/>
              </a:rPr>
              <a:t>ebo</a:t>
            </a:r>
            <a:r>
              <a:rPr lang="cs-CZ" dirty="0" smtClean="0">
                <a:latin typeface="Cambria" panose="02040503050406030204" pitchFamily="18" charset="0"/>
              </a:rPr>
              <a:t> problémy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Snaží se o dosažení souboru cílů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Je výsledkem řady rozhodnutí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Je implementována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Zahrnuje specifikaci důvodů proč byla přijata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8568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mbria" panose="02040503050406030204" pitchFamily="18" charset="0"/>
              </a:rPr>
              <a:t>Think</a:t>
            </a:r>
            <a:r>
              <a:rPr lang="cs-CZ" dirty="0" smtClean="0">
                <a:latin typeface="Cambria" panose="02040503050406030204" pitchFamily="18" charset="0"/>
              </a:rPr>
              <a:t>-tanky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2. polovina 20. století – výzkum veřejných politik, politická studia, formulování doporučení</a:t>
            </a:r>
          </a:p>
          <a:p>
            <a:r>
              <a:rPr lang="cs-CZ" dirty="0">
                <a:latin typeface="Cambria" panose="02040503050406030204" pitchFamily="18" charset="0"/>
              </a:rPr>
              <a:t>i</a:t>
            </a:r>
            <a:r>
              <a:rPr lang="cs-CZ" dirty="0" smtClean="0">
                <a:latin typeface="Cambria" panose="02040503050406030204" pitchFamily="18" charset="0"/>
              </a:rPr>
              <a:t> základní výzkum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Konzultace, semináře, publikace, hodnocení politik</a:t>
            </a:r>
          </a:p>
        </p:txBody>
      </p:sp>
    </p:spTree>
    <p:extLst>
      <p:ext uri="{BB962C8B-B14F-4D97-AF65-F5344CB8AC3E}">
        <p14:creationId xmlns:p14="http://schemas.microsoft.com/office/powerpoint/2010/main" val="383907424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Typy </a:t>
            </a:r>
            <a:r>
              <a:rPr lang="cs-CZ" dirty="0" err="1" smtClean="0">
                <a:latin typeface="Cambria" panose="02040503050406030204" pitchFamily="18" charset="0"/>
              </a:rPr>
              <a:t>think</a:t>
            </a:r>
            <a:r>
              <a:rPr lang="cs-CZ" dirty="0" smtClean="0">
                <a:latin typeface="Cambria" panose="02040503050406030204" pitchFamily="18" charset="0"/>
              </a:rPr>
              <a:t>-tanků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0857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7071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88913"/>
            <a:ext cx="6913563" cy="5832475"/>
          </a:xfrm>
        </p:spPr>
      </p:pic>
      <p:sp>
        <p:nvSpPr>
          <p:cNvPr id="26626" name="TextovéPole 5"/>
          <p:cNvSpPr txBox="1">
            <a:spLocks noChangeArrowheads="1"/>
          </p:cNvSpPr>
          <p:nvPr/>
        </p:nvSpPr>
        <p:spPr bwMode="auto">
          <a:xfrm>
            <a:off x="5407025" y="6457950"/>
            <a:ext cx="373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i="1"/>
              <a:t>Zdroj: Vodička, Cabada, 2011:324</a:t>
            </a:r>
          </a:p>
        </p:txBody>
      </p:sp>
    </p:spTree>
    <p:extLst>
      <p:ext uri="{BB962C8B-B14F-4D97-AF65-F5344CB8AC3E}">
        <p14:creationId xmlns:p14="http://schemas.microsoft.com/office/powerpoint/2010/main" val="124838833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79" y="0"/>
            <a:ext cx="6095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35357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Síť českých </a:t>
            </a:r>
            <a:r>
              <a:rPr lang="cs-CZ" dirty="0" err="1" smtClean="0">
                <a:latin typeface="Cambria" panose="02040503050406030204" pitchFamily="18" charset="0"/>
              </a:rPr>
              <a:t>think</a:t>
            </a:r>
            <a:r>
              <a:rPr lang="cs-CZ" dirty="0" smtClean="0">
                <a:latin typeface="Cambria" panose="02040503050406030204" pitchFamily="18" charset="0"/>
              </a:rPr>
              <a:t>-tanků</a:t>
            </a:r>
            <a:endParaRPr lang="cs-CZ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52823\Desktop\think_tanks_size_in-degree_label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443"/>
            <a:ext cx="9144000" cy="49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098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Běžné zařazení polit. idejí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41325" y="2555875"/>
            <a:ext cx="1922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komunismus</a:t>
            </a:r>
            <a:r>
              <a:rPr lang="cs-CZ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2971800"/>
            <a:ext cx="16722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smtClean="0"/>
              <a:t>socialismus</a:t>
            </a:r>
            <a:endParaRPr lang="cs-CZ" b="1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05200" y="35052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liberalismus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76800" y="29718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konzervatismus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705600" y="25908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fašismus</a:t>
            </a: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057400" y="25146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V="1">
            <a:off x="28956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18288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18288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V="1">
            <a:off x="4267200" y="2514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 flipV="1">
            <a:off x="5715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V="1">
            <a:off x="6858000" y="2514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3413125" y="4841875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anarchismus ?</a:t>
            </a:r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441325" y="1463675"/>
            <a:ext cx="417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i="1">
                <a:latin typeface="Arial" charset="0"/>
              </a:rPr>
              <a:t>1. Osa</a:t>
            </a:r>
            <a:r>
              <a:rPr lang="cs-CZ" sz="3200" b="1" i="1">
                <a:latin typeface="Arial" charset="0"/>
              </a:rPr>
              <a:t> pravice-levice</a:t>
            </a:r>
          </a:p>
        </p:txBody>
      </p:sp>
    </p:spTree>
    <p:extLst>
      <p:ext uri="{BB962C8B-B14F-4D97-AF65-F5344CB8AC3E}">
        <p14:creationId xmlns:p14="http://schemas.microsoft.com/office/powerpoint/2010/main" val="288438647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Model politického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1. iniciace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2. formulace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3. implementace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4. evaluace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4076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77" name="Rectangle 2"/>
          <p:cNvSpPr>
            <a:spLocks noChangeArrowheads="1"/>
          </p:cNvSpPr>
          <p:nvPr/>
        </p:nvSpPr>
        <p:spPr bwMode="auto">
          <a:xfrm>
            <a:off x="2555875" y="1773238"/>
            <a:ext cx="4464050" cy="792162"/>
          </a:xfrm>
          <a:prstGeom prst="rect">
            <a:avLst/>
          </a:prstGeom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Identifikace a uznání politického problému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03213" y="2655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95288" y="3357563"/>
            <a:ext cx="3382962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Hodnocení veřejné politiky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919788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5580063" y="3429000"/>
            <a:ext cx="3382962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Rozhodnutí ve veřejné politice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751138" y="416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554288" y="5084763"/>
            <a:ext cx="4462462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cs-CZ" sz="1800">
                <a:latin typeface="Arial" charset="0"/>
              </a:rPr>
              <a:t>Implementace veřejné politiky</a:t>
            </a:r>
          </a:p>
        </p:txBody>
      </p:sp>
      <p:sp>
        <p:nvSpPr>
          <p:cNvPr id="24584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371600"/>
          </a:xfrm>
        </p:spPr>
        <p:txBody>
          <a:bodyPr/>
          <a:lstStyle/>
          <a:p>
            <a:r>
              <a:rPr lang="cs-CZ" sz="3600" dirty="0" smtClean="0">
                <a:latin typeface="Cambria" panose="02040503050406030204" pitchFamily="18" charset="0"/>
              </a:rPr>
              <a:t>Model politického cyklu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7164388" y="4437063"/>
            <a:ext cx="93503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H="1" flipV="1">
            <a:off x="1403350" y="4365625"/>
            <a:ext cx="9366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1116013" y="2205038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7164388" y="2276475"/>
            <a:ext cx="10795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 useBgFill="1">
        <p:nvSpPr>
          <p:cNvPr id="24589" name="Rectangle 15"/>
          <p:cNvSpPr>
            <a:spLocks noChangeArrowheads="1"/>
          </p:cNvSpPr>
          <p:nvPr/>
        </p:nvSpPr>
        <p:spPr bwMode="auto">
          <a:xfrm>
            <a:off x="2484438" y="5300663"/>
            <a:ext cx="4464050" cy="792162"/>
          </a:xfrm>
          <a:prstGeom prst="rect">
            <a:avLst/>
          </a:prstGeom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>
                <a:latin typeface="Arial" charset="0"/>
              </a:rPr>
              <a:t>Implementace veřejné politiky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6119813" y="6092825"/>
            <a:ext cx="30241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i="1"/>
              <a:t>Pramen: Howlet, M., Ramesh, M., </a:t>
            </a:r>
          </a:p>
          <a:p>
            <a:pPr eaLnBrk="0" hangingPunct="0"/>
            <a:r>
              <a:rPr lang="cs-CZ" sz="1600" i="1"/>
              <a:t>1995, cit z Potůček a kol., 2005.</a:t>
            </a:r>
          </a:p>
        </p:txBody>
      </p:sp>
    </p:spTree>
    <p:extLst>
      <p:ext uri="{BB962C8B-B14F-4D97-AF65-F5344CB8AC3E}">
        <p14:creationId xmlns:p14="http://schemas.microsoft.com/office/powerpoint/2010/main" val="41213578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 smtClean="0">
                <a:latin typeface="Cambria" panose="02040503050406030204" pitchFamily="18" charset="0"/>
              </a:rPr>
              <a:t>Problémy implementace politik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autonomnost společenského vývoje</a:t>
            </a:r>
            <a:r>
              <a:rPr lang="en-GB" dirty="0" smtClean="0">
                <a:latin typeface="Cambria" panose="02040503050406030204" pitchFamily="18" charset="0"/>
              </a:rPr>
              <a:t> </a:t>
            </a: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obtížná ovlivnitelnost prostředí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setrvačnost hodnotových orientací a chování lidí a institucí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nemožnost realizace izolovaně  </a:t>
            </a: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obtížná předvídatelnost budoucího vývoje </a:t>
            </a:r>
          </a:p>
          <a:p>
            <a:pPr marL="609600" indent="-609600"/>
            <a:r>
              <a:rPr lang="cs-CZ" dirty="0" smtClean="0">
                <a:latin typeface="Cambria" panose="02040503050406030204" pitchFamily="18" charset="0"/>
              </a:rPr>
              <a:t>problém simulace politik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/>
            <a:endParaRPr lang="en-GB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2163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mbria" panose="02040503050406030204" pitchFamily="18" charset="0"/>
              </a:rPr>
              <a:t>Literatura k tématu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8275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ambria" panose="02040503050406030204" pitchFamily="18" charset="0"/>
              </a:rPr>
              <a:t>Howlett</a:t>
            </a:r>
            <a:r>
              <a:rPr lang="en-US" dirty="0" smtClean="0">
                <a:latin typeface="Cambria" panose="02040503050406030204" pitchFamily="18" charset="0"/>
              </a:rPr>
              <a:t>, M., </a:t>
            </a:r>
            <a:r>
              <a:rPr lang="en-US" dirty="0" err="1" smtClean="0">
                <a:latin typeface="Cambria" panose="02040503050406030204" pitchFamily="18" charset="0"/>
              </a:rPr>
              <a:t>Ramesh</a:t>
            </a:r>
            <a:r>
              <a:rPr lang="en-US" dirty="0" smtClean="0">
                <a:latin typeface="Cambria" panose="02040503050406030204" pitchFamily="18" charset="0"/>
              </a:rPr>
              <a:t>, M.</a:t>
            </a:r>
            <a:r>
              <a:rPr lang="cs-CZ" dirty="0" smtClean="0">
                <a:latin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i="1" dirty="0" smtClean="0">
                <a:latin typeface="Cambria" panose="02040503050406030204" pitchFamily="18" charset="0"/>
              </a:rPr>
              <a:t>Studying public policy</a:t>
            </a:r>
            <a:r>
              <a:rPr lang="cs-CZ" i="1" dirty="0" smtClean="0">
                <a:latin typeface="Cambria" panose="02040503050406030204" pitchFamily="18" charset="0"/>
              </a:rPr>
              <a:t>: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cs-CZ" i="1" dirty="0" smtClean="0">
                <a:latin typeface="Cambria" panose="02040503050406030204" pitchFamily="18" charset="0"/>
              </a:rPr>
              <a:t>p</a:t>
            </a:r>
            <a:r>
              <a:rPr lang="en-US" i="1" dirty="0" err="1" smtClean="0">
                <a:latin typeface="Cambria" panose="02040503050406030204" pitchFamily="18" charset="0"/>
              </a:rPr>
              <a:t>olicy</a:t>
            </a:r>
            <a:r>
              <a:rPr lang="en-US" i="1" dirty="0" smtClean="0">
                <a:latin typeface="Cambria" panose="02040503050406030204" pitchFamily="18" charset="0"/>
              </a:rPr>
              <a:t> cycles and policy subsystems</a:t>
            </a:r>
            <a:r>
              <a:rPr lang="en-US" dirty="0" smtClean="0">
                <a:latin typeface="Cambria" panose="02040503050406030204" pitchFamily="18" charset="0"/>
              </a:rPr>
              <a:t>. Oxford </a:t>
            </a:r>
            <a:r>
              <a:rPr lang="cs-CZ" dirty="0" smtClean="0">
                <a:latin typeface="Cambria" panose="02040503050406030204" pitchFamily="18" charset="0"/>
              </a:rPr>
              <a:t>University P</a:t>
            </a:r>
            <a:r>
              <a:rPr lang="en-US" dirty="0" err="1" smtClean="0">
                <a:latin typeface="Cambria" panose="02040503050406030204" pitchFamily="18" charset="0"/>
              </a:rPr>
              <a:t>ress</a:t>
            </a:r>
            <a:r>
              <a:rPr lang="cs-CZ" dirty="0" smtClean="0">
                <a:latin typeface="Cambria" panose="02040503050406030204" pitchFamily="18" charset="0"/>
              </a:rPr>
              <a:t>, 2003</a:t>
            </a:r>
            <a:r>
              <a:rPr lang="en-US" dirty="0" smtClean="0">
                <a:latin typeface="Cambria" panose="02040503050406030204" pitchFamily="18" charset="0"/>
              </a:rPr>
              <a:t>. </a:t>
            </a:r>
            <a:endParaRPr lang="cs-CZ" dirty="0" smtClean="0">
              <a:latin typeface="Cambria" panose="020405030504060302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latin typeface="Cambria" panose="02040503050406030204" pitchFamily="18" charset="0"/>
              </a:rPr>
              <a:t>Potůček, M. a kol.: </a:t>
            </a:r>
            <a:r>
              <a:rPr lang="cs-CZ" sz="3600" i="1" dirty="0" smtClean="0">
                <a:latin typeface="Cambria" panose="02040503050406030204" pitchFamily="18" charset="0"/>
              </a:rPr>
              <a:t>Veřejná politika</a:t>
            </a:r>
            <a:r>
              <a:rPr lang="cs-CZ" sz="3600" dirty="0" smtClean="0">
                <a:latin typeface="Cambria" panose="02040503050406030204" pitchFamily="18" charset="0"/>
              </a:rPr>
              <a:t>. Praha: Slon, 2005.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 smtClean="0">
                <a:latin typeface="Cambria" panose="02040503050406030204" pitchFamily="18" charset="0"/>
              </a:rPr>
              <a:t>Vodička, K., </a:t>
            </a:r>
            <a:r>
              <a:rPr lang="cs-CZ" sz="3600" dirty="0" err="1" smtClean="0">
                <a:latin typeface="Cambria" panose="02040503050406030204" pitchFamily="18" charset="0"/>
              </a:rPr>
              <a:t>Cabada</a:t>
            </a:r>
            <a:r>
              <a:rPr lang="cs-CZ" sz="3600" dirty="0" smtClean="0">
                <a:latin typeface="Cambria" panose="02040503050406030204" pitchFamily="18" charset="0"/>
              </a:rPr>
              <a:t>, L.: </a:t>
            </a:r>
            <a:r>
              <a:rPr lang="cs-CZ" sz="3600" i="1" dirty="0" smtClean="0">
                <a:latin typeface="Cambria" panose="02040503050406030204" pitchFamily="18" charset="0"/>
              </a:rPr>
              <a:t>Politický systém České republiky.</a:t>
            </a:r>
            <a:r>
              <a:rPr lang="cs-CZ" sz="3600" dirty="0" smtClean="0">
                <a:latin typeface="Cambria" panose="02040503050406030204" pitchFamily="18" charset="0"/>
              </a:rPr>
              <a:t> Praha: Portál, 2003, 2007, 2011.</a:t>
            </a:r>
          </a:p>
        </p:txBody>
      </p:sp>
    </p:spTree>
    <p:extLst>
      <p:ext uri="{BB962C8B-B14F-4D97-AF65-F5344CB8AC3E}">
        <p14:creationId xmlns:p14="http://schemas.microsoft.com/office/powerpoint/2010/main" val="129403007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2952327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Demokracie</a:t>
            </a:r>
            <a:endParaRPr lang="cs-CZ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1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Co je demokracie?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929187"/>
          </a:xfrm>
        </p:spPr>
        <p:txBody>
          <a:bodyPr/>
          <a:lstStyle/>
          <a:p>
            <a:pPr eaLnBrk="1" hangingPunct="1">
              <a:defRPr/>
            </a:pPr>
            <a:r>
              <a:rPr lang="cs-CZ" i="1" dirty="0" err="1" smtClean="0">
                <a:latin typeface="Cambria" panose="02040503050406030204" pitchFamily="18" charset="0"/>
              </a:rPr>
              <a:t>Demos</a:t>
            </a:r>
            <a:r>
              <a:rPr lang="cs-CZ" dirty="0" smtClean="0">
                <a:latin typeface="Cambria" panose="02040503050406030204" pitchFamily="18" charset="0"/>
              </a:rPr>
              <a:t> = lid, </a:t>
            </a:r>
            <a:r>
              <a:rPr lang="cs-CZ" i="1" dirty="0" err="1" smtClean="0">
                <a:latin typeface="Cambria" panose="02040503050406030204" pitchFamily="18" charset="0"/>
              </a:rPr>
              <a:t>kratos</a:t>
            </a:r>
            <a:r>
              <a:rPr lang="cs-CZ" dirty="0" smtClean="0">
                <a:latin typeface="Cambria" panose="02040503050406030204" pitchFamily="18" charset="0"/>
              </a:rPr>
              <a:t> = síla, moc, vláda</a:t>
            </a:r>
          </a:p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 demokracie = „vláda lidu“</a:t>
            </a:r>
          </a:p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Aténská demokracie</a:t>
            </a:r>
          </a:p>
          <a:p>
            <a:pPr eaLnBrk="1" hangingPunct="1">
              <a:defRPr/>
            </a:pPr>
            <a:r>
              <a:rPr lang="cs-CZ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Platón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Aristoteles</a:t>
            </a:r>
            <a:r>
              <a:rPr lang="cs-CZ" dirty="0" smtClean="0">
                <a:latin typeface="Cambria" panose="02040503050406030204" pitchFamily="18" charset="0"/>
              </a:rPr>
              <a:t>: oba považují demokratický způsob vlády za nesprávný</a:t>
            </a:r>
          </a:p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Současný význam pojmu se od významu, který mu přikládali Platón a Aristoteles, dosti odlišuje.</a:t>
            </a:r>
          </a:p>
        </p:txBody>
      </p:sp>
    </p:spTree>
    <p:extLst>
      <p:ext uri="{BB962C8B-B14F-4D97-AF65-F5344CB8AC3E}">
        <p14:creationId xmlns:p14="http://schemas.microsoft.com/office/powerpoint/2010/main" val="53585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u="sng" dirty="0" smtClean="0">
                <a:latin typeface="Cambria" panose="02040503050406030204" pitchFamily="18" charset="0"/>
              </a:rPr>
              <a:t>Uvažujeme-li o demokracii jako o způsobu vládnutí, vyvstávají následující klíčové otázky</a:t>
            </a:r>
            <a:r>
              <a:rPr lang="cs-CZ" altLang="cs-CZ" sz="3200" dirty="0" smtClean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Koho máme na mysli, když hovoříme o vládě lidu? </a:t>
            </a:r>
            <a:r>
              <a:rPr lang="cs-CZ" altLang="cs-CZ" i="1" dirty="0" smtClean="0">
                <a:latin typeface="Cambria" panose="02040503050406030204" pitchFamily="18" charset="0"/>
              </a:rPr>
              <a:t>princip politické rovnosti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Kdo tedy vládne komu?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Jak by měl lid vládnout?</a:t>
            </a:r>
          </a:p>
          <a:p>
            <a:pPr eaLnBrk="1" hangingPunct="1">
              <a:buFontTx/>
              <a:buNone/>
            </a:pPr>
            <a:endParaRPr lang="cs-CZ" alt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0984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Co je demokracie?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A. </a:t>
            </a:r>
            <a:r>
              <a:rPr lang="cs-CZ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Lincoln</a:t>
            </a:r>
            <a:r>
              <a:rPr lang="cs-CZ" dirty="0" smtClean="0">
                <a:latin typeface="Cambria" panose="02040503050406030204" pitchFamily="18" charset="0"/>
              </a:rPr>
              <a:t> (1864): „Vláda lidu, prostřednictvím lidu a pro lid“ </a:t>
            </a:r>
            <a:r>
              <a:rPr lang="cs-CZ" i="1" dirty="0" smtClean="0">
                <a:latin typeface="Cambria" panose="02040503050406030204" pitchFamily="18" charset="0"/>
              </a:rPr>
              <a:t>(</a:t>
            </a:r>
            <a:r>
              <a:rPr lang="cs-CZ" i="1" dirty="0" err="1" smtClean="0">
                <a:latin typeface="Cambria" panose="02040503050406030204" pitchFamily="18" charset="0"/>
              </a:rPr>
              <a:t>government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of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the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people</a:t>
            </a:r>
            <a:r>
              <a:rPr lang="cs-CZ" i="1" dirty="0" smtClean="0">
                <a:latin typeface="Cambria" panose="02040503050406030204" pitchFamily="18" charset="0"/>
              </a:rPr>
              <a:t>, by </a:t>
            </a:r>
            <a:r>
              <a:rPr lang="cs-CZ" i="1" dirty="0" err="1" smtClean="0">
                <a:latin typeface="Cambria" panose="02040503050406030204" pitchFamily="18" charset="0"/>
              </a:rPr>
              <a:t>the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people</a:t>
            </a:r>
            <a:r>
              <a:rPr lang="cs-CZ" i="1" dirty="0" smtClean="0">
                <a:latin typeface="Cambria" panose="02040503050406030204" pitchFamily="18" charset="0"/>
              </a:rPr>
              <a:t> and </a:t>
            </a:r>
            <a:r>
              <a:rPr lang="cs-CZ" i="1" dirty="0" err="1" smtClean="0">
                <a:latin typeface="Cambria" panose="02040503050406030204" pitchFamily="18" charset="0"/>
              </a:rPr>
              <a:t>for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the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people</a:t>
            </a:r>
            <a:r>
              <a:rPr lang="cs-CZ" i="1" dirty="0" smtClean="0">
                <a:latin typeface="Cambria" panose="02040503050406030204" pitchFamily="18" charset="0"/>
              </a:rPr>
              <a:t>)</a:t>
            </a:r>
            <a:endParaRPr lang="cs-CZ" dirty="0" smtClean="0">
              <a:latin typeface="Cambria" panose="020405030504060302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	- lid vládne sám </a:t>
            </a:r>
            <a:r>
              <a:rPr lang="en-US" dirty="0" smtClean="0">
                <a:latin typeface="Cambria" panose="02040503050406030204" pitchFamily="18" charset="0"/>
                <a:cs typeface="Arial" charset="0"/>
              </a:rPr>
              <a:t>×</a:t>
            </a:r>
            <a:r>
              <a:rPr lang="cs-CZ" dirty="0" smtClean="0">
                <a:latin typeface="Cambria" panose="02040503050406030204" pitchFamily="18" charset="0"/>
              </a:rPr>
              <a:t> legitimita díky souhlasu lidu</a:t>
            </a: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	- výkon moci lidem (účast na vládnutí)</a:t>
            </a:r>
          </a:p>
          <a:p>
            <a:pPr eaLnBrk="1" hangingPunct="1"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	- ve prospěch společného blaha</a:t>
            </a:r>
          </a:p>
        </p:txBody>
      </p:sp>
    </p:spTree>
    <p:extLst>
      <p:ext uri="{BB962C8B-B14F-4D97-AF65-F5344CB8AC3E}">
        <p14:creationId xmlns:p14="http://schemas.microsoft.com/office/powerpoint/2010/main" val="2476123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0596" y="1676400"/>
            <a:ext cx="829772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cs-CZ" altLang="cs-CZ" dirty="0"/>
          </a:p>
          <a:p>
            <a:pPr algn="ctr"/>
            <a:r>
              <a:rPr lang="cs-CZ" altLang="cs-CZ" sz="2800" dirty="0">
                <a:latin typeface="Cambria" panose="02040503050406030204" pitchFamily="18" charset="0"/>
              </a:rPr>
              <a:t>Obecná normativní definice:</a:t>
            </a:r>
          </a:p>
          <a:p>
            <a:pPr algn="ctr"/>
            <a:endParaRPr lang="cs-CZ" altLang="cs-CZ" sz="2800" dirty="0">
              <a:latin typeface="Cambria" panose="02040503050406030204" pitchFamily="18" charset="0"/>
            </a:endParaRPr>
          </a:p>
          <a:p>
            <a:pPr algn="ctr"/>
            <a:r>
              <a:rPr lang="cs-CZ" altLang="cs-CZ" sz="2800" dirty="0">
                <a:latin typeface="Cambria" panose="02040503050406030204" pitchFamily="18" charset="0"/>
              </a:rPr>
              <a:t>Demokracie = forma vlády </a:t>
            </a:r>
            <a:r>
              <a:rPr lang="cs-CZ" altLang="cs-CZ" sz="2800" i="1" dirty="0">
                <a:latin typeface="Cambria" panose="02040503050406030204" pitchFamily="18" charset="0"/>
              </a:rPr>
              <a:t>většiny</a:t>
            </a:r>
            <a:r>
              <a:rPr lang="cs-CZ" altLang="cs-CZ" sz="2800" dirty="0">
                <a:latin typeface="Cambria" panose="02040503050406030204" pitchFamily="18" charset="0"/>
              </a:rPr>
              <a:t> při zachování práv </a:t>
            </a:r>
          </a:p>
          <a:p>
            <a:pPr algn="ctr"/>
            <a:r>
              <a:rPr lang="cs-CZ" altLang="cs-CZ" sz="2800" i="1" dirty="0">
                <a:latin typeface="Cambria" panose="02040503050406030204" pitchFamily="18" charset="0"/>
              </a:rPr>
              <a:t>menšin</a:t>
            </a:r>
          </a:p>
          <a:p>
            <a:pPr algn="ctr"/>
            <a:endParaRPr lang="cs-CZ" altLang="cs-CZ" sz="2800" dirty="0"/>
          </a:p>
          <a:p>
            <a:pPr algn="ctr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899697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>
                <a:latin typeface="Cambria" panose="02040503050406030204" pitchFamily="18" charset="0"/>
              </a:rPr>
              <a:t>Hlavní modely reprezentace: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cs-CZ" altLang="cs-CZ" sz="2800" u="sng" dirty="0" smtClean="0">
                <a:latin typeface="Cambria" panose="02040503050406030204" pitchFamily="18" charset="0"/>
              </a:rPr>
              <a:t>Model správce</a:t>
            </a:r>
            <a:r>
              <a:rPr lang="cs-CZ" altLang="cs-CZ" sz="2800" dirty="0" smtClean="0">
                <a:latin typeface="Cambria" panose="02040503050406030204" pitchFamily="18" charset="0"/>
              </a:rPr>
              <a:t> – </a:t>
            </a:r>
            <a:r>
              <a:rPr lang="cs-CZ" altLang="cs-CZ" sz="2800" i="1" dirty="0" err="1" smtClean="0">
                <a:latin typeface="Cambria" panose="02040503050406030204" pitchFamily="18" charset="0"/>
              </a:rPr>
              <a:t>elitistické</a:t>
            </a:r>
            <a:r>
              <a:rPr lang="cs-CZ" altLang="cs-CZ" sz="2800" i="1" dirty="0" smtClean="0">
                <a:latin typeface="Cambria" panose="02040503050406030204" pitchFamily="18" charset="0"/>
              </a:rPr>
              <a:t> pojetí  založené na přesvědčení, že </a:t>
            </a:r>
            <a:r>
              <a:rPr lang="cs-CZ" altLang="cs-CZ" sz="2800" dirty="0" smtClean="0">
                <a:latin typeface="Cambria" panose="02040503050406030204" pitchFamily="18" charset="0"/>
              </a:rPr>
              <a:t>reprezentovat by měla jen vzdělaná elita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2"/>
            </a:pPr>
            <a:r>
              <a:rPr lang="cs-CZ" altLang="cs-CZ" sz="2800" u="sng" dirty="0" smtClean="0">
                <a:latin typeface="Cambria" panose="02040503050406030204" pitchFamily="18" charset="0"/>
              </a:rPr>
              <a:t>Model delegáta</a:t>
            </a:r>
            <a:r>
              <a:rPr lang="cs-CZ" altLang="cs-CZ" sz="2800" dirty="0" smtClean="0">
                <a:latin typeface="Cambria" panose="02040503050406030204" pitchFamily="18" charset="0"/>
              </a:rPr>
              <a:t> – pevné sepětí zástupců se zájmy voličstva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2"/>
            </a:pPr>
            <a:r>
              <a:rPr lang="cs-CZ" altLang="cs-CZ" sz="2800" u="sng" dirty="0" smtClean="0">
                <a:latin typeface="Cambria" panose="02040503050406030204" pitchFamily="18" charset="0"/>
              </a:rPr>
              <a:t>Model mandátu</a:t>
            </a:r>
            <a:r>
              <a:rPr lang="cs-CZ" altLang="cs-CZ" sz="2800" dirty="0" smtClean="0">
                <a:latin typeface="Cambria" panose="02040503050406030204" pitchFamily="18" charset="0"/>
              </a:rPr>
              <a:t> – oprávnění realizovat navržený program</a:t>
            </a:r>
            <a:endParaRPr lang="cs-CZ" altLang="cs-CZ" sz="2800" u="sng" dirty="0" smtClean="0">
              <a:latin typeface="Cambria" panose="020405030504060302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 startAt="2"/>
            </a:pPr>
            <a:r>
              <a:rPr lang="cs-CZ" altLang="cs-CZ" sz="2800" u="sng" dirty="0" smtClean="0">
                <a:latin typeface="Cambria" panose="02040503050406030204" pitchFamily="18" charset="0"/>
              </a:rPr>
              <a:t>Model podobnosti</a:t>
            </a:r>
            <a:r>
              <a:rPr lang="cs-CZ" altLang="cs-CZ" sz="2800" dirty="0" smtClean="0">
                <a:latin typeface="Cambria" panose="02040503050406030204" pitchFamily="18" charset="0"/>
              </a:rPr>
              <a:t> – myšlenka typově odpovídající reprezentace </a:t>
            </a:r>
            <a:r>
              <a:rPr lang="cs-CZ" altLang="cs-CZ" sz="2400" dirty="0" smtClean="0">
                <a:latin typeface="Cambria" panose="02040503050406030204" pitchFamily="18" charset="0"/>
              </a:rPr>
              <a:t>(</a:t>
            </a:r>
            <a:r>
              <a:rPr lang="cs-CZ" altLang="cs-CZ" sz="2400" i="1" dirty="0" smtClean="0">
                <a:latin typeface="Cambria" panose="02040503050406030204" pitchFamily="18" charset="0"/>
              </a:rPr>
              <a:t>jen žena může reprezentovat ženy nebo jen Rom Romy</a:t>
            </a:r>
            <a:r>
              <a:rPr lang="cs-CZ" altLang="cs-CZ" sz="2400" dirty="0" smtClean="0">
                <a:latin typeface="Cambria" panose="02040503050406030204" pitchFamily="18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800" dirty="0" smtClean="0">
              <a:latin typeface="Cambria" panose="02040503050406030204" pitchFamily="18" charset="0"/>
            </a:endParaRPr>
          </a:p>
        </p:txBody>
      </p:sp>
      <p:sp>
        <p:nvSpPr>
          <p:cNvPr id="7172" name="TextovéPole 4"/>
          <p:cNvSpPr txBox="1">
            <a:spLocks noChangeArrowheads="1"/>
          </p:cNvSpPr>
          <p:nvPr/>
        </p:nvSpPr>
        <p:spPr bwMode="auto">
          <a:xfrm>
            <a:off x="4572000" y="6165850"/>
            <a:ext cx="431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 Pramen: Heywood, A.: </a:t>
            </a:r>
            <a:r>
              <a:rPr lang="cs-CZ" altLang="cs-CZ" i="1"/>
              <a:t>Politologie,</a:t>
            </a:r>
            <a:r>
              <a:rPr lang="cs-CZ" altLang="cs-CZ"/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38300192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Řazení ideologií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i="1" dirty="0" smtClean="0">
                <a:latin typeface="Cambria" panose="02040503050406030204" pitchFamily="18" charset="0"/>
              </a:rPr>
              <a:t>2. „</a:t>
            </a:r>
            <a:r>
              <a:rPr lang="cs-CZ" b="1" i="1" dirty="0" smtClean="0">
                <a:latin typeface="Cambria" panose="02040503050406030204" pitchFamily="18" charset="0"/>
              </a:rPr>
              <a:t>Podkova</a:t>
            </a:r>
            <a:r>
              <a:rPr lang="cs-CZ" i="1" dirty="0" smtClean="0">
                <a:latin typeface="Cambria" panose="02040503050406030204" pitchFamily="18" charset="0"/>
              </a:rPr>
              <a:t>“: </a:t>
            </a:r>
            <a:r>
              <a:rPr lang="cs-CZ" dirty="0" smtClean="0">
                <a:latin typeface="Cambria" panose="02040503050406030204" pitchFamily="18" charset="0"/>
              </a:rPr>
              <a:t>podle sbližování nedemokratických doktrín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11413" y="3284538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0000"/>
                </a:solidFill>
                <a:latin typeface="Arial" charset="0"/>
              </a:rPr>
              <a:t>Komunismus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763713" y="41481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0000"/>
                </a:solidFill>
                <a:latin typeface="Arial" charset="0"/>
              </a:rPr>
              <a:t>Socialismus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63938" y="50847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0000"/>
                </a:solidFill>
                <a:latin typeface="Arial" charset="0"/>
              </a:rPr>
              <a:t>Liberalismus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35600" y="414813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0000"/>
                </a:solidFill>
                <a:latin typeface="Arial" charset="0"/>
              </a:rPr>
              <a:t>Konzervatismus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43438" y="32845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>
                <a:solidFill>
                  <a:srgbClr val="FF0000"/>
                </a:solidFill>
                <a:latin typeface="Arial" charset="0"/>
              </a:rPr>
              <a:t>Fašismus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2503488" y="3695700"/>
            <a:ext cx="5048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503488" y="4487863"/>
            <a:ext cx="9366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5095875" y="4560888"/>
            <a:ext cx="1081088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84800" y="3624263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507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1090190" y="404664"/>
            <a:ext cx="72723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2800" b="1" dirty="0">
                <a:latin typeface="Gill Sans MT" pitchFamily="34" charset="0"/>
                <a:cs typeface="Arial" charset="0"/>
              </a:rPr>
              <a:t> </a:t>
            </a:r>
            <a:r>
              <a:rPr lang="cs-CZ" altLang="cs-CZ" sz="2800" b="1" u="sng" dirty="0">
                <a:latin typeface="Cambria" panose="02040503050406030204" pitchFamily="18" charset="0"/>
              </a:rPr>
              <a:t>Rozlišujeme dvě formy demokracie</a:t>
            </a:r>
            <a:r>
              <a:rPr lang="en-GB" altLang="cs-CZ" sz="2800" b="1" dirty="0">
                <a:latin typeface="Cambria" panose="02040503050406030204" pitchFamily="18" charset="0"/>
              </a:rPr>
              <a:t>:</a:t>
            </a:r>
          </a:p>
          <a:p>
            <a:pPr eaLnBrk="1" hangingPunct="1"/>
            <a:endParaRPr lang="en-US" altLang="cs-CZ" sz="28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8196" name="Content Placeholder 2"/>
          <p:cNvSpPr>
            <a:spLocks/>
          </p:cNvSpPr>
          <p:nvPr/>
        </p:nvSpPr>
        <p:spPr bwMode="auto">
          <a:xfrm>
            <a:off x="598240" y="1628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cs-CZ" sz="1300" dirty="0">
              <a:latin typeface="Gill Sans MT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altLang="cs-CZ" sz="2600" dirty="0">
                <a:latin typeface="Cambria" panose="02040503050406030204" pitchFamily="18" charset="0"/>
              </a:rPr>
              <a:t>Přímá (participativní)</a:t>
            </a:r>
            <a:r>
              <a:rPr lang="en-GB" altLang="cs-CZ" sz="2600" dirty="0">
                <a:latin typeface="Cambria" panose="02040503050406030204" pitchFamily="18" charset="0"/>
              </a:rPr>
              <a:t> – </a:t>
            </a:r>
            <a:r>
              <a:rPr lang="cs-CZ" altLang="cs-CZ" sz="2600" dirty="0">
                <a:latin typeface="Cambria" panose="02040503050406030204" pitchFamily="18" charset="0"/>
              </a:rPr>
              <a:t>lidé se bezprostředně podílejí na úkolech spojených s vládnutím. </a:t>
            </a:r>
            <a:endParaRPr lang="en-GB" altLang="cs-CZ" sz="2600" i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GB" altLang="cs-CZ" sz="1300" i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cs-CZ" altLang="cs-CZ" sz="2600" dirty="0">
                <a:latin typeface="Cambria" panose="02040503050406030204" pitchFamily="18" charset="0"/>
              </a:rPr>
              <a:t>Zastupitelská (</a:t>
            </a:r>
            <a:r>
              <a:rPr lang="cs-CZ" altLang="cs-CZ" sz="2600" dirty="0" err="1">
                <a:latin typeface="Cambria" panose="02040503050406030204" pitchFamily="18" charset="0"/>
              </a:rPr>
              <a:t>reprez</a:t>
            </a:r>
            <a:r>
              <a:rPr lang="en-GB" altLang="cs-CZ" sz="2600" dirty="0" err="1">
                <a:latin typeface="Cambria" panose="02040503050406030204" pitchFamily="18" charset="0"/>
              </a:rPr>
              <a:t>entativ</a:t>
            </a:r>
            <a:r>
              <a:rPr lang="cs-CZ" altLang="cs-CZ" sz="2600" dirty="0">
                <a:latin typeface="Cambria" panose="02040503050406030204" pitchFamily="18" charset="0"/>
              </a:rPr>
              <a:t>ní)</a:t>
            </a:r>
            <a:r>
              <a:rPr lang="en-GB" altLang="cs-CZ" sz="2600" dirty="0">
                <a:latin typeface="Cambria" panose="02040503050406030204" pitchFamily="18" charset="0"/>
              </a:rPr>
              <a:t> –</a:t>
            </a:r>
            <a:r>
              <a:rPr lang="en-GB" altLang="cs-CZ" sz="2600" i="1" dirty="0">
                <a:latin typeface="Cambria" panose="02040503050406030204" pitchFamily="18" charset="0"/>
              </a:rPr>
              <a:t> </a:t>
            </a:r>
            <a:r>
              <a:rPr lang="cs-CZ" altLang="cs-CZ" sz="2600" dirty="0">
                <a:latin typeface="Cambria" panose="02040503050406030204" pitchFamily="18" charset="0"/>
              </a:rPr>
              <a:t>lidé vybírají politiky, kteří za </a:t>
            </a:r>
            <a:r>
              <a:rPr lang="cs-CZ" altLang="cs-CZ" sz="2600" dirty="0" smtClean="0">
                <a:latin typeface="Cambria" panose="02040503050406030204" pitchFamily="18" charset="0"/>
              </a:rPr>
              <a:t>ně/v jejich jménu budou vládnout</a:t>
            </a:r>
            <a:r>
              <a:rPr lang="en-GB" altLang="cs-CZ" sz="2600" i="1" dirty="0" smtClean="0">
                <a:latin typeface="Cambria" panose="02040503050406030204" pitchFamily="18" charset="0"/>
              </a:rPr>
              <a:t>.</a:t>
            </a:r>
            <a:r>
              <a:rPr lang="en-GB" altLang="cs-CZ" sz="3200" i="1" dirty="0" smtClean="0">
                <a:latin typeface="Cambria" panose="02040503050406030204" pitchFamily="18" charset="0"/>
              </a:rPr>
              <a:t> </a:t>
            </a:r>
            <a:endParaRPr lang="en-GB" altLang="cs-CZ" sz="3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9341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Demokratické transformace </a:t>
            </a:r>
            <a:b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(R. </a:t>
            </a:r>
            <a:r>
              <a:rPr lang="cs-CZ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Dahl</a:t>
            </a: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1. antické Řecko (</a:t>
            </a:r>
            <a:r>
              <a:rPr lang="cs-CZ" altLang="cs-CZ" i="1" dirty="0" smtClean="0">
                <a:latin typeface="Cambria" panose="02040503050406030204" pitchFamily="18" charset="0"/>
              </a:rPr>
              <a:t>klasická dem.</a:t>
            </a:r>
            <a:r>
              <a:rPr lang="cs-CZ" altLang="cs-CZ" dirty="0" smtClean="0">
                <a:latin typeface="Cambria" panose="02040503050406030204" pitchFamily="18" charset="0"/>
              </a:rPr>
              <a:t>) a Řím (</a:t>
            </a:r>
            <a:r>
              <a:rPr lang="cs-CZ" altLang="cs-CZ" i="1" dirty="0" smtClean="0">
                <a:latin typeface="Cambria" panose="02040503050406030204" pitchFamily="18" charset="0"/>
              </a:rPr>
              <a:t>republikánská tradice</a:t>
            </a:r>
            <a:r>
              <a:rPr lang="cs-CZ" altLang="cs-CZ" dirty="0" smtClean="0">
                <a:latin typeface="Cambria" panose="02040503050406030204" pitchFamily="18" charset="0"/>
              </a:rPr>
              <a:t>)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2. znovuoživení demokratických idejí (17. a 18.st.)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3. zrod národních států (18.-19. století) – akceptace </a:t>
            </a:r>
            <a:r>
              <a:rPr lang="cs-CZ" altLang="cs-CZ" i="1" dirty="0" smtClean="0">
                <a:latin typeface="Cambria" panose="02040503050406030204" pitchFamily="18" charset="0"/>
              </a:rPr>
              <a:t>zastupitelského</a:t>
            </a:r>
            <a:r>
              <a:rPr lang="cs-CZ" altLang="cs-CZ" dirty="0" smtClean="0">
                <a:latin typeface="Cambria" panose="02040503050406030204" pitchFamily="18" charset="0"/>
              </a:rPr>
              <a:t> charakteru dem.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4. demokracie v nadnárodních útvarech (počátek 21. století)</a:t>
            </a:r>
          </a:p>
        </p:txBody>
      </p:sp>
    </p:spTree>
    <p:extLst>
      <p:ext uri="{BB962C8B-B14F-4D97-AF65-F5344CB8AC3E}">
        <p14:creationId xmlns:p14="http://schemas.microsoft.com/office/powerpoint/2010/main" val="329294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Klasické modely demokracie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klasická demokracie (model </a:t>
            </a:r>
            <a:r>
              <a:rPr lang="cs-CZ" altLang="cs-CZ" i="1" dirty="0" smtClean="0">
                <a:latin typeface="Cambria" panose="02040503050406030204" pitchFamily="18" charset="0"/>
              </a:rPr>
              <a:t>polis</a:t>
            </a:r>
            <a:r>
              <a:rPr lang="cs-CZ" altLang="cs-CZ" dirty="0" smtClean="0">
                <a:latin typeface="Cambria" panose="02040503050406030204" pitchFamily="18" charset="0"/>
              </a:rPr>
              <a:t>)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demokracie jako ochrana  </a:t>
            </a:r>
            <a:r>
              <a:rPr lang="cs-CZ" altLang="cs-CZ" sz="3000" i="1" dirty="0" smtClean="0">
                <a:latin typeface="Cambria" panose="02040503050406030204" pitchFamily="18" charset="0"/>
              </a:rPr>
              <a:t>(</a:t>
            </a:r>
            <a:r>
              <a:rPr lang="cs-CZ" altLang="cs-CZ" sz="3000" i="1" dirty="0" err="1" smtClean="0">
                <a:latin typeface="Cambria" panose="02040503050406030204" pitchFamily="18" charset="0"/>
              </a:rPr>
              <a:t>protective</a:t>
            </a:r>
            <a:r>
              <a:rPr lang="cs-CZ" altLang="cs-CZ" sz="3000" i="1" dirty="0" smtClean="0">
                <a:latin typeface="Cambria" panose="02040503050406030204" pitchFamily="18" charset="0"/>
              </a:rPr>
              <a:t> </a:t>
            </a:r>
            <a:r>
              <a:rPr lang="cs-CZ" altLang="cs-CZ" sz="3000" i="1" dirty="0" err="1" smtClean="0">
                <a:latin typeface="Cambria" panose="02040503050406030204" pitchFamily="18" charset="0"/>
              </a:rPr>
              <a:t>democracy</a:t>
            </a:r>
            <a:r>
              <a:rPr lang="cs-CZ" altLang="cs-CZ" sz="3000" i="1" dirty="0" smtClean="0">
                <a:latin typeface="Cambria" panose="02040503050406030204" pitchFamily="18" charset="0"/>
              </a:rPr>
              <a:t>)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demokracie jako nástroj rozvoje  </a:t>
            </a:r>
            <a:r>
              <a:rPr lang="cs-CZ" altLang="cs-CZ" sz="3000" i="1" dirty="0" smtClean="0">
                <a:latin typeface="Cambria" panose="02040503050406030204" pitchFamily="18" charset="0"/>
              </a:rPr>
              <a:t>(</a:t>
            </a:r>
            <a:r>
              <a:rPr lang="cs-CZ" altLang="cs-CZ" sz="3000" i="1" dirty="0" err="1" smtClean="0">
                <a:latin typeface="Cambria" panose="02040503050406030204" pitchFamily="18" charset="0"/>
              </a:rPr>
              <a:t>developmental</a:t>
            </a:r>
            <a:r>
              <a:rPr lang="cs-CZ" altLang="cs-CZ" sz="3000" i="1" dirty="0" smtClean="0">
                <a:latin typeface="Cambria" panose="02040503050406030204" pitchFamily="18" charset="0"/>
              </a:rPr>
              <a:t> </a:t>
            </a:r>
            <a:r>
              <a:rPr lang="cs-CZ" altLang="cs-CZ" sz="3000" i="1" dirty="0" err="1" smtClean="0">
                <a:latin typeface="Cambria" panose="02040503050406030204" pitchFamily="18" charset="0"/>
              </a:rPr>
              <a:t>democracy</a:t>
            </a:r>
            <a:r>
              <a:rPr lang="cs-CZ" altLang="cs-CZ" sz="3000" i="1" dirty="0" smtClean="0">
                <a:latin typeface="Cambria" panose="02040503050406030204" pitchFamily="18" charset="0"/>
              </a:rPr>
              <a:t>)</a:t>
            </a:r>
          </a:p>
          <a:p>
            <a:pPr eaLnBrk="1" hangingPunct="1"/>
            <a:r>
              <a:rPr lang="cs-CZ" altLang="cs-CZ" dirty="0" err="1" smtClean="0">
                <a:latin typeface="Cambria" panose="02040503050406030204" pitchFamily="18" charset="0"/>
              </a:rPr>
              <a:t>deliberativní</a:t>
            </a:r>
            <a:r>
              <a:rPr lang="cs-CZ" altLang="cs-CZ" dirty="0" smtClean="0">
                <a:latin typeface="Cambria" panose="02040503050406030204" pitchFamily="18" charset="0"/>
              </a:rPr>
              <a:t> demokracie (demokracie jako diskuse) - protiklad volební demokracie</a:t>
            </a:r>
          </a:p>
          <a:p>
            <a:pPr eaLnBrk="1" hangingPunct="1"/>
            <a:endParaRPr lang="cs-CZ" alt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60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1. Přímá demokracie, republikanismus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Kořeny v antickém Řecku – po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Kleisthenových</a:t>
            </a:r>
            <a:r>
              <a:rPr lang="cs-CZ" sz="2800" dirty="0" smtClean="0">
                <a:latin typeface="Cambria" panose="02040503050406030204" pitchFamily="18" charset="0"/>
              </a:rPr>
              <a:t> reformách (6. stol. </a:t>
            </a:r>
            <a:r>
              <a:rPr lang="cs-CZ" sz="2800" dirty="0" err="1" smtClean="0">
                <a:latin typeface="Cambria" panose="02040503050406030204" pitchFamily="18" charset="0"/>
              </a:rPr>
              <a:t>pnl</a:t>
            </a:r>
            <a:r>
              <a:rPr lang="cs-CZ" sz="2800" dirty="0" smtClean="0">
                <a:latin typeface="Cambria" panose="02040503050406030204" pitchFamily="18" charset="0"/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Lidové shromáždění, Rada pěti set, Výbor rady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soudy a soudní poroty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střepinový soud (ostrakismus)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S rostoucí rozlohou obce (římská republika/císařství) =</a:t>
            </a:r>
            <a:r>
              <a:rPr lang="en-US" sz="2800" dirty="0" smtClean="0">
                <a:latin typeface="Cambria" panose="02040503050406030204" pitchFamily="18" charset="0"/>
              </a:rPr>
              <a:t>&gt;</a:t>
            </a:r>
            <a:r>
              <a:rPr lang="cs-CZ" sz="2800" dirty="0" smtClean="0">
                <a:latin typeface="Cambria" panose="02040503050406030204" pitchFamily="18" charset="0"/>
              </a:rPr>
              <a:t> rozvoj </a:t>
            </a:r>
            <a:r>
              <a:rPr lang="cs-CZ" sz="2800" b="1" dirty="0" smtClean="0">
                <a:latin typeface="Cambria" panose="02040503050406030204" pitchFamily="18" charset="0"/>
              </a:rPr>
              <a:t>republikánské tradice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N. </a:t>
            </a:r>
            <a:r>
              <a:rPr lang="cs-CZ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Machiavelli</a:t>
            </a:r>
            <a:r>
              <a:rPr lang="cs-CZ" sz="2800" dirty="0" smtClean="0">
                <a:latin typeface="Cambria" panose="02040503050406030204" pitchFamily="18" charset="0"/>
              </a:rPr>
              <a:t> – reformulace republikánských ideálů v renesanci</a:t>
            </a:r>
          </a:p>
        </p:txBody>
      </p:sp>
    </p:spTree>
    <p:extLst>
      <p:ext uri="{BB962C8B-B14F-4D97-AF65-F5344CB8AC3E}">
        <p14:creationId xmlns:p14="http://schemas.microsoft.com/office/powerpoint/2010/main" val="3353244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Liberalismus a demokracie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29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i="1" dirty="0" smtClean="0">
                <a:latin typeface="Cambria" panose="02040503050406030204" pitchFamily="18" charset="0"/>
              </a:rPr>
              <a:t>2. </a:t>
            </a:r>
            <a:r>
              <a:rPr lang="cs-CZ" b="1" i="1" dirty="0" err="1" smtClean="0">
                <a:latin typeface="Cambria" panose="02040503050406030204" pitchFamily="18" charset="0"/>
              </a:rPr>
              <a:t>Protektivní</a:t>
            </a:r>
            <a:r>
              <a:rPr lang="cs-CZ" b="1" i="1" dirty="0" smtClean="0">
                <a:latin typeface="Cambria" panose="02040503050406030204" pitchFamily="18" charset="0"/>
              </a:rPr>
              <a:t> (ochranná) demokracie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J.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Bentham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James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Mill</a:t>
            </a:r>
            <a:r>
              <a:rPr lang="cs-CZ" dirty="0" smtClean="0">
                <a:latin typeface="Cambria" panose="02040503050406030204" pitchFamily="18" charset="0"/>
              </a:rPr>
              <a:t> – představitelé </a:t>
            </a:r>
            <a:r>
              <a:rPr lang="cs-CZ" b="1" i="1" dirty="0" smtClean="0">
                <a:latin typeface="Cambria" panose="02040503050406030204" pitchFamily="18" charset="0"/>
              </a:rPr>
              <a:t>utilitarismu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b="1" i="1" dirty="0" smtClean="0">
                <a:latin typeface="Cambria" panose="02040503050406030204" pitchFamily="18" charset="0"/>
              </a:rPr>
              <a:t>	</a:t>
            </a:r>
            <a:r>
              <a:rPr lang="cs-CZ" i="1" dirty="0" smtClean="0">
                <a:latin typeface="Cambria" panose="02040503050406030204" pitchFamily="18" charset="0"/>
              </a:rPr>
              <a:t>- </a:t>
            </a:r>
            <a:r>
              <a:rPr lang="cs-CZ" dirty="0" smtClean="0">
                <a:latin typeface="Cambria" panose="02040503050406030204" pitchFamily="18" charset="0"/>
              </a:rPr>
              <a:t>cíl = maximalizace štěstí a minimalizace strastí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	- „</a:t>
            </a:r>
            <a:r>
              <a:rPr lang="cs-CZ" b="1" dirty="0" smtClean="0">
                <a:latin typeface="Cambria" panose="02040503050406030204" pitchFamily="18" charset="0"/>
              </a:rPr>
              <a:t>negativní kontrola</a:t>
            </a:r>
            <a:r>
              <a:rPr lang="cs-CZ" dirty="0" smtClean="0">
                <a:latin typeface="Cambria" panose="02040503050406030204" pitchFamily="18" charset="0"/>
              </a:rPr>
              <a:t>“ politické elity prostřednictvím pravidelných voleb (tj. přijetí </a:t>
            </a:r>
            <a:r>
              <a:rPr lang="cs-CZ" i="1" dirty="0" smtClean="0">
                <a:latin typeface="Cambria" panose="02040503050406030204" pitchFamily="18" charset="0"/>
              </a:rPr>
              <a:t>zastupitelského</a:t>
            </a:r>
            <a:r>
              <a:rPr lang="cs-CZ" dirty="0" smtClean="0">
                <a:latin typeface="Cambria" panose="02040503050406030204" pitchFamily="18" charset="0"/>
              </a:rPr>
              <a:t> principu)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>
                <a:latin typeface="Cambria" panose="02040503050406030204" pitchFamily="18" charset="0"/>
              </a:rPr>
              <a:t>	- postupné přijímání </a:t>
            </a:r>
            <a:r>
              <a:rPr lang="cs-CZ" b="1" dirty="0" smtClean="0">
                <a:latin typeface="Cambria" panose="02040503050406030204" pitchFamily="18" charset="0"/>
              </a:rPr>
              <a:t>všeobecného hlasovacího práva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Bentham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  <a:endParaRPr lang="cs-CZ" i="1" u="sng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77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i="1" dirty="0" smtClean="0">
                <a:latin typeface="Cambria" panose="02040503050406030204" pitchFamily="18" charset="0"/>
              </a:rPr>
              <a:t>3. Rozvojová (vývojová) demokracie</a:t>
            </a:r>
            <a:r>
              <a:rPr lang="cs-CZ" b="1" i="1" dirty="0" smtClean="0">
                <a:latin typeface="Cambria" panose="02040503050406030204" pitchFamily="18" charset="0"/>
              </a:rPr>
              <a:t/>
            </a:r>
            <a:br>
              <a:rPr lang="cs-CZ" b="1" i="1" dirty="0" smtClean="0">
                <a:latin typeface="Cambria" panose="02040503050406030204" pitchFamily="18" charset="0"/>
              </a:rPr>
            </a:b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929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J.J. </a:t>
            </a:r>
            <a:r>
              <a:rPr lang="cs-CZ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Rousseau</a:t>
            </a:r>
            <a:r>
              <a:rPr lang="cs-CZ" sz="2800" dirty="0" smtClean="0">
                <a:latin typeface="Cambria" panose="02040503050406030204" pitchFamily="18" charset="0"/>
              </a:rPr>
              <a:t> – radikalizace demokratických představ; reformulace </a:t>
            </a:r>
            <a:r>
              <a:rPr lang="cs-CZ" sz="2800" b="1" dirty="0" smtClean="0">
                <a:latin typeface="Cambria" panose="02040503050406030204" pitchFamily="18" charset="0"/>
              </a:rPr>
              <a:t>přímé demokracie</a:t>
            </a:r>
            <a:endParaRPr lang="cs-CZ" sz="2800" b="1" u="sng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John </a:t>
            </a:r>
            <a:r>
              <a:rPr lang="cs-CZ" sz="2800" dirty="0" err="1" smtClean="0">
                <a:latin typeface="Cambria" panose="02040503050406030204" pitchFamily="18" charset="0"/>
              </a:rPr>
              <a:t>Stuart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Mill</a:t>
            </a:r>
            <a:r>
              <a:rPr lang="cs-CZ" sz="2800" dirty="0" smtClean="0">
                <a:latin typeface="Cambria" panose="02040503050406030204" pitchFamily="18" charset="0"/>
              </a:rPr>
              <a:t> – definitivní propojení myšlenky liberalismu a demokracie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představa </a:t>
            </a:r>
            <a:r>
              <a:rPr lang="cs-CZ" sz="2800" b="1" dirty="0" smtClean="0">
                <a:latin typeface="Cambria" panose="02040503050406030204" pitchFamily="18" charset="0"/>
              </a:rPr>
              <a:t>kultivace</a:t>
            </a:r>
            <a:r>
              <a:rPr lang="cs-CZ" sz="2800" dirty="0" smtClean="0">
                <a:latin typeface="Cambria" panose="02040503050406030204" pitchFamily="18" charset="0"/>
              </a:rPr>
              <a:t> jedince i společnosti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politická </a:t>
            </a:r>
            <a:r>
              <a:rPr lang="cs-CZ" sz="2800" b="1" dirty="0" smtClean="0">
                <a:latin typeface="Cambria" panose="02040503050406030204" pitchFamily="18" charset="0"/>
              </a:rPr>
              <a:t>participace</a:t>
            </a:r>
            <a:r>
              <a:rPr lang="cs-CZ" sz="2800" dirty="0" smtClean="0">
                <a:latin typeface="Cambria" panose="02040503050406030204" pitchFamily="18" charset="0"/>
              </a:rPr>
              <a:t> pro získání určitého stupně občanského vzdělání (demokracie jako výchova)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nebezpečí: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(a) nedostatečných duševních schopností lidu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(b) ovlivnění vlády zájmy, jež nesměřují k všeobecnému blahu (potlačení práv menšin ve jménu lidu)</a:t>
            </a:r>
          </a:p>
        </p:txBody>
      </p:sp>
    </p:spTree>
    <p:extLst>
      <p:ext uri="{BB962C8B-B14F-4D97-AF65-F5344CB8AC3E}">
        <p14:creationId xmlns:p14="http://schemas.microsoft.com/office/powerpoint/2010/main" val="129863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sz="3200" b="1" dirty="0" smtClean="0">
                <a:latin typeface="Cambria" panose="02040503050406030204" pitchFamily="18" charset="0"/>
              </a:rPr>
              <a:t>3. rozvojová (vývojová) demokracie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9291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dirty="0" err="1" smtClean="0">
                <a:latin typeface="Cambria" panose="02040503050406030204" pitchFamily="18" charset="0"/>
              </a:rPr>
              <a:t>Alexis</a:t>
            </a:r>
            <a:r>
              <a:rPr lang="cs-CZ" sz="2800" dirty="0" smtClean="0">
                <a:latin typeface="Cambria" panose="02040503050406030204" pitchFamily="18" charset="0"/>
              </a:rPr>
              <a:t> de </a:t>
            </a:r>
            <a:r>
              <a:rPr lang="cs-CZ" sz="2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Tocqueville</a:t>
            </a:r>
            <a:r>
              <a:rPr lang="cs-CZ" sz="2800" dirty="0" smtClean="0">
                <a:latin typeface="Cambria" panose="02040503050406030204" pitchFamily="18" charset="0"/>
              </a:rPr>
              <a:t> – analýza a interpretace systému vlády v USA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lidská rovnost se realizuje právě v demokratické formě vlády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- nebezpečí: 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(a) </a:t>
            </a:r>
            <a:r>
              <a:rPr lang="cs-CZ" sz="2800" b="1" dirty="0" smtClean="0">
                <a:latin typeface="Cambria" panose="02040503050406030204" pitchFamily="18" charset="0"/>
              </a:rPr>
              <a:t>tyranie většiny, tyranie veřejného mínění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(b) </a:t>
            </a:r>
            <a:r>
              <a:rPr lang="cs-CZ" sz="2800" b="1" dirty="0" smtClean="0">
                <a:latin typeface="Cambria" panose="02040503050406030204" pitchFamily="18" charset="0"/>
              </a:rPr>
              <a:t>nivelizace</a:t>
            </a:r>
            <a:r>
              <a:rPr lang="cs-CZ" sz="2800" dirty="0" smtClean="0">
                <a:latin typeface="Cambria" panose="02040503050406030204" pitchFamily="18" charset="0"/>
              </a:rPr>
              <a:t> („</a:t>
            </a:r>
            <a:r>
              <a:rPr lang="cs-CZ" sz="2800" dirty="0" err="1" smtClean="0">
                <a:latin typeface="Cambria" panose="02040503050406030204" pitchFamily="18" charset="0"/>
              </a:rPr>
              <a:t>zestejnění</a:t>
            </a:r>
            <a:r>
              <a:rPr lang="cs-CZ" sz="2800" dirty="0" smtClean="0">
                <a:latin typeface="Cambria" panose="02040503050406030204" pitchFamily="18" charset="0"/>
              </a:rPr>
              <a:t>“) společnosti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(c) přílišného </a:t>
            </a:r>
            <a:r>
              <a:rPr lang="cs-CZ" sz="2800" b="1" dirty="0" smtClean="0">
                <a:latin typeface="Cambria" panose="02040503050406030204" pitchFamily="18" charset="0"/>
              </a:rPr>
              <a:t>individualismu</a:t>
            </a: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	(d) </a:t>
            </a:r>
            <a:r>
              <a:rPr lang="cs-CZ" sz="2800" b="1" dirty="0" smtClean="0">
                <a:latin typeface="Cambria" panose="02040503050406030204" pitchFamily="18" charset="0"/>
              </a:rPr>
              <a:t>demokratický despotismus</a:t>
            </a:r>
            <a:r>
              <a:rPr lang="cs-CZ" sz="2800" dirty="0" smtClean="0">
                <a:latin typeface="Cambria" panose="02040503050406030204" pitchFamily="18" charset="0"/>
              </a:rPr>
              <a:t> – ztráta svobody ve prospěch rozšiřování funkcí státu </a:t>
            </a:r>
            <a:r>
              <a:rPr lang="cs-CZ" sz="2800" dirty="0" smtClean="0">
                <a:latin typeface="Cambria" panose="02040503050406030204" pitchFamily="18" charset="0"/>
                <a:cs typeface="Times New Roman"/>
              </a:rPr>
              <a:t>→ </a:t>
            </a:r>
            <a:r>
              <a:rPr lang="cs-CZ" sz="2800" b="1" dirty="0" err="1" smtClean="0">
                <a:latin typeface="Cambria" panose="02040503050406030204" pitchFamily="18" charset="0"/>
              </a:rPr>
              <a:t>infantilizace</a:t>
            </a:r>
            <a:r>
              <a:rPr lang="cs-CZ" sz="2800" dirty="0" smtClean="0">
                <a:latin typeface="Cambria" panose="02040503050406030204" pitchFamily="18" charset="0"/>
              </a:rPr>
              <a:t> společnosti</a:t>
            </a:r>
          </a:p>
        </p:txBody>
      </p:sp>
    </p:spTree>
    <p:extLst>
      <p:ext uri="{BB962C8B-B14F-4D97-AF65-F5344CB8AC3E}">
        <p14:creationId xmlns:p14="http://schemas.microsoft.com/office/powerpoint/2010/main" val="2606882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2233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4. </a:t>
            </a: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Deliberativní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demokracie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9291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dirty="0" smtClean="0">
              <a:latin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Důraz na způsob formování a formulování politických preferencí a hodnot</a:t>
            </a:r>
          </a:p>
          <a:p>
            <a:pPr eaLnBrk="1" hangingPunct="1">
              <a:defRPr/>
            </a:pPr>
            <a:r>
              <a:rPr lang="cs-CZ" dirty="0" err="1" smtClean="0">
                <a:latin typeface="Cambria" panose="02040503050406030204" pitchFamily="18" charset="0"/>
              </a:rPr>
              <a:t>Jürgen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Habermas</a:t>
            </a:r>
            <a:r>
              <a:rPr lang="cs-CZ" dirty="0" smtClean="0">
                <a:latin typeface="Cambria" panose="02040503050406030204" pitchFamily="18" charset="0"/>
              </a:rPr>
              <a:t> – cílem je </a:t>
            </a:r>
            <a:r>
              <a:rPr lang="cs-CZ" b="1" i="1" dirty="0" smtClean="0">
                <a:latin typeface="Cambria" panose="02040503050406030204" pitchFamily="18" charset="0"/>
              </a:rPr>
              <a:t>nepřímé </a:t>
            </a:r>
            <a:r>
              <a:rPr lang="cs-CZ" dirty="0" smtClean="0">
                <a:latin typeface="Cambria" panose="02040503050406030204" pitchFamily="18" charset="0"/>
              </a:rPr>
              <a:t>ovlivňování politické sféry prostřednictvím veřejných fór, diskusí apod.</a:t>
            </a:r>
          </a:p>
          <a:p>
            <a:pPr eaLnBrk="1" hangingPunct="1">
              <a:defRPr/>
            </a:pPr>
            <a:r>
              <a:rPr lang="cs-CZ" dirty="0" smtClean="0">
                <a:latin typeface="Cambria" panose="02040503050406030204" pitchFamily="18" charset="0"/>
              </a:rPr>
              <a:t>Potřeba diskuse k definování veřejného zájmu.</a:t>
            </a:r>
          </a:p>
          <a:p>
            <a:pPr eaLnBrk="1" hangingPunct="1">
              <a:defRPr/>
            </a:pPr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79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Globální demokracie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Souvisí s proměnou fungování teritoriálně uzavřených národních států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G.D. jako prostředek k nastolení </a:t>
            </a:r>
            <a:r>
              <a:rPr lang="cs-CZ" sz="2800" b="1" dirty="0" smtClean="0">
                <a:latin typeface="Cambria" panose="02040503050406030204" pitchFamily="18" charset="0"/>
              </a:rPr>
              <a:t>globální spravedlnosti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Účast </a:t>
            </a:r>
            <a:r>
              <a:rPr lang="cs-CZ" sz="2800" b="1" dirty="0" err="1" smtClean="0">
                <a:latin typeface="Cambria" panose="02040503050406030204" pitchFamily="18" charset="0"/>
              </a:rPr>
              <a:t>transnacionální</a:t>
            </a:r>
            <a:r>
              <a:rPr lang="cs-CZ" sz="2800" b="1" dirty="0" smtClean="0">
                <a:latin typeface="Cambria" panose="02040503050406030204" pitchFamily="18" charset="0"/>
              </a:rPr>
              <a:t>/globální občanské společnosti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Omezení </a:t>
            </a:r>
            <a:r>
              <a:rPr lang="cs-CZ" sz="2800" b="1" dirty="0" smtClean="0">
                <a:latin typeface="Cambria" panose="02040503050406030204" pitchFamily="18" charset="0"/>
              </a:rPr>
              <a:t>mocenských výstřelků </a:t>
            </a:r>
            <a:r>
              <a:rPr lang="cs-CZ" sz="2800" dirty="0" smtClean="0">
                <a:latin typeface="Cambria" panose="02040503050406030204" pitchFamily="18" charset="0"/>
              </a:rPr>
              <a:t>některých států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Problém kulturní a jazykové </a:t>
            </a:r>
            <a:r>
              <a:rPr lang="cs-CZ" sz="2800" b="1" dirty="0" smtClean="0">
                <a:latin typeface="Cambria" panose="02040503050406030204" pitchFamily="18" charset="0"/>
              </a:rPr>
              <a:t>plurality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Neexistence </a:t>
            </a:r>
            <a:r>
              <a:rPr lang="cs-CZ" sz="2800" b="1" dirty="0" smtClean="0">
                <a:latin typeface="Cambria" panose="02040503050406030204" pitchFamily="18" charset="0"/>
              </a:rPr>
              <a:t>světového „lidu</a:t>
            </a:r>
            <a:r>
              <a:rPr lang="cs-CZ" sz="2800" dirty="0" smtClean="0">
                <a:latin typeface="Cambria" panose="02040503050406030204" pitchFamily="18" charset="0"/>
              </a:rPr>
              <a:t>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>
                <a:latin typeface="Cambria" panose="02040503050406030204" pitchFamily="18" charset="0"/>
              </a:rPr>
              <a:t>Šikmá plocha ke </a:t>
            </a:r>
            <a:r>
              <a:rPr lang="cs-CZ" sz="2800" b="1" dirty="0" smtClean="0">
                <a:latin typeface="Cambria" panose="02040503050406030204" pitchFamily="18" charset="0"/>
              </a:rPr>
              <a:t>globální tyranii</a:t>
            </a:r>
            <a:r>
              <a:rPr lang="cs-CZ" sz="2800" dirty="0" smtClean="0">
                <a:latin typeface="Cambria" panose="02040503050406030204" pitchFamily="18" charset="0"/>
              </a:rPr>
              <a:t> (I. </a:t>
            </a:r>
            <a:r>
              <a:rPr lang="cs-CZ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Kant</a:t>
            </a:r>
            <a:r>
              <a:rPr lang="cs-CZ" sz="2800" dirty="0" smtClean="0">
                <a:latin typeface="Cambria" panose="02040503050406030204" pitchFamily="18" charset="0"/>
              </a:rPr>
              <a:t>)</a:t>
            </a:r>
            <a:endParaRPr lang="cs-CZ" sz="2800" b="1" u="sng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80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2 typy demokracie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A) Nástroje </a:t>
            </a:r>
            <a:r>
              <a:rPr lang="cs-CZ" altLang="cs-CZ" b="1" dirty="0" smtClean="0">
                <a:latin typeface="Cambria" panose="02040503050406030204" pitchFamily="18" charset="0"/>
              </a:rPr>
              <a:t>přímé demokracie</a:t>
            </a:r>
            <a:r>
              <a:rPr lang="cs-CZ" altLang="cs-CZ" dirty="0" smtClean="0">
                <a:latin typeface="Cambria" panose="02040503050406030204" pitchFamily="18" charset="0"/>
              </a:rPr>
              <a:t>: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Referendum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Lidová iniciativa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Přímá volba prezidenta</a:t>
            </a:r>
          </a:p>
          <a:p>
            <a:pPr eaLnBrk="1" hangingPunct="1"/>
            <a:r>
              <a:rPr lang="cs-CZ" altLang="cs-CZ" dirty="0" smtClean="0">
                <a:latin typeface="Cambria" panose="02040503050406030204" pitchFamily="18" charset="0"/>
              </a:rPr>
              <a:t>Primární volby</a:t>
            </a:r>
          </a:p>
          <a:p>
            <a:pPr algn="ctr" eaLnBrk="1" hangingPunct="1">
              <a:buFontTx/>
              <a:buNone/>
            </a:pPr>
            <a:r>
              <a:rPr lang="cs-CZ" altLang="cs-CZ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viz</a:t>
            </a:r>
            <a:r>
              <a:rPr lang="cs-CZ" altLang="cs-CZ" dirty="0" smtClean="0">
                <a:solidFill>
                  <a:srgbClr val="FF0000"/>
                </a:solidFill>
                <a:latin typeface="Cambria" panose="02040503050406030204" pitchFamily="18" charset="0"/>
              </a:rPr>
              <a:t> úkol </a:t>
            </a:r>
            <a:r>
              <a:rPr lang="cs-CZ" altLang="cs-CZ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*</a:t>
            </a:r>
            <a:endParaRPr lang="cs-CZ" altLang="cs-CZ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buFontTx/>
              <a:buNone/>
            </a:pPr>
            <a:r>
              <a:rPr lang="cs-CZ" altLang="cs-CZ" dirty="0" smtClean="0">
                <a:latin typeface="Cambria" panose="02040503050406030204" pitchFamily="18" charset="0"/>
              </a:rPr>
              <a:t>B) </a:t>
            </a:r>
            <a:r>
              <a:rPr lang="cs-CZ" altLang="cs-CZ" b="1" dirty="0" smtClean="0">
                <a:latin typeface="Cambria" panose="02040503050406030204" pitchFamily="18" charset="0"/>
              </a:rPr>
              <a:t>Zastupitelská  (reprezentativní) demokracie</a:t>
            </a:r>
          </a:p>
          <a:p>
            <a:pPr eaLnBrk="1" hangingPunct="1"/>
            <a:endParaRPr lang="cs-CZ" altLang="cs-CZ" dirty="0" smtClean="0">
              <a:latin typeface="Cambria" panose="02040503050406030204" pitchFamily="18" charset="0"/>
            </a:endParaRPr>
          </a:p>
          <a:p>
            <a:pPr eaLnBrk="1" hangingPunct="1"/>
            <a:endParaRPr lang="cs-CZ" alt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73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Times New Roman" pitchFamily="18" charset="0"/>
              </a:rPr>
              <a:t>3. Dvourozměrné schéma ideologií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971800" y="1600200"/>
            <a:ext cx="27225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cs-CZ" sz="2800" b="1"/>
              <a:t>demokratický</a:t>
            </a:r>
          </a:p>
          <a:p>
            <a:pPr algn="ctr">
              <a:lnSpc>
                <a:spcPct val="75000"/>
              </a:lnSpc>
            </a:pPr>
            <a:r>
              <a:rPr lang="cs-CZ" sz="2800" b="1"/>
              <a:t>režim</a:t>
            </a:r>
          </a:p>
          <a:p>
            <a:pPr algn="ctr">
              <a:lnSpc>
                <a:spcPct val="75000"/>
              </a:lnSpc>
            </a:pPr>
            <a:r>
              <a:rPr lang="cs-CZ" sz="2800"/>
              <a:t>(princip svobody)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0" y="5334000"/>
            <a:ext cx="26225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cs-CZ" sz="2800" b="1"/>
              <a:t>autoritativní </a:t>
            </a:r>
          </a:p>
          <a:p>
            <a:pPr algn="ctr">
              <a:lnSpc>
                <a:spcPct val="75000"/>
              </a:lnSpc>
            </a:pPr>
            <a:r>
              <a:rPr lang="cs-CZ" sz="2800" b="1"/>
              <a:t>režim</a:t>
            </a:r>
          </a:p>
          <a:p>
            <a:pPr algn="ctr">
              <a:lnSpc>
                <a:spcPct val="75000"/>
              </a:lnSpc>
            </a:pPr>
            <a:r>
              <a:rPr lang="cs-CZ" sz="2800"/>
              <a:t>(princip autority)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103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/>
              <a:t>levice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0" y="33020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/>
              <a:t>pravice</a:t>
            </a: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1752600" y="3962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343400" y="2895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3434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4419600" y="335280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anarchismus</a:t>
            </a:r>
          </a:p>
        </p:txBody>
      </p:sp>
      <p:sp>
        <p:nvSpPr>
          <p:cNvPr id="7179" name="Oval 15"/>
          <p:cNvSpPr>
            <a:spLocks noChangeArrowheads="1"/>
          </p:cNvSpPr>
          <p:nvPr/>
        </p:nvSpPr>
        <p:spPr bwMode="auto">
          <a:xfrm>
            <a:off x="4267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80" name="Line 17"/>
          <p:cNvSpPr>
            <a:spLocks noChangeShapeType="1"/>
          </p:cNvSpPr>
          <p:nvPr/>
        </p:nvSpPr>
        <p:spPr bwMode="auto">
          <a:xfrm flipH="1">
            <a:off x="4419600" y="3810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78947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5930" y="1676400"/>
            <a:ext cx="866705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dirty="0">
                <a:latin typeface="Cambria" panose="02040503050406030204" pitchFamily="18" charset="0"/>
              </a:rPr>
              <a:t>Úkol ke zkoušce: </a:t>
            </a:r>
          </a:p>
          <a:p>
            <a:pPr algn="ctr"/>
            <a:endParaRPr lang="cs-CZ" altLang="cs-CZ" dirty="0">
              <a:latin typeface="Cambria" panose="02040503050406030204" pitchFamily="18" charset="0"/>
            </a:endParaRPr>
          </a:p>
          <a:p>
            <a:pPr algn="ctr"/>
            <a:r>
              <a:rPr lang="cs-CZ" altLang="cs-CZ" sz="2800" dirty="0">
                <a:latin typeface="Cambria" panose="02040503050406030204" pitchFamily="18" charset="0"/>
              </a:rPr>
              <a:t>Zjistěte, kdo může v ČR iniciovat vypsání referenda </a:t>
            </a:r>
          </a:p>
          <a:p>
            <a:pPr algn="ctr"/>
            <a:r>
              <a:rPr lang="cs-CZ" altLang="cs-CZ" sz="2800" dirty="0">
                <a:latin typeface="Cambria" panose="02040503050406030204" pitchFamily="18" charset="0"/>
              </a:rPr>
              <a:t>a jaké obecné podmínky musí být u nás splněny k tomu,</a:t>
            </a:r>
          </a:p>
          <a:p>
            <a:pPr algn="ctr"/>
            <a:r>
              <a:rPr lang="cs-CZ" altLang="cs-CZ" sz="2800" dirty="0">
                <a:latin typeface="Cambria" panose="02040503050406030204" pitchFamily="18" charset="0"/>
              </a:rPr>
              <a:t>aby mohlo být referendum vyhlášeno?</a:t>
            </a:r>
          </a:p>
          <a:p>
            <a:pPr algn="ctr"/>
            <a:endParaRPr lang="cs-CZ" altLang="cs-CZ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7956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 smtClean="0">
                <a:latin typeface="Cambria" panose="02040503050406030204" pitchFamily="18" charset="0"/>
              </a:rPr>
              <a:t>Polyarchická</a:t>
            </a:r>
            <a:r>
              <a:rPr lang="cs-CZ" altLang="cs-CZ" b="1" dirty="0" smtClean="0">
                <a:latin typeface="Cambria" panose="02040503050406030204" pitchFamily="18" charset="0"/>
              </a:rPr>
              <a:t> demokracie</a:t>
            </a:r>
            <a:endParaRPr lang="cs-CZ" altLang="cs-CZ" dirty="0" smtClean="0">
              <a:latin typeface="Cambria" panose="02040503050406030204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562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cs-CZ" altLang="cs-CZ" sz="2800" dirty="0"/>
              <a:t>Pojem zavedený do politologického diskursu v roce </a:t>
            </a:r>
          </a:p>
          <a:p>
            <a:r>
              <a:rPr lang="cs-CZ" altLang="cs-CZ" sz="2800" dirty="0"/>
              <a:t>1953 R. </a:t>
            </a:r>
            <a:r>
              <a:rPr lang="cs-CZ" altLang="cs-CZ" sz="2800" b="1" dirty="0" err="1"/>
              <a:t>Dahlem</a:t>
            </a:r>
            <a:r>
              <a:rPr lang="cs-CZ" altLang="cs-CZ" sz="2800" b="1" dirty="0"/>
              <a:t>.</a:t>
            </a:r>
            <a:r>
              <a:rPr lang="cs-CZ" altLang="cs-CZ" sz="2800" dirty="0"/>
              <a:t> </a:t>
            </a:r>
          </a:p>
          <a:p>
            <a:r>
              <a:rPr lang="cs-CZ" altLang="cs-CZ" sz="2800" dirty="0"/>
              <a:t>  </a:t>
            </a:r>
            <a:endParaRPr lang="cs-CZ" altLang="cs-CZ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3850" y="2852738"/>
            <a:ext cx="7362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cs-CZ" altLang="cs-CZ" sz="2800"/>
              <a:t>odvozeno z řeckých slov „mnoho“ a „vláda“, </a:t>
            </a:r>
          </a:p>
          <a:p>
            <a:r>
              <a:rPr lang="cs-CZ" altLang="cs-CZ" sz="2800"/>
              <a:t>čili „vláda mnohých“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8677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/>
              <a:t>Označuje polit. systém moderních zastupitelských demokracií</a:t>
            </a:r>
          </a:p>
          <a:p>
            <a:r>
              <a:rPr lang="cs-CZ" altLang="cs-CZ" sz="2400"/>
              <a:t>se všeobecným volebním právem a s fungujícími 6 uvedenými </a:t>
            </a:r>
          </a:p>
          <a:p>
            <a:r>
              <a:rPr lang="cs-CZ" altLang="cs-CZ" sz="2400"/>
              <a:t>institucemi. </a:t>
            </a:r>
          </a:p>
        </p:txBody>
      </p:sp>
    </p:spTree>
    <p:extLst>
      <p:ext uri="{BB962C8B-B14F-4D97-AF65-F5344CB8AC3E}">
        <p14:creationId xmlns:p14="http://schemas.microsoft.com/office/powerpoint/2010/main" val="213622018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>
                <a:latin typeface="Cambria" panose="02040503050406030204" pitchFamily="18" charset="0"/>
              </a:rPr>
              <a:t>Zákl. polit. instituce rozvinutých</a:t>
            </a:r>
            <a:br>
              <a:rPr lang="cs-CZ" altLang="cs-CZ" sz="4000" b="1" dirty="0" smtClean="0">
                <a:latin typeface="Cambria" panose="02040503050406030204" pitchFamily="18" charset="0"/>
              </a:rPr>
            </a:br>
            <a:r>
              <a:rPr lang="cs-CZ" altLang="cs-CZ" sz="4000" b="1" dirty="0" smtClean="0">
                <a:latin typeface="Cambria" panose="02040503050406030204" pitchFamily="18" charset="0"/>
              </a:rPr>
              <a:t>moderních demokracií (dle </a:t>
            </a:r>
            <a:r>
              <a:rPr lang="cs-CZ" altLang="cs-CZ" sz="4000" b="1" dirty="0" err="1" smtClean="0">
                <a:latin typeface="Cambria" panose="02040503050406030204" pitchFamily="18" charset="0"/>
              </a:rPr>
              <a:t>Dahla</a:t>
            </a:r>
            <a:r>
              <a:rPr lang="cs-CZ" altLang="cs-CZ" sz="4000" b="1" dirty="0" smtClean="0">
                <a:latin typeface="Cambria" panose="02040503050406030204" pitchFamily="18" charset="0"/>
              </a:rPr>
              <a:t>)</a:t>
            </a:r>
            <a:r>
              <a:rPr lang="cs-CZ" altLang="cs-CZ" dirty="0" smtClean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3725" y="2251075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1) Volení státní činitelé - základ zastupitelské demokracie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4954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2) Svobodné, spravedlivé a časté volby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258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3) Svoboda projevu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" y="3581400"/>
            <a:ext cx="827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4) Přístup k alternativním zdrojům informací - právo na informace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" y="4038600"/>
            <a:ext cx="518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5) Svoboda shromažďování a sdružování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706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/>
              <a:t>6) Inkluzivní občanství (zahrnující všechny dospělé lidi)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805113" y="6400800"/>
            <a:ext cx="6338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i="1"/>
              <a:t>(Pramen: Dahl, R.: „O demokracii.“ Praha 2001)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323410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4000" dirty="0" smtClean="0">
                <a:latin typeface="Cambria" panose="02040503050406030204" pitchFamily="18" charset="0"/>
              </a:rPr>
              <a:t>Doporučená literatura k tématu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Cambria" panose="02040503050406030204" pitchFamily="18" charset="0"/>
              </a:rPr>
              <a:t>Čermák, V.: </a:t>
            </a:r>
            <a:r>
              <a:rPr lang="cs-CZ" altLang="cs-CZ" sz="2800" i="1" dirty="0" smtClean="0">
                <a:latin typeface="Cambria" panose="02040503050406030204" pitchFamily="18" charset="0"/>
              </a:rPr>
              <a:t>Otázka demokracie 1. Demokracie a totalitarismus.</a:t>
            </a:r>
            <a:r>
              <a:rPr lang="cs-CZ" altLang="cs-CZ" sz="2800" dirty="0" smtClean="0">
                <a:latin typeface="Cambria" panose="02040503050406030204" pitchFamily="18" charset="0"/>
              </a:rPr>
              <a:t> Praha, 1992.</a:t>
            </a:r>
          </a:p>
          <a:p>
            <a:pPr eaLnBrk="1" hangingPunct="1"/>
            <a:r>
              <a:rPr lang="cs-CZ" altLang="cs-CZ" sz="2800" dirty="0" err="1" smtClean="0">
                <a:latin typeface="Cambria" panose="02040503050406030204" pitchFamily="18" charset="0"/>
              </a:rPr>
              <a:t>Dahl</a:t>
            </a:r>
            <a:r>
              <a:rPr lang="cs-CZ" altLang="cs-CZ" sz="2800" dirty="0" smtClean="0">
                <a:latin typeface="Cambria" panose="02040503050406030204" pitchFamily="18" charset="0"/>
              </a:rPr>
              <a:t>, R.: </a:t>
            </a:r>
            <a:r>
              <a:rPr lang="cs-CZ" altLang="cs-CZ" sz="2800" i="1" dirty="0" smtClean="0">
                <a:latin typeface="Cambria" panose="02040503050406030204" pitchFamily="18" charset="0"/>
              </a:rPr>
              <a:t>O demokracii</a:t>
            </a:r>
            <a:r>
              <a:rPr lang="cs-CZ" altLang="cs-CZ" sz="2800" dirty="0" smtClean="0">
                <a:latin typeface="Cambria" panose="02040503050406030204" pitchFamily="18" charset="0"/>
              </a:rPr>
              <a:t>. Praha, 2000.</a:t>
            </a:r>
          </a:p>
          <a:p>
            <a:pPr eaLnBrk="1" hangingPunct="1"/>
            <a:r>
              <a:rPr lang="cs-CZ" altLang="cs-CZ" sz="2800" dirty="0" err="1" smtClean="0">
                <a:latin typeface="Cambria" panose="02040503050406030204" pitchFamily="18" charset="0"/>
              </a:rPr>
              <a:t>Sartori</a:t>
            </a:r>
            <a:r>
              <a:rPr lang="cs-CZ" altLang="cs-CZ" sz="2800" dirty="0" smtClean="0">
                <a:latin typeface="Cambria" panose="02040503050406030204" pitchFamily="18" charset="0"/>
              </a:rPr>
              <a:t>, G.: </a:t>
            </a:r>
            <a:r>
              <a:rPr lang="cs-CZ" altLang="cs-CZ" sz="2800" i="1" dirty="0" err="1" smtClean="0">
                <a:latin typeface="Cambria" panose="02040503050406030204" pitchFamily="18" charset="0"/>
              </a:rPr>
              <a:t>Teória</a:t>
            </a:r>
            <a:r>
              <a:rPr lang="cs-CZ" altLang="cs-CZ" sz="2800" i="1" dirty="0" smtClean="0">
                <a:latin typeface="Cambria" panose="02040503050406030204" pitchFamily="18" charset="0"/>
              </a:rPr>
              <a:t> demokracie.</a:t>
            </a:r>
            <a:r>
              <a:rPr lang="cs-CZ" altLang="cs-CZ" sz="2800" dirty="0" smtClean="0">
                <a:latin typeface="Cambria" panose="02040503050406030204" pitchFamily="18" charset="0"/>
              </a:rPr>
              <a:t> Bratislava 1993.</a:t>
            </a:r>
          </a:p>
          <a:p>
            <a:pPr eaLnBrk="1" hangingPunct="1"/>
            <a:r>
              <a:rPr lang="cs-CZ" altLang="cs-CZ" sz="2800" dirty="0" err="1" smtClean="0">
                <a:latin typeface="Cambria" panose="02040503050406030204" pitchFamily="18" charset="0"/>
              </a:rPr>
              <a:t>Tocqueville</a:t>
            </a:r>
            <a:r>
              <a:rPr lang="cs-CZ" altLang="cs-CZ" sz="2800" dirty="0" smtClean="0">
                <a:latin typeface="Cambria" panose="02040503050406030204" pitchFamily="18" charset="0"/>
              </a:rPr>
              <a:t>, A. de: </a:t>
            </a:r>
            <a:r>
              <a:rPr lang="cs-CZ" altLang="cs-CZ" sz="2800" i="1" dirty="0" smtClean="0">
                <a:latin typeface="Cambria" panose="02040503050406030204" pitchFamily="18" charset="0"/>
              </a:rPr>
              <a:t>Demokracie v Americe.</a:t>
            </a:r>
            <a:r>
              <a:rPr lang="cs-CZ" altLang="cs-CZ" sz="2800" dirty="0" smtClean="0">
                <a:latin typeface="Cambria" panose="02040503050406030204" pitchFamily="18" charset="0"/>
              </a:rPr>
              <a:t> Praha 2000 (či vydání z roku 1992).</a:t>
            </a:r>
          </a:p>
          <a:p>
            <a:pPr eaLnBrk="1" hangingPunct="1">
              <a:buFontTx/>
              <a:buNone/>
            </a:pPr>
            <a:r>
              <a:rPr lang="cs-CZ" altLang="cs-CZ" sz="2800" u="sng" dirty="0" smtClean="0">
                <a:latin typeface="Cambria" panose="02040503050406030204" pitchFamily="18" charset="0"/>
              </a:rPr>
              <a:t>Doporučený web</a:t>
            </a:r>
            <a:r>
              <a:rPr lang="cs-CZ" altLang="cs-CZ" sz="2800" dirty="0" smtClean="0">
                <a:latin typeface="Cambria" panose="02040503050406030204" pitchFamily="18" charset="0"/>
              </a:rPr>
              <a:t>: http://www.obcanskevzdelavani.cz/o-nas</a:t>
            </a:r>
          </a:p>
        </p:txBody>
      </p:sp>
    </p:spTree>
    <p:extLst>
      <p:ext uri="{BB962C8B-B14F-4D97-AF65-F5344CB8AC3E}">
        <p14:creationId xmlns:p14="http://schemas.microsoft.com/office/powerpoint/2010/main" val="66115390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079104"/>
          </a:xfrm>
        </p:spPr>
        <p:txBody>
          <a:bodyPr/>
          <a:lstStyle/>
          <a:p>
            <a:pPr eaLnBrk="1" hangingPunct="1"/>
            <a:r>
              <a:rPr lang="pl-PL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Postkomunismus a transformace v ČR</a:t>
            </a:r>
            <a:endParaRPr lang="cs-CZ" b="1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8073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Obsah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Hlavní charakteristika českého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politic</a:t>
            </a:r>
            <a:r>
              <a:rPr lang="cs-CZ" smtClean="0">
                <a:latin typeface="Cambria" panose="02040503050406030204" pitchFamily="18" charset="0"/>
              </a:rPr>
              <a:t>kého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Cambria" panose="02040503050406030204" pitchFamily="18" charset="0"/>
              </a:rPr>
              <a:t>kontextu</a:t>
            </a:r>
          </a:p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Téma politických postojů </a:t>
            </a:r>
          </a:p>
          <a:p>
            <a:pPr eaLnBrk="1" hangingPunct="1"/>
            <a:r>
              <a:rPr lang="cs-CZ" smtClean="0">
                <a:latin typeface="Cambria" panose="02040503050406030204" pitchFamily="18" charset="0"/>
              </a:rPr>
              <a:t>Postoj veřejnosti k vývoji demokracie</a:t>
            </a:r>
          </a:p>
          <a:p>
            <a:pPr eaLnBrk="1" hangingPunct="1"/>
            <a:endParaRPr lang="cs-CZ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7066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u="sng" smtClean="0">
                <a:latin typeface="Cambria" panose="02040503050406030204" pitchFamily="18" charset="0"/>
              </a:rPr>
              <a:t>Hlavní etapy postkomunistické transformace v ČR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druhá polovina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mtClean="0">
                <a:latin typeface="Cambria" panose="02040503050406030204" pitchFamily="18" charset="0"/>
              </a:rPr>
              <a:t>roku 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1989</a:t>
            </a:r>
            <a:r>
              <a:rPr lang="en-GB" smtClean="0">
                <a:latin typeface="Cambria" panose="02040503050406030204" pitchFamily="18" charset="0"/>
              </a:rPr>
              <a:t> </a:t>
            </a: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období od listopadu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1989 </a:t>
            </a:r>
            <a:r>
              <a:rPr lang="cs-CZ" smtClean="0">
                <a:latin typeface="Cambria" panose="02040503050406030204" pitchFamily="18" charset="0"/>
              </a:rPr>
              <a:t>do léta roku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1990</a:t>
            </a:r>
            <a:endParaRPr lang="en-GB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první polovina devadesátých let</a:t>
            </a:r>
            <a:endParaRPr lang="en-GB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období od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1996 </a:t>
            </a:r>
            <a:r>
              <a:rPr lang="cs-CZ" smtClean="0">
                <a:latin typeface="Cambria" panose="02040503050406030204" pitchFamily="18" charset="0"/>
              </a:rPr>
              <a:t>do poloviny roku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 1998</a:t>
            </a:r>
            <a:r>
              <a:rPr lang="cs-CZ" smtClean="0">
                <a:latin typeface="Cambria" panose="02040503050406030204" pitchFamily="18" charset="0"/>
              </a:rPr>
              <a:t>  </a:t>
            </a: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období od poloviny 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1998 </a:t>
            </a:r>
            <a:r>
              <a:rPr lang="cs-CZ" smtClean="0">
                <a:latin typeface="Cambria" panose="02040503050406030204" pitchFamily="18" charset="0"/>
              </a:rPr>
              <a:t>d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o </a:t>
            </a:r>
            <a:r>
              <a:rPr lang="cs-CZ" smtClean="0">
                <a:latin typeface="Cambria" panose="02040503050406030204" pitchFamily="18" charset="0"/>
              </a:rPr>
              <a:t>počátku </a:t>
            </a:r>
            <a:r>
              <a:rPr lang="en-GB" smtClean="0">
                <a:latin typeface="Cambria" panose="02040503050406030204" pitchFamily="18" charset="0"/>
                <a:cs typeface="Times New Roman" pitchFamily="18" charset="0"/>
              </a:rPr>
              <a:t>2001</a:t>
            </a:r>
            <a:r>
              <a:rPr lang="cs-CZ" smtClean="0">
                <a:latin typeface="Cambria" panose="02040503050406030204" pitchFamily="18" charset="0"/>
              </a:rPr>
              <a:t> </a:t>
            </a:r>
          </a:p>
          <a:p>
            <a:pPr marL="609600" indent="-609600" eaLnBrk="1" hangingPunct="1"/>
            <a:r>
              <a:rPr lang="cs-CZ" smtClean="0">
                <a:latin typeface="Cambria" panose="02040503050406030204" pitchFamily="18" charset="0"/>
              </a:rPr>
              <a:t>poslední léta</a:t>
            </a:r>
            <a:endParaRPr lang="en-GB" smtClean="0">
              <a:latin typeface="Cambria" panose="02040503050406030204" pitchFamily="18" charset="0"/>
            </a:endParaRPr>
          </a:p>
          <a:p>
            <a:pPr marL="609600" indent="-609600" eaLnBrk="1" hangingPunct="1"/>
            <a:endParaRPr lang="en-GB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5672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pPr>
              <a:defRPr/>
            </a:pPr>
            <a:endParaRPr lang="cs-CZ" sz="1400" smtClean="0">
              <a:latin typeface="Times New Roman" pitchFamily="18" charset="0"/>
            </a:endParaRPr>
          </a:p>
          <a:p>
            <a:pPr>
              <a:defRPr/>
            </a:pPr>
            <a:endParaRPr lang="cs-CZ" sz="1400" smtClean="0">
              <a:latin typeface="Times New Roman" pitchFamily="18" charset="0"/>
            </a:endParaRPr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000" u="sng" dirty="0" smtClean="0">
                <a:latin typeface="Cambria" panose="02040503050406030204" pitchFamily="18" charset="0"/>
              </a:rPr>
              <a:t>Hlavní etapy postkomunistické transformace </a:t>
            </a:r>
            <a:br>
              <a:rPr lang="cs-CZ" sz="3000" u="sng" dirty="0" smtClean="0">
                <a:latin typeface="Cambria" panose="02040503050406030204" pitchFamily="18" charset="0"/>
              </a:rPr>
            </a:br>
            <a:r>
              <a:rPr lang="cs-CZ" sz="3000" u="sng" dirty="0" smtClean="0">
                <a:latin typeface="Cambria" panose="02040503050406030204" pitchFamily="18" charset="0"/>
              </a:rPr>
              <a:t>v ČR</a:t>
            </a:r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471488" y="1557338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cs-CZ" sz="2400" b="1" dirty="0" smtClean="0">
                <a:latin typeface="Cambria" panose="02040503050406030204" pitchFamily="18" charset="0"/>
                <a:cs typeface="Times New Roman" pitchFamily="18" charset="0"/>
              </a:rPr>
              <a:t>„Sametová revoluce“</a:t>
            </a:r>
            <a:r>
              <a:rPr lang="en-GB" sz="2400" b="1" dirty="0" smtClean="0">
                <a:latin typeface="Cambria" panose="02040503050406030204" pitchFamily="18" charset="0"/>
              </a:rPr>
              <a:t> </a:t>
            </a:r>
            <a:endParaRPr lang="cs-CZ" sz="2400" b="1" dirty="0" smtClean="0">
              <a:latin typeface="Cambria" panose="02040503050406030204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listopad</a:t>
            </a:r>
            <a:r>
              <a:rPr lang="en-GB" sz="20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Cambria" panose="02040503050406030204" pitchFamily="18" charset="0"/>
                <a:cs typeface="Times New Roman" pitchFamily="18" charset="0"/>
              </a:rPr>
              <a:t>1989</a:t>
            </a:r>
            <a:endParaRPr lang="cs-CZ" sz="20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Pád komunistického totalitního režimu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arenR" startAt="2"/>
            </a:pPr>
            <a:r>
              <a:rPr lang="cs-CZ" sz="2400" dirty="0" smtClean="0">
                <a:latin typeface="Cambria" panose="02040503050406030204" pitchFamily="18" charset="0"/>
                <a:cs typeface="Times New Roman" pitchFamily="18" charset="0"/>
              </a:rPr>
              <a:t>Listopad</a:t>
            </a:r>
            <a:r>
              <a:rPr lang="en-GB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ambria" panose="02040503050406030204" pitchFamily="18" charset="0"/>
                <a:cs typeface="Times New Roman" pitchFamily="18" charset="0"/>
              </a:rPr>
              <a:t>1989</a:t>
            </a:r>
            <a:r>
              <a:rPr lang="en-GB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  <a:cs typeface="Times New Roman" pitchFamily="18" charset="0"/>
              </a:rPr>
              <a:t>– léto</a:t>
            </a:r>
            <a:r>
              <a:rPr lang="en-GB" sz="24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Cambria" panose="02040503050406030204" pitchFamily="18" charset="0"/>
                <a:cs typeface="Times New Roman" pitchFamily="18" charset="0"/>
              </a:rPr>
              <a:t>1990</a:t>
            </a:r>
            <a:endParaRPr lang="en-GB" sz="2400" b="1" dirty="0" smtClean="0">
              <a:latin typeface="Cambria" panose="02040503050406030204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Nástup nové polit. reprezentace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Nastolení </a:t>
            </a:r>
            <a:r>
              <a:rPr lang="cs-CZ" sz="2000" b="1" dirty="0" smtClean="0">
                <a:latin typeface="Cambria" panose="02040503050406030204" pitchFamily="18" charset="0"/>
              </a:rPr>
              <a:t>pluralistického parlamentního</a:t>
            </a:r>
          </a:p>
          <a:p>
            <a:pPr marL="914400" lvl="1" indent="-457200" eaLnBrk="1" hangingPunct="1">
              <a:lnSpc>
                <a:spcPct val="90000"/>
              </a:lnSpc>
              <a:buNone/>
            </a:pPr>
            <a:r>
              <a:rPr lang="cs-CZ" sz="2000" b="1" dirty="0" smtClean="0">
                <a:latin typeface="Cambria" panose="02040503050406030204" pitchFamily="18" charset="0"/>
              </a:rPr>
              <a:t>	systému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cs-CZ" sz="2000" dirty="0" smtClean="0">
                <a:latin typeface="Cambria" panose="02040503050406030204" pitchFamily="18" charset="0"/>
              </a:rPr>
              <a:t>Především jeho </a:t>
            </a:r>
            <a:r>
              <a:rPr lang="cs-CZ" sz="2000" b="1" dirty="0" smtClean="0">
                <a:latin typeface="Cambria" panose="02040503050406030204" pitchFamily="18" charset="0"/>
              </a:rPr>
              <a:t>institucionálního rámce</a:t>
            </a:r>
            <a:endParaRPr lang="en-GB" sz="2000" b="1" dirty="0" smtClean="0">
              <a:latin typeface="Cambria" panose="02040503050406030204" pitchFamily="18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5639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71231"/>
            <a:ext cx="3457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3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052736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 startAt="3"/>
            </a:pPr>
            <a:r>
              <a:rPr lang="cs-CZ" dirty="0" smtClean="0">
                <a:latin typeface="Cambria" panose="02040503050406030204" pitchFamily="18" charset="0"/>
              </a:rPr>
              <a:t>První polovina 90-</a:t>
            </a:r>
            <a:r>
              <a:rPr lang="cs-CZ" dirty="0" err="1" smtClean="0">
                <a:latin typeface="Cambria" panose="02040503050406030204" pitchFamily="18" charset="0"/>
              </a:rPr>
              <a:t>tých</a:t>
            </a:r>
            <a:r>
              <a:rPr lang="cs-CZ" dirty="0" smtClean="0">
                <a:latin typeface="Cambria" panose="02040503050406030204" pitchFamily="18" charset="0"/>
              </a:rPr>
              <a:t> let</a:t>
            </a:r>
          </a:p>
          <a:p>
            <a:pPr marL="990600" lvl="1" indent="-533400" eaLnBrk="1" hangingPunct="1"/>
            <a:r>
              <a:rPr lang="cs-CZ" dirty="0" smtClean="0">
                <a:latin typeface="Cambria" panose="02040503050406030204" pitchFamily="18" charset="0"/>
              </a:rPr>
              <a:t>Administrativní nastolení komplexního tržního systému</a:t>
            </a:r>
          </a:p>
          <a:p>
            <a:pPr marL="1371600" lvl="2" indent="-457200" eaLnBrk="1" hangingPunct="1"/>
            <a:r>
              <a:rPr lang="cs-CZ" dirty="0" smtClean="0">
                <a:latin typeface="Cambria" panose="02040503050406030204" pitchFamily="18" charset="0"/>
              </a:rPr>
              <a:t>Vláda</a:t>
            </a:r>
            <a:r>
              <a:rPr lang="cs-CZ" b="1" dirty="0" smtClean="0">
                <a:latin typeface="Cambria" panose="02040503050406030204" pitchFamily="18" charset="0"/>
              </a:rPr>
              <a:t> české pravice</a:t>
            </a:r>
          </a:p>
          <a:p>
            <a:pPr marL="990600" lvl="1" indent="-533400" eaLnBrk="1" hangingPunct="1"/>
            <a:r>
              <a:rPr lang="cs-CZ" dirty="0" smtClean="0">
                <a:latin typeface="Cambria" panose="02040503050406030204" pitchFamily="18" charset="0"/>
              </a:rPr>
              <a:t>Reformulace principů </a:t>
            </a:r>
            <a:r>
              <a:rPr lang="cs-CZ" b="1" dirty="0" smtClean="0">
                <a:latin typeface="Cambria" panose="02040503050406030204" pitchFamily="18" charset="0"/>
              </a:rPr>
              <a:t>sociální politiky</a:t>
            </a:r>
          </a:p>
          <a:p>
            <a:pPr marL="1371600" lvl="2" indent="-457200" eaLnBrk="1" hangingPunct="1"/>
            <a:r>
              <a:rPr lang="cs-CZ" dirty="0" smtClean="0">
                <a:latin typeface="Cambria" panose="02040503050406030204" pitchFamily="18" charset="0"/>
              </a:rPr>
              <a:t>Od universalismu k adresnosti</a:t>
            </a:r>
            <a:endParaRPr lang="cs-CZ" b="1" dirty="0" smtClean="0">
              <a:latin typeface="Cambria" panose="02040503050406030204" pitchFamily="18" charset="0"/>
            </a:endParaRPr>
          </a:p>
          <a:p>
            <a:pPr marL="990600" lvl="1" indent="-533400" eaLnBrk="1" hangingPunct="1"/>
            <a:r>
              <a:rPr lang="cs-CZ" b="1" dirty="0" smtClean="0">
                <a:latin typeface="Cambria" panose="02040503050406030204" pitchFamily="18" charset="0"/>
              </a:rPr>
              <a:t>Komplikace s federativní podobou státu </a:t>
            </a:r>
            <a:endParaRPr lang="cs-CZ" dirty="0" smtClean="0">
              <a:latin typeface="Cambria" panose="02040503050406030204" pitchFamily="18" charset="0"/>
            </a:endParaRPr>
          </a:p>
          <a:p>
            <a:pPr marL="1371600" lvl="2" indent="-457200" eaLnBrk="1" hangingPunct="1"/>
            <a:r>
              <a:rPr lang="cs-CZ" dirty="0" smtClean="0">
                <a:latin typeface="Cambria" panose="02040503050406030204" pitchFamily="18" charset="0"/>
              </a:rPr>
              <a:t>V 1992 to vedlo k rozpadu Československa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 eaLnBrk="1" hangingPunct="1">
              <a:buFont typeface="Wingdings" pitchFamily="2" charset="2"/>
              <a:buAutoNum type="arabicParenR" startAt="4"/>
            </a:pPr>
            <a:endParaRPr lang="cs-CZ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636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dirty="0" smtClean="0">
                <a:latin typeface="Cambria" panose="02040503050406030204" pitchFamily="18" charset="0"/>
              </a:rPr>
              <a:t>Druhá polovina 90-</a:t>
            </a:r>
            <a:r>
              <a:rPr lang="cs-CZ" sz="3200" dirty="0" err="1" smtClean="0">
                <a:latin typeface="Cambria" panose="02040503050406030204" pitchFamily="18" charset="0"/>
              </a:rPr>
              <a:t>tých</a:t>
            </a:r>
            <a:r>
              <a:rPr lang="cs-CZ" sz="3200" dirty="0" smtClean="0">
                <a:latin typeface="Cambria" panose="02040503050406030204" pitchFamily="18" charset="0"/>
              </a:rPr>
              <a:t> let</a:t>
            </a:r>
            <a:endParaRPr lang="en-US" sz="3200" dirty="0" smtClean="0">
              <a:latin typeface="Cambria" panose="020405030504060302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 startAt="4"/>
            </a:pPr>
            <a:r>
              <a:rPr lang="cs-CZ" sz="2800" dirty="0" smtClean="0">
                <a:latin typeface="Cambria" panose="02040503050406030204" pitchFamily="18" charset="0"/>
              </a:rPr>
              <a:t>období od</a:t>
            </a:r>
            <a:r>
              <a:rPr lang="en-GB" sz="2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Cambria" panose="02040503050406030204" pitchFamily="18" charset="0"/>
                <a:cs typeface="Times New Roman" pitchFamily="18" charset="0"/>
              </a:rPr>
              <a:t>1996 </a:t>
            </a:r>
            <a:r>
              <a:rPr lang="cs-CZ" sz="2800" dirty="0" smtClean="0">
                <a:latin typeface="Cambria" panose="02040503050406030204" pitchFamily="18" charset="0"/>
              </a:rPr>
              <a:t>do poloviny </a:t>
            </a:r>
          </a:p>
          <a:p>
            <a:pPr marL="609600" indent="-609600" eaLnBrk="1" hangingPunct="1"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	roku</a:t>
            </a:r>
            <a:r>
              <a:rPr lang="en-GB" sz="2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Cambria" panose="02040503050406030204" pitchFamily="18" charset="0"/>
                <a:cs typeface="Times New Roman" pitchFamily="18" charset="0"/>
              </a:rPr>
              <a:t>1998</a:t>
            </a:r>
            <a:r>
              <a:rPr lang="cs-CZ" sz="2800" dirty="0" smtClean="0">
                <a:latin typeface="Cambria" panose="02040503050406030204" pitchFamily="18" charset="0"/>
              </a:rPr>
              <a:t>  (předčasné volby)</a:t>
            </a:r>
          </a:p>
          <a:p>
            <a:pPr marL="609600" indent="-609600" eaLnBrk="1" hangingPunct="1"/>
            <a:r>
              <a:rPr lang="cs-CZ" sz="2400" dirty="0" smtClean="0">
                <a:latin typeface="Cambria" panose="02040503050406030204" pitchFamily="18" charset="0"/>
              </a:rPr>
              <a:t>Podezření kolem 	financování ODS </a:t>
            </a:r>
          </a:p>
          <a:p>
            <a:pPr marL="609600" indent="-609600" eaLnBrk="1" hangingPunct="1">
              <a:buNone/>
            </a:pPr>
            <a:r>
              <a:rPr lang="cs-CZ" sz="2400" dirty="0" smtClean="0">
                <a:latin typeface="Cambria" panose="02040503050406030204" pitchFamily="18" charset="0"/>
                <a:cs typeface="Times New Roman"/>
              </a:rPr>
              <a:t>	→ t</a:t>
            </a:r>
            <a:r>
              <a:rPr lang="cs-CZ" sz="2400" dirty="0" smtClean="0">
                <a:latin typeface="Cambria" panose="02040503050406030204" pitchFamily="18" charset="0"/>
              </a:rPr>
              <a:t>zv. „sarajevský atentát“ </a:t>
            </a:r>
          </a:p>
          <a:p>
            <a:pPr marL="609600" indent="-609600" eaLnBrk="1" hangingPunct="1"/>
            <a:r>
              <a:rPr lang="cs-CZ" sz="2400" b="1" dirty="0" smtClean="0">
                <a:latin typeface="Cambria" panose="02040503050406030204" pitchFamily="18" charset="0"/>
                <a:cs typeface="Times New Roman" pitchFamily="18" charset="0"/>
              </a:rPr>
              <a:t>Ekonomická krize </a:t>
            </a:r>
            <a:r>
              <a:rPr lang="cs-CZ" sz="2400" dirty="0" smtClean="0">
                <a:latin typeface="Cambria" panose="02040503050406030204" pitchFamily="18" charset="0"/>
                <a:cs typeface="Times New Roman" pitchFamily="18" charset="0"/>
              </a:rPr>
              <a:t>a rostoucí </a:t>
            </a:r>
            <a:r>
              <a:rPr lang="cs-CZ" sz="2400" b="1" dirty="0" smtClean="0">
                <a:latin typeface="Cambria" panose="02040503050406030204" pitchFamily="18" charset="0"/>
                <a:cs typeface="Times New Roman" pitchFamily="18" charset="0"/>
              </a:rPr>
              <a:t>sociální rozdíly</a:t>
            </a:r>
          </a:p>
          <a:p>
            <a:pPr marL="1371600" lvl="2" indent="-457200" eaLnBrk="1" hangingPunct="1">
              <a:buFontTx/>
              <a:buChar char="•"/>
            </a:pP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Růst </a:t>
            </a:r>
            <a:r>
              <a:rPr lang="cs-CZ" sz="2000" b="1" dirty="0" smtClean="0">
                <a:latin typeface="Cambria" panose="02040503050406030204" pitchFamily="18" charset="0"/>
                <a:cs typeface="Times New Roman" pitchFamily="18" charset="0"/>
              </a:rPr>
              <a:t>sociálního napětí </a:t>
            </a:r>
            <a:r>
              <a:rPr lang="cs-CZ" sz="2000" dirty="0" smtClean="0">
                <a:latin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1752600" lvl="3" indent="-381000" eaLnBrk="1" hangingPunct="1">
              <a:buFontTx/>
              <a:buChar char="•"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Rostoucí vliv </a:t>
            </a:r>
            <a:r>
              <a:rPr lang="cs-CZ" sz="1800" b="1" dirty="0" smtClean="0">
                <a:latin typeface="Cambria" panose="02040503050406030204" pitchFamily="18" charset="0"/>
                <a:cs typeface="Times New Roman" pitchFamily="18" charset="0"/>
              </a:rPr>
              <a:t>demokratické levice </a:t>
            </a: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2209800" lvl="4" indent="-381000" eaLnBrk="1" hangingPunct="1">
              <a:buFontTx/>
              <a:buChar char="•"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Stává se vítězem předčasných </a:t>
            </a:r>
          </a:p>
          <a:p>
            <a:pPr marL="2209800" lvl="4" indent="-381000" eaLnBrk="1" hangingPunct="1">
              <a:buNone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	voleb v roce 199</a:t>
            </a:r>
            <a:r>
              <a:rPr lang="en-GB" sz="1800" dirty="0" smtClean="0">
                <a:latin typeface="Cambria" panose="02040503050406030204" pitchFamily="18" charset="0"/>
                <a:cs typeface="Times New Roman" pitchFamily="18" charset="0"/>
              </a:rPr>
              <a:t>8</a:t>
            </a:r>
            <a:endParaRPr lang="cs-CZ" sz="1800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1752600" lvl="3" indent="-381000" eaLnBrk="1" hangingPunct="1">
              <a:buFontTx/>
              <a:buChar char="•"/>
            </a:pPr>
            <a:r>
              <a:rPr lang="cs-CZ" sz="1800" dirty="0" smtClean="0">
                <a:latin typeface="Cambria" panose="02040503050406030204" pitchFamily="18" charset="0"/>
                <a:cs typeface="Times New Roman" pitchFamily="18" charset="0"/>
              </a:rPr>
              <a:t>Slábnoucí vliv pravice</a:t>
            </a:r>
            <a:endParaRPr lang="cs-CZ" sz="18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609600" indent="-609600" eaLnBrk="1" hangingPunct="1"/>
            <a:endParaRPr lang="cs-CZ" sz="28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221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Liberalismus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Zakladatel J. 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Locke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(17. st.)</a:t>
            </a:r>
            <a:r>
              <a:rPr lang="cs-CZ" sz="2400" dirty="0" smtClean="0">
                <a:latin typeface="Cambria" panose="02040503050406030204" pitchFamily="18" charset="0"/>
              </a:rPr>
              <a:t> – 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přirozená práva</a:t>
            </a:r>
            <a:r>
              <a:rPr lang="cs-CZ" sz="2400" dirty="0" smtClean="0">
                <a:latin typeface="Cambria" panose="02040503050406030204" pitchFamily="18" charset="0"/>
              </a:rPr>
              <a:t>; 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dělba moci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A. 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Smith</a:t>
            </a:r>
            <a:r>
              <a:rPr lang="cs-CZ" sz="2400" dirty="0" smtClean="0">
                <a:latin typeface="Cambria" panose="02040503050406030204" pitchFamily="18" charset="0"/>
              </a:rPr>
              <a:t> – 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volný obchod</a:t>
            </a:r>
            <a:r>
              <a:rPr lang="cs-CZ" sz="2400" dirty="0" smtClean="0">
                <a:latin typeface="Cambria" panose="02040503050406030204" pitchFamily="18" charset="0"/>
              </a:rPr>
              <a:t>, neviditelná ruka trhu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- skotské osvícenství</a:t>
            </a:r>
            <a:endParaRPr lang="cs-CZ" sz="2400" b="1" u="sng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J.S. 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Mill</a:t>
            </a:r>
            <a:r>
              <a:rPr lang="cs-CZ" sz="2400" dirty="0" smtClean="0">
                <a:latin typeface="Cambria" panose="02040503050406030204" pitchFamily="18" charset="0"/>
              </a:rPr>
              <a:t> – přechod mezi </a:t>
            </a:r>
            <a:r>
              <a:rPr lang="cs-CZ" sz="2400" b="1" dirty="0" smtClean="0">
                <a:latin typeface="Cambria" panose="02040503050406030204" pitchFamily="18" charset="0"/>
              </a:rPr>
              <a:t>klasickým</a:t>
            </a:r>
            <a:r>
              <a:rPr lang="cs-CZ" sz="2400" dirty="0" smtClean="0">
                <a:latin typeface="Cambria" panose="02040503050406030204" pitchFamily="18" charset="0"/>
              </a:rPr>
              <a:t> a </a:t>
            </a:r>
            <a:r>
              <a:rPr lang="cs-CZ" sz="2400" b="1" dirty="0" smtClean="0">
                <a:latin typeface="Cambria" panose="02040503050406030204" pitchFamily="18" charset="0"/>
              </a:rPr>
              <a:t>moderním</a:t>
            </a:r>
            <a:r>
              <a:rPr lang="cs-CZ" sz="2400" dirty="0" smtClean="0">
                <a:latin typeface="Cambria" panose="02040503050406030204" pitchFamily="18" charset="0"/>
              </a:rPr>
              <a:t> liberalismem</a:t>
            </a:r>
            <a:br>
              <a:rPr lang="cs-CZ" sz="2400" dirty="0" smtClean="0">
                <a:latin typeface="Cambria" panose="02040503050406030204" pitchFamily="18" charset="0"/>
              </a:rPr>
            </a:br>
            <a:endParaRPr lang="cs-CZ" sz="2400" dirty="0" smtClean="0"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idea </a:t>
            </a:r>
            <a:r>
              <a:rPr lang="cs-CZ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plnohodnotného rozvoje</a:t>
            </a:r>
            <a:r>
              <a:rPr lang="cs-CZ" sz="2400" dirty="0" smtClean="0">
                <a:latin typeface="Cambria" panose="02040503050406030204" pitchFamily="18" charset="0"/>
              </a:rPr>
              <a:t> jednotlivce</a:t>
            </a:r>
          </a:p>
          <a:p>
            <a:pPr eaLnBrk="1" hangingPunct="1">
              <a:defRPr/>
            </a:pPr>
            <a:r>
              <a:rPr lang="cs-CZ" sz="2400" dirty="0" smtClean="0">
                <a:latin typeface="Cambria" panose="02040503050406030204" pitchFamily="18" charset="0"/>
              </a:rPr>
              <a:t>Představitelé současného politického liberalismu: </a:t>
            </a:r>
            <a:r>
              <a:rPr lang="cs-CZ" sz="2400" b="1" dirty="0" smtClean="0">
                <a:latin typeface="Cambria" panose="02040503050406030204" pitchFamily="18" charset="0"/>
              </a:rPr>
              <a:t>J. </a:t>
            </a:r>
            <a:r>
              <a:rPr lang="cs-CZ" sz="2400" b="1" dirty="0" err="1" smtClean="0">
                <a:latin typeface="Cambria" panose="02040503050406030204" pitchFamily="18" charset="0"/>
              </a:rPr>
              <a:t>Rawls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b="1" dirty="0" smtClean="0">
                <a:latin typeface="Cambria" panose="02040503050406030204" pitchFamily="18" charset="0"/>
              </a:rPr>
              <a:t>R. </a:t>
            </a:r>
            <a:r>
              <a:rPr lang="cs-CZ" sz="2400" b="1" dirty="0" err="1" smtClean="0">
                <a:latin typeface="Cambria" panose="02040503050406030204" pitchFamily="18" charset="0"/>
              </a:rPr>
              <a:t>Dworkin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b="1" dirty="0" smtClean="0">
                <a:latin typeface="Cambria" panose="02040503050406030204" pitchFamily="18" charset="0"/>
              </a:rPr>
              <a:t>R. </a:t>
            </a:r>
            <a:r>
              <a:rPr lang="cs-CZ" sz="2400" b="1" dirty="0" err="1" smtClean="0">
                <a:latin typeface="Cambria" panose="02040503050406030204" pitchFamily="18" charset="0"/>
              </a:rPr>
              <a:t>Nozick</a:t>
            </a:r>
            <a:r>
              <a:rPr lang="cs-CZ" sz="2400" dirty="0" smtClean="0">
                <a:latin typeface="Cambria" panose="02040503050406030204" pitchFamily="18" charset="0"/>
              </a:rPr>
              <a:t> ad.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cs-CZ" sz="2400" dirty="0" smtClean="0"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cs-CZ" b="1" u="sng" dirty="0" smtClean="0">
                <a:latin typeface="Cambria" panose="02040503050406030204" pitchFamily="18" charset="0"/>
              </a:rPr>
              <a:t>Principy</a:t>
            </a:r>
            <a:r>
              <a:rPr lang="cs-CZ" dirty="0" smtClean="0">
                <a:latin typeface="Cambria" panose="02040503050406030204" pitchFamily="18" charset="0"/>
              </a:rPr>
              <a:t>: individualismus, svoboda, rozum, tolerance, konsenzus, konstitucionalismus, sekularizace politiky</a:t>
            </a:r>
          </a:p>
        </p:txBody>
      </p:sp>
    </p:spTree>
    <p:extLst>
      <p:ext uri="{BB962C8B-B14F-4D97-AF65-F5344CB8AC3E}">
        <p14:creationId xmlns:p14="http://schemas.microsoft.com/office/powerpoint/2010/main" val="176343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92696"/>
            <a:ext cx="7772400" cy="54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 startAt="5"/>
            </a:pP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Od poloviny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Cambria" panose="02040503050406030204" pitchFamily="18" charset="0"/>
                <a:cs typeface="Times New Roman" pitchFamily="18" charset="0"/>
              </a:rPr>
              <a:t>1998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–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  <a:cs typeface="Times New Roman" pitchFamily="18" charset="0"/>
              </a:rPr>
              <a:t>do počátku roku</a:t>
            </a:r>
            <a:r>
              <a:rPr lang="en-GB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Cambria" panose="02040503050406030204" pitchFamily="18" charset="0"/>
                <a:cs typeface="Times New Roman" pitchFamily="18" charset="0"/>
              </a:rPr>
              <a:t>2001</a:t>
            </a:r>
            <a:endParaRPr lang="cs-CZ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cs-CZ" b="1" dirty="0" smtClean="0">
                <a:latin typeface="Cambria" panose="02040503050406030204" pitchFamily="18" charset="0"/>
              </a:rPr>
              <a:t>„Opoziční smlouva“</a:t>
            </a:r>
          </a:p>
          <a:p>
            <a:pPr marL="1371600" lvl="2" indent="-457200" eaLnBrk="1" hangingPunct="1">
              <a:buNone/>
            </a:pPr>
            <a:r>
              <a:rPr lang="cs-CZ" dirty="0" smtClean="0">
                <a:latin typeface="Cambria" panose="02040503050406030204" pitchFamily="18" charset="0"/>
              </a:rPr>
              <a:t>Kompromisní blok hlavních stran levice a pravice</a:t>
            </a:r>
          </a:p>
          <a:p>
            <a:pPr marL="1752600" lvl="3" indent="-381000" eaLnBrk="1" hangingPunct="1">
              <a:buNone/>
            </a:pPr>
            <a:r>
              <a:rPr lang="cs-CZ" dirty="0" smtClean="0">
                <a:latin typeface="Cambria" panose="02040503050406030204" pitchFamily="18" charset="0"/>
              </a:rPr>
              <a:t>	Velmi</a:t>
            </a:r>
            <a:r>
              <a:rPr lang="cs-CZ" b="1" dirty="0" smtClean="0">
                <a:latin typeface="Cambria" panose="02040503050406030204" pitchFamily="18" charset="0"/>
              </a:rPr>
              <a:t> kritizovaný počin </a:t>
            </a:r>
          </a:p>
          <a:p>
            <a:pPr marL="720000" lvl="3" indent="-381000" eaLnBrk="1" hangingPunct="1">
              <a:buNone/>
            </a:pPr>
            <a:r>
              <a:rPr lang="cs-CZ" b="1" dirty="0" smtClean="0">
                <a:latin typeface="Cambria" panose="02040503050406030204" pitchFamily="18" charset="0"/>
              </a:rPr>
              <a:t>(+ +): </a:t>
            </a:r>
            <a:r>
              <a:rPr lang="cs-CZ" dirty="0" smtClean="0">
                <a:latin typeface="Cambria" panose="02040503050406030204" pitchFamily="18" charset="0"/>
              </a:rPr>
              <a:t>Stabilizace aktuálních </a:t>
            </a:r>
            <a:r>
              <a:rPr lang="cs-CZ" b="1" dirty="0" smtClean="0">
                <a:latin typeface="Cambria" panose="02040503050406030204" pitchFamily="18" charset="0"/>
              </a:rPr>
              <a:t>politických poměrů</a:t>
            </a:r>
            <a:r>
              <a:rPr lang="cs-CZ" dirty="0" smtClean="0">
                <a:latin typeface="Cambria" panose="02040503050406030204" pitchFamily="18" charset="0"/>
              </a:rPr>
              <a:t>: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Dokončení </a:t>
            </a:r>
            <a:r>
              <a:rPr lang="cs-CZ" b="1" dirty="0" smtClean="0">
                <a:latin typeface="Cambria" panose="02040503050406030204" pitchFamily="18" charset="0"/>
              </a:rPr>
              <a:t>institucionálních změn v ekonomické </a:t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b="1" dirty="0" smtClean="0">
                <a:latin typeface="Cambria" panose="02040503050406030204" pitchFamily="18" charset="0"/>
              </a:rPr>
              <a:t>a politické oblasti 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Obnovení </a:t>
            </a:r>
            <a:r>
              <a:rPr lang="cs-CZ" b="1" dirty="0" smtClean="0">
                <a:latin typeface="Cambria" panose="02040503050406030204" pitchFamily="18" charset="0"/>
              </a:rPr>
              <a:t>ekonomického růstu</a:t>
            </a:r>
          </a:p>
          <a:p>
            <a:pPr marL="720000" indent="-609600" eaLnBrk="1" hangingPunct="1">
              <a:buNone/>
            </a:pPr>
            <a:r>
              <a:rPr lang="cs-CZ" sz="2400" b="1" dirty="0" smtClean="0">
                <a:latin typeface="Cambria" panose="02040503050406030204" pitchFamily="18" charset="0"/>
              </a:rPr>
              <a:t>   (- -): </a:t>
            </a:r>
            <a:r>
              <a:rPr lang="cs-CZ" sz="2400" dirty="0">
                <a:latin typeface="Cambria" panose="02040503050406030204" pitchFamily="18" charset="0"/>
              </a:rPr>
              <a:t>Ale jiné značné politické důsledky </a:t>
            </a:r>
            <a:endParaRPr lang="cs-CZ" sz="2400" dirty="0" smtClean="0">
              <a:latin typeface="Cambria" panose="02040503050406030204" pitchFamily="18" charset="0"/>
            </a:endParaRPr>
          </a:p>
          <a:p>
            <a:pPr marL="720000" indent="-609600" eaLnBrk="1" hangingPunct="1">
              <a:buNone/>
            </a:pPr>
            <a:r>
              <a:rPr lang="cs-CZ" sz="2400" dirty="0" smtClean="0">
                <a:latin typeface="Cambria" panose="02040503050406030204" pitchFamily="18" charset="0"/>
              </a:rPr>
              <a:t>Zároveň </a:t>
            </a:r>
            <a:r>
              <a:rPr lang="cs-CZ" sz="2400" dirty="0">
                <a:latin typeface="Cambria" panose="02040503050406030204" pitchFamily="18" charset="0"/>
              </a:rPr>
              <a:t>také počátky </a:t>
            </a:r>
            <a:r>
              <a:rPr lang="cs-CZ" sz="2400" dirty="0" smtClean="0">
                <a:latin typeface="Cambria" panose="02040503050406030204" pitchFamily="18" charset="0"/>
              </a:rPr>
              <a:t>zvyšování </a:t>
            </a:r>
            <a:r>
              <a:rPr lang="cs-CZ" sz="2400">
                <a:latin typeface="Cambria" panose="02040503050406030204" pitchFamily="18" charset="0"/>
              </a:rPr>
              <a:t>rozpočtových </a:t>
            </a:r>
            <a:r>
              <a:rPr lang="cs-CZ" sz="2400" smtClean="0">
                <a:latin typeface="Cambria" panose="02040503050406030204" pitchFamily="18" charset="0"/>
              </a:rPr>
              <a:t>deficitů</a:t>
            </a:r>
            <a:endParaRPr lang="cs-CZ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3531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latin typeface="Cambria" panose="02040503050406030204" pitchFamily="18" charset="0"/>
              </a:rPr>
              <a:t>Poslední léta – od vstupu ČR do EU </a:t>
            </a:r>
            <a:r>
              <a:rPr lang="cs-CZ" b="1" dirty="0" smtClean="0">
                <a:latin typeface="Cambria" panose="02040503050406030204" pitchFamily="18" charset="0"/>
              </a:rPr>
              <a:t/>
            </a:r>
            <a:br>
              <a:rPr lang="cs-CZ" b="1" dirty="0" smtClean="0">
                <a:latin typeface="Cambria" panose="02040503050406030204" pitchFamily="18" charset="0"/>
              </a:rPr>
            </a:b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924801" cy="4419600"/>
          </a:xfrm>
        </p:spPr>
        <p:txBody>
          <a:bodyPr/>
          <a:lstStyle/>
          <a:p>
            <a:pPr marL="990600" lvl="1" indent="-5334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Střet mezi</a:t>
            </a:r>
            <a:r>
              <a:rPr lang="cs-CZ" b="1" dirty="0" smtClean="0">
                <a:latin typeface="Cambria" panose="02040503050406030204" pitchFamily="18" charset="0"/>
              </a:rPr>
              <a:t> industriálním rozvojem </a:t>
            </a:r>
            <a:br>
              <a:rPr lang="cs-CZ" b="1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a</a:t>
            </a:r>
            <a:r>
              <a:rPr lang="cs-CZ" b="1" dirty="0" smtClean="0">
                <a:latin typeface="Cambria" panose="02040503050406030204" pitchFamily="18" charset="0"/>
              </a:rPr>
              <a:t> </a:t>
            </a:r>
            <a:r>
              <a:rPr lang="cs-CZ" dirty="0" smtClean="0">
                <a:latin typeface="Cambria" panose="02040503050406030204" pitchFamily="18" charset="0"/>
              </a:rPr>
              <a:t>požadavky </a:t>
            </a:r>
            <a:r>
              <a:rPr lang="cs-CZ" b="1" dirty="0" smtClean="0">
                <a:latin typeface="Cambria" panose="02040503050406030204" pitchFamily="18" charset="0"/>
              </a:rPr>
              <a:t>postindustriálních trendů</a:t>
            </a:r>
          </a:p>
          <a:p>
            <a:pPr marL="1371600" lvl="2" indent="-457200" eaLnBrk="1" hangingPunct="1">
              <a:buNone/>
            </a:pPr>
            <a:r>
              <a:rPr lang="cs-CZ" dirty="0" smtClean="0">
                <a:latin typeface="Cambria" panose="02040503050406030204" pitchFamily="18" charset="0"/>
              </a:rPr>
              <a:t>	Trvalý </a:t>
            </a:r>
            <a:r>
              <a:rPr lang="cs-CZ" b="1" dirty="0" smtClean="0">
                <a:latin typeface="Cambria" panose="02040503050406030204" pitchFamily="18" charset="0"/>
              </a:rPr>
              <a:t>nedostatek zdrojů: 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Vzdělávání (vč. na vědu a výzkum)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Otázka financování  VŠ vzdělávání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dirty="0" smtClean="0">
                <a:latin typeface="Cambria" panose="02040503050406030204" pitchFamily="18" charset="0"/>
              </a:rPr>
              <a:t>Otázka platu </a:t>
            </a:r>
            <a:r>
              <a:rPr lang="cs-CZ" b="1" dirty="0" smtClean="0">
                <a:latin typeface="Cambria" panose="02040503050406030204" pitchFamily="18" charset="0"/>
              </a:rPr>
              <a:t>lékařů/zdravotníků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b="1" dirty="0" smtClean="0">
                <a:latin typeface="Cambria" panose="02040503050406030204" pitchFamily="18" charset="0"/>
              </a:rPr>
              <a:t>učitelů</a:t>
            </a:r>
          </a:p>
          <a:p>
            <a:pPr marL="1752600" lvl="3" indent="-381000" eaLnBrk="1" hangingPunct="1">
              <a:buFontTx/>
              <a:buChar char="o"/>
            </a:pPr>
            <a:r>
              <a:rPr lang="cs-CZ" b="1" dirty="0" smtClean="0">
                <a:latin typeface="Cambria" panose="02040503050406030204" pitchFamily="18" charset="0"/>
              </a:rPr>
              <a:t>Důchodový systém</a:t>
            </a:r>
          </a:p>
          <a:p>
            <a:pPr marL="609600" indent="-609600" eaLnBrk="1" hangingPunct="1">
              <a:buFont typeface="Wingdings" pitchFamily="2" charset="2"/>
              <a:buAutoNum type="arabicParenR" startAt="6"/>
            </a:pPr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2127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u="sng" dirty="0" smtClean="0">
                <a:latin typeface="Cambria" panose="02040503050406030204" pitchFamily="18" charset="0"/>
              </a:rPr>
              <a:t>Fáze konsolidace demokracie v ČR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Strukturální konsolidace</a:t>
            </a:r>
            <a:r>
              <a:rPr lang="en-GB" dirty="0" smtClean="0">
                <a:latin typeface="Cambria" panose="02040503050406030204" pitchFamily="18" charset="0"/>
              </a:rPr>
              <a:t> </a:t>
            </a:r>
          </a:p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Konsolidace procesu reprezentace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Behaviorální konsolidace</a:t>
            </a:r>
            <a:endParaRPr lang="en-GB" dirty="0" smtClean="0">
              <a:latin typeface="Cambria" panose="02040503050406030204" pitchFamily="18" charset="0"/>
            </a:endParaRPr>
          </a:p>
          <a:p>
            <a:pPr marL="609600" indent="-609600" eaLnBrk="1" hangingPunct="1"/>
            <a:r>
              <a:rPr lang="cs-CZ" dirty="0" smtClean="0">
                <a:latin typeface="Cambria" panose="02040503050406030204" pitchFamily="18" charset="0"/>
              </a:rPr>
              <a:t>Konsolidace postojů  </a:t>
            </a:r>
          </a:p>
          <a:p>
            <a:pPr marL="609600" indent="-609600" eaLnBrk="1" hangingPunct="1"/>
            <a:endParaRPr lang="en-GB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6928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1143000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Hlavní </a:t>
            </a:r>
            <a:r>
              <a:rPr lang="en-GB" dirty="0" err="1">
                <a:latin typeface="Cambria" panose="02040503050406030204" pitchFamily="18" charset="0"/>
                <a:cs typeface="Times New Roman" pitchFamily="18" charset="0"/>
              </a:rPr>
              <a:t>chara</a:t>
            </a:r>
            <a:r>
              <a:rPr lang="cs-CZ" dirty="0">
                <a:latin typeface="Cambria" panose="02040503050406030204" pitchFamily="18" charset="0"/>
              </a:rPr>
              <a:t>k</a:t>
            </a:r>
            <a:r>
              <a:rPr lang="en-GB" dirty="0" err="1">
                <a:latin typeface="Cambria" panose="02040503050406030204" pitchFamily="18" charset="0"/>
                <a:cs typeface="Times New Roman" pitchFamily="18" charset="0"/>
              </a:rPr>
              <a:t>teristi</a:t>
            </a:r>
            <a:r>
              <a:rPr lang="cs-CZ" dirty="0" err="1">
                <a:latin typeface="Cambria" panose="02040503050406030204" pitchFamily="18" charset="0"/>
              </a:rPr>
              <a:t>ky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Cambria" panose="02040503050406030204" pitchFamily="18" charset="0"/>
              </a:rPr>
              <a:t>českého 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politic</a:t>
            </a:r>
            <a:r>
              <a:rPr lang="cs-CZ" dirty="0" err="1">
                <a:latin typeface="Cambria" panose="02040503050406030204" pitchFamily="18" charset="0"/>
              </a:rPr>
              <a:t>kého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  <a:cs typeface="Times New Roman" pitchFamily="18" charset="0"/>
              </a:rPr>
              <a:t>syst</a:t>
            </a:r>
            <a:r>
              <a:rPr lang="cs-CZ" dirty="0">
                <a:latin typeface="Cambria" panose="02040503050406030204" pitchFamily="18" charset="0"/>
              </a:rPr>
              <a:t>é</a:t>
            </a:r>
            <a:r>
              <a:rPr lang="en-GB" dirty="0">
                <a:latin typeface="Cambria" panose="02040503050406030204" pitchFamily="18" charset="0"/>
                <a:cs typeface="Times New Roman" pitchFamily="18" charset="0"/>
              </a:rPr>
              <a:t>m</a:t>
            </a:r>
            <a:r>
              <a:rPr lang="cs-CZ" dirty="0">
                <a:latin typeface="Cambria" panose="02040503050406030204" pitchFamily="18" charset="0"/>
              </a:rPr>
              <a:t>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r>
              <a:rPr lang="cs-CZ" dirty="0">
                <a:latin typeface="Cambria" panose="02040503050406030204" pitchFamily="18" charset="0"/>
              </a:rPr>
              <a:t>p</a:t>
            </a:r>
            <a:r>
              <a:rPr lang="en-GB" dirty="0" err="1">
                <a:latin typeface="Cambria" panose="02040503050406030204" pitchFamily="18" charset="0"/>
              </a:rPr>
              <a:t>lural</a:t>
            </a:r>
            <a:r>
              <a:rPr lang="cs-CZ" dirty="0" err="1">
                <a:latin typeface="Cambria" panose="02040503050406030204" pitchFamily="18" charset="0"/>
              </a:rPr>
              <a:t>itní</a:t>
            </a:r>
            <a:r>
              <a:rPr lang="en-GB" dirty="0">
                <a:latin typeface="Cambria" panose="02040503050406030204" pitchFamily="18" charset="0"/>
              </a:rPr>
              <a:t> demo</a:t>
            </a:r>
            <a:r>
              <a:rPr lang="cs-CZ" dirty="0">
                <a:latin typeface="Cambria" panose="02040503050406030204" pitchFamily="18" charset="0"/>
              </a:rPr>
              <a:t>k</a:t>
            </a:r>
            <a:r>
              <a:rPr lang="en-GB" dirty="0" err="1">
                <a:latin typeface="Cambria" panose="02040503050406030204" pitchFamily="18" charset="0"/>
              </a:rPr>
              <a:t>rac</a:t>
            </a:r>
            <a:r>
              <a:rPr lang="cs-CZ" dirty="0" err="1">
                <a:latin typeface="Cambria" panose="02040503050406030204" pitchFamily="18" charset="0"/>
              </a:rPr>
              <a:t>ie</a:t>
            </a:r>
            <a:r>
              <a:rPr lang="cs-CZ" dirty="0">
                <a:latin typeface="Cambria" panose="02040503050406030204" pitchFamily="18" charset="0"/>
              </a:rPr>
              <a:t> (neboli liberálně demokratický systém)</a:t>
            </a:r>
          </a:p>
          <a:p>
            <a:r>
              <a:rPr lang="cs-CZ" dirty="0">
                <a:latin typeface="Cambria" panose="02040503050406030204" pitchFamily="18" charset="0"/>
              </a:rPr>
              <a:t>z hlediska způsobu dělení moci jde </a:t>
            </a:r>
            <a:r>
              <a:rPr lang="cs-CZ" dirty="0" smtClean="0">
                <a:latin typeface="Cambria" panose="02040503050406030204" pitchFamily="18" charset="0"/>
              </a:rPr>
              <a:t/>
            </a:r>
            <a:br>
              <a:rPr lang="cs-CZ" dirty="0" smtClean="0">
                <a:latin typeface="Cambria" panose="02040503050406030204" pitchFamily="18" charset="0"/>
              </a:rPr>
            </a:br>
            <a:r>
              <a:rPr lang="cs-CZ" dirty="0" smtClean="0">
                <a:latin typeface="Cambria" panose="02040503050406030204" pitchFamily="18" charset="0"/>
              </a:rPr>
              <a:t>o </a:t>
            </a:r>
            <a:r>
              <a:rPr lang="cs-CZ" dirty="0">
                <a:latin typeface="Cambria" panose="02040503050406030204" pitchFamily="18" charset="0"/>
              </a:rPr>
              <a:t>parlamentní </a:t>
            </a:r>
            <a:r>
              <a:rPr lang="cs-CZ" dirty="0" smtClean="0">
                <a:latin typeface="Cambria" panose="02040503050406030204" pitchFamily="18" charset="0"/>
              </a:rPr>
              <a:t>režim (s převahou shromáždění)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 err="1">
                <a:latin typeface="Cambria" panose="02040503050406030204" pitchFamily="18" charset="0"/>
              </a:rPr>
              <a:t>multipartijní</a:t>
            </a:r>
            <a:r>
              <a:rPr lang="cs-CZ" dirty="0">
                <a:latin typeface="Cambria" panose="02040503050406030204" pitchFamily="18" charset="0"/>
              </a:rPr>
              <a:t> systém </a:t>
            </a:r>
          </a:p>
          <a:p>
            <a:pPr>
              <a:buFontTx/>
              <a:buNone/>
            </a:pPr>
            <a:r>
              <a:rPr lang="cs-CZ" dirty="0">
                <a:latin typeface="Cambria" panose="02040503050406030204" pitchFamily="18" charset="0"/>
                <a:sym typeface="Symbol" pitchFamily="18" charset="2"/>
              </a:rPr>
              <a:t>		</a:t>
            </a:r>
            <a:endParaRPr lang="cs-CZ" dirty="0">
              <a:latin typeface="Cambria" panose="02040503050406030204" pitchFamily="18" charset="0"/>
            </a:endParaRPr>
          </a:p>
          <a:p>
            <a:r>
              <a:rPr lang="cs-CZ" dirty="0">
                <a:latin typeface="Cambria" panose="02040503050406030204" pitchFamily="18" charset="0"/>
              </a:rPr>
              <a:t>obtížnost vytvoření většinové vlády</a:t>
            </a:r>
            <a:r>
              <a:rPr lang="en-AU" dirty="0">
                <a:latin typeface="Cambria" panose="02040503050406030204" pitchFamily="18" charset="0"/>
              </a:rPr>
              <a:t>  </a:t>
            </a:r>
            <a:endParaRPr lang="cs-CZ" dirty="0">
              <a:latin typeface="Cambria" panose="02040503050406030204" pitchFamily="18" charset="0"/>
            </a:endParaRPr>
          </a:p>
          <a:p>
            <a:pPr>
              <a:buFontTx/>
              <a:buNone/>
            </a:pPr>
            <a:endParaRPr lang="en-AU" dirty="0">
              <a:latin typeface="Cambria" panose="02040503050406030204" pitchFamily="18" charset="0"/>
            </a:endParaRPr>
          </a:p>
          <a:p>
            <a:endParaRPr lang="en-A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5200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zápatí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14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404813"/>
          <a:ext cx="9139238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6086357" imgH="4391010" progId="Excel.Sheet.8">
                  <p:embed/>
                </p:oleObj>
              </mc:Choice>
              <mc:Fallback>
                <p:oleObj name="Worksheet" r:id="rId4" imgW="6086357" imgH="43910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4813"/>
                        <a:ext cx="9139238" cy="606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7886700" y="6491288"/>
            <a:ext cx="125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/>
              <a:t>Zdroj: ČSÚ</a:t>
            </a:r>
          </a:p>
        </p:txBody>
      </p:sp>
    </p:spTree>
    <p:extLst>
      <p:ext uri="{BB962C8B-B14F-4D97-AF65-F5344CB8AC3E}">
        <p14:creationId xmlns:p14="http://schemas.microsoft.com/office/powerpoint/2010/main" val="68441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zápatí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1400">
              <a:solidFill>
                <a:srgbClr val="161616"/>
              </a:solidFill>
            </a:endParaRPr>
          </a:p>
          <a:p>
            <a:pPr algn="ctr"/>
            <a:endParaRPr lang="cs-CZ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eaLnBrk="1" hangingPunct="1"/>
            <a:r>
              <a:rPr lang="cs-CZ" sz="3000" b="1" u="sng" dirty="0" smtClean="0">
                <a:latin typeface="Cambria" panose="02040503050406030204" pitchFamily="18" charset="0"/>
                <a:cs typeface="Times New Roman" pitchFamily="18" charset="0"/>
              </a:rPr>
              <a:t>Výsledky </a:t>
            </a:r>
            <a:r>
              <a:rPr lang="cs-CZ" sz="3000" b="1" u="sng" dirty="0" smtClean="0">
                <a:latin typeface="Cambria" panose="02040503050406030204" pitchFamily="18" charset="0"/>
              </a:rPr>
              <a:t>polit. stran splňujících 5%-ní limit</a:t>
            </a:r>
            <a:r>
              <a:rPr lang="cs-CZ" sz="3000" b="1" u="sng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z="3000" b="1" u="sng" dirty="0" smtClean="0">
                <a:latin typeface="Cambria" panose="02040503050406030204" pitchFamily="18" charset="0"/>
              </a:rPr>
              <a:t>při </a:t>
            </a:r>
            <a:r>
              <a:rPr lang="cs-CZ" sz="3000" b="1" u="sng" dirty="0" smtClean="0">
                <a:latin typeface="Cambria" panose="02040503050406030204" pitchFamily="18" charset="0"/>
                <a:cs typeface="Times New Roman" pitchFamily="18" charset="0"/>
              </a:rPr>
              <a:t>volb</a:t>
            </a:r>
            <a:r>
              <a:rPr lang="cs-CZ" sz="3000" b="1" u="sng" dirty="0" smtClean="0">
                <a:latin typeface="Cambria" panose="02040503050406030204" pitchFamily="18" charset="0"/>
              </a:rPr>
              <a:t>ách</a:t>
            </a:r>
            <a:r>
              <a:rPr lang="cs-CZ" sz="3000" b="1" u="sng" dirty="0" smtClean="0">
                <a:latin typeface="Cambria" panose="02040503050406030204" pitchFamily="18" charset="0"/>
                <a:cs typeface="Times New Roman" pitchFamily="18" charset="0"/>
              </a:rPr>
              <a:t> do PS PČR v</a:t>
            </a:r>
            <a:r>
              <a:rPr lang="en-GB" sz="3000" b="1" u="sng" dirty="0" smtClean="0">
                <a:latin typeface="Cambria" panose="02040503050406030204" pitchFamily="18" charset="0"/>
              </a:rPr>
              <a:t> </a:t>
            </a:r>
            <a:r>
              <a:rPr lang="cs-CZ" sz="3000" b="1" u="sng" dirty="0" smtClean="0">
                <a:latin typeface="Cambria" panose="02040503050406030204" pitchFamily="18" charset="0"/>
              </a:rPr>
              <a:t>2013 (</a:t>
            </a:r>
            <a:r>
              <a:rPr lang="en-GB" sz="3000" b="1" u="sng" dirty="0" smtClean="0">
                <a:latin typeface="Cambria" panose="02040503050406030204" pitchFamily="18" charset="0"/>
              </a:rPr>
              <a:t>20</a:t>
            </a:r>
            <a:r>
              <a:rPr lang="cs-CZ" sz="3000" b="1" u="sng" dirty="0" smtClean="0">
                <a:latin typeface="Cambria" panose="02040503050406030204" pitchFamily="18" charset="0"/>
              </a:rPr>
              <a:t>10)</a:t>
            </a:r>
            <a:r>
              <a:rPr lang="en-GB" sz="3000" b="1" u="sng" dirty="0" smtClean="0">
                <a:latin typeface="Cambria" panose="02040503050406030204" pitchFamily="18" charset="0"/>
              </a:rPr>
              <a:t> </a:t>
            </a:r>
            <a:r>
              <a:rPr lang="en-GB" sz="3000" b="1" dirty="0" smtClean="0">
                <a:latin typeface="Cambria" panose="02040503050406030204" pitchFamily="18" charset="0"/>
                <a:cs typeface="Times New Roman" pitchFamily="18" charset="0"/>
              </a:rPr>
              <a:t>: </a:t>
            </a:r>
            <a:r>
              <a:rPr lang="en-GB" sz="3000" dirty="0" smtClean="0">
                <a:latin typeface="Cambria" panose="02040503050406030204" pitchFamily="18" charset="0"/>
                <a:cs typeface="Times New Roman" pitchFamily="18" charset="0"/>
              </a:rPr>
              <a:t/>
            </a:r>
            <a:br>
              <a:rPr lang="en-GB" sz="3000" dirty="0" smtClean="0">
                <a:latin typeface="Cambria" panose="02040503050406030204" pitchFamily="18" charset="0"/>
                <a:cs typeface="Times New Roman" pitchFamily="18" charset="0"/>
              </a:rPr>
            </a:br>
            <a:endParaRPr lang="cs-CZ" sz="3000" dirty="0" smtClean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195736" y="1196752"/>
            <a:ext cx="5616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u="sng" dirty="0">
                <a:cs typeface="Times New Roman" pitchFamily="18" charset="0"/>
              </a:rPr>
              <a:t>volební účast = </a:t>
            </a:r>
            <a:r>
              <a:rPr lang="cs-CZ" u="sng" dirty="0" smtClean="0">
                <a:cs typeface="Times New Roman" pitchFamily="18" charset="0"/>
              </a:rPr>
              <a:t>59,48</a:t>
            </a:r>
            <a:r>
              <a:rPr lang="cs-CZ" u="sng" dirty="0" smtClean="0">
                <a:solidFill>
                  <a:srgbClr val="363636"/>
                </a:solidFill>
                <a:cs typeface="Times New Roman" pitchFamily="18" charset="0"/>
              </a:rPr>
              <a:t>%</a:t>
            </a:r>
            <a:r>
              <a:rPr lang="cs-CZ" u="sng" dirty="0" smtClean="0">
                <a:cs typeface="Times New Roman" pitchFamily="18" charset="0"/>
              </a:rPr>
              <a:t> </a:t>
            </a:r>
            <a:r>
              <a:rPr lang="cs-CZ" u="sng" dirty="0">
                <a:cs typeface="Times New Roman" pitchFamily="18" charset="0"/>
              </a:rPr>
              <a:t>(v </a:t>
            </a:r>
            <a:r>
              <a:rPr lang="cs-CZ" u="sng" dirty="0" smtClean="0">
                <a:cs typeface="Times New Roman" pitchFamily="18" charset="0"/>
              </a:rPr>
              <a:t>2010: </a:t>
            </a:r>
            <a:r>
              <a:rPr lang="cs-CZ" u="sng" dirty="0" smtClean="0">
                <a:solidFill>
                  <a:srgbClr val="363636"/>
                </a:solidFill>
                <a:cs typeface="Times New Roman" pitchFamily="18" charset="0"/>
              </a:rPr>
              <a:t>62,60</a:t>
            </a:r>
            <a:r>
              <a:rPr lang="cs-CZ" u="sng" dirty="0" smtClean="0">
                <a:cs typeface="Times New Roman" pitchFamily="18" charset="0"/>
              </a:rPr>
              <a:t>%</a:t>
            </a:r>
            <a:r>
              <a:rPr lang="cs-CZ" dirty="0" smtClean="0">
                <a:cs typeface="Times New Roman" pitchFamily="18" charset="0"/>
              </a:rPr>
              <a:t>)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8" y="1888105"/>
            <a:ext cx="8658324" cy="421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3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pisek s obousměrnou vodorovnou šipkou 10"/>
          <p:cNvSpPr/>
          <p:nvPr/>
        </p:nvSpPr>
        <p:spPr>
          <a:xfrm>
            <a:off x="2915816" y="4221088"/>
            <a:ext cx="2016224" cy="936104"/>
          </a:xfrm>
          <a:prstGeom prst="left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>
                <a:latin typeface="Cambria" panose="02040503050406030204" pitchFamily="18" charset="0"/>
              </a:rPr>
              <a:t>Zařazení současných </a:t>
            </a:r>
            <a:br>
              <a:rPr lang="cs-CZ" b="1" u="sng">
                <a:latin typeface="Cambria" panose="02040503050406030204" pitchFamily="18" charset="0"/>
              </a:rPr>
            </a:br>
            <a:r>
              <a:rPr lang="cs-CZ" b="1" u="sng">
                <a:latin typeface="Cambria" panose="02040503050406030204" pitchFamily="18" charset="0"/>
              </a:rPr>
              <a:t>parlamentních stran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2819400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i="1"/>
              <a:t>levice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239000" y="28194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i="1"/>
              <a:t>pravice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19200" y="3505200"/>
            <a:ext cx="6380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cs typeface="Times New Roman" charset="0"/>
              </a:rPr>
              <a:t>KSČM – ČSSD – </a:t>
            </a:r>
            <a:r>
              <a:rPr lang="cs-CZ" b="1" dirty="0" smtClean="0">
                <a:cs typeface="Times New Roman" charset="0"/>
              </a:rPr>
              <a:t>KDU-ČSL –</a:t>
            </a:r>
            <a:r>
              <a:rPr lang="cs-CZ" b="1" dirty="0" smtClean="0"/>
              <a:t> </a:t>
            </a:r>
            <a:r>
              <a:rPr lang="cs-CZ" b="1" dirty="0" smtClean="0">
                <a:cs typeface="Times New Roman" charset="0"/>
              </a:rPr>
              <a:t>ODS – </a:t>
            </a:r>
            <a:r>
              <a:rPr lang="cs-CZ" b="1" dirty="0" smtClean="0"/>
              <a:t>(TOP 09)</a:t>
            </a:r>
            <a:r>
              <a:rPr lang="cs-CZ" b="1" dirty="0" smtClean="0">
                <a:cs typeface="Times New Roman" charset="0"/>
              </a:rPr>
              <a:t> </a:t>
            </a:r>
            <a:endParaRPr lang="cs-CZ" dirty="0">
              <a:cs typeface="Times New Roman" charset="0"/>
            </a:endParaRPr>
          </a:p>
          <a:p>
            <a:endParaRPr lang="cs-CZ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232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232525" y="385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940152" y="4437112"/>
            <a:ext cx="117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 smtClean="0"/>
              <a:t>?Úsvit?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47864" y="44371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?ANO?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614326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3484" y="1676400"/>
            <a:ext cx="8771953" cy="25545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b="1" dirty="0">
                <a:solidFill>
                  <a:srgbClr val="FF0000"/>
                </a:solidFill>
              </a:rPr>
              <a:t>!!! Úkol ke zkoušce !!! </a:t>
            </a:r>
          </a:p>
          <a:p>
            <a:pPr algn="ctr" eaLnBrk="0" hangingPunct="0"/>
            <a:endParaRPr lang="cs-CZ" dirty="0"/>
          </a:p>
          <a:p>
            <a:pPr algn="ctr" eaLnBrk="0" hangingPunct="0"/>
            <a:r>
              <a:rPr lang="cs-CZ" sz="2800" dirty="0"/>
              <a:t>Zjistěte aktuální složení Senátu Parlamentu ČR </a:t>
            </a:r>
          </a:p>
          <a:p>
            <a:pPr algn="ctr" eaLnBrk="0" hangingPunct="0"/>
            <a:r>
              <a:rPr lang="cs-CZ" sz="2800" dirty="0"/>
              <a:t>(tj. platné </a:t>
            </a:r>
            <a:r>
              <a:rPr lang="cs-CZ" sz="2800" dirty="0" smtClean="0"/>
              <a:t>od loňských </a:t>
            </a:r>
            <a:r>
              <a:rPr lang="cs-CZ" sz="2800" dirty="0"/>
              <a:t>říjnových voleb) a celkovou volební </a:t>
            </a:r>
          </a:p>
          <a:p>
            <a:pPr algn="ctr" eaLnBrk="0" hangingPunct="0"/>
            <a:r>
              <a:rPr lang="cs-CZ" sz="2800" dirty="0"/>
              <a:t>účast v 1. a 2. kole </a:t>
            </a:r>
            <a:r>
              <a:rPr lang="cs-CZ" sz="2800" dirty="0" smtClean="0"/>
              <a:t>u </a:t>
            </a:r>
            <a:r>
              <a:rPr lang="cs-CZ" sz="2800" dirty="0"/>
              <a:t>těchto posledních </a:t>
            </a:r>
            <a:r>
              <a:rPr lang="cs-CZ" sz="2800" dirty="0" smtClean="0"/>
              <a:t>senátních voleb</a:t>
            </a:r>
            <a:r>
              <a:rPr lang="cs-CZ" sz="2800" dirty="0"/>
              <a:t>!</a:t>
            </a:r>
          </a:p>
          <a:p>
            <a:pPr algn="ctr" eaLnBrk="0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9359157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zápatí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 sz="1400"/>
          </a:p>
          <a:p>
            <a:pPr algn="ctr"/>
            <a:endParaRPr lang="cs-CZ" sz="1400"/>
          </a:p>
          <a:p>
            <a:pPr algn="ctr"/>
            <a:endParaRPr lang="cs-CZ" sz="140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331913" y="1125538"/>
          <a:ext cx="6430962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6076909" imgH="4305171" progId="Excel.Sheet.8">
                  <p:embed/>
                </p:oleObj>
              </mc:Choice>
              <mc:Fallback>
                <p:oleObj name="Worksheet" r:id="rId4" imgW="6076909" imgH="43051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125538"/>
                        <a:ext cx="6430962" cy="425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0042" y="152400"/>
            <a:ext cx="63706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dirty="0"/>
              <a:t>Vývoj volební účasti </a:t>
            </a:r>
            <a:r>
              <a:rPr lang="cs-CZ" dirty="0" smtClean="0"/>
              <a:t>(%) při </a:t>
            </a:r>
            <a:r>
              <a:rPr lang="cs-CZ" dirty="0"/>
              <a:t>volbách do PS </a:t>
            </a:r>
            <a:r>
              <a:rPr lang="cs-CZ" dirty="0" smtClean="0"/>
              <a:t>PČR  </a:t>
            </a:r>
            <a:endParaRPr lang="cs-CZ" dirty="0"/>
          </a:p>
          <a:p>
            <a:pPr algn="ctr"/>
            <a:endParaRPr lang="cs-CZ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80175" y="5805488"/>
            <a:ext cx="26638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1800" i="1"/>
          </a:p>
          <a:p>
            <a:r>
              <a:rPr lang="en-GB" sz="1800" i="1"/>
              <a:t> </a:t>
            </a:r>
            <a:r>
              <a:rPr lang="cs-CZ" i="1"/>
              <a:t>Zdroj</a:t>
            </a:r>
            <a:r>
              <a:rPr lang="en-GB" i="1"/>
              <a:t>:  server</a:t>
            </a:r>
            <a:r>
              <a:rPr lang="cs-CZ" i="1"/>
              <a:t> ČSÚ</a:t>
            </a:r>
            <a:r>
              <a:rPr lang="en-GB"/>
              <a:t>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98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1625" y="269875"/>
            <a:ext cx="70897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URWPalladioTEE-Bold" charset="-18"/>
              </a:rPr>
              <a:t>Tabulka  Apatie a aktivita v politické participaci </a:t>
            </a:r>
          </a:p>
          <a:p>
            <a:pPr algn="ctr"/>
            <a:r>
              <a:rPr lang="cs-CZ" b="1" dirty="0">
                <a:latin typeface="URWPalladioTEE-Bold" charset="-18"/>
              </a:rPr>
              <a:t>v jednotlivých zemích</a:t>
            </a:r>
          </a:p>
          <a:p>
            <a:pPr algn="ctr"/>
            <a:r>
              <a:rPr lang="cs-CZ" dirty="0">
                <a:latin typeface="URWPalladioTEE-Regu" charset="-18"/>
              </a:rPr>
              <a:t>podíl vůbec neparticipujícího obyvatelstva (v%) </a:t>
            </a:r>
          </a:p>
          <a:p>
            <a:pPr algn="ctr"/>
            <a:r>
              <a:rPr lang="cs-CZ" dirty="0">
                <a:latin typeface="URWPalladioTEE-Regu" charset="-18"/>
              </a:rPr>
              <a:t>Norsko 		26,57</a:t>
            </a:r>
          </a:p>
          <a:p>
            <a:pPr algn="ctr"/>
            <a:r>
              <a:rPr lang="cs-CZ" dirty="0">
                <a:latin typeface="URWPalladioTEE-Regu" charset="-18"/>
              </a:rPr>
              <a:t>Švédsko 		22,81</a:t>
            </a:r>
          </a:p>
          <a:p>
            <a:pPr algn="ctr"/>
            <a:r>
              <a:rPr lang="cs-CZ" dirty="0">
                <a:latin typeface="URWPalladioTEE-Regu" charset="-18"/>
              </a:rPr>
              <a:t>Švýcarsko 		30,16</a:t>
            </a:r>
          </a:p>
          <a:p>
            <a:pPr algn="ctr"/>
            <a:r>
              <a:rPr lang="cs-CZ" dirty="0">
                <a:latin typeface="URWPalladioTEE-Regu" charset="-18"/>
              </a:rPr>
              <a:t>Francie 		37,26</a:t>
            </a:r>
          </a:p>
          <a:p>
            <a:pPr algn="ctr"/>
            <a:r>
              <a:rPr lang="cs-CZ" dirty="0">
                <a:latin typeface="URWPalladioTEE-Regu" charset="-18"/>
              </a:rPr>
              <a:t>Německo 		36,66</a:t>
            </a:r>
          </a:p>
          <a:p>
            <a:pPr algn="ctr"/>
            <a:r>
              <a:rPr lang="cs-CZ" dirty="0">
                <a:latin typeface="URWPalladioTEE-Regu" charset="-18"/>
              </a:rPr>
              <a:t>Rakousko 		41,65</a:t>
            </a:r>
          </a:p>
          <a:p>
            <a:pPr algn="ctr"/>
            <a:r>
              <a:rPr lang="cs-CZ" dirty="0">
                <a:latin typeface="URWPalladioTEE-Regu" charset="-18"/>
              </a:rPr>
              <a:t>Velká Británie 	35,48</a:t>
            </a:r>
          </a:p>
          <a:p>
            <a:pPr algn="ctr"/>
            <a:r>
              <a:rPr lang="cs-CZ" dirty="0">
                <a:latin typeface="URWPalladioTEE-Regu" charset="-18"/>
              </a:rPr>
              <a:t>Nizozemsko 		46,91</a:t>
            </a:r>
          </a:p>
          <a:p>
            <a:pPr algn="ctr"/>
            <a:r>
              <a:rPr lang="cs-CZ" b="1" u="sng" dirty="0">
                <a:solidFill>
                  <a:schemeClr val="accent2"/>
                </a:solidFill>
                <a:latin typeface="URWPalladioTEE-Regu" charset="-18"/>
              </a:rPr>
              <a:t>Česko 		46,18</a:t>
            </a:r>
          </a:p>
          <a:p>
            <a:pPr algn="ctr"/>
            <a:r>
              <a:rPr lang="cs-CZ" dirty="0">
                <a:latin typeface="URWPalladioTEE-Regu" charset="-18"/>
              </a:rPr>
              <a:t>Španělsko 		</a:t>
            </a:r>
            <a:r>
              <a:rPr lang="cs-CZ" b="1" dirty="0">
                <a:latin typeface="URWPalladioTEE-Bold" charset="-18"/>
              </a:rPr>
              <a:t>58,94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Itálie 			</a:t>
            </a:r>
            <a:r>
              <a:rPr lang="cs-CZ" b="1" dirty="0">
                <a:latin typeface="URWPalladioTEE-Bold" charset="-18"/>
              </a:rPr>
              <a:t>67,61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Portugalsko 		</a:t>
            </a:r>
            <a:r>
              <a:rPr lang="cs-CZ" b="1" dirty="0">
                <a:latin typeface="URWPalladioTEE-Bold" charset="-18"/>
              </a:rPr>
              <a:t>77,17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Polsko 		</a:t>
            </a:r>
            <a:r>
              <a:rPr lang="cs-CZ" b="1" dirty="0">
                <a:latin typeface="URWPalladioTEE-Bold" charset="-18"/>
              </a:rPr>
              <a:t>72,75</a:t>
            </a:r>
            <a:endParaRPr lang="cs-CZ" dirty="0">
              <a:latin typeface="URWPalladioTEE-Regu" charset="-18"/>
            </a:endParaRPr>
          </a:p>
          <a:p>
            <a:pPr algn="ctr"/>
            <a:r>
              <a:rPr lang="cs-CZ" dirty="0">
                <a:latin typeface="URWPalladioTEE-Regu" charset="-18"/>
              </a:rPr>
              <a:t>Maďarsko 		</a:t>
            </a:r>
            <a:r>
              <a:rPr lang="cs-CZ" b="1" dirty="0">
                <a:latin typeface="URWPalladioTEE-Bold" charset="-18"/>
              </a:rPr>
              <a:t>74,54</a:t>
            </a:r>
            <a:endParaRPr lang="cs-CZ" dirty="0">
              <a:latin typeface="URWPalladioTEE-Regu" charset="-18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62000" y="14478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84168" y="6021288"/>
            <a:ext cx="259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URWPalladioTEE-Bold" charset="-18"/>
              </a:rPr>
              <a:t>Zdroj: Klára Vlachová, </a:t>
            </a:r>
          </a:p>
          <a:p>
            <a:r>
              <a:rPr lang="cs-CZ" sz="1800" i="1" dirty="0">
                <a:latin typeface="URWPalladioTEE-Bold" charset="-18"/>
              </a:rPr>
              <a:t>Tomáš Lebeda, SČ 2006/1</a:t>
            </a:r>
          </a:p>
        </p:txBody>
      </p:sp>
    </p:spTree>
    <p:extLst>
      <p:ext uri="{BB962C8B-B14F-4D97-AF65-F5344CB8AC3E}">
        <p14:creationId xmlns:p14="http://schemas.microsoft.com/office/powerpoint/2010/main" val="42787061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Liberalismus - štěpení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u="sng" dirty="0" smtClean="0">
                <a:latin typeface="Cambria" panose="02040503050406030204" pitchFamily="18" charset="0"/>
              </a:rPr>
              <a:t>Klasický x moderní liberalismus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M.L.: Ovlivnění </a:t>
            </a:r>
            <a:r>
              <a:rPr lang="cs-CZ" sz="2800" b="1" dirty="0" smtClean="0">
                <a:latin typeface="Cambria" panose="02040503050406030204" pitchFamily="18" charset="0"/>
              </a:rPr>
              <a:t>romantismem</a:t>
            </a:r>
            <a:r>
              <a:rPr lang="cs-CZ" sz="2800" dirty="0" smtClean="0">
                <a:latin typeface="Cambria" panose="02040503050406030204" pitchFamily="18" charset="0"/>
              </a:rPr>
              <a:t>, reakce na vzestup </a:t>
            </a:r>
            <a:r>
              <a:rPr lang="cs-CZ" sz="2800" b="1" dirty="0" smtClean="0">
                <a:latin typeface="Cambria" panose="02040503050406030204" pitchFamily="18" charset="0"/>
              </a:rPr>
              <a:t>socialistických</a:t>
            </a:r>
            <a:r>
              <a:rPr lang="cs-CZ" sz="2800" dirty="0" smtClean="0">
                <a:latin typeface="Cambria" panose="02040503050406030204" pitchFamily="18" charset="0"/>
              </a:rPr>
              <a:t> myšlenek</a:t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- </a:t>
            </a:r>
            <a:r>
              <a:rPr lang="cs-CZ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Negativní</a:t>
            </a:r>
            <a:r>
              <a:rPr lang="cs-CZ" sz="2800" i="1" dirty="0" smtClean="0">
                <a:latin typeface="Cambria" panose="02040503050406030204" pitchFamily="18" charset="0"/>
              </a:rPr>
              <a:t> x </a:t>
            </a:r>
            <a:r>
              <a:rPr lang="cs-CZ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pozitivní</a:t>
            </a:r>
            <a:r>
              <a:rPr lang="cs-CZ" sz="2800" dirty="0" smtClean="0">
                <a:latin typeface="Cambria" panose="02040503050406030204" pitchFamily="18" charset="0"/>
              </a:rPr>
              <a:t> svoboda</a:t>
            </a:r>
            <a:br>
              <a:rPr lang="cs-CZ" sz="2800" dirty="0" smtClean="0">
                <a:latin typeface="Cambria" panose="02040503050406030204" pitchFamily="18" charset="0"/>
              </a:rPr>
            </a:br>
            <a:r>
              <a:rPr lang="cs-CZ" sz="2800" dirty="0" smtClean="0">
                <a:latin typeface="Cambria" panose="02040503050406030204" pitchFamily="18" charset="0"/>
              </a:rPr>
              <a:t>- Napětí </a:t>
            </a:r>
            <a:r>
              <a:rPr lang="cs-CZ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rovnost</a:t>
            </a:r>
            <a:r>
              <a:rPr lang="cs-CZ" sz="2800" i="1" dirty="0" smtClean="0">
                <a:latin typeface="Cambria" panose="02040503050406030204" pitchFamily="18" charset="0"/>
              </a:rPr>
              <a:t> x </a:t>
            </a:r>
            <a:r>
              <a:rPr lang="cs-CZ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svoboda </a:t>
            </a:r>
            <a:r>
              <a:rPr lang="cs-CZ" sz="2800" dirty="0" smtClean="0">
                <a:latin typeface="Cambria" panose="02040503050406030204" pitchFamily="18" charset="0"/>
              </a:rPr>
              <a:t>(rovnostářský lib. vs. 	</a:t>
            </a:r>
            <a:r>
              <a:rPr lang="cs-CZ" sz="2800" dirty="0" err="1" smtClean="0">
                <a:latin typeface="Cambria" panose="02040503050406030204" pitchFamily="18" charset="0"/>
              </a:rPr>
              <a:t>libertarianismus</a:t>
            </a:r>
            <a:r>
              <a:rPr lang="cs-CZ" sz="2800" dirty="0" smtClean="0">
                <a:latin typeface="Cambria" panose="02040503050406030204" pitchFamily="18" charset="0"/>
              </a:rPr>
              <a:t>) </a:t>
            </a:r>
            <a:endParaRPr lang="cs-CZ" sz="2800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latin typeface="Cambria" panose="02040503050406030204" pitchFamily="18" charset="0"/>
              </a:rPr>
              <a:t>Neoliberalismus 20. st. (tedy ekonomický liberalismus) je především obhajobou tržních principů oproti praxi socialistických společností - nejznámější představitelé: Friedrich A. </a:t>
            </a:r>
            <a:r>
              <a:rPr lang="cs-CZ" sz="2400" b="1" dirty="0" err="1" smtClean="0">
                <a:latin typeface="Cambria" panose="02040503050406030204" pitchFamily="18" charset="0"/>
              </a:rPr>
              <a:t>Hayek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latin typeface="Cambria" panose="02040503050406030204" pitchFamily="18" charset="0"/>
              </a:rPr>
              <a:t>Milton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latin typeface="Cambria" panose="02040503050406030204" pitchFamily="18" charset="0"/>
              </a:rPr>
              <a:t>Friedman</a:t>
            </a:r>
            <a:endParaRPr lang="cs-CZ" sz="2800" b="1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Otázka </a:t>
            </a:r>
            <a:r>
              <a:rPr lang="cs-CZ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univerzálních hodnot</a:t>
            </a:r>
            <a:r>
              <a:rPr lang="cs-CZ" sz="2800" dirty="0" smtClean="0">
                <a:latin typeface="Cambria" panose="02040503050406030204" pitchFamily="18" charset="0"/>
              </a:rPr>
              <a:t> (lidská práva)</a:t>
            </a:r>
          </a:p>
        </p:txBody>
      </p:sp>
    </p:spTree>
    <p:extLst>
      <p:ext uri="{BB962C8B-B14F-4D97-AF65-F5344CB8AC3E}">
        <p14:creationId xmlns:p14="http://schemas.microsoft.com/office/powerpoint/2010/main" val="2172396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Cambria" panose="02040503050406030204" pitchFamily="18" charset="0"/>
              </a:rPr>
              <a:t>Postoje občanů a demokratizace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Priority </a:t>
            </a:r>
            <a:r>
              <a:rPr lang="cs-CZ" sz="2200" dirty="0">
                <a:latin typeface="Cambria" panose="02040503050406030204" pitchFamily="18" charset="0"/>
              </a:rPr>
              <a:t>občanů odráží jejich socioekonomickou </a:t>
            </a:r>
            <a:r>
              <a:rPr lang="cs-CZ" sz="2200" dirty="0" smtClean="0">
                <a:latin typeface="Cambria" panose="02040503050406030204" pitchFamily="18" charset="0"/>
              </a:rPr>
              <a:t>situaci</a:t>
            </a:r>
            <a:r>
              <a:rPr lang="cs-CZ" sz="2200" dirty="0">
                <a:latin typeface="Cambria" panose="02040503050406030204" pitchFamily="18" charset="0"/>
              </a:rPr>
              <a:t> </a:t>
            </a:r>
            <a:r>
              <a:rPr lang="cs-CZ" sz="2200" dirty="0" smtClean="0">
                <a:latin typeface="Cambria" panose="02040503050406030204" pitchFamily="18" charset="0"/>
              </a:rPr>
              <a:t>(základní potřeby).</a:t>
            </a:r>
            <a:endParaRPr lang="cs-CZ" sz="2200" dirty="0">
              <a:latin typeface="Cambria" panose="02040503050406030204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Tam</a:t>
            </a:r>
            <a:r>
              <a:rPr lang="cs-CZ" sz="2200" dirty="0">
                <a:latin typeface="Cambria" panose="02040503050406030204" pitchFamily="18" charset="0"/>
              </a:rPr>
              <a:t>, kde </a:t>
            </a:r>
            <a:r>
              <a:rPr lang="cs-CZ" sz="2200" dirty="0" smtClean="0">
                <a:latin typeface="Cambria" panose="02040503050406030204" pitchFamily="18" charset="0"/>
              </a:rPr>
              <a:t>jsou prioritou </a:t>
            </a:r>
            <a:r>
              <a:rPr lang="cs-CZ" sz="2200" dirty="0">
                <a:latin typeface="Cambria" panose="02040503050406030204" pitchFamily="18" charset="0"/>
              </a:rPr>
              <a:t>samotné </a:t>
            </a:r>
            <a:r>
              <a:rPr lang="cs-CZ" sz="2200" dirty="0" smtClean="0">
                <a:latin typeface="Cambria" panose="02040503050406030204" pitchFamily="18" charset="0"/>
              </a:rPr>
              <a:t>materiální potřeby (přežití), je </a:t>
            </a:r>
            <a:r>
              <a:rPr lang="cs-CZ" sz="2200" dirty="0">
                <a:latin typeface="Cambria" panose="02040503050406030204" pitchFamily="18" charset="0"/>
              </a:rPr>
              <a:t>preference svobody </a:t>
            </a:r>
            <a:r>
              <a:rPr lang="cs-CZ" sz="2200" dirty="0" smtClean="0">
                <a:latin typeface="Cambria" panose="02040503050406030204" pitchFamily="18" charset="0"/>
              </a:rPr>
              <a:t>na </a:t>
            </a:r>
            <a:r>
              <a:rPr lang="cs-CZ" sz="2200" dirty="0">
                <a:latin typeface="Cambria" panose="02040503050406030204" pitchFamily="18" charset="0"/>
              </a:rPr>
              <a:t>spodním </a:t>
            </a:r>
            <a:r>
              <a:rPr lang="cs-CZ" sz="2200" dirty="0" smtClean="0">
                <a:latin typeface="Cambria" panose="02040503050406030204" pitchFamily="18" charset="0"/>
              </a:rPr>
              <a:t>žebříčku hodnot.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 Čím </a:t>
            </a:r>
            <a:r>
              <a:rPr lang="cs-CZ" sz="2200" dirty="0">
                <a:latin typeface="Cambria" panose="02040503050406030204" pitchFamily="18" charset="0"/>
              </a:rPr>
              <a:t>se lidé mají lépe, tím se posunuje preference svobody výše na žebříčku </a:t>
            </a:r>
            <a:r>
              <a:rPr lang="cs-CZ" sz="2200" dirty="0" smtClean="0">
                <a:latin typeface="Cambria" panose="02040503050406030204" pitchFamily="18" charset="0"/>
              </a:rPr>
              <a:t>priorit.</a:t>
            </a:r>
            <a:endParaRPr lang="cs-CZ" sz="2200" dirty="0">
              <a:latin typeface="Cambria" panose="02040503050406030204" pitchFamily="18" charset="0"/>
            </a:endParaRP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Vliv </a:t>
            </a:r>
            <a:r>
              <a:rPr lang="cs-CZ" sz="2200" dirty="0">
                <a:latin typeface="Cambria" panose="02040503050406030204" pitchFamily="18" charset="0"/>
              </a:rPr>
              <a:t>na tento posun má i rostoucí míra vzdělanosti obyvatel, </a:t>
            </a:r>
            <a:r>
              <a:rPr lang="cs-CZ" sz="2200" dirty="0" smtClean="0">
                <a:latin typeface="Cambria" panose="02040503050406030204" pitchFamily="18" charset="0"/>
              </a:rPr>
              <a:t>informační </a:t>
            </a:r>
            <a:r>
              <a:rPr lang="cs-CZ" sz="2200" dirty="0">
                <a:latin typeface="Cambria" panose="02040503050406030204" pitchFamily="18" charset="0"/>
              </a:rPr>
              <a:t>technologie a propojení s okolním </a:t>
            </a:r>
            <a:r>
              <a:rPr lang="cs-CZ" sz="2200" dirty="0" smtClean="0">
                <a:latin typeface="Cambria" panose="02040503050406030204" pitchFamily="18" charset="0"/>
              </a:rPr>
              <a:t>světem.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sz="2200" dirty="0" smtClean="0">
                <a:latin typeface="Cambria" panose="02040503050406030204" pitchFamily="18" charset="0"/>
              </a:rPr>
              <a:t> Závěr: Modernizace </a:t>
            </a:r>
            <a:r>
              <a:rPr lang="cs-CZ" sz="2200" dirty="0">
                <a:latin typeface="Cambria" panose="02040503050406030204" pitchFamily="18" charset="0"/>
              </a:rPr>
              <a:t>může změnit postoje obyvatel k režimu </a:t>
            </a:r>
            <a:r>
              <a:rPr lang="cs-CZ" sz="2200" dirty="0" smtClean="0">
                <a:latin typeface="Cambria" panose="02040503050406030204" pitchFamily="18" charset="0"/>
              </a:rPr>
              <a:t/>
            </a:r>
            <a:br>
              <a:rPr lang="cs-CZ" sz="2200" dirty="0" smtClean="0">
                <a:latin typeface="Cambria" panose="02040503050406030204" pitchFamily="18" charset="0"/>
              </a:rPr>
            </a:br>
            <a:r>
              <a:rPr lang="cs-CZ" sz="2200" dirty="0" smtClean="0">
                <a:latin typeface="Cambria" panose="02040503050406030204" pitchFamily="18" charset="0"/>
              </a:rPr>
              <a:t>a </a:t>
            </a:r>
            <a:r>
              <a:rPr lang="cs-CZ" sz="2200" dirty="0">
                <a:latin typeface="Cambria" panose="02040503050406030204" pitchFamily="18" charset="0"/>
              </a:rPr>
              <a:t>demokratizovat ho (</a:t>
            </a:r>
            <a:r>
              <a:rPr lang="cs-CZ" sz="2200" dirty="0" err="1">
                <a:latin typeface="Cambria" panose="02040503050406030204" pitchFamily="18" charset="0"/>
              </a:rPr>
              <a:t>Inglehart</a:t>
            </a:r>
            <a:r>
              <a:rPr lang="cs-CZ" sz="2200" dirty="0">
                <a:latin typeface="Cambria" panose="02040503050406030204" pitchFamily="18" charset="0"/>
              </a:rPr>
              <a:t>, </a:t>
            </a:r>
            <a:r>
              <a:rPr lang="cs-CZ" sz="2200" dirty="0" err="1">
                <a:latin typeface="Cambria" panose="02040503050406030204" pitchFamily="18" charset="0"/>
              </a:rPr>
              <a:t>Welzel</a:t>
            </a:r>
            <a:r>
              <a:rPr lang="cs-CZ" sz="2200" dirty="0">
                <a:latin typeface="Cambria" panose="02040503050406030204" pitchFamily="18" charset="0"/>
              </a:rPr>
              <a:t>) = tzv. přístup mezigeneračních hodnotových </a:t>
            </a:r>
            <a:r>
              <a:rPr lang="cs-CZ" sz="2200" dirty="0" smtClean="0">
                <a:latin typeface="Cambria" panose="02040503050406030204" pitchFamily="18" charset="0"/>
              </a:rPr>
              <a:t>změn.</a:t>
            </a:r>
            <a:endParaRPr lang="cs-CZ" sz="2200" dirty="0">
              <a:latin typeface="Cambria" panose="020405030504060302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cs-CZ" sz="2200" dirty="0">
              <a:latin typeface="Cambria" panose="02040503050406030204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86461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mbria" panose="02040503050406030204" pitchFamily="18" charset="0"/>
              </a:rPr>
              <a:t>Postoje k demokracii</a:t>
            </a:r>
            <a:br>
              <a:rPr lang="cs-CZ">
                <a:latin typeface="Cambria" panose="02040503050406030204" pitchFamily="18" charset="0"/>
              </a:rPr>
            </a:br>
            <a:r>
              <a:rPr lang="cs-CZ" sz="3600">
                <a:latin typeface="Cambria" panose="02040503050406030204" pitchFamily="18" charset="0"/>
              </a:rPr>
              <a:t>(legitimita demokracie)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>
                <a:latin typeface="Cambria" panose="02040503050406030204" pitchFamily="18" charset="0"/>
              </a:rPr>
              <a:t>Indikátory</a:t>
            </a:r>
            <a:r>
              <a:rPr lang="en-AU" sz="2800" dirty="0">
                <a:latin typeface="Cambria" panose="02040503050406030204" pitchFamily="18" charset="0"/>
              </a:rPr>
              <a:t>:</a:t>
            </a:r>
          </a:p>
          <a:p>
            <a:pPr lvl="1"/>
            <a:r>
              <a:rPr lang="cs-CZ" sz="2400" u="sng" dirty="0" smtClean="0">
                <a:latin typeface="Cambria" panose="02040503050406030204" pitchFamily="18" charset="0"/>
              </a:rPr>
              <a:t>Legitimita demokracie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  <a:r>
              <a:rPr lang="cs-CZ" sz="2400" i="1" dirty="0" smtClean="0">
                <a:latin typeface="Cambria" panose="02040503050406030204" pitchFamily="18" charset="0"/>
              </a:rPr>
              <a:t>„Demokracie </a:t>
            </a:r>
            <a:r>
              <a:rPr lang="cs-CZ" sz="2400" i="1" dirty="0">
                <a:latin typeface="Cambria" panose="02040503050406030204" pitchFamily="18" charset="0"/>
              </a:rPr>
              <a:t>má možná své problémy, ale je lepší než kterákoli jiná forma vlády</a:t>
            </a:r>
            <a:r>
              <a:rPr lang="cs-CZ" sz="2400" i="1" dirty="0" smtClean="0">
                <a:latin typeface="Cambria" panose="02040503050406030204" pitchFamily="18" charset="0"/>
              </a:rPr>
              <a:t>.“ </a:t>
            </a:r>
            <a:endParaRPr lang="cs-CZ" sz="2400" dirty="0">
              <a:latin typeface="Cambria" panose="02040503050406030204" pitchFamily="18" charset="0"/>
            </a:endParaRPr>
          </a:p>
          <a:p>
            <a:pPr lvl="1"/>
            <a:r>
              <a:rPr lang="cs-CZ" sz="2400" u="sng" dirty="0" smtClean="0">
                <a:latin typeface="Cambria" panose="02040503050406030204" pitchFamily="18" charset="0"/>
              </a:rPr>
              <a:t>Spokojenost s fungováním demokracie</a:t>
            </a:r>
            <a:r>
              <a:rPr lang="cs-CZ" sz="2400" dirty="0" smtClean="0">
                <a:latin typeface="Cambria" panose="02040503050406030204" pitchFamily="18" charset="0"/>
              </a:rPr>
              <a:t>:</a:t>
            </a:r>
          </a:p>
          <a:p>
            <a:pPr lvl="1">
              <a:buNone/>
            </a:pPr>
            <a:r>
              <a:rPr lang="cs-CZ" sz="2400" i="1" dirty="0" smtClean="0">
                <a:latin typeface="Cambria" panose="02040503050406030204" pitchFamily="18" charset="0"/>
              </a:rPr>
              <a:t>	„</a:t>
            </a:r>
            <a:r>
              <a:rPr lang="cs-CZ" sz="2400" i="1" dirty="0">
                <a:latin typeface="Cambria" panose="02040503050406030204" pitchFamily="18" charset="0"/>
              </a:rPr>
              <a:t>Jste celkově s tím, jak se u nás rozvíjí demokracie</a:t>
            </a:r>
            <a:r>
              <a:rPr lang="cs-CZ" sz="2400" dirty="0">
                <a:latin typeface="Cambria" panose="02040503050406030204" pitchFamily="18" charset="0"/>
              </a:rPr>
              <a:t>:</a:t>
            </a:r>
            <a:endParaRPr lang="en-AU" sz="2400" dirty="0">
              <a:latin typeface="Cambria" panose="02040503050406030204" pitchFamily="18" charset="0"/>
            </a:endParaRP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velmi spokojen(a), </a:t>
            </a: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poměrně spokojen(a), </a:t>
            </a: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ne příliš spokojen(a) 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endParaRPr lang="cs-CZ" sz="2400" dirty="0">
              <a:latin typeface="Cambria" panose="02040503050406030204" pitchFamily="18" charset="0"/>
            </a:endParaRPr>
          </a:p>
          <a:p>
            <a:pPr lvl="1">
              <a:buFontTx/>
              <a:buNone/>
            </a:pPr>
            <a:r>
              <a:rPr lang="cs-CZ" sz="2400" dirty="0">
                <a:latin typeface="Cambria" panose="02040503050406030204" pitchFamily="18" charset="0"/>
              </a:rPr>
              <a:t>	vůbec nespokojen(a</a:t>
            </a:r>
            <a:r>
              <a:rPr lang="cs-CZ" sz="2400" dirty="0" smtClean="0">
                <a:latin typeface="Cambria" panose="02040503050406030204" pitchFamily="18" charset="0"/>
              </a:rPr>
              <a:t>)?“</a:t>
            </a:r>
          </a:p>
          <a:p>
            <a:pPr lvl="1">
              <a:buFontTx/>
              <a:buNone/>
            </a:pPr>
            <a:r>
              <a:rPr lang="cs-CZ" sz="2400" dirty="0" smtClean="0">
                <a:latin typeface="Cambria" panose="02040503050406030204" pitchFamily="18" charset="0"/>
              </a:rPr>
              <a:t>	</a:t>
            </a:r>
            <a:endParaRPr lang="en-A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56070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Cambria" panose="02040503050406030204" pitchFamily="18" charset="0"/>
              </a:rPr>
              <a:t>„Demokracie má možná své problémy, ale je lepší než kterákoli jiná forma vlády.“ (v %)</a:t>
            </a:r>
            <a:r>
              <a:rPr lang="en-AU" sz="3200" smtClean="0">
                <a:latin typeface="Cambria" panose="02040503050406030204" pitchFamily="18" charset="0"/>
              </a:rPr>
              <a:t> </a:t>
            </a:r>
            <a:r>
              <a:rPr lang="cs-CZ" sz="3200" smtClean="0">
                <a:latin typeface="Cambria" panose="02040503050406030204" pitchFamily="18" charset="0"/>
              </a:rPr>
              <a:t/>
            </a:r>
            <a:br>
              <a:rPr lang="cs-CZ" sz="3200" smtClean="0">
                <a:latin typeface="Cambria" panose="02040503050406030204" pitchFamily="18" charset="0"/>
              </a:rPr>
            </a:br>
            <a:endParaRPr lang="cs-CZ" sz="3200" smtClean="0">
              <a:latin typeface="Cambria" panose="02040503050406030204" pitchFamily="18" charset="0"/>
            </a:endParaRPr>
          </a:p>
        </p:txBody>
      </p:sp>
      <p:graphicFrame>
        <p:nvGraphicFramePr>
          <p:cNvPr id="19676" name="Group 220"/>
          <p:cNvGraphicFramePr>
            <a:graphicFrameLocks noGrp="1"/>
          </p:cNvGraphicFramePr>
          <p:nvPr>
            <p:ph type="tbl" idx="1"/>
          </p:nvPr>
        </p:nvGraphicFramePr>
        <p:xfrm>
          <a:off x="685800" y="1295400"/>
          <a:ext cx="7762875" cy="4525074"/>
        </p:xfrm>
        <a:graphic>
          <a:graphicData uri="http://schemas.openxmlformats.org/drawingml/2006/table">
            <a:tbl>
              <a:tblPr/>
              <a:tblGrid>
                <a:gridCol w="1544638"/>
                <a:gridCol w="1554162"/>
                <a:gridCol w="1463675"/>
                <a:gridCol w="1600200"/>
                <a:gridCol w="1600200"/>
              </a:tblGrid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Rozhodně souhlasí</a:t>
                      </a: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Souhlasí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Nesouhlasí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Rozhodně nesouhlasí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Dánsko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Německo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1" name="Text Box 31"/>
          <p:cNvSpPr txBox="1">
            <a:spLocks noChangeArrowheads="1"/>
          </p:cNvSpPr>
          <p:nvPr/>
        </p:nvSpPr>
        <p:spPr bwMode="auto">
          <a:xfrm>
            <a:off x="1828800" y="13716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 </a:t>
            </a:r>
          </a:p>
        </p:txBody>
      </p:sp>
      <p:sp>
        <p:nvSpPr>
          <p:cNvPr id="14372" name="Text Box 40"/>
          <p:cNvSpPr txBox="1">
            <a:spLocks noChangeArrowheads="1"/>
          </p:cNvSpPr>
          <p:nvPr/>
        </p:nvSpPr>
        <p:spPr bwMode="auto">
          <a:xfrm>
            <a:off x="1600200" y="6248400"/>
            <a:ext cx="7375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/>
              <a:t>Zdroj: ESH 1999 (viz Sociální studia č.6, 2001, Vlachová) </a:t>
            </a:r>
          </a:p>
          <a:p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2250983935"/>
      </p:ext>
    </p:extLst>
  </p:cSld>
  <p:clrMapOvr>
    <a:masterClrMapping/>
  </p:clrMapOvr>
  <p:transition>
    <p:blinds dir="vert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cs-CZ" sz="2800" b="1">
                <a:latin typeface="Cambria" panose="02040503050406030204" pitchFamily="18" charset="0"/>
              </a:rPr>
              <a:t>Spokojenost s rozvojem</a:t>
            </a:r>
            <a:r>
              <a:rPr lang="en-AU" sz="2800" b="1">
                <a:latin typeface="Cambria" panose="02040503050406030204" pitchFamily="18" charset="0"/>
              </a:rPr>
              <a:t> demo</a:t>
            </a:r>
            <a:r>
              <a:rPr lang="cs-CZ" sz="2800" b="1">
                <a:latin typeface="Cambria" panose="02040503050406030204" pitchFamily="18" charset="0"/>
              </a:rPr>
              <a:t>k</a:t>
            </a:r>
            <a:r>
              <a:rPr lang="en-AU" sz="2800" b="1">
                <a:latin typeface="Cambria" panose="02040503050406030204" pitchFamily="18" charset="0"/>
              </a:rPr>
              <a:t>rac</a:t>
            </a:r>
            <a:r>
              <a:rPr lang="cs-CZ" sz="2800" b="1">
                <a:latin typeface="Cambria" panose="02040503050406030204" pitchFamily="18" charset="0"/>
              </a:rPr>
              <a:t>ie (v %)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type="tbl" idx="1"/>
          </p:nvPr>
        </p:nvGraphicFramePr>
        <p:xfrm>
          <a:off x="2057400" y="1524000"/>
          <a:ext cx="4876800" cy="35052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828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Spokojen(a)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Nespokojen(a)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Nizozemí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Německo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Francie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Rusko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660525" y="6137275"/>
            <a:ext cx="729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/>
              <a:t>Zdroj: ESH 1999 (viz Sociální studia č.6, 2001, Vlachová)</a:t>
            </a:r>
          </a:p>
        </p:txBody>
      </p:sp>
    </p:spTree>
    <p:extLst>
      <p:ext uri="{BB962C8B-B14F-4D97-AF65-F5344CB8AC3E}">
        <p14:creationId xmlns:p14="http://schemas.microsoft.com/office/powerpoint/2010/main" val="1262642416"/>
      </p:ext>
    </p:extLst>
  </p:cSld>
  <p:clrMapOvr>
    <a:masterClrMapping/>
  </p:clrMapOvr>
  <p:transition>
    <p:blinds dir="vert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4000" dirty="0" smtClean="0">
                <a:latin typeface="Cambria" panose="02040503050406030204" pitchFamily="18" charset="0"/>
              </a:rPr>
              <a:t>Doporučené zdroje k tématu: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80728"/>
            <a:ext cx="7772400" cy="499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Linek, Lukáš. 2010. </a:t>
            </a:r>
            <a:r>
              <a:rPr lang="cs-CZ" sz="2800" i="1" dirty="0" smtClean="0">
                <a:latin typeface="Cambria" panose="02040503050406030204" pitchFamily="18" charset="0"/>
              </a:rPr>
              <a:t>Zrazení snu? Struktura a dynamika postojů k politickému režimu a jeho institucím a jejich důsledky</a:t>
            </a:r>
            <a:r>
              <a:rPr lang="cs-CZ" sz="2800" dirty="0" smtClean="0">
                <a:latin typeface="Cambria" panose="02040503050406030204" pitchFamily="18" charset="0"/>
              </a:rPr>
              <a:t>. Praha: Slon.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Mansfeldová, Tuček (</a:t>
            </a:r>
            <a:r>
              <a:rPr lang="cs-CZ" sz="2800" dirty="0" err="1" smtClean="0">
                <a:latin typeface="Cambria" panose="02040503050406030204" pitchFamily="18" charset="0"/>
                <a:cs typeface="Times New Roman" pitchFamily="18" charset="0"/>
              </a:rPr>
              <a:t>eds</a:t>
            </a: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.). 2002</a:t>
            </a:r>
            <a:r>
              <a:rPr lang="cs-CZ" sz="2800" dirty="0">
                <a:latin typeface="Cambria" panose="02040503050406030204" pitchFamily="18" charset="0"/>
              </a:rPr>
              <a:t>.</a:t>
            </a: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cs-CZ" sz="2800" i="1" dirty="0" smtClean="0">
                <a:latin typeface="Cambria" panose="02040503050406030204" pitchFamily="18" charset="0"/>
                <a:cs typeface="Times New Roman" pitchFamily="18" charset="0"/>
              </a:rPr>
              <a:t>Současná česká společnost</a:t>
            </a:r>
            <a:r>
              <a:rPr lang="cs-CZ" sz="2800" dirty="0" smtClean="0">
                <a:latin typeface="Cambria" panose="02040503050406030204" pitchFamily="18" charset="0"/>
                <a:cs typeface="Times New Roman" pitchFamily="18" charset="0"/>
              </a:rPr>
              <a:t>. Praha: SOÚ AV ČR.</a:t>
            </a: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Potůček, M., Musil, J., Mašková, M. (</a:t>
            </a:r>
            <a:r>
              <a:rPr lang="cs-CZ" sz="2800" dirty="0" err="1" smtClean="0">
                <a:latin typeface="Cambria" panose="02040503050406030204" pitchFamily="18" charset="0"/>
              </a:rPr>
              <a:t>eds</a:t>
            </a:r>
            <a:r>
              <a:rPr lang="cs-CZ" sz="2800" dirty="0" smtClean="0">
                <a:latin typeface="Cambria" panose="02040503050406030204" pitchFamily="18" charset="0"/>
              </a:rPr>
              <a:t>.). 2008. </a:t>
            </a:r>
            <a:r>
              <a:rPr lang="cs-CZ" sz="2800" i="1" dirty="0" smtClean="0">
                <a:latin typeface="Cambria" panose="02040503050406030204" pitchFamily="18" charset="0"/>
              </a:rPr>
              <a:t>Strategické volby pro českou společnost</a:t>
            </a:r>
            <a:r>
              <a:rPr lang="cs-CZ" sz="2800" dirty="0" smtClean="0">
                <a:latin typeface="Cambria" panose="02040503050406030204" pitchFamily="18" charset="0"/>
              </a:rPr>
              <a:t>. Praha: Slon.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err="1" smtClean="0">
                <a:latin typeface="Cambria" panose="02040503050406030204" pitchFamily="18" charset="0"/>
              </a:rPr>
              <a:t>Buden</a:t>
            </a:r>
            <a:r>
              <a:rPr lang="cs-CZ" sz="2800" dirty="0" smtClean="0">
                <a:latin typeface="Cambria" panose="02040503050406030204" pitchFamily="18" charset="0"/>
              </a:rPr>
              <a:t>, Boris. 2013. </a:t>
            </a:r>
            <a:r>
              <a:rPr lang="cs-CZ" sz="2800" i="1" dirty="0" smtClean="0">
                <a:latin typeface="Cambria" panose="02040503050406030204" pitchFamily="18" charset="0"/>
              </a:rPr>
              <a:t>Konec postkomunismu. Od společnosti bez naděje k naději bez společnosti</a:t>
            </a:r>
            <a:r>
              <a:rPr lang="cs-CZ" sz="2800" dirty="0" smtClean="0">
                <a:latin typeface="Cambria" panose="02040503050406030204" pitchFamily="18" charset="0"/>
              </a:rPr>
              <a:t>. Praha: Rybka </a:t>
            </a:r>
            <a:r>
              <a:rPr lang="cs-CZ" sz="2800" dirty="0" err="1" smtClean="0">
                <a:latin typeface="Cambria" panose="02040503050406030204" pitchFamily="18" charset="0"/>
              </a:rPr>
              <a:t>Publishers</a:t>
            </a:r>
            <a:r>
              <a:rPr lang="cs-CZ" sz="2800" dirty="0" smtClean="0"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7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sz="3600" b="1" u="sng" dirty="0" smtClean="0">
                <a:latin typeface="Cambria" panose="02040503050406030204" pitchFamily="18" charset="0"/>
              </a:rPr>
              <a:t>Konzervatismus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Zakladatelem konzervatismu je Edmund BURKE (18. st.). Další představitelé klasického konzervatismu: M. </a:t>
            </a:r>
            <a:r>
              <a:rPr lang="cs-CZ" sz="2800" dirty="0" err="1" smtClean="0">
                <a:latin typeface="Cambria" panose="02040503050406030204" pitchFamily="18" charset="0"/>
              </a:rPr>
              <a:t>Oakeshott</a:t>
            </a:r>
            <a:r>
              <a:rPr lang="cs-CZ" sz="2800" dirty="0" smtClean="0">
                <a:latin typeface="Cambria" panose="02040503050406030204" pitchFamily="18" charset="0"/>
              </a:rPr>
              <a:t>, R. </a:t>
            </a:r>
            <a:r>
              <a:rPr lang="cs-CZ" sz="2800" dirty="0" err="1" smtClean="0">
                <a:latin typeface="Cambria" panose="02040503050406030204" pitchFamily="18" charset="0"/>
              </a:rPr>
              <a:t>Scruton</a:t>
            </a:r>
            <a:r>
              <a:rPr lang="cs-CZ" sz="2800" dirty="0" smtClean="0">
                <a:latin typeface="Cambria" panose="02040503050406030204" pitchFamily="18" charset="0"/>
              </a:rPr>
              <a:t> aj.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>
                <a:latin typeface="Cambria" panose="02040503050406030204" pitchFamily="18" charset="0"/>
              </a:rPr>
              <a:t>Představitelé </a:t>
            </a:r>
            <a:r>
              <a:rPr lang="cs-CZ" sz="2800" dirty="0" err="1" smtClean="0">
                <a:latin typeface="Cambria" panose="02040503050406030204" pitchFamily="18" charset="0"/>
              </a:rPr>
              <a:t>neokonzervatismu</a:t>
            </a:r>
            <a:r>
              <a:rPr lang="cs-CZ" sz="2800" dirty="0" smtClean="0">
                <a:latin typeface="Cambria" panose="02040503050406030204" pitchFamily="18" charset="0"/>
              </a:rPr>
              <a:t>: Daniel Bell, </a:t>
            </a:r>
            <a:r>
              <a:rPr lang="cs-CZ" sz="2800" dirty="0" err="1" smtClean="0">
                <a:latin typeface="Cambria" panose="02040503050406030204" pitchFamily="18" charset="0"/>
              </a:rPr>
              <a:t>Seymour</a:t>
            </a:r>
            <a:r>
              <a:rPr lang="cs-CZ" sz="2800" dirty="0" smtClean="0">
                <a:latin typeface="Cambria" panose="02040503050406030204" pitchFamily="18" charset="0"/>
              </a:rPr>
              <a:t> M. </a:t>
            </a:r>
            <a:r>
              <a:rPr lang="cs-CZ" sz="2800" dirty="0" err="1" smtClean="0">
                <a:latin typeface="Cambria" panose="02040503050406030204" pitchFamily="18" charset="0"/>
              </a:rPr>
              <a:t>Lipset</a:t>
            </a:r>
            <a:r>
              <a:rPr lang="cs-CZ" sz="2800" dirty="0" smtClean="0">
                <a:latin typeface="Cambria" panose="02040503050406030204" pitchFamily="18" charset="0"/>
              </a:rPr>
              <a:t>, Samuel </a:t>
            </a:r>
            <a:r>
              <a:rPr lang="cs-CZ" sz="2800" dirty="0" err="1" smtClean="0">
                <a:latin typeface="Cambria" panose="02040503050406030204" pitchFamily="18" charset="0"/>
              </a:rPr>
              <a:t>Huntington</a:t>
            </a:r>
            <a:r>
              <a:rPr lang="cs-CZ" sz="2800" dirty="0" smtClean="0">
                <a:latin typeface="Cambria" panose="02040503050406030204" pitchFamily="18" charset="0"/>
              </a:rPr>
              <a:t> aj.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b="1" u="sng" dirty="0" smtClean="0">
                <a:latin typeface="Cambria" panose="02040503050406030204" pitchFamily="18" charset="0"/>
              </a:rPr>
              <a:t>Principy</a:t>
            </a:r>
            <a:r>
              <a:rPr lang="cs-CZ" dirty="0" smtClean="0">
                <a:latin typeface="Cambria" panose="02040503050406030204" pitchFamily="18" charset="0"/>
              </a:rPr>
              <a:t>: Tradice a historie, pragmatismus, nedokonalost člověka, meze racionality, </a:t>
            </a:r>
            <a:r>
              <a:rPr lang="cs-CZ" dirty="0" err="1" smtClean="0">
                <a:latin typeface="Cambria" panose="02040503050406030204" pitchFamily="18" charset="0"/>
              </a:rPr>
              <a:t>organicismus</a:t>
            </a:r>
            <a:r>
              <a:rPr lang="cs-CZ" dirty="0" smtClean="0">
                <a:latin typeface="Cambria" panose="02040503050406030204" pitchFamily="18" charset="0"/>
              </a:rPr>
              <a:t>, hierarchie, autorita, majetek.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Cambria" panose="020405030504060302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27125" y="1311275"/>
            <a:ext cx="6408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>
                <a:latin typeface="Arial" charset="0"/>
              </a:rPr>
              <a:t>Reakce na </a:t>
            </a:r>
            <a:r>
              <a:rPr lang="cs-CZ" sz="3200" b="1">
                <a:latin typeface="Arial" charset="0"/>
              </a:rPr>
              <a:t>průmyslovou</a:t>
            </a:r>
            <a:r>
              <a:rPr lang="cs-CZ" sz="3200">
                <a:latin typeface="Arial" charset="0"/>
              </a:rPr>
              <a:t> revoluci </a:t>
            </a:r>
          </a:p>
          <a:p>
            <a:pPr algn="ctr"/>
            <a:r>
              <a:rPr lang="cs-CZ" sz="3200">
                <a:latin typeface="Arial" charset="0"/>
              </a:rPr>
              <a:t>a </a:t>
            </a:r>
            <a:r>
              <a:rPr lang="cs-CZ" sz="3200" b="1">
                <a:latin typeface="Arial" charset="0"/>
              </a:rPr>
              <a:t>demokratickou</a:t>
            </a:r>
            <a:r>
              <a:rPr lang="cs-CZ" sz="3200">
                <a:latin typeface="Arial" charset="0"/>
              </a:rPr>
              <a:t> revoluci</a:t>
            </a:r>
          </a:p>
        </p:txBody>
      </p:sp>
    </p:spTree>
    <p:extLst>
      <p:ext uri="{BB962C8B-B14F-4D97-AF65-F5344CB8AC3E}">
        <p14:creationId xmlns:p14="http://schemas.microsoft.com/office/powerpoint/2010/main" val="36019457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2770</Words>
  <Application>Microsoft Office PowerPoint</Application>
  <PresentationFormat>Předvádění na obrazovce (4:3)</PresentationFormat>
  <Paragraphs>572</Paragraphs>
  <Slides>84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6" baseType="lpstr">
      <vt:lpstr>Výchozí návrh</vt:lpstr>
      <vt:lpstr>Worksheet</vt:lpstr>
      <vt:lpstr>Přednáška č. 2 Politické ideologie</vt:lpstr>
      <vt:lpstr>Co je ideologie?</vt:lpstr>
      <vt:lpstr>Prezentace aplikace PowerPoint</vt:lpstr>
      <vt:lpstr>Běžné zařazení polit. idejí</vt:lpstr>
      <vt:lpstr>Řazení ideologií</vt:lpstr>
      <vt:lpstr>3. Dvourozměrné schéma ideologií</vt:lpstr>
      <vt:lpstr>Liberalismus</vt:lpstr>
      <vt:lpstr>Liberalismus - štěpení</vt:lpstr>
      <vt:lpstr>Konzervatismus</vt:lpstr>
      <vt:lpstr>Konzervatismus</vt:lpstr>
      <vt:lpstr>Socialismus</vt:lpstr>
      <vt:lpstr>Socialismus - štěpení</vt:lpstr>
      <vt:lpstr>Socialismus - štěpení</vt:lpstr>
      <vt:lpstr>Charakteristiky politické linie Třetí cesty</vt:lpstr>
      <vt:lpstr>Jak měřit polit. orientaci na  levo-pravé ose?</vt:lpstr>
      <vt:lpstr>Prezentace aplikace PowerPoint</vt:lpstr>
      <vt:lpstr>Hlavní ideologické směry</vt:lpstr>
      <vt:lpstr>Anarchismus</vt:lpstr>
      <vt:lpstr>Feminismus</vt:lpstr>
      <vt:lpstr>Environmentalismus</vt:lpstr>
      <vt:lpstr>Environmentalismus – teoretické a politické pozice</vt:lpstr>
      <vt:lpstr>Doporučená literatura:</vt:lpstr>
      <vt:lpstr>Politický proces, tvorba politiky </vt:lpstr>
      <vt:lpstr>Prezentace aplikace PowerPoint</vt:lpstr>
      <vt:lpstr>Pojem: „politický systém“</vt:lpstr>
      <vt:lpstr>Prezentace aplikace PowerPoint</vt:lpstr>
      <vt:lpstr>Hlavní rozdíly mezi státem a vládou</vt:lpstr>
      <vt:lpstr>Prezentace aplikace PowerPoint</vt:lpstr>
      <vt:lpstr>Vstupy politického systému</vt:lpstr>
      <vt:lpstr>Výstupy politického systému</vt:lpstr>
      <vt:lpstr>Zákl. teorie polit. rozhodování</vt:lpstr>
      <vt:lpstr>Hlavní arény tvorby politiky</vt:lpstr>
      <vt:lpstr>Politický proces</vt:lpstr>
      <vt:lpstr>Veřejná politika (policy)</vt:lpstr>
      <vt:lpstr>Think-tanky</vt:lpstr>
      <vt:lpstr>Typy think-tanků</vt:lpstr>
      <vt:lpstr>Prezentace aplikace PowerPoint</vt:lpstr>
      <vt:lpstr>Prezentace aplikace PowerPoint</vt:lpstr>
      <vt:lpstr>Síť českých think-tanků</vt:lpstr>
      <vt:lpstr>Model politického cyklu</vt:lpstr>
      <vt:lpstr>Model politického cyklu</vt:lpstr>
      <vt:lpstr>Problémy implementace politik</vt:lpstr>
      <vt:lpstr>Literatura k tématu</vt:lpstr>
      <vt:lpstr>Demokracie</vt:lpstr>
      <vt:lpstr>Co je demokracie?</vt:lpstr>
      <vt:lpstr>Uvažujeme-li o demokracii jako o způsobu vládnutí, vyvstávají následující klíčové otázky:</vt:lpstr>
      <vt:lpstr>Co je demokracie?</vt:lpstr>
      <vt:lpstr>Prezentace aplikace PowerPoint</vt:lpstr>
      <vt:lpstr>Hlavní modely reprezentace:</vt:lpstr>
      <vt:lpstr>Prezentace aplikace PowerPoint</vt:lpstr>
      <vt:lpstr>Demokratické transformace  (R. Dahl)</vt:lpstr>
      <vt:lpstr> Klasické modely demokracie</vt:lpstr>
      <vt:lpstr>1. Přímá demokracie, republikanismus</vt:lpstr>
      <vt:lpstr>Liberalismus a demokracie</vt:lpstr>
      <vt:lpstr>3. Rozvojová (vývojová) demokracie </vt:lpstr>
      <vt:lpstr> 3. rozvojová (vývojová) demokracie </vt:lpstr>
      <vt:lpstr>4. Deliberativní demokracie</vt:lpstr>
      <vt:lpstr>Globální demokracie</vt:lpstr>
      <vt:lpstr>2 typy demokracie</vt:lpstr>
      <vt:lpstr>Prezentace aplikace PowerPoint</vt:lpstr>
      <vt:lpstr>Polyarchická demokracie</vt:lpstr>
      <vt:lpstr>Zákl. polit. instituce rozvinutých moderních demokracií (dle Dahla) </vt:lpstr>
      <vt:lpstr>Doporučená literatura k tématu</vt:lpstr>
      <vt:lpstr>Postkomunismus a transformace v ČR</vt:lpstr>
      <vt:lpstr>Obsah</vt:lpstr>
      <vt:lpstr>Hlavní etapy postkomunistické transformace v ČR</vt:lpstr>
      <vt:lpstr>Hlavní etapy postkomunistické transformace  v ČR</vt:lpstr>
      <vt:lpstr>Prezentace aplikace PowerPoint</vt:lpstr>
      <vt:lpstr>Druhá polovina 90-tých let</vt:lpstr>
      <vt:lpstr>Prezentace aplikace PowerPoint</vt:lpstr>
      <vt:lpstr>Poslední léta – od vstupu ČR do EU  </vt:lpstr>
      <vt:lpstr>Fáze konsolidace demokracie v ČR</vt:lpstr>
      <vt:lpstr>Hlavní charakteristiky českého politického systému</vt:lpstr>
      <vt:lpstr>Prezentace aplikace PowerPoint</vt:lpstr>
      <vt:lpstr>Výsledky polit. stran splňujících 5%-ní limit při volbách do PS PČR v 2013 (2010) :  </vt:lpstr>
      <vt:lpstr>Zařazení současných  parlamentních stran</vt:lpstr>
      <vt:lpstr>Prezentace aplikace PowerPoint</vt:lpstr>
      <vt:lpstr>Prezentace aplikace PowerPoint</vt:lpstr>
      <vt:lpstr>Prezentace aplikace PowerPoint</vt:lpstr>
      <vt:lpstr>Postoje občanů a demokratizace</vt:lpstr>
      <vt:lpstr>Postoje k demokracii (legitimita demokracie)</vt:lpstr>
      <vt:lpstr>„Demokracie má možná své problémy, ale je lepší než kterákoli jiná forma vlády.“ (v %)  </vt:lpstr>
      <vt:lpstr>Spokojenost s rozvojem demokracie (v %)</vt:lpstr>
      <vt:lpstr>Doporučené zdroje k tématu: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Politologie - pojem, předmět, funkce; politika - pojem, přístupy, klíčové pojmy</dc:title>
  <dc:creator>pd</dc:creator>
  <cp:lastModifiedBy>JN</cp:lastModifiedBy>
  <cp:revision>256</cp:revision>
  <cp:lastPrinted>2009-09-26T13:45:28Z</cp:lastPrinted>
  <dcterms:created xsi:type="dcterms:W3CDTF">2007-09-27T12:14:42Z</dcterms:created>
  <dcterms:modified xsi:type="dcterms:W3CDTF">2014-11-30T10:34:11Z</dcterms:modified>
</cp:coreProperties>
</file>