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3" r:id="rId3"/>
    <p:sldId id="295" r:id="rId4"/>
    <p:sldId id="298" r:id="rId5"/>
    <p:sldId id="299" r:id="rId6"/>
    <p:sldId id="296" r:id="rId7"/>
    <p:sldId id="303" r:id="rId8"/>
    <p:sldId id="302" r:id="rId9"/>
    <p:sldId id="301" r:id="rId10"/>
    <p:sldId id="297" r:id="rId11"/>
    <p:sldId id="307" r:id="rId12"/>
    <p:sldId id="306" r:id="rId13"/>
    <p:sldId id="305" r:id="rId14"/>
    <p:sldId id="304" r:id="rId15"/>
    <p:sldId id="300" r:id="rId16"/>
    <p:sldId id="322" r:id="rId17"/>
    <p:sldId id="323" r:id="rId18"/>
    <p:sldId id="324" r:id="rId19"/>
    <p:sldId id="325" r:id="rId20"/>
    <p:sldId id="312" r:id="rId21"/>
    <p:sldId id="311" r:id="rId22"/>
    <p:sldId id="310" r:id="rId23"/>
    <p:sldId id="321" r:id="rId24"/>
    <p:sldId id="308" r:id="rId25"/>
    <p:sldId id="313" r:id="rId26"/>
    <p:sldId id="314" r:id="rId27"/>
    <p:sldId id="315" r:id="rId28"/>
    <p:sldId id="292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44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55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XIII.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in General </a:t>
            </a:r>
            <a:r>
              <a:rPr lang="cs-CZ" dirty="0" err="1" smtClean="0"/>
              <a:t>Ledger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64" y="1436627"/>
            <a:ext cx="6305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57515"/>
            <a:ext cx="2800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97419"/>
            <a:ext cx="150553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940152" y="2716335"/>
            <a:ext cx="216024" cy="2880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5873077" y="4613186"/>
            <a:ext cx="216024" cy="2880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7" y="4901218"/>
            <a:ext cx="8551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2699792" y="3247595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527884" y="3247595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555776" y="2846288"/>
            <a:ext cx="2104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2310 </a:t>
            </a:r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55776" y="348659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156,38</a:t>
            </a:r>
            <a:endParaRPr lang="cs-CZ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395536" y="3218747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23628" y="3218747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15516" y="341335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156,38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671900" y="34644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156,38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64597" y="2804645"/>
            <a:ext cx="1587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2920 Bank </a:t>
            </a:r>
            <a:r>
              <a:rPr lang="cs-CZ" sz="1400" dirty="0" err="1" smtClean="0"/>
              <a:t>Account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3682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r>
              <a:rPr lang="cs-CZ" dirty="0"/>
              <a:t> in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484784"/>
            <a:ext cx="552788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12160" y="1844824"/>
            <a:ext cx="2792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Find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appropriate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Card</a:t>
            </a:r>
            <a:r>
              <a:rPr lang="cs-CZ" dirty="0" smtClean="0">
                <a:solidFill>
                  <a:srgbClr val="FF0000"/>
                </a:solidFill>
              </a:rPr>
              <a:t> and CTRL-F5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1481565" y="4005064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08358" y="5092393"/>
            <a:ext cx="421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52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r>
              <a:rPr lang="cs-CZ" dirty="0"/>
              <a:t> in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Entry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61994" cy="368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ousměrná svislá šipka 3"/>
          <p:cNvSpPr/>
          <p:nvPr/>
        </p:nvSpPr>
        <p:spPr>
          <a:xfrm>
            <a:off x="4405677" y="3789040"/>
            <a:ext cx="158589" cy="72008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>
            <a:off x="1619672" y="5445224"/>
            <a:ext cx="158589" cy="72008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907704" y="5620598"/>
            <a:ext cx="146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= </a:t>
            </a:r>
            <a:r>
              <a:rPr lang="cs-CZ" dirty="0" err="1" smtClean="0">
                <a:solidFill>
                  <a:srgbClr val="00B050"/>
                </a:solidFill>
              </a:rPr>
              <a:t>Application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0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Unapply</a:t>
            </a:r>
            <a:r>
              <a:rPr lang="cs-CZ" dirty="0" smtClean="0"/>
              <a:t> in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61994" cy="368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5224"/>
            <a:ext cx="2400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6660232" y="5085184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57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Unapply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Entry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84785"/>
            <a:ext cx="5328592" cy="326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13176"/>
            <a:ext cx="3041890" cy="11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5004048" y="4753845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5868144" y="5316306"/>
            <a:ext cx="17371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08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Unapply</a:t>
            </a:r>
            <a:r>
              <a:rPr lang="en-US" dirty="0" smtClean="0"/>
              <a:t> in Customer Ledger Entry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7851270" cy="374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39752" y="5085184"/>
            <a:ext cx="318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entries are open  again 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 Entries by use of Shift-F9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023966" cy="268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6228184" y="40050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292080" y="4461452"/>
            <a:ext cx="21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Shit-F9 </a:t>
            </a:r>
            <a:r>
              <a:rPr lang="cs-CZ" dirty="0" err="1" smtClean="0"/>
              <a:t>Apply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771800" y="5085184"/>
            <a:ext cx="421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17468" y="5662250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Only for the course</a:t>
            </a:r>
          </a:p>
          <a:p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3561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Entries by use of Shift-F9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48870"/>
            <a:ext cx="6276181" cy="43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1619672" y="4149080"/>
            <a:ext cx="1287252" cy="17741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3059832" y="5798023"/>
            <a:ext cx="389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By use of toggle switch (key) F9</a:t>
            </a:r>
            <a:r>
              <a:rPr lang="cs-CZ" dirty="0" smtClean="0">
                <a:solidFill>
                  <a:srgbClr val="FF0000"/>
                </a:solidFill>
              </a:rPr>
              <a:t>  and OK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118433" y="5877061"/>
            <a:ext cx="1144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in Czech language </a:t>
            </a:r>
            <a:endParaRPr lang="en-US" sz="1000" dirty="0"/>
          </a:p>
        </p:txBody>
      </p:sp>
      <p:sp>
        <p:nvSpPr>
          <p:cNvPr id="3" name="Obdélník 2"/>
          <p:cNvSpPr/>
          <p:nvPr/>
        </p:nvSpPr>
        <p:spPr>
          <a:xfrm>
            <a:off x="611561" y="5723172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Only for the course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BPH_PIS2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29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Entries by use of Shift-F9</a:t>
            </a:r>
            <a:endParaRPr lang="cs-CZ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01207"/>
            <a:ext cx="2476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5667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8" y="2564904"/>
            <a:ext cx="6563395" cy="252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11561" y="5723172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Only for the course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BPH_PIS2 </a:t>
            </a:r>
            <a:r>
              <a:rPr lang="cs-CZ" sz="1000" dirty="0" smtClean="0">
                <a:solidFill>
                  <a:prstClr val="black"/>
                </a:solidFill>
              </a:rPr>
              <a:t>in Czech </a:t>
            </a:r>
            <a:r>
              <a:rPr lang="cs-CZ" sz="1000" dirty="0" err="1" smtClean="0">
                <a:solidFill>
                  <a:prstClr val="black"/>
                </a:solidFill>
              </a:rPr>
              <a:t>language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6134919" y="5003563"/>
            <a:ext cx="0" cy="7196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63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Apply Entries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r>
              <a:rPr lang="cs-CZ" dirty="0" smtClean="0"/>
              <a:t> by use </a:t>
            </a:r>
            <a:r>
              <a:rPr lang="cs-CZ" dirty="0" err="1" smtClean="0"/>
              <a:t>of</a:t>
            </a:r>
            <a:r>
              <a:rPr lang="cs-CZ" dirty="0" smtClean="0"/>
              <a:t> Ctrl-F5 and </a:t>
            </a:r>
            <a:r>
              <a:rPr lang="cs-CZ" dirty="0" err="1" smtClean="0"/>
              <a:t>Applied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704856" cy="501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23928" y="3356992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923928" y="4581128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>
            <a:off x="3995936" y="3717032"/>
            <a:ext cx="180020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1" y="6230911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88786" y="6499056"/>
            <a:ext cx="4242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Only for the course</a:t>
            </a:r>
            <a:r>
              <a:rPr lang="cs-CZ" sz="1000" dirty="0" smtClean="0"/>
              <a:t> </a:t>
            </a:r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5883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General </a:t>
            </a:r>
            <a:r>
              <a:rPr lang="cs-CZ" dirty="0" err="1" smtClean="0"/>
              <a:t>Journals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smtClean="0"/>
              <a:t>use in G/L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enables to </a:t>
            </a:r>
            <a:r>
              <a:rPr lang="cs-CZ" dirty="0" smtClean="0"/>
              <a:t>post and </a:t>
            </a:r>
            <a:r>
              <a:rPr lang="cs-CZ" dirty="0" err="1" smtClean="0"/>
              <a:t>apply</a:t>
            </a:r>
            <a:r>
              <a:rPr lang="cs-CZ" dirty="0" smtClean="0"/>
              <a:t> </a:t>
            </a:r>
            <a:r>
              <a:rPr lang="cs-CZ" dirty="0" err="1" smtClean="0"/>
              <a:t>payment</a:t>
            </a:r>
            <a:r>
              <a:rPr lang="cs-CZ" dirty="0" smtClean="0"/>
              <a:t> to „open“ </a:t>
            </a:r>
            <a:r>
              <a:rPr lang="cs-CZ" dirty="0" err="1" smtClean="0"/>
              <a:t>invoices</a:t>
            </a:r>
            <a:endParaRPr lang="en-US" dirty="0" smtClean="0"/>
          </a:p>
          <a:p>
            <a:r>
              <a:rPr lang="en-US" dirty="0" smtClean="0"/>
              <a:t>It enable</a:t>
            </a:r>
            <a:r>
              <a:rPr lang="cs-CZ" dirty="0" smtClean="0"/>
              <a:t>s</a:t>
            </a:r>
            <a:r>
              <a:rPr lang="en-US" dirty="0" smtClean="0"/>
              <a:t> to </a:t>
            </a:r>
            <a:r>
              <a:rPr lang="cs-CZ" dirty="0" smtClean="0"/>
              <a:t>post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amount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 </a:t>
            </a:r>
            <a:r>
              <a:rPr lang="cs-CZ" dirty="0" err="1" smtClean="0"/>
              <a:t>account</a:t>
            </a:r>
            <a:r>
              <a:rPr lang="cs-CZ" dirty="0" smtClean="0"/>
              <a:t> to </a:t>
            </a:r>
            <a:r>
              <a:rPr lang="cs-CZ" dirty="0" err="1" smtClean="0"/>
              <a:t>another</a:t>
            </a:r>
            <a:endParaRPr lang="cs-CZ" dirty="0" smtClean="0"/>
          </a:p>
          <a:p>
            <a:r>
              <a:rPr lang="cs-CZ" dirty="0" err="1" smtClean="0"/>
              <a:t>Recurring</a:t>
            </a:r>
            <a:r>
              <a:rPr lang="cs-CZ" dirty="0" smtClean="0"/>
              <a:t> </a:t>
            </a:r>
            <a:r>
              <a:rPr lang="cs-CZ" dirty="0" err="1" smtClean="0"/>
              <a:t>operations</a:t>
            </a:r>
            <a:r>
              <a:rPr lang="cs-CZ" dirty="0" smtClean="0"/>
              <a:t> (</a:t>
            </a:r>
            <a:r>
              <a:rPr lang="cs-CZ" dirty="0" err="1" smtClean="0"/>
              <a:t>periodic</a:t>
            </a:r>
            <a:r>
              <a:rPr lang="cs-CZ" dirty="0" smtClean="0"/>
              <a:t> </a:t>
            </a:r>
            <a:r>
              <a:rPr lang="cs-CZ" dirty="0" err="1" smtClean="0"/>
              <a:t>posting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similar</a:t>
            </a:r>
            <a:r>
              <a:rPr lang="cs-CZ" dirty="0" smtClean="0"/>
              <a:t> </a:t>
            </a:r>
            <a:r>
              <a:rPr lang="cs-CZ" dirty="0" err="1" smtClean="0"/>
              <a:t>transactions</a:t>
            </a:r>
            <a:r>
              <a:rPr lang="cs-CZ" dirty="0" smtClean="0"/>
              <a:t>) are much more </a:t>
            </a:r>
            <a:r>
              <a:rPr lang="cs-CZ" dirty="0" err="1" smtClean="0"/>
              <a:t>easier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Enter payment 100 000 into GJ (</a:t>
            </a:r>
            <a:r>
              <a:rPr lang="cs-CZ" sz="3600" dirty="0" err="1" smtClean="0"/>
              <a:t>Customer</a:t>
            </a:r>
            <a:r>
              <a:rPr lang="cs-CZ" sz="3600" dirty="0" smtClean="0"/>
              <a:t>)</a:t>
            </a:r>
            <a:br>
              <a:rPr lang="cs-CZ" sz="3600" dirty="0" smtClean="0"/>
            </a:br>
            <a:r>
              <a:rPr lang="en-US" sz="1600" i="1" dirty="0" smtClean="0">
                <a:solidFill>
                  <a:srgbClr val="FF0000"/>
                </a:solidFill>
              </a:rPr>
              <a:t>(another type of Payment application from  Customer Ledger Entries</a:t>
            </a:r>
            <a:r>
              <a:rPr lang="cs-CZ" sz="1600" i="1" dirty="0" smtClean="0">
                <a:solidFill>
                  <a:srgbClr val="FF0000"/>
                </a:solidFill>
              </a:rPr>
              <a:t>  : </a:t>
            </a:r>
            <a:r>
              <a:rPr lang="cs-CZ" sz="1600" i="1" dirty="0" err="1" smtClean="0">
                <a:solidFill>
                  <a:srgbClr val="FF0000"/>
                </a:solidFill>
              </a:rPr>
              <a:t>only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</a:rPr>
              <a:t>presentation</a:t>
            </a:r>
            <a:r>
              <a:rPr lang="cs-CZ" sz="1600" i="1" dirty="0" smtClean="0">
                <a:solidFill>
                  <a:srgbClr val="FF0000"/>
                </a:solidFill>
              </a:rPr>
              <a:t> )</a:t>
            </a:r>
            <a:endParaRPr lang="en-US" sz="1600" i="1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58" y="5750280"/>
            <a:ext cx="2686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357545" cy="285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1760350" cy="95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17468" y="5662250"/>
            <a:ext cx="4242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Only for the course</a:t>
            </a:r>
            <a:r>
              <a:rPr lang="cs-CZ" sz="1000" dirty="0" smtClean="0"/>
              <a:t> </a:t>
            </a:r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2789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Open entries from Customer Card by Ctrl-F5 so you can see unapplied payment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en-US" sz="1800" i="1" dirty="0" smtClean="0">
                <a:solidFill>
                  <a:srgbClr val="FF0000"/>
                </a:solidFill>
              </a:rPr>
              <a:t>(another type of Payment application from  Customer Ledger Entries  : only presentation)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35439" y="6033441"/>
            <a:ext cx="229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Button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4870852" y="6201605"/>
            <a:ext cx="66093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5531783" y="5949280"/>
            <a:ext cx="24558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Enter Shift-F9</a:t>
            </a:r>
            <a:endParaRPr lang="cs-CZ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1" y="1585143"/>
            <a:ext cx="8359980" cy="398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0" y="5586991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736053" y="5658921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091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Apply open payment to more than one open invoices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en-US" sz="1600" i="1" dirty="0">
                <a:solidFill>
                  <a:srgbClr val="FF0000"/>
                </a:solidFill>
              </a:rPr>
              <a:t>(another type of Payment application from  Customer Ledger Entries  : only presentation)</a:t>
            </a:r>
            <a:endParaRPr lang="en-US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6" y="1970335"/>
            <a:ext cx="4861253" cy="371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43608" y="1487986"/>
            <a:ext cx="482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Choice of two invoices by use of </a:t>
            </a:r>
            <a:r>
              <a:rPr lang="en-US" b="1" dirty="0" smtClean="0"/>
              <a:t>F9</a:t>
            </a:r>
            <a:r>
              <a:rPr lang="en-US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en-US" dirty="0" smtClean="0"/>
              <a:t>and then  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28" y="5720563"/>
            <a:ext cx="30670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01208"/>
            <a:ext cx="2206887" cy="117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71805"/>
            <a:ext cx="566197" cy="5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899216" y="6185470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12383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Applied Entries from Entry button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sz="1600" i="1" dirty="0">
                <a:solidFill>
                  <a:srgbClr val="FF0000"/>
                </a:solidFill>
              </a:rPr>
              <a:t>(another type of Payment application from  Customer Ledger Entries  : only presentation)</a:t>
            </a:r>
            <a:endParaRPr lang="en-US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5" y="1772816"/>
            <a:ext cx="6523131" cy="312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5" y="5054864"/>
            <a:ext cx="75612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3419872" y="5589240"/>
            <a:ext cx="360040" cy="684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599892" y="3861048"/>
            <a:ext cx="14798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19" y="1484785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152017" y="2060849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3" y="6304054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009741" y="6396968"/>
            <a:ext cx="3417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Only for the course</a:t>
            </a:r>
            <a:r>
              <a:rPr lang="cs-CZ" sz="1000" dirty="0" smtClean="0"/>
              <a:t> </a:t>
            </a:r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47405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Amount transfer from one account to another one and Reverse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1" y="2276872"/>
            <a:ext cx="7468579" cy="132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22411" y="168228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en-US" dirty="0" smtClean="0"/>
              <a:t>Account 2910 (261000 in Czech </a:t>
            </a:r>
            <a:r>
              <a:rPr lang="en-US" dirty="0" err="1" smtClean="0"/>
              <a:t>CHoA</a:t>
            </a:r>
            <a:r>
              <a:rPr lang="en-US" dirty="0" smtClean="0"/>
              <a:t>)</a:t>
            </a:r>
          </a:p>
          <a:p>
            <a:r>
              <a:rPr lang="en-US" dirty="0" smtClean="0"/>
              <a:t> must have Direct Posting ticked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4211960" y="3140968"/>
            <a:ext cx="126408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608004" y="3606802"/>
            <a:ext cx="65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F11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96679"/>
            <a:ext cx="7149803" cy="15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13" y="5918709"/>
            <a:ext cx="18954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6156176" y="551723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4" y="5862716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279327" y="5991013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96029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Amount</a:t>
            </a:r>
            <a:r>
              <a:rPr lang="cs-CZ" dirty="0" smtClean="0"/>
              <a:t> 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and Reverse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52638"/>
            <a:ext cx="60007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5436096" y="4805363"/>
            <a:ext cx="126408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32140" y="5271197"/>
            <a:ext cx="65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F11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4" y="5862716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279327" y="5991013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2275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Amount</a:t>
            </a:r>
            <a:r>
              <a:rPr lang="cs-CZ" dirty="0" smtClean="0"/>
              <a:t> 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and </a:t>
            </a:r>
            <a:r>
              <a:rPr lang="cs-CZ" dirty="0" smtClean="0"/>
              <a:t>Reverse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2386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2990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355976" y="2132856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64" y="3501008"/>
            <a:ext cx="5152961" cy="256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6" y="5994358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248739" y="6122655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76505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Amount</a:t>
            </a:r>
            <a:r>
              <a:rPr lang="cs-CZ" dirty="0" smtClean="0"/>
              <a:t> 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and </a:t>
            </a:r>
            <a:r>
              <a:rPr lang="cs-CZ" dirty="0" smtClean="0"/>
              <a:t>Reverse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5546"/>
            <a:ext cx="858996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4" y="5862716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279327" y="5991013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08163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XIII.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General </a:t>
            </a:r>
            <a:r>
              <a:rPr lang="cs-CZ" dirty="0" err="1" smtClean="0"/>
              <a:t>Journals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smtClean="0"/>
              <a:t>use in G/L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en-US" sz="2000" dirty="0"/>
              <a:t>You use the General Journal window to post transactions to G/L, bank, customer, vendor and fixed assets accounts. In a general journal, you enter the relevant information for the transaction, such as the posting date, amount and the accounts you want to post to. The information you enter in a journal is temporary and can be changed as long as it is in the journal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endParaRPr lang="cs-CZ" sz="2000" dirty="0"/>
          </a:p>
          <a:p>
            <a:r>
              <a:rPr lang="en-US" sz="2000" dirty="0"/>
              <a:t>If you often use the general journal to post the same or similar journal lines, for example, in connection with payroll </a:t>
            </a:r>
            <a:r>
              <a:rPr lang="en-US" sz="2000" dirty="0" smtClean="0"/>
              <a:t>expenses</a:t>
            </a:r>
            <a:r>
              <a:rPr lang="cs-CZ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9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Applying</a:t>
            </a:r>
            <a:r>
              <a:rPr lang="cs-CZ" dirty="0" smtClean="0"/>
              <a:t> </a:t>
            </a:r>
            <a:r>
              <a:rPr lang="cs-CZ" dirty="0" err="1" smtClean="0"/>
              <a:t>principle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12776"/>
            <a:ext cx="349045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ousměrná vodorovná šipka 3"/>
          <p:cNvSpPr/>
          <p:nvPr/>
        </p:nvSpPr>
        <p:spPr>
          <a:xfrm>
            <a:off x="3923928" y="2636912"/>
            <a:ext cx="1800200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Apply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7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1" y="5373216"/>
            <a:ext cx="6289474" cy="100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48064" y="5003884"/>
            <a:ext cx="32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10000 by Ctrl-F5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84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Impacts</a:t>
            </a:r>
            <a:r>
              <a:rPr lang="cs-CZ" sz="3600" b="1" dirty="0"/>
              <a:t> to </a:t>
            </a:r>
            <a:r>
              <a:rPr lang="cs-CZ" sz="3600" b="1" dirty="0" smtClean="0"/>
              <a:t>G/L (General </a:t>
            </a:r>
            <a:r>
              <a:rPr lang="cs-CZ" sz="3600" b="1" dirty="0" err="1" smtClean="0"/>
              <a:t>Ledger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Entries</a:t>
            </a:r>
            <a:r>
              <a:rPr lang="cs-CZ" sz="3600" b="1" dirty="0" smtClean="0"/>
              <a:t>) </a:t>
            </a:r>
            <a:endParaRPr lang="cs-CZ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185373" cy="85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6255053" y="4941168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3167844" y="4411501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300192" y="3429000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995936" y="4411501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083145" y="4941168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7128284" y="3429000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209555" y="4571255"/>
            <a:ext cx="2218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6110 Sales Retail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156176" y="3036708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5610  Sales VAT 25%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023828" y="4010194"/>
            <a:ext cx="2104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2310 </a:t>
            </a:r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295011" y="518016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123,30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023828" y="465049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154,13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308304" y="36611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30,83</a:t>
            </a:r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863588" y="4382653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691680" y="4382653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83568" y="457726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154,13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139952" y="462835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154,13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32649" y="3968551"/>
            <a:ext cx="1587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2920 Bank </a:t>
            </a:r>
            <a:r>
              <a:rPr lang="cs-CZ" sz="1400" dirty="0" err="1" smtClean="0"/>
              <a:t>Account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9949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of General Journal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828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6336704" cy="111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563888" y="1700808"/>
            <a:ext cx="0" cy="17281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501008"/>
            <a:ext cx="83137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707904" y="2654349"/>
            <a:ext cx="47312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Enter a new line by F3 and batch name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e.g. Classic and add balancing  Banking Account with code NBL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and </a:t>
            </a:r>
            <a:r>
              <a:rPr lang="en-US" sz="1400" dirty="0" err="1" smtClean="0">
                <a:solidFill>
                  <a:srgbClr val="FF0000"/>
                </a:solidFill>
              </a:rPr>
              <a:t>th</a:t>
            </a:r>
            <a:r>
              <a:rPr lang="cs-CZ" sz="1400" dirty="0" smtClean="0">
                <a:solidFill>
                  <a:srgbClr val="FF0000"/>
                </a:solidFill>
              </a:rPr>
              <a:t>e</a:t>
            </a:r>
            <a:r>
              <a:rPr lang="en-US" sz="1400" dirty="0" smtClean="0">
                <a:solidFill>
                  <a:srgbClr val="FF0000"/>
                </a:solidFill>
              </a:rPr>
              <a:t>n click OK !!!!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6" y="4792126"/>
            <a:ext cx="8051676" cy="12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907704" y="4289302"/>
            <a:ext cx="666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Enter two new fields by right mouse click on the GJ bar. The name of the fields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are specified by red rectangle  above. </a:t>
            </a:r>
            <a:r>
              <a:rPr lang="en-US" sz="1400" dirty="0" err="1" smtClean="0">
                <a:solidFill>
                  <a:srgbClr val="FF0000"/>
                </a:solidFill>
              </a:rPr>
              <a:t>Th</a:t>
            </a:r>
            <a:r>
              <a:rPr lang="cs-CZ" sz="1400" dirty="0" smtClean="0">
                <a:solidFill>
                  <a:srgbClr val="FF0000"/>
                </a:solidFill>
              </a:rPr>
              <a:t>e</a:t>
            </a:r>
            <a:r>
              <a:rPr lang="en-US" sz="1400" dirty="0" smtClean="0">
                <a:solidFill>
                  <a:srgbClr val="FF0000"/>
                </a:solidFill>
              </a:rPr>
              <a:t>n click OK.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9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Entering</a:t>
            </a:r>
            <a:r>
              <a:rPr lang="cs-CZ" dirty="0" smtClean="0"/>
              <a:t> data to G/L and </a:t>
            </a:r>
            <a:r>
              <a:rPr lang="cs-CZ" dirty="0" err="1" smtClean="0"/>
              <a:t>Apply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221589" cy="136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956376" y="2276872"/>
            <a:ext cx="64807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/>
              <a:t>F6</a:t>
            </a:r>
            <a:endParaRPr lang="cs-CZ" sz="1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7920880" cy="27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56176" y="3933056"/>
            <a:ext cx="23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List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all</a:t>
            </a:r>
            <a:r>
              <a:rPr lang="cs-CZ" b="1" dirty="0" smtClean="0">
                <a:solidFill>
                  <a:srgbClr val="FF0000"/>
                </a:solidFill>
              </a:rPr>
              <a:t> open </a:t>
            </a:r>
            <a:r>
              <a:rPr lang="cs-CZ" b="1" dirty="0" err="1" smtClean="0">
                <a:solidFill>
                  <a:srgbClr val="FF0000"/>
                </a:solidFill>
              </a:rPr>
              <a:t>invoices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5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Entering</a:t>
            </a:r>
            <a:r>
              <a:rPr lang="cs-CZ" dirty="0"/>
              <a:t> data to </a:t>
            </a:r>
            <a:r>
              <a:rPr lang="cs-CZ" dirty="0" smtClean="0"/>
              <a:t>G/L </a:t>
            </a:r>
            <a:r>
              <a:rPr lang="cs-CZ" dirty="0"/>
              <a:t>and </a:t>
            </a:r>
            <a:r>
              <a:rPr lang="cs-CZ" dirty="0" err="1"/>
              <a:t>Apply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920880" cy="27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83568" y="4005064"/>
            <a:ext cx="7632848" cy="186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051720" y="4365104"/>
            <a:ext cx="427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Make a </a:t>
            </a:r>
            <a:r>
              <a:rPr lang="cs-CZ" dirty="0" err="1" smtClean="0">
                <a:solidFill>
                  <a:srgbClr val="FF0000"/>
                </a:solidFill>
              </a:rPr>
              <a:t>choice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one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them</a:t>
            </a:r>
            <a:r>
              <a:rPr lang="cs-CZ" dirty="0" smtClean="0">
                <a:solidFill>
                  <a:srgbClr val="FF0000"/>
                </a:solidFill>
              </a:rPr>
              <a:t> and enter OK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34" y="4755243"/>
            <a:ext cx="4352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5220072" y="4898118"/>
            <a:ext cx="0" cy="4750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" y="5408111"/>
            <a:ext cx="7732822" cy="109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10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 GJ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correct</a:t>
            </a:r>
            <a:r>
              <a:rPr lang="cs-CZ" dirty="0" smtClean="0"/>
              <a:t> data by F11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85775"/>
            <a:ext cx="232385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85775"/>
            <a:ext cx="259228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915816" y="177281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2339752" y="2780928"/>
            <a:ext cx="21602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53" y="3501008"/>
            <a:ext cx="174683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291321" y="4365104"/>
            <a:ext cx="421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9461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638</Words>
  <Application>Microsoft Office PowerPoint</Application>
  <PresentationFormat>Předvádění na obrazovce (4:3)</PresentationFormat>
  <Paragraphs>107</Paragraphs>
  <Slides>28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Introduction to MS Dynamics NAV XIII.</vt:lpstr>
      <vt:lpstr>General Journals and its use in G/L</vt:lpstr>
      <vt:lpstr>General Journals and its use in G/L</vt:lpstr>
      <vt:lpstr>Applying principle</vt:lpstr>
      <vt:lpstr>Impacts to G/L (General Ledger Entries) </vt:lpstr>
      <vt:lpstr>Setup of General Journal</vt:lpstr>
      <vt:lpstr>Entering data to G/L and Apply</vt:lpstr>
      <vt:lpstr>Entering data to G/L and Apply</vt:lpstr>
      <vt:lpstr>Post GJ with correct data by F11</vt:lpstr>
      <vt:lpstr>Results in General Ledger</vt:lpstr>
      <vt:lpstr>Results in Customer Ledger Entry</vt:lpstr>
      <vt:lpstr>Results in Customer Ledger Entry</vt:lpstr>
      <vt:lpstr>Unapply in Customer Ledger Entry</vt:lpstr>
      <vt:lpstr>Unapply in Customer Ledger Entry</vt:lpstr>
      <vt:lpstr>Unapply in Customer Ledger Entry</vt:lpstr>
      <vt:lpstr>Apply Entries by use of Shift-F9</vt:lpstr>
      <vt:lpstr>Apply Entries by use of Shift-F9</vt:lpstr>
      <vt:lpstr>Apply Entries by use of Shift-F9</vt:lpstr>
      <vt:lpstr>Apply Entries from Customer Card by use of Ctrl-F5 and Applied Entries</vt:lpstr>
      <vt:lpstr>Enter payment 100 000 into GJ (Customer) (another type of Payment application from  Customer Ledger Entries  : only presentation )</vt:lpstr>
      <vt:lpstr>Open entries from Customer Card by Ctrl-F5 so you can see unapplied payment  (another type of Payment application from  Customer Ledger Entries  : only presentation) </vt:lpstr>
      <vt:lpstr>Apply open payment to more than one open invoices (another type of Payment application from  Customer Ledger Entries  : only presentation)</vt:lpstr>
      <vt:lpstr>Applied Entries from Entry button (another type of Payment application from  Customer Ledger Entries  : only presentation)</vt:lpstr>
      <vt:lpstr>Amount transfer from one account to another one and Reverse</vt:lpstr>
      <vt:lpstr>Amount transfer from one account to another one and Reverse</vt:lpstr>
      <vt:lpstr>Amount transfer from one account to another and Reverse</vt:lpstr>
      <vt:lpstr>Amount transfer from one account to another and Reverse</vt:lpstr>
      <vt:lpstr>End of the section XIII.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122</cp:revision>
  <dcterms:created xsi:type="dcterms:W3CDTF">2014-09-15T11:04:04Z</dcterms:created>
  <dcterms:modified xsi:type="dcterms:W3CDTF">2014-10-15T09:04:44Z</dcterms:modified>
</cp:coreProperties>
</file>