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1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2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3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4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5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6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7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18.xml" ContentType="application/vnd.openxmlformats-officedocument.theme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19.xml" ContentType="application/vnd.openxmlformats-officedocument.theme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20.xml" ContentType="application/vnd.openxmlformats-officedocument.theme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theme/theme21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theme/theme22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theme/theme23.xml" ContentType="application/vnd.openxmlformats-officedocument.theme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theme/theme24.xml" ContentType="application/vnd.openxmlformats-officedocument.theme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theme/theme25.xml" ContentType="application/vnd.openxmlformats-officedocument.theme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theme/theme26.xml" ContentType="application/vnd.openxmlformats-officedocument.theme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theme/theme27.xml" ContentType="application/vnd.openxmlformats-officedocument.theme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theme/theme2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7" r:id="rId3"/>
    <p:sldMasterId id="2147483699" r:id="rId4"/>
    <p:sldMasterId id="2147483711" r:id="rId5"/>
    <p:sldMasterId id="2147483726" r:id="rId6"/>
    <p:sldMasterId id="2147483738" r:id="rId7"/>
    <p:sldMasterId id="2147483750" r:id="rId8"/>
    <p:sldMasterId id="2147483762" r:id="rId9"/>
    <p:sldMasterId id="2147483777" r:id="rId10"/>
    <p:sldMasterId id="2147483789" r:id="rId11"/>
    <p:sldMasterId id="2147483801" r:id="rId12"/>
    <p:sldMasterId id="2147483813" r:id="rId13"/>
    <p:sldMasterId id="2147483828" r:id="rId14"/>
    <p:sldMasterId id="2147483840" r:id="rId15"/>
    <p:sldMasterId id="2147483852" r:id="rId16"/>
    <p:sldMasterId id="2147483864" r:id="rId17"/>
    <p:sldMasterId id="2147483879" r:id="rId18"/>
    <p:sldMasterId id="2147483891" r:id="rId19"/>
    <p:sldMasterId id="2147483903" r:id="rId20"/>
    <p:sldMasterId id="2147483915" r:id="rId21"/>
    <p:sldMasterId id="2147483930" r:id="rId22"/>
    <p:sldMasterId id="2147483942" r:id="rId23"/>
    <p:sldMasterId id="2147483954" r:id="rId24"/>
    <p:sldMasterId id="2147483966" r:id="rId25"/>
    <p:sldMasterId id="2147483981" r:id="rId26"/>
    <p:sldMasterId id="2147483993" r:id="rId27"/>
    <p:sldMasterId id="2147484005" r:id="rId28"/>
  </p:sldMasterIdLst>
  <p:sldIdLst>
    <p:sldId id="256" r:id="rId29"/>
    <p:sldId id="257" r:id="rId30"/>
    <p:sldId id="259" r:id="rId31"/>
    <p:sldId id="260" r:id="rId32"/>
    <p:sldId id="261" r:id="rId33"/>
    <p:sldId id="262" r:id="rId34"/>
    <p:sldId id="265" r:id="rId35"/>
    <p:sldId id="266" r:id="rId36"/>
    <p:sldId id="267" r:id="rId37"/>
    <p:sldId id="263" r:id="rId38"/>
    <p:sldId id="264" r:id="rId39"/>
    <p:sldId id="268" r:id="rId40"/>
    <p:sldId id="269" r:id="rId41"/>
    <p:sldId id="270" r:id="rId42"/>
    <p:sldId id="271" r:id="rId43"/>
    <p:sldId id="272" r:id="rId44"/>
    <p:sldId id="273" r:id="rId45"/>
    <p:sldId id="274" r:id="rId46"/>
    <p:sldId id="275" r:id="rId47"/>
    <p:sldId id="276" r:id="rId48"/>
    <p:sldId id="277" r:id="rId49"/>
    <p:sldId id="278" r:id="rId50"/>
    <p:sldId id="279" r:id="rId51"/>
    <p:sldId id="280" r:id="rId52"/>
    <p:sldId id="281" r:id="rId53"/>
    <p:sldId id="282" r:id="rId54"/>
    <p:sldId id="283" r:id="rId55"/>
    <p:sldId id="284" r:id="rId56"/>
    <p:sldId id="285" r:id="rId57"/>
    <p:sldId id="286" r:id="rId58"/>
    <p:sldId id="287" r:id="rId59"/>
    <p:sldId id="288" r:id="rId60"/>
    <p:sldId id="289" r:id="rId61"/>
    <p:sldId id="290" r:id="rId62"/>
    <p:sldId id="291" r:id="rId63"/>
    <p:sldId id="292" r:id="rId64"/>
    <p:sldId id="293" r:id="rId65"/>
    <p:sldId id="298" r:id="rId66"/>
    <p:sldId id="297" r:id="rId67"/>
    <p:sldId id="299" r:id="rId68"/>
    <p:sldId id="296" r:id="rId69"/>
    <p:sldId id="300" r:id="rId7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1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6.xml"/><Relationship Id="rId42" Type="http://schemas.openxmlformats.org/officeDocument/2006/relationships/slide" Target="slides/slide14.xml"/><Relationship Id="rId47" Type="http://schemas.openxmlformats.org/officeDocument/2006/relationships/slide" Target="slides/slide19.xml"/><Relationship Id="rId50" Type="http://schemas.openxmlformats.org/officeDocument/2006/relationships/slide" Target="slides/slide22.xml"/><Relationship Id="rId55" Type="http://schemas.openxmlformats.org/officeDocument/2006/relationships/slide" Target="slides/slide27.xml"/><Relationship Id="rId63" Type="http://schemas.openxmlformats.org/officeDocument/2006/relationships/slide" Target="slides/slide35.xml"/><Relationship Id="rId68" Type="http://schemas.openxmlformats.org/officeDocument/2006/relationships/slide" Target="slides/slide40.xml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53" Type="http://schemas.openxmlformats.org/officeDocument/2006/relationships/slide" Target="slides/slide25.xml"/><Relationship Id="rId58" Type="http://schemas.openxmlformats.org/officeDocument/2006/relationships/slide" Target="slides/slide30.xml"/><Relationship Id="rId66" Type="http://schemas.openxmlformats.org/officeDocument/2006/relationships/slide" Target="slides/slide38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8.xml"/><Relationship Id="rId49" Type="http://schemas.openxmlformats.org/officeDocument/2006/relationships/slide" Target="slides/slide21.xml"/><Relationship Id="rId57" Type="http://schemas.openxmlformats.org/officeDocument/2006/relationships/slide" Target="slides/slide29.xml"/><Relationship Id="rId61" Type="http://schemas.openxmlformats.org/officeDocument/2006/relationships/slide" Target="slides/slide33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52" Type="http://schemas.openxmlformats.org/officeDocument/2006/relationships/slide" Target="slides/slide24.xml"/><Relationship Id="rId60" Type="http://schemas.openxmlformats.org/officeDocument/2006/relationships/slide" Target="slides/slide32.xml"/><Relationship Id="rId65" Type="http://schemas.openxmlformats.org/officeDocument/2006/relationships/slide" Target="slides/slide37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slide" Target="slides/slide20.xml"/><Relationship Id="rId56" Type="http://schemas.openxmlformats.org/officeDocument/2006/relationships/slide" Target="slides/slide28.xml"/><Relationship Id="rId64" Type="http://schemas.openxmlformats.org/officeDocument/2006/relationships/slide" Target="slides/slide36.xml"/><Relationship Id="rId69" Type="http://schemas.openxmlformats.org/officeDocument/2006/relationships/slide" Target="slides/slide4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3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slide" Target="slides/slide18.xml"/><Relationship Id="rId59" Type="http://schemas.openxmlformats.org/officeDocument/2006/relationships/slide" Target="slides/slide31.xml"/><Relationship Id="rId67" Type="http://schemas.openxmlformats.org/officeDocument/2006/relationships/slide" Target="slides/slide39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3.xml"/><Relationship Id="rId54" Type="http://schemas.openxmlformats.org/officeDocument/2006/relationships/slide" Target="slides/slide26.xml"/><Relationship Id="rId62" Type="http://schemas.openxmlformats.org/officeDocument/2006/relationships/slide" Target="slides/slide34.xml"/><Relationship Id="rId70" Type="http://schemas.openxmlformats.org/officeDocument/2006/relationships/slide" Target="slides/slide4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7843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0" y="0"/>
            <a:ext cx="9144000" cy="2344738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1E5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" name="Picture 24" descr="titl 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506663" y="2565400"/>
            <a:ext cx="5688012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8433C-0D5D-4E4C-882A-D37736ED3D0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53A90-A16C-4252-8CDA-0B13AB17B9F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36F6C-EB70-4B77-8505-BD6CEBA8595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AD6F9-0C0E-408C-BC57-13DBDBDE6E8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1BCC2-9F8E-4CE7-A869-0286B229EC7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8" y="1125538"/>
            <a:ext cx="2057400" cy="50069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20725" y="1125538"/>
            <a:ext cx="6024563" cy="50069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58C95-8540-4040-A8C7-6D30CC61DB5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Nadpis, text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1125538"/>
            <a:ext cx="7827963" cy="6477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graf 3"/>
          <p:cNvSpPr>
            <a:spLocks noGrp="1"/>
          </p:cNvSpPr>
          <p:nvPr>
            <p:ph type="chart"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/>
          <a:p>
            <a:pPr lvl="0"/>
            <a:r>
              <a:rPr lang="cs-CZ" noProof="0" smtClean="0"/>
              <a:t>Kliknutím na ikonu přidáte graf.</a:t>
            </a:r>
            <a:endParaRPr lang="cs-CZ" noProof="0" smtClean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1B6E4-7A18-4CD6-9081-0E171DF7637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hf hd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1125538"/>
            <a:ext cx="7827963" cy="6477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1B6E4-7A18-4CD6-9081-0E171DF7637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hf hd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EF682-1592-44D9-8524-5D91CB6CA8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F83ED-F039-44B1-97E2-3EE33B872D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8" y="1125538"/>
            <a:ext cx="2057400" cy="50069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20725" y="1125538"/>
            <a:ext cx="6024563" cy="50069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D2F2A-E8E7-4EFD-99AC-3F4AE1B022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DA20D-70F8-48B0-A435-585BFA8167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5667D-CDBB-4890-9AC1-1168056CBA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82480-BD28-461A-AD56-D350E2FA06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227FF-C212-43FB-983E-2FE53FC224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02DC9-0BB2-4239-A384-B6D7E8EB7D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D1070-E783-4C5F-8DAF-8C12FCD850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FB048-76C1-4F5F-942E-DCB5540622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93873-7DDA-495D-BDCF-DC030E058F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7469E-1175-4BB0-88E0-3F6389C38B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Nadpis, text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1125538"/>
            <a:ext cx="7827963" cy="6477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graf 3"/>
          <p:cNvSpPr>
            <a:spLocks noGrp="1"/>
          </p:cNvSpPr>
          <p:nvPr>
            <p:ph type="chart"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/>
          <a:p>
            <a:pPr lvl="0"/>
            <a:r>
              <a:rPr lang="cs-CZ" noProof="0" smtClean="0"/>
              <a:t>Kliknutím na ikonu přidáte graf.</a:t>
            </a:r>
            <a:endParaRPr lang="cs-CZ" noProof="0" smtClean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E0146-76A5-4F78-8A56-504AB5A866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97415-9215-49B6-843E-8F03596BAD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BFB84-0134-4518-B909-FD1AE5508F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1125538"/>
            <a:ext cx="4040188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1125538"/>
            <a:ext cx="40417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ABC2F-69C7-4F41-91DB-F8A5F9E68B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9E45D-80A1-4F33-AD98-C157FF9075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551B8-CFC3-4C09-863C-6C04F72DC2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68E0A-AD1B-4AC6-A72C-EE52A55DB5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2E1F-EDC0-4C42-9E4A-D71B8839AC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C002D-F55D-460F-8738-48B5789514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C39B2-C99E-41E7-BFDA-25221CB41A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1125538"/>
            <a:ext cx="7827963" cy="6477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79871-2804-4D04-B307-F5E3833032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EF682-1592-44D9-8524-5D91CB6CA8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C6D8F-B548-4B47-BC18-32121D9DF4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D8A65-695C-4D30-AA95-0B66E255AF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20950" y="1125538"/>
            <a:ext cx="31400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813425" y="1125538"/>
            <a:ext cx="3141663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FDCFB-D65C-4B99-8C59-383A6E7072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3EDC6-1CBA-40D2-9356-D7AF5117C1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8433C-0D5D-4E4C-882A-D37736ED3D0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53A90-A16C-4252-8CDA-0B13AB17B9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36F6C-EB70-4B77-8505-BD6CEBA859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AD6F9-0C0E-408C-BC57-13DBDBDE6E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CA0F3C-2BD0-4E9F-9D6A-DE2BA0C5BF88}" type="datetimeFigureOut">
              <a:rPr lang="cs-CZ" smtClean="0"/>
              <a:t>4.11.2014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443122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1BCC2-9F8E-4CE7-A869-0286B229EC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58C95-8540-4040-A8C7-6D30CC61DB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7843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0" y="0"/>
            <a:ext cx="9144000" cy="2344738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1E5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" name="Picture 24" descr="titl 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506663" y="2565400"/>
            <a:ext cx="5688012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1B6E4-7A18-4CD6-9081-0E171DF7637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hf hdr="0" dt="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C6D8F-B548-4B47-BC18-32121D9DF4E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D8A65-695C-4D30-AA95-0B66E255AFB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FDCFB-D65C-4B99-8C59-383A6E70724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3EDC6-1CBA-40D2-9356-D7AF5117C15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8433C-0D5D-4E4C-882A-D37736ED3D0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53A90-A16C-4252-8CDA-0B13AB17B9F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36F6C-EB70-4B77-8505-BD6CEBA8595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F83ED-F039-44B1-97E2-3EE33B872D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AD6F9-0C0E-408C-BC57-13DBDBDE6E8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1BCC2-9F8E-4CE7-A869-0286B229EC7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8" y="1125538"/>
            <a:ext cx="2057400" cy="50069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20725" y="1125538"/>
            <a:ext cx="6024563" cy="50069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58C95-8540-4040-A8C7-6D30CC61DB5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Nadpis, text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1125538"/>
            <a:ext cx="7827963" cy="6477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graf 3"/>
          <p:cNvSpPr>
            <a:spLocks noGrp="1"/>
          </p:cNvSpPr>
          <p:nvPr>
            <p:ph type="chart"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/>
          <a:p>
            <a:pPr lvl="0"/>
            <a:r>
              <a:rPr lang="cs-CZ" noProof="0" smtClean="0"/>
              <a:t>Kliknutím na ikonu přidáte graf.</a:t>
            </a:r>
            <a:endParaRPr lang="cs-CZ" noProof="0" smtClean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1B6E4-7A18-4CD6-9081-0E171DF7637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hf hdr="0" dt="0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1125538"/>
            <a:ext cx="7827963" cy="6477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1B6E4-7A18-4CD6-9081-0E171DF7637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hf hdr="0" dt="0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EF682-1592-44D9-8524-5D91CB6CA8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F83ED-F039-44B1-97E2-3EE33B872D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D2F2A-E8E7-4EFD-99AC-3F4AE1B022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DA20D-70F8-48B0-A435-585BFA8167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5667D-CDBB-4890-9AC1-1168056CBA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D2F2A-E8E7-4EFD-99AC-3F4AE1B022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82480-BD28-461A-AD56-D350E2FA06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227FF-C212-43FB-983E-2FE53FC224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02DC9-0BB2-4239-A384-B6D7E8EB7D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D1070-E783-4C5F-8DAF-8C12FCD850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FB048-76C1-4F5F-942E-DCB5540622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93873-7DDA-495D-BDCF-DC030E058F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7469E-1175-4BB0-88E0-3F6389C38B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E0146-76A5-4F78-8A56-504AB5A866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97415-9215-49B6-843E-8F03596BAD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BFB84-0134-4518-B909-FD1AE5508F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DA20D-70F8-48B0-A435-585BFA8167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1125538"/>
            <a:ext cx="4040188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1125538"/>
            <a:ext cx="40417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ABC2F-69C7-4F41-91DB-F8A5F9E68B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9E45D-80A1-4F33-AD98-C157FF9075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551B8-CFC3-4C09-863C-6C04F72DC2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68E0A-AD1B-4AC6-A72C-EE52A55DB5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2E1F-EDC0-4C42-9E4A-D71B8839AC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C002D-F55D-460F-8738-48B5789514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C39B2-C99E-41E7-BFDA-25221CB41A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79871-2804-4D04-B307-F5E3833032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EF682-1592-44D9-8524-5D91CB6CA8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C6D8F-B548-4B47-BC18-32121D9DF4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5667D-CDBB-4890-9AC1-1168056CBA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D8A65-695C-4D30-AA95-0B66E255AF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20950" y="1125538"/>
            <a:ext cx="31400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813425" y="1125538"/>
            <a:ext cx="3141663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FDCFB-D65C-4B99-8C59-383A6E7072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3EDC6-1CBA-40D2-9356-D7AF5117C1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8433C-0D5D-4E4C-882A-D37736ED3D0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53A90-A16C-4252-8CDA-0B13AB17B9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36F6C-EB70-4B77-8505-BD6CEBA859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AD6F9-0C0E-408C-BC57-13DBDBDE6E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1BCC2-9F8E-4CE7-A869-0286B229EC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58C95-8540-4040-A8C7-6D30CC61DB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7843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0" y="0"/>
            <a:ext cx="9144000" cy="2344738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1E5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" name="Picture 24" descr="titl 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506663" y="2565400"/>
            <a:ext cx="5688012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1B6E4-7A18-4CD6-9081-0E171DF7637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82480-BD28-461A-AD56-D350E2FA06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C6D8F-B548-4B47-BC18-32121D9DF4E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D8A65-695C-4D30-AA95-0B66E255AFB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FDCFB-D65C-4B99-8C59-383A6E70724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3EDC6-1CBA-40D2-9356-D7AF5117C15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8433C-0D5D-4E4C-882A-D37736ED3D0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53A90-A16C-4252-8CDA-0B13AB17B9F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36F6C-EB70-4B77-8505-BD6CEBA8595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AD6F9-0C0E-408C-BC57-13DBDBDE6E8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1BCC2-9F8E-4CE7-A869-0286B229EC7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8" y="1125538"/>
            <a:ext cx="2057400" cy="50069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20725" y="1125538"/>
            <a:ext cx="6024563" cy="50069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58C95-8540-4040-A8C7-6D30CC61DB5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227FF-C212-43FB-983E-2FE53FC224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Nadpis, text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1125538"/>
            <a:ext cx="7827963" cy="6477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graf 3"/>
          <p:cNvSpPr>
            <a:spLocks noGrp="1"/>
          </p:cNvSpPr>
          <p:nvPr>
            <p:ph type="chart"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/>
          <a:p>
            <a:pPr lvl="0"/>
            <a:r>
              <a:rPr lang="cs-CZ" noProof="0" smtClean="0"/>
              <a:t>Kliknutím na ikonu přidáte graf.</a:t>
            </a:r>
            <a:endParaRPr lang="cs-CZ" noProof="0" smtClean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1B6E4-7A18-4CD6-9081-0E171DF7637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hf hdr="0" dt="0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1125538"/>
            <a:ext cx="7827963" cy="6477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1B6E4-7A18-4CD6-9081-0E171DF7637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hf hdr="0" dt="0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EF682-1592-44D9-8524-5D91CB6CA8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F83ED-F039-44B1-97E2-3EE33B872D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D2F2A-E8E7-4EFD-99AC-3F4AE1B022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DA20D-70F8-48B0-A435-585BFA8167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5667D-CDBB-4890-9AC1-1168056CBA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82480-BD28-461A-AD56-D350E2FA06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227FF-C212-43FB-983E-2FE53FC224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02DC9-0BB2-4239-A384-B6D7E8EB7D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02DC9-0BB2-4239-A384-B6D7E8EB7D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D1070-E783-4C5F-8DAF-8C12FCD850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FB048-76C1-4F5F-942E-DCB5540622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93873-7DDA-495D-BDCF-DC030E058F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7469E-1175-4BB0-88E0-3F6389C38B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E0146-76A5-4F78-8A56-504AB5A866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97415-9215-49B6-843E-8F03596BAD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BFB84-0134-4518-B909-FD1AE5508F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1125538"/>
            <a:ext cx="4040188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1125538"/>
            <a:ext cx="40417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ABC2F-69C7-4F41-91DB-F8A5F9E68B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9E45D-80A1-4F33-AD98-C157FF9075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551B8-CFC3-4C09-863C-6C04F72DC2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D1070-E783-4C5F-8DAF-8C12FCD850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68E0A-AD1B-4AC6-A72C-EE52A55DB5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2E1F-EDC0-4C42-9E4A-D71B8839AC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C002D-F55D-460F-8738-48B5789514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C39B2-C99E-41E7-BFDA-25221CB41A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79871-2804-4D04-B307-F5E3833032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EF682-1592-44D9-8524-5D91CB6CA8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C6D8F-B548-4B47-BC18-32121D9DF4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D8A65-695C-4D30-AA95-0B66E255AF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20950" y="1125538"/>
            <a:ext cx="31400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813425" y="1125538"/>
            <a:ext cx="3141663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FDCFB-D65C-4B99-8C59-383A6E7072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3EDC6-1CBA-40D2-9356-D7AF5117C1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FB048-76C1-4F5F-942E-DCB5540622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8433C-0D5D-4E4C-882A-D37736ED3D0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53A90-A16C-4252-8CDA-0B13AB17B9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36F6C-EB70-4B77-8505-BD6CEBA859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AD6F9-0C0E-408C-BC57-13DBDBDE6E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1BCC2-9F8E-4CE7-A869-0286B229EC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58C95-8540-4040-A8C7-6D30CC61DB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7843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0" y="0"/>
            <a:ext cx="9144000" cy="2344738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1E5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" name="Picture 24" descr="titl 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506663" y="2565400"/>
            <a:ext cx="5688012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1B6E4-7A18-4CD6-9081-0E171DF7637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hf hdr="0" dt="0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C6D8F-B548-4B47-BC18-32121D9DF4E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D8A65-695C-4D30-AA95-0B66E255AFB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FDCFB-D65C-4B99-8C59-383A6E70724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93873-7DDA-495D-BDCF-DC030E058F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3EDC6-1CBA-40D2-9356-D7AF5117C15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8433C-0D5D-4E4C-882A-D37736ED3D0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53A90-A16C-4252-8CDA-0B13AB17B9F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36F6C-EB70-4B77-8505-BD6CEBA8595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AD6F9-0C0E-408C-BC57-13DBDBDE6E8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1BCC2-9F8E-4CE7-A869-0286B229EC7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8" y="1125538"/>
            <a:ext cx="2057400" cy="50069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20725" y="1125538"/>
            <a:ext cx="6024563" cy="50069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58C95-8540-4040-A8C7-6D30CC61DB5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Nadpis, text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1125538"/>
            <a:ext cx="7827963" cy="6477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graf 3"/>
          <p:cNvSpPr>
            <a:spLocks noGrp="1"/>
          </p:cNvSpPr>
          <p:nvPr>
            <p:ph type="chart"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/>
          <a:p>
            <a:pPr lvl="0"/>
            <a:r>
              <a:rPr lang="cs-CZ" noProof="0" smtClean="0"/>
              <a:t>Kliknutím na ikonu přidáte graf.</a:t>
            </a:r>
            <a:endParaRPr lang="cs-CZ" noProof="0" smtClean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1B6E4-7A18-4CD6-9081-0E171DF7637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hf hdr="0" dt="0"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1125538"/>
            <a:ext cx="7827963" cy="6477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1B6E4-7A18-4CD6-9081-0E171DF7637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hf hdr="0" dt="0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EF682-1592-44D9-8524-5D91CB6CA8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7469E-1175-4BB0-88E0-3F6389C38B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F83ED-F039-44B1-97E2-3EE33B872D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D2F2A-E8E7-4EFD-99AC-3F4AE1B022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DA20D-70F8-48B0-A435-585BFA8167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5667D-CDBB-4890-9AC1-1168056CBA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82480-BD28-461A-AD56-D350E2FA06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227FF-C212-43FB-983E-2FE53FC224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02DC9-0BB2-4239-A384-B6D7E8EB7D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D1070-E783-4C5F-8DAF-8C12FCD850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FB048-76C1-4F5F-942E-DCB5540622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93873-7DDA-495D-BDCF-DC030E058F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E0146-76A5-4F78-8A56-504AB5A866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7469E-1175-4BB0-88E0-3F6389C38B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E0146-76A5-4F78-8A56-504AB5A866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97415-9215-49B6-843E-8F03596BAD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BFB84-0134-4518-B909-FD1AE5508F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1125538"/>
            <a:ext cx="4040188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1125538"/>
            <a:ext cx="40417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ABC2F-69C7-4F41-91DB-F8A5F9E68B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9E45D-80A1-4F33-AD98-C157FF9075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551B8-CFC3-4C09-863C-6C04F72DC2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68E0A-AD1B-4AC6-A72C-EE52A55DB5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2E1F-EDC0-4C42-9E4A-D71B8839AC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C002D-F55D-460F-8738-48B5789514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97415-9215-49B6-843E-8F03596BAD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C39B2-C99E-41E7-BFDA-25221CB41A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79871-2804-4D04-B307-F5E3833032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EF682-1592-44D9-8524-5D91CB6CA8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C6D8F-B548-4B47-BC18-32121D9DF4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D8A65-695C-4D30-AA95-0B66E255AF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20950" y="1125538"/>
            <a:ext cx="31400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813425" y="1125538"/>
            <a:ext cx="3141663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FDCFB-D65C-4B99-8C59-383A6E7072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3EDC6-1CBA-40D2-9356-D7AF5117C1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8433C-0D5D-4E4C-882A-D37736ED3D0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53A90-A16C-4252-8CDA-0B13AB17B9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36F6C-EB70-4B77-8505-BD6CEBA859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BFB84-0134-4518-B909-FD1AE5508F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AD6F9-0C0E-408C-BC57-13DBDBDE6E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1BCC2-9F8E-4CE7-A869-0286B229EC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58C95-8540-4040-A8C7-6D30CC61DB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7843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0" y="0"/>
            <a:ext cx="9144000" cy="2344738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1E5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" name="Picture 24" descr="titl 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506663" y="2565400"/>
            <a:ext cx="5688012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5759F-10CD-4CC2-A64F-5ACBFDFC345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hf hdr="0" dt="0"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D2F2A-E8E7-4EFD-99AC-3F4AE1B022E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DA20D-70F8-48B0-A435-585BFA81673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5667D-CDBB-4890-9AC1-1168056CBA7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82480-BD28-461A-AD56-D350E2FA064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227FF-C212-43FB-983E-2FE53FC224C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02DC9-0BB2-4239-A384-B6D7E8EB7DD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1125538"/>
            <a:ext cx="4040188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1125538"/>
            <a:ext cx="40417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ABC2F-69C7-4F41-91DB-F8A5F9E68B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D1070-E783-4C5F-8DAF-8C12FCD850C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FB048-76C1-4F5F-942E-DCB55406222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93873-7DDA-495D-BDCF-DC030E058F6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8" y="1125538"/>
            <a:ext cx="2057400" cy="50069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20725" y="1125538"/>
            <a:ext cx="6024563" cy="50069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7469E-1175-4BB0-88E0-3F6389C38B5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Nadpis, text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1125538"/>
            <a:ext cx="7827963" cy="6477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graf 3"/>
          <p:cNvSpPr>
            <a:spLocks noGrp="1"/>
          </p:cNvSpPr>
          <p:nvPr>
            <p:ph type="chart"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/>
          <a:p>
            <a:pPr lvl="0"/>
            <a:r>
              <a:rPr lang="cs-CZ" noProof="0" smtClean="0"/>
              <a:t>Kliknutím na ikonu přidáte graf.</a:t>
            </a:r>
            <a:endParaRPr lang="cs-CZ" noProof="0" smtClean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5759F-10CD-4CC2-A64F-5ACBFDFC345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hf hdr="0" dt="0"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1125538"/>
            <a:ext cx="7827963" cy="6477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5759F-10CD-4CC2-A64F-5ACBFDFC345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hf hdr="0" dt="0"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F83ED-F039-44B1-97E2-3EE33B872D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F83ED-F039-44B1-97E2-3EE33B872D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D2F2A-E8E7-4EFD-99AC-3F4AE1B022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DA20D-70F8-48B0-A435-585BFA8167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9E45D-80A1-4F33-AD98-C157FF9075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5667D-CDBB-4890-9AC1-1168056CBA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82480-BD28-461A-AD56-D350E2FA06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227FF-C212-43FB-983E-2FE53FC224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02DC9-0BB2-4239-A384-B6D7E8EB7D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D1070-E783-4C5F-8DAF-8C12FCD850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FB048-76C1-4F5F-942E-DCB5540622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93873-7DDA-495D-BDCF-DC030E058F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7469E-1175-4BB0-88E0-3F6389C38B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E0146-76A5-4F78-8A56-504AB5A866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97415-9215-49B6-843E-8F03596BAD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551B8-CFC3-4C09-863C-6C04F72DC2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BFB84-0134-4518-B909-FD1AE5508F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1125538"/>
            <a:ext cx="4040188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1125538"/>
            <a:ext cx="40417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ABC2F-69C7-4F41-91DB-F8A5F9E68B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9E45D-80A1-4F33-AD98-C157FF9075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551B8-CFC3-4C09-863C-6C04F72DC2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68E0A-AD1B-4AC6-A72C-EE52A55DB5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2E1F-EDC0-4C42-9E4A-D71B8839AC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C002D-F55D-460F-8738-48B5789514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C39B2-C99E-41E7-BFDA-25221CB41A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79871-2804-4D04-B307-F5E3833032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EF682-1592-44D9-8524-5D91CB6CA8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68E0A-AD1B-4AC6-A72C-EE52A55DB5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C6D8F-B548-4B47-BC18-32121D9DF4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D8A65-695C-4D30-AA95-0B66E255AF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20950" y="1125538"/>
            <a:ext cx="31400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813425" y="1125538"/>
            <a:ext cx="3141663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FDCFB-D65C-4B99-8C59-383A6E7072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3EDC6-1CBA-40D2-9356-D7AF5117C1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8433C-0D5D-4E4C-882A-D37736ED3D0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53A90-A16C-4252-8CDA-0B13AB17B9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36F6C-EB70-4B77-8505-BD6CEBA859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AD6F9-0C0E-408C-BC57-13DBDBDE6E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1BCC2-9F8E-4CE7-A869-0286B229EC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58C95-8540-4040-A8C7-6D30CC61DB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2E1F-EDC0-4C42-9E4A-D71B8839AC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C002D-F55D-460F-8738-48B5789514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C39B2-C99E-41E7-BFDA-25221CB41A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79871-2804-4D04-B307-F5E3833032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EF682-1592-44D9-8524-5D91CB6CA8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C6D8F-B548-4B47-BC18-32121D9DF4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D8A65-695C-4D30-AA95-0B66E255AF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20950" y="1125538"/>
            <a:ext cx="31400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813425" y="1125538"/>
            <a:ext cx="3141663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FDCFB-D65C-4B99-8C59-383A6E7072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3EDC6-1CBA-40D2-9356-D7AF5117C1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8433C-0D5D-4E4C-882A-D37736ED3D0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53A90-A16C-4252-8CDA-0B13AB17B9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36F6C-EB70-4B77-8505-BD6CEBA859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AD6F9-0C0E-408C-BC57-13DBDBDE6E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1BCC2-9F8E-4CE7-A869-0286B229EC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58C95-8540-4040-A8C7-6D30CC61DB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7843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0" y="0"/>
            <a:ext cx="9144000" cy="2344738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1E5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" name="Picture 24" descr="titl 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506663" y="2565400"/>
            <a:ext cx="5688012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8" y="1125538"/>
            <a:ext cx="2057400" cy="50069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20725" y="1125538"/>
            <a:ext cx="6024563" cy="50069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Nadpis, text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1125538"/>
            <a:ext cx="7827963" cy="6477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graf 3"/>
          <p:cNvSpPr>
            <a:spLocks noGrp="1"/>
          </p:cNvSpPr>
          <p:nvPr>
            <p:ph type="chart"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/>
          <a:p>
            <a:pPr lvl="0"/>
            <a:r>
              <a:rPr lang="cs-CZ" noProof="0" smtClean="0"/>
              <a:t>Kliknutím na ikonu přidáte graf.</a:t>
            </a:r>
            <a:endParaRPr lang="cs-CZ" noProof="0" smtClean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1125538"/>
            <a:ext cx="7827963" cy="6477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CA0F3C-2BD0-4E9F-9D6A-DE2BA0C5BF88}" type="datetimeFigureOut">
              <a:rPr lang="cs-CZ" smtClean="0"/>
              <a:t>4.11.2014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44312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F83ED-F039-44B1-97E2-3EE33B872D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D2F2A-E8E7-4EFD-99AC-3F4AE1B022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DA20D-70F8-48B0-A435-585BFA8167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5667D-CDBB-4890-9AC1-1168056CBA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82480-BD28-461A-AD56-D350E2FA06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227FF-C212-43FB-983E-2FE53FC224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02DC9-0BB2-4239-A384-B6D7E8EB7D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D1070-E783-4C5F-8DAF-8C12FCD850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FB048-76C1-4F5F-942E-DCB5540622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93873-7DDA-495D-BDCF-DC030E058F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7469E-1175-4BB0-88E0-3F6389C38B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E0146-76A5-4F78-8A56-504AB5A866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97415-9215-49B6-843E-8F03596BAD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BFB84-0134-4518-B909-FD1AE5508F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1125538"/>
            <a:ext cx="4040188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1125538"/>
            <a:ext cx="40417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ABC2F-69C7-4F41-91DB-F8A5F9E68B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9E45D-80A1-4F33-AD98-C157FF9075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551B8-CFC3-4C09-863C-6C04F72DC2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68E0A-AD1B-4AC6-A72C-EE52A55DB5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2E1F-EDC0-4C42-9E4A-D71B8839AC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C002D-F55D-460F-8738-48B5789514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C39B2-C99E-41E7-BFDA-25221CB41A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79871-2804-4D04-B307-F5E3833032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EF682-1592-44D9-8524-5D91CB6CA8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C6D8F-B548-4B47-BC18-32121D9DF4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D8A65-695C-4D30-AA95-0B66E255AF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20950" y="1125538"/>
            <a:ext cx="31400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813425" y="1125538"/>
            <a:ext cx="3141663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FDCFB-D65C-4B99-8C59-383A6E7072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3EDC6-1CBA-40D2-9356-D7AF5117C1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8433C-0D5D-4E4C-882A-D37736ED3D0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53A90-A16C-4252-8CDA-0B13AB17B9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36F6C-EB70-4B77-8505-BD6CEBA859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AD6F9-0C0E-408C-BC57-13DBDBDE6E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1BCC2-9F8E-4CE7-A869-0286B229EC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58C95-8540-4040-A8C7-6D30CC61DB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7843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0" y="0"/>
            <a:ext cx="9144000" cy="2344738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1E5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" name="Picture 24" descr="titl 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506663" y="2565400"/>
            <a:ext cx="5688012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1B6E4-7A18-4CD6-9081-0E171DF7637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hf hd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C6D8F-B548-4B47-BC18-32121D9DF4E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D8A65-695C-4D30-AA95-0B66E255AFB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FDCFB-D65C-4B99-8C59-383A6E70724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3EDC6-1CBA-40D2-9356-D7AF5117C15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image" Target="../media/image2.emf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image" Target="../media/image2.emf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143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slideLayout" Target="../slideLayouts/slideLayout15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image" Target="../media/image2.emf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image" Target="../media/image2.emf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slideLayout" Target="../slideLayouts/slideLayout200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190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5" Type="http://schemas.openxmlformats.org/officeDocument/2006/relationships/theme" Target="../theme/theme17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Relationship Id="rId14" Type="http://schemas.openxmlformats.org/officeDocument/2006/relationships/slideLayout" Target="../slideLayouts/slideLayout202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33.xml"/><Relationship Id="rId14" Type="http://schemas.openxmlformats.org/officeDocument/2006/relationships/image" Target="../media/image2.emf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3.xml"/><Relationship Id="rId13" Type="http://schemas.openxmlformats.org/officeDocument/2006/relationships/slideLayout" Target="../slideLayouts/slideLayout248.xml"/><Relationship Id="rId3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42.xml"/><Relationship Id="rId12" Type="http://schemas.openxmlformats.org/officeDocument/2006/relationships/slideLayout" Target="../slideLayouts/slideLayout247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37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41.xml"/><Relationship Id="rId11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0.xml"/><Relationship Id="rId15" Type="http://schemas.openxmlformats.org/officeDocument/2006/relationships/theme" Target="../theme/theme21.xml"/><Relationship Id="rId10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4.xml"/><Relationship Id="rId14" Type="http://schemas.openxmlformats.org/officeDocument/2006/relationships/slideLayout" Target="../slideLayouts/slideLayout24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7.xml"/><Relationship Id="rId3" Type="http://schemas.openxmlformats.org/officeDocument/2006/relationships/slideLayout" Target="../slideLayouts/slideLayout252.xml"/><Relationship Id="rId7" Type="http://schemas.openxmlformats.org/officeDocument/2006/relationships/slideLayout" Target="../slideLayouts/slideLayout256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51.xml"/><Relationship Id="rId1" Type="http://schemas.openxmlformats.org/officeDocument/2006/relationships/slideLayout" Target="../slideLayouts/slideLayout250.xml"/><Relationship Id="rId6" Type="http://schemas.openxmlformats.org/officeDocument/2006/relationships/slideLayout" Target="../slideLayouts/slideLayout255.xml"/><Relationship Id="rId11" Type="http://schemas.openxmlformats.org/officeDocument/2006/relationships/slideLayout" Target="../slideLayouts/slideLayout260.xml"/><Relationship Id="rId5" Type="http://schemas.openxmlformats.org/officeDocument/2006/relationships/slideLayout" Target="../slideLayouts/slideLayout254.xml"/><Relationship Id="rId10" Type="http://schemas.openxmlformats.org/officeDocument/2006/relationships/slideLayout" Target="../slideLayouts/slideLayout259.xml"/><Relationship Id="rId4" Type="http://schemas.openxmlformats.org/officeDocument/2006/relationships/slideLayout" Target="../slideLayouts/slideLayout253.xml"/><Relationship Id="rId9" Type="http://schemas.openxmlformats.org/officeDocument/2006/relationships/slideLayout" Target="../slideLayouts/slideLayout258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63.xml"/><Relationship Id="rId7" Type="http://schemas.openxmlformats.org/officeDocument/2006/relationships/slideLayout" Target="../slideLayouts/slideLayout267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62.xml"/><Relationship Id="rId1" Type="http://schemas.openxmlformats.org/officeDocument/2006/relationships/slideLayout" Target="../slideLayouts/slideLayout261.xml"/><Relationship Id="rId6" Type="http://schemas.openxmlformats.org/officeDocument/2006/relationships/slideLayout" Target="../slideLayouts/slideLayout266.xml"/><Relationship Id="rId11" Type="http://schemas.openxmlformats.org/officeDocument/2006/relationships/slideLayout" Target="../slideLayouts/slideLayout271.xml"/><Relationship Id="rId5" Type="http://schemas.openxmlformats.org/officeDocument/2006/relationships/slideLayout" Target="../slideLayouts/slideLayout265.xml"/><Relationship Id="rId10" Type="http://schemas.openxmlformats.org/officeDocument/2006/relationships/slideLayout" Target="../slideLayouts/slideLayout270.xml"/><Relationship Id="rId4" Type="http://schemas.openxmlformats.org/officeDocument/2006/relationships/slideLayout" Target="../slideLayouts/slideLayout264.xml"/><Relationship Id="rId9" Type="http://schemas.openxmlformats.org/officeDocument/2006/relationships/slideLayout" Target="../slideLayouts/slideLayout269.xml"/><Relationship Id="rId14" Type="http://schemas.openxmlformats.org/officeDocument/2006/relationships/image" Target="../media/image2.emf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74.xml"/><Relationship Id="rId7" Type="http://schemas.openxmlformats.org/officeDocument/2006/relationships/slideLayout" Target="../slideLayouts/slideLayout278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73.xml"/><Relationship Id="rId1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7.xml"/><Relationship Id="rId11" Type="http://schemas.openxmlformats.org/officeDocument/2006/relationships/slideLayout" Target="../slideLayouts/slideLayout282.xml"/><Relationship Id="rId5" Type="http://schemas.openxmlformats.org/officeDocument/2006/relationships/slideLayout" Target="../slideLayouts/slideLayout276.xml"/><Relationship Id="rId10" Type="http://schemas.openxmlformats.org/officeDocument/2006/relationships/slideLayout" Target="../slideLayouts/slideLayout281.xml"/><Relationship Id="rId4" Type="http://schemas.openxmlformats.org/officeDocument/2006/relationships/slideLayout" Target="../slideLayouts/slideLayout275.xml"/><Relationship Id="rId9" Type="http://schemas.openxmlformats.org/officeDocument/2006/relationships/slideLayout" Target="../slideLayouts/slideLayout280.xml"/><Relationship Id="rId14" Type="http://schemas.openxmlformats.org/officeDocument/2006/relationships/image" Target="../media/image2.emf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0.xml"/><Relationship Id="rId13" Type="http://schemas.openxmlformats.org/officeDocument/2006/relationships/slideLayout" Target="../slideLayouts/slideLayout295.xml"/><Relationship Id="rId3" Type="http://schemas.openxmlformats.org/officeDocument/2006/relationships/slideLayout" Target="../slideLayouts/slideLayout285.xml"/><Relationship Id="rId7" Type="http://schemas.openxmlformats.org/officeDocument/2006/relationships/slideLayout" Target="../slideLayouts/slideLayout289.xml"/><Relationship Id="rId12" Type="http://schemas.openxmlformats.org/officeDocument/2006/relationships/slideLayout" Target="../slideLayouts/slideLayout294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84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283.xml"/><Relationship Id="rId6" Type="http://schemas.openxmlformats.org/officeDocument/2006/relationships/slideLayout" Target="../slideLayouts/slideLayout288.xml"/><Relationship Id="rId11" Type="http://schemas.openxmlformats.org/officeDocument/2006/relationships/slideLayout" Target="../slideLayouts/slideLayout293.xml"/><Relationship Id="rId5" Type="http://schemas.openxmlformats.org/officeDocument/2006/relationships/slideLayout" Target="../slideLayouts/slideLayout287.xml"/><Relationship Id="rId15" Type="http://schemas.openxmlformats.org/officeDocument/2006/relationships/theme" Target="../theme/theme25.xml"/><Relationship Id="rId10" Type="http://schemas.openxmlformats.org/officeDocument/2006/relationships/slideLayout" Target="../slideLayouts/slideLayout292.xml"/><Relationship Id="rId4" Type="http://schemas.openxmlformats.org/officeDocument/2006/relationships/slideLayout" Target="../slideLayouts/slideLayout286.xml"/><Relationship Id="rId9" Type="http://schemas.openxmlformats.org/officeDocument/2006/relationships/slideLayout" Target="../slideLayouts/slideLayout291.xml"/><Relationship Id="rId14" Type="http://schemas.openxmlformats.org/officeDocument/2006/relationships/slideLayout" Target="../slideLayouts/slideLayout296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4.xml"/><Relationship Id="rId3" Type="http://schemas.openxmlformats.org/officeDocument/2006/relationships/slideLayout" Target="../slideLayouts/slideLayout299.xml"/><Relationship Id="rId7" Type="http://schemas.openxmlformats.org/officeDocument/2006/relationships/slideLayout" Target="../slideLayouts/slideLayout303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98.xml"/><Relationship Id="rId1" Type="http://schemas.openxmlformats.org/officeDocument/2006/relationships/slideLayout" Target="../slideLayouts/slideLayout297.xml"/><Relationship Id="rId6" Type="http://schemas.openxmlformats.org/officeDocument/2006/relationships/slideLayout" Target="../slideLayouts/slideLayout302.xml"/><Relationship Id="rId11" Type="http://schemas.openxmlformats.org/officeDocument/2006/relationships/slideLayout" Target="../slideLayouts/slideLayout307.xml"/><Relationship Id="rId5" Type="http://schemas.openxmlformats.org/officeDocument/2006/relationships/slideLayout" Target="../slideLayouts/slideLayout301.xml"/><Relationship Id="rId10" Type="http://schemas.openxmlformats.org/officeDocument/2006/relationships/slideLayout" Target="../slideLayouts/slideLayout306.xml"/><Relationship Id="rId4" Type="http://schemas.openxmlformats.org/officeDocument/2006/relationships/slideLayout" Target="../slideLayouts/slideLayout300.xml"/><Relationship Id="rId9" Type="http://schemas.openxmlformats.org/officeDocument/2006/relationships/slideLayout" Target="../slideLayouts/slideLayout305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5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10.xml"/><Relationship Id="rId7" Type="http://schemas.openxmlformats.org/officeDocument/2006/relationships/slideLayout" Target="../slideLayouts/slideLayout314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309.xml"/><Relationship Id="rId1" Type="http://schemas.openxmlformats.org/officeDocument/2006/relationships/slideLayout" Target="../slideLayouts/slideLayout308.xml"/><Relationship Id="rId6" Type="http://schemas.openxmlformats.org/officeDocument/2006/relationships/slideLayout" Target="../slideLayouts/slideLayout313.xml"/><Relationship Id="rId11" Type="http://schemas.openxmlformats.org/officeDocument/2006/relationships/slideLayout" Target="../slideLayouts/slideLayout318.xml"/><Relationship Id="rId5" Type="http://schemas.openxmlformats.org/officeDocument/2006/relationships/slideLayout" Target="../slideLayouts/slideLayout312.xml"/><Relationship Id="rId10" Type="http://schemas.openxmlformats.org/officeDocument/2006/relationships/slideLayout" Target="../slideLayouts/slideLayout317.xml"/><Relationship Id="rId4" Type="http://schemas.openxmlformats.org/officeDocument/2006/relationships/slideLayout" Target="../slideLayouts/slideLayout311.xml"/><Relationship Id="rId9" Type="http://schemas.openxmlformats.org/officeDocument/2006/relationships/slideLayout" Target="../slideLayouts/slideLayout316.xml"/><Relationship Id="rId14" Type="http://schemas.openxmlformats.org/officeDocument/2006/relationships/image" Target="../media/image2.emf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6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21.xml"/><Relationship Id="rId7" Type="http://schemas.openxmlformats.org/officeDocument/2006/relationships/slideLayout" Target="../slideLayouts/slideLayout325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20.xml"/><Relationship Id="rId1" Type="http://schemas.openxmlformats.org/officeDocument/2006/relationships/slideLayout" Target="../slideLayouts/slideLayout319.xml"/><Relationship Id="rId6" Type="http://schemas.openxmlformats.org/officeDocument/2006/relationships/slideLayout" Target="../slideLayouts/slideLayout324.xml"/><Relationship Id="rId11" Type="http://schemas.openxmlformats.org/officeDocument/2006/relationships/slideLayout" Target="../slideLayouts/slideLayout329.xml"/><Relationship Id="rId5" Type="http://schemas.openxmlformats.org/officeDocument/2006/relationships/slideLayout" Target="../slideLayouts/slideLayout323.xml"/><Relationship Id="rId10" Type="http://schemas.openxmlformats.org/officeDocument/2006/relationships/slideLayout" Target="../slideLayouts/slideLayout328.xml"/><Relationship Id="rId4" Type="http://schemas.openxmlformats.org/officeDocument/2006/relationships/slideLayout" Target="../slideLayouts/slideLayout322.xml"/><Relationship Id="rId9" Type="http://schemas.openxmlformats.org/officeDocument/2006/relationships/slideLayout" Target="../slideLayouts/slideLayout327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2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image" Target="../media/image2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96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4532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2" name="Rectangle 19"/>
            <p:cNvSpPr>
              <a:spLocks noChangeArrowheads="1"/>
            </p:cNvSpPr>
            <p:nvPr/>
          </p:nvSpPr>
          <p:spPr bwMode="auto">
            <a:xfrm>
              <a:off x="0" y="0"/>
              <a:ext cx="5760" cy="510"/>
            </a:xfrm>
            <a:prstGeom prst="rect">
              <a:avLst/>
            </a:prstGeom>
            <a:gradFill rotWithShape="1">
              <a:gsLst>
                <a:gs pos="0">
                  <a:srgbClr val="00287D"/>
                </a:gs>
                <a:gs pos="100000">
                  <a:srgbClr val="001E5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1033" name="Picture 23" descr="zahlavi EN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125538"/>
            <a:ext cx="7827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017713"/>
            <a:ext cx="82343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969696"/>
                </a:solidFill>
              </a:defRPr>
            </a:lvl1pPr>
          </a:lstStyle>
          <a:p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969696"/>
                </a:solidFill>
              </a:defRPr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89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89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489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B35759F-10CD-4CC2-A64F-5ACBFDFC34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8555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079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5760" cy="510"/>
            </a:xfrm>
            <a:prstGeom prst="rect">
              <a:avLst/>
            </a:prstGeom>
            <a:gradFill rotWithShape="1">
              <a:gsLst>
                <a:gs pos="0">
                  <a:srgbClr val="00287D"/>
                </a:gs>
                <a:gs pos="100000">
                  <a:srgbClr val="001E5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3080" name="Picture 13" descr="zahlavi EN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25538"/>
            <a:ext cx="8234363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85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1085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FCC11727-9312-426E-BF3D-83F9E7F0E5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0602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03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5760" cy="510"/>
            </a:xfrm>
            <a:prstGeom prst="rect">
              <a:avLst/>
            </a:prstGeom>
            <a:gradFill rotWithShape="1">
              <a:gsLst>
                <a:gs pos="0">
                  <a:srgbClr val="00287D"/>
                </a:gs>
                <a:gs pos="100000">
                  <a:srgbClr val="001E5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4104" name="Picture 12" descr="zahlavi EN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0950" y="1125538"/>
            <a:ext cx="6434138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1106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BDA1B6E4-7A18-4CD6-9081-0E171DF763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4532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2" name="Rectangle 19"/>
            <p:cNvSpPr>
              <a:spLocks noChangeArrowheads="1"/>
            </p:cNvSpPr>
            <p:nvPr/>
          </p:nvSpPr>
          <p:spPr bwMode="auto">
            <a:xfrm>
              <a:off x="0" y="0"/>
              <a:ext cx="5760" cy="510"/>
            </a:xfrm>
            <a:prstGeom prst="rect">
              <a:avLst/>
            </a:prstGeom>
            <a:gradFill rotWithShape="1">
              <a:gsLst>
                <a:gs pos="0">
                  <a:srgbClr val="00287D"/>
                </a:gs>
                <a:gs pos="100000">
                  <a:srgbClr val="001E5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1033" name="Picture 23" descr="zahlavi EN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125538"/>
            <a:ext cx="7827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017713"/>
            <a:ext cx="82343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969696"/>
                </a:solidFill>
              </a:defRPr>
            </a:lvl1pPr>
          </a:lstStyle>
          <a:p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969696"/>
                </a:solidFill>
              </a:defRPr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89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89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489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B35759F-10CD-4CC2-A64F-5ACBFDFC34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8555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079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5760" cy="510"/>
            </a:xfrm>
            <a:prstGeom prst="rect">
              <a:avLst/>
            </a:prstGeom>
            <a:gradFill rotWithShape="1">
              <a:gsLst>
                <a:gs pos="0">
                  <a:srgbClr val="00287D"/>
                </a:gs>
                <a:gs pos="100000">
                  <a:srgbClr val="001E5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3080" name="Picture 13" descr="zahlavi EN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25538"/>
            <a:ext cx="8234363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85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1085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FCC11727-9312-426E-BF3D-83F9E7F0E5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0602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03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5760" cy="510"/>
            </a:xfrm>
            <a:prstGeom prst="rect">
              <a:avLst/>
            </a:prstGeom>
            <a:gradFill rotWithShape="1">
              <a:gsLst>
                <a:gs pos="0">
                  <a:srgbClr val="00287D"/>
                </a:gs>
                <a:gs pos="100000">
                  <a:srgbClr val="001E5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4104" name="Picture 12" descr="zahlavi EN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0950" y="1125538"/>
            <a:ext cx="6434138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1106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BDA1B6E4-7A18-4CD6-9081-0E171DF763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4532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2" name="Rectangle 19"/>
            <p:cNvSpPr>
              <a:spLocks noChangeArrowheads="1"/>
            </p:cNvSpPr>
            <p:nvPr/>
          </p:nvSpPr>
          <p:spPr bwMode="auto">
            <a:xfrm>
              <a:off x="0" y="0"/>
              <a:ext cx="5760" cy="510"/>
            </a:xfrm>
            <a:prstGeom prst="rect">
              <a:avLst/>
            </a:prstGeom>
            <a:gradFill rotWithShape="1">
              <a:gsLst>
                <a:gs pos="0">
                  <a:srgbClr val="00287D"/>
                </a:gs>
                <a:gs pos="100000">
                  <a:srgbClr val="001E5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1033" name="Picture 23" descr="zahlavi EN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125538"/>
            <a:ext cx="7827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017713"/>
            <a:ext cx="82343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969696"/>
                </a:solidFill>
              </a:defRPr>
            </a:lvl1pPr>
          </a:lstStyle>
          <a:p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969696"/>
                </a:solidFill>
              </a:defRPr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89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89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489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B35759F-10CD-4CC2-A64F-5ACBFDFC34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8555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079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5760" cy="510"/>
            </a:xfrm>
            <a:prstGeom prst="rect">
              <a:avLst/>
            </a:prstGeom>
            <a:gradFill rotWithShape="1">
              <a:gsLst>
                <a:gs pos="0">
                  <a:srgbClr val="00287D"/>
                </a:gs>
                <a:gs pos="100000">
                  <a:srgbClr val="001E5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3080" name="Picture 13" descr="zahlavi EN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25538"/>
            <a:ext cx="8234363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85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1085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FCC11727-9312-426E-BF3D-83F9E7F0E5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89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89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489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B35759F-10CD-4CC2-A64F-5ACBFDFC34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0602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03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5760" cy="510"/>
            </a:xfrm>
            <a:prstGeom prst="rect">
              <a:avLst/>
            </a:prstGeom>
            <a:gradFill rotWithShape="1">
              <a:gsLst>
                <a:gs pos="0">
                  <a:srgbClr val="00287D"/>
                </a:gs>
                <a:gs pos="100000">
                  <a:srgbClr val="001E5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4104" name="Picture 12" descr="zahlavi EN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0950" y="1125538"/>
            <a:ext cx="6434138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1106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BDA1B6E4-7A18-4CD6-9081-0E171DF763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4532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2" name="Rectangle 19"/>
            <p:cNvSpPr>
              <a:spLocks noChangeArrowheads="1"/>
            </p:cNvSpPr>
            <p:nvPr/>
          </p:nvSpPr>
          <p:spPr bwMode="auto">
            <a:xfrm>
              <a:off x="0" y="0"/>
              <a:ext cx="5760" cy="510"/>
            </a:xfrm>
            <a:prstGeom prst="rect">
              <a:avLst/>
            </a:prstGeom>
            <a:gradFill rotWithShape="1">
              <a:gsLst>
                <a:gs pos="0">
                  <a:srgbClr val="00287D"/>
                </a:gs>
                <a:gs pos="100000">
                  <a:srgbClr val="001E5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1033" name="Picture 23" descr="zahlavi EN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125538"/>
            <a:ext cx="7827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017713"/>
            <a:ext cx="82343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969696"/>
                </a:solidFill>
              </a:defRPr>
            </a:lvl1pPr>
          </a:lstStyle>
          <a:p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969696"/>
                </a:solidFill>
              </a:defRPr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3929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89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89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489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B35759F-10CD-4CC2-A64F-5ACBFDFC34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8555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079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5760" cy="510"/>
            </a:xfrm>
            <a:prstGeom prst="rect">
              <a:avLst/>
            </a:prstGeom>
            <a:gradFill rotWithShape="1">
              <a:gsLst>
                <a:gs pos="0">
                  <a:srgbClr val="00287D"/>
                </a:gs>
                <a:gs pos="100000">
                  <a:srgbClr val="001E5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3080" name="Picture 13" descr="zahlavi EN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25538"/>
            <a:ext cx="8234363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85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1085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FCC11727-9312-426E-BF3D-83F9E7F0E5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0602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03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5760" cy="510"/>
            </a:xfrm>
            <a:prstGeom prst="rect">
              <a:avLst/>
            </a:prstGeom>
            <a:gradFill rotWithShape="1">
              <a:gsLst>
                <a:gs pos="0">
                  <a:srgbClr val="00287D"/>
                </a:gs>
                <a:gs pos="100000">
                  <a:srgbClr val="001E5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4104" name="Picture 12" descr="zahlavi EN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0950" y="1125538"/>
            <a:ext cx="6434138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1106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BDA1B6E4-7A18-4CD6-9081-0E171DF763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4532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2" name="Rectangle 19"/>
            <p:cNvSpPr>
              <a:spLocks noChangeArrowheads="1"/>
            </p:cNvSpPr>
            <p:nvPr/>
          </p:nvSpPr>
          <p:spPr bwMode="auto">
            <a:xfrm>
              <a:off x="0" y="0"/>
              <a:ext cx="5760" cy="510"/>
            </a:xfrm>
            <a:prstGeom prst="rect">
              <a:avLst/>
            </a:prstGeom>
            <a:gradFill rotWithShape="1">
              <a:gsLst>
                <a:gs pos="0">
                  <a:srgbClr val="00287D"/>
                </a:gs>
                <a:gs pos="100000">
                  <a:srgbClr val="001E5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1033" name="Picture 23" descr="zahlavi EN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125538"/>
            <a:ext cx="7827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017713"/>
            <a:ext cx="82343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969696"/>
                </a:solidFill>
              </a:defRPr>
            </a:lvl1pPr>
          </a:lstStyle>
          <a:p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969696"/>
                </a:solidFill>
              </a:defRPr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  <p:sldLayoutId id="2147483980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89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89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489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B35759F-10CD-4CC2-A64F-5ACBFDFC34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8555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079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5760" cy="510"/>
            </a:xfrm>
            <a:prstGeom prst="rect">
              <a:avLst/>
            </a:prstGeom>
            <a:gradFill rotWithShape="1">
              <a:gsLst>
                <a:gs pos="0">
                  <a:srgbClr val="00287D"/>
                </a:gs>
                <a:gs pos="100000">
                  <a:srgbClr val="001E5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3080" name="Picture 13" descr="zahlavi EN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25538"/>
            <a:ext cx="8234363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85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1085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FCC11727-9312-426E-BF3D-83F9E7F0E5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0602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03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5760" cy="510"/>
            </a:xfrm>
            <a:prstGeom prst="rect">
              <a:avLst/>
            </a:prstGeom>
            <a:gradFill rotWithShape="1">
              <a:gsLst>
                <a:gs pos="0">
                  <a:srgbClr val="00287D"/>
                </a:gs>
                <a:gs pos="100000">
                  <a:srgbClr val="001E5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4104" name="Picture 12" descr="zahlavi EN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0950" y="1125538"/>
            <a:ext cx="6434138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1106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BDA1B6E4-7A18-4CD6-9081-0E171DF763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8555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079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5760" cy="510"/>
            </a:xfrm>
            <a:prstGeom prst="rect">
              <a:avLst/>
            </a:prstGeom>
            <a:gradFill rotWithShape="1">
              <a:gsLst>
                <a:gs pos="0">
                  <a:srgbClr val="00287D"/>
                </a:gs>
                <a:gs pos="100000">
                  <a:srgbClr val="001E5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3080" name="Picture 13" descr="zahlavi EN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25538"/>
            <a:ext cx="8234363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85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1085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FCC11727-9312-426E-BF3D-83F9E7F0E5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0602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03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5760" cy="510"/>
            </a:xfrm>
            <a:prstGeom prst="rect">
              <a:avLst/>
            </a:prstGeom>
            <a:gradFill rotWithShape="1">
              <a:gsLst>
                <a:gs pos="0">
                  <a:srgbClr val="00287D"/>
                </a:gs>
                <a:gs pos="100000">
                  <a:srgbClr val="001E5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4104" name="Picture 12" descr="zahlavi EN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0950" y="1125538"/>
            <a:ext cx="6434138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1106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BDA1B6E4-7A18-4CD6-9081-0E171DF763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4532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2" name="Rectangle 19"/>
            <p:cNvSpPr>
              <a:spLocks noChangeArrowheads="1"/>
            </p:cNvSpPr>
            <p:nvPr/>
          </p:nvSpPr>
          <p:spPr bwMode="auto">
            <a:xfrm>
              <a:off x="0" y="0"/>
              <a:ext cx="5760" cy="510"/>
            </a:xfrm>
            <a:prstGeom prst="rect">
              <a:avLst/>
            </a:prstGeom>
            <a:gradFill rotWithShape="1">
              <a:gsLst>
                <a:gs pos="0">
                  <a:srgbClr val="00287D"/>
                </a:gs>
                <a:gs pos="100000">
                  <a:srgbClr val="001E5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1033" name="Picture 23" descr="zahlavi EN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125538"/>
            <a:ext cx="7827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017713"/>
            <a:ext cx="82343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969696"/>
                </a:solidFill>
              </a:defRPr>
            </a:lvl1pPr>
          </a:lstStyle>
          <a:p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969696"/>
                </a:solidFill>
              </a:defRPr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89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89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489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B35759F-10CD-4CC2-A64F-5ACBFDFC34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8555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079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5760" cy="510"/>
            </a:xfrm>
            <a:prstGeom prst="rect">
              <a:avLst/>
            </a:prstGeom>
            <a:gradFill rotWithShape="1">
              <a:gsLst>
                <a:gs pos="0">
                  <a:srgbClr val="00287D"/>
                </a:gs>
                <a:gs pos="100000">
                  <a:srgbClr val="001E5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3080" name="Picture 13" descr="zahlavi EN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25538"/>
            <a:ext cx="8234363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85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1085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FCC11727-9312-426E-BF3D-83F9E7F0E5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0602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03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5760" cy="510"/>
            </a:xfrm>
            <a:prstGeom prst="rect">
              <a:avLst/>
            </a:prstGeom>
            <a:gradFill rotWithShape="1">
              <a:gsLst>
                <a:gs pos="0">
                  <a:srgbClr val="00287D"/>
                </a:gs>
                <a:gs pos="100000">
                  <a:srgbClr val="001E5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4104" name="Picture 12" descr="zahlavi EN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0950" y="1125538"/>
            <a:ext cx="6434138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ISTR Conference -  Münster, Germany, July 2014</a:t>
            </a:r>
            <a:endParaRPr lang="cs-CZ"/>
          </a:p>
        </p:txBody>
      </p:sp>
      <p:sp>
        <p:nvSpPr>
          <p:cNvPr id="1106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BDA1B6E4-7A18-4CD6-9081-0E171DF763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4532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2" name="Rectangle 19"/>
            <p:cNvSpPr>
              <a:spLocks noChangeArrowheads="1"/>
            </p:cNvSpPr>
            <p:nvPr/>
          </p:nvSpPr>
          <p:spPr bwMode="auto">
            <a:xfrm>
              <a:off x="0" y="0"/>
              <a:ext cx="5760" cy="510"/>
            </a:xfrm>
            <a:prstGeom prst="rect">
              <a:avLst/>
            </a:prstGeom>
            <a:gradFill rotWithShape="1">
              <a:gsLst>
                <a:gs pos="0">
                  <a:srgbClr val="00287D"/>
                </a:gs>
                <a:gs pos="100000">
                  <a:srgbClr val="001E5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1033" name="Picture 23" descr="zahlavi EN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125538"/>
            <a:ext cx="7827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017713"/>
            <a:ext cx="82343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969696"/>
                </a:solidFill>
              </a:defRPr>
            </a:lvl1pPr>
          </a:lstStyle>
          <a:p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969696"/>
                </a:solidFill>
              </a:defRPr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8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so.cz/csu/2013edicniplan.nsf/t/2E0028BC8C/$File/33011331.pdf" TargetMode="External"/><Relationship Id="rId2" Type="http://schemas.openxmlformats.org/officeDocument/2006/relationships/hyperlink" Target="http://www.czso.cz/cz/cr_1989_ts/1208.pdf" TargetMode="External"/><Relationship Id="rId1" Type="http://schemas.openxmlformats.org/officeDocument/2006/relationships/slideLayout" Target="../slideLayouts/slideLayout284.xml"/><Relationship Id="rId4" Type="http://schemas.openxmlformats.org/officeDocument/2006/relationships/hyperlink" Target="http://www.czso.cz/csu/2013edicniplan.nsf/t/2E0028BC8A/$File/33011332.pdf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mt.cz/file/33153_1_1/" TargetMode="External"/><Relationship Id="rId1" Type="http://schemas.openxmlformats.org/officeDocument/2006/relationships/slideLayout" Target="../slideLayouts/slideLayout28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835696" y="2636912"/>
            <a:ext cx="7128792" cy="2304281"/>
          </a:xfrm>
        </p:spPr>
        <p:txBody>
          <a:bodyPr/>
          <a:lstStyle/>
          <a:p>
            <a:pPr algn="ctr"/>
            <a:r>
              <a:rPr lang="sk-SK" sz="3600" dirty="0" smtClean="0"/>
              <a:t>(EKONOMIKA) VZDĚLÁVANÍ</a:t>
            </a:r>
            <a:endParaRPr lang="cs-CZ" sz="3600" dirty="0"/>
          </a:p>
        </p:txBody>
      </p:sp>
      <p:sp>
        <p:nvSpPr>
          <p:cNvPr id="5" name="Obdélník 4"/>
          <p:cNvSpPr/>
          <p:nvPr/>
        </p:nvSpPr>
        <p:spPr>
          <a:xfrm>
            <a:off x="3707904" y="5402478"/>
            <a:ext cx="4968552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algn="r">
              <a:spcBef>
                <a:spcPts val="300"/>
              </a:spcBef>
              <a:buClr>
                <a:srgbClr val="A04DA3"/>
              </a:buClr>
            </a:pPr>
            <a:r>
              <a:rPr lang="cs-CZ" sz="2400" dirty="0">
                <a:solidFill>
                  <a:srgbClr val="424456"/>
                </a:solidFill>
                <a:latin typeface="Georgia"/>
              </a:rPr>
              <a:t>EVSE </a:t>
            </a:r>
            <a:r>
              <a:rPr lang="cs-CZ" sz="2400" dirty="0" smtClean="0">
                <a:solidFill>
                  <a:srgbClr val="424456"/>
                </a:solidFill>
                <a:latin typeface="Georgia"/>
              </a:rPr>
              <a:t>05. 11. 2014</a:t>
            </a:r>
            <a:endParaRPr lang="cs-CZ" sz="2400" dirty="0">
              <a:solidFill>
                <a:srgbClr val="424456"/>
              </a:solidFill>
              <a:latin typeface="Georgia"/>
            </a:endParaRPr>
          </a:p>
          <a:p>
            <a:pPr marL="64008" lvl="0" algn="r">
              <a:spcBef>
                <a:spcPts val="300"/>
              </a:spcBef>
              <a:buClr>
                <a:srgbClr val="A04DA3"/>
              </a:buClr>
            </a:pPr>
            <a:r>
              <a:rPr lang="cs-CZ" sz="2400" dirty="0">
                <a:solidFill>
                  <a:srgbClr val="424456"/>
                </a:solidFill>
                <a:latin typeface="Georgia"/>
              </a:rPr>
              <a:t>g</a:t>
            </a:r>
            <a:r>
              <a:rPr lang="cs-CZ" sz="2400" dirty="0" smtClean="0">
                <a:solidFill>
                  <a:srgbClr val="424456"/>
                </a:solidFill>
                <a:latin typeface="Georgia"/>
              </a:rPr>
              <a:t>abriela.vacekova@econ.muni.cz</a:t>
            </a:r>
            <a:endParaRPr lang="cs-CZ" sz="2400" dirty="0">
              <a:solidFill>
                <a:srgbClr val="424456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72486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980728"/>
            <a:ext cx="7827963" cy="792510"/>
          </a:xfrm>
        </p:spPr>
        <p:txBody>
          <a:bodyPr>
            <a:noAutofit/>
          </a:bodyPr>
          <a:lstStyle/>
          <a:p>
            <a:r>
              <a:rPr lang="cs-CZ" dirty="0" smtClean="0"/>
              <a:t>Efektivnost poskytování vzdělávání </a:t>
            </a:r>
            <a:r>
              <a:rPr lang="cs-CZ" dirty="0" smtClean="0"/>
              <a:t>vs</a:t>
            </a:r>
            <a:r>
              <a:rPr lang="cs-CZ" dirty="0" smtClean="0"/>
              <a:t>. rovnost při jeho poskytování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 smtClean="0"/>
              <a:t>efektivnost</a:t>
            </a:r>
            <a:r>
              <a:rPr lang="cs-CZ" dirty="0" smtClean="0"/>
              <a:t>  - snaha určit optimální množství vzdělávání -&gt; maximalizace </a:t>
            </a:r>
            <a:r>
              <a:rPr lang="cs-CZ" dirty="0" err="1" smtClean="0"/>
              <a:t>společ</a:t>
            </a:r>
            <a:r>
              <a:rPr lang="cs-CZ" dirty="0" smtClean="0"/>
              <a:t>. užitku</a:t>
            </a:r>
          </a:p>
          <a:p>
            <a:pPr lvl="1"/>
            <a:r>
              <a:rPr lang="cs-CZ" dirty="0" smtClean="0"/>
              <a:t>potřeba specifikovat C&amp;B vzdělávání</a:t>
            </a:r>
          </a:p>
          <a:p>
            <a:r>
              <a:rPr lang="cs-CZ" b="1" dirty="0" smtClean="0"/>
              <a:t>rovnost</a:t>
            </a:r>
            <a:r>
              <a:rPr lang="cs-CZ" dirty="0" smtClean="0"/>
              <a:t> (spravedlivost) – LZPS, čl. 33: “</a:t>
            </a:r>
          </a:p>
          <a:p>
            <a:pPr marL="850392" lvl="1" indent="-457200">
              <a:buFont typeface="+mj-lt"/>
              <a:buAutoNum type="arabicPeriod"/>
            </a:pPr>
            <a:r>
              <a:rPr lang="cs-CZ" i="1" dirty="0" smtClean="0"/>
              <a:t>Každý má právo na vzdělání. Školní docházka je povinná po dobu, kterou stanoví zákon.</a:t>
            </a:r>
          </a:p>
          <a:p>
            <a:pPr marL="850392" lvl="1" indent="-457200">
              <a:buFont typeface="+mj-lt"/>
              <a:buAutoNum type="arabicPeriod"/>
            </a:pPr>
            <a:r>
              <a:rPr lang="cs-CZ" i="1" dirty="0" smtClean="0"/>
              <a:t>Občané mají právo na bezplatné vzdělání v základních a středních školách, podle schopností občana a možností společnosti též na vysokých školách.</a:t>
            </a:r>
          </a:p>
          <a:p>
            <a:pPr marL="850392" lvl="1" indent="-457200">
              <a:buFont typeface="+mj-lt"/>
              <a:buAutoNum type="arabicPeriod"/>
            </a:pPr>
            <a:r>
              <a:rPr lang="cs-CZ" i="1" dirty="0" smtClean="0"/>
              <a:t>Zřizovat jiné školy než státní a vyučovat na nich lze jen za podmínek stanovených zákonem; na takových školách se může vzdělání poskytovat za úplatu.</a:t>
            </a:r>
          </a:p>
          <a:p>
            <a:pPr marL="850392" lvl="1" indent="-457200">
              <a:buFont typeface="+mj-lt"/>
              <a:buAutoNum type="arabicPeriod"/>
            </a:pPr>
            <a:r>
              <a:rPr lang="cs-CZ" i="1" dirty="0" smtClean="0"/>
              <a:t>Zákon stanoví, za jakých podmínek mají občané při studiu právo na pomoc státu.</a:t>
            </a:r>
            <a:r>
              <a:rPr lang="cs-CZ" dirty="0" smtClean="0"/>
              <a:t>“</a:t>
            </a:r>
          </a:p>
          <a:p>
            <a:pPr>
              <a:buNone/>
            </a:pPr>
            <a:r>
              <a:rPr lang="cs-CZ" dirty="0" smtClean="0"/>
              <a:t>…LZPS definuje vzdělávání jako PG – nutnost zpřístupnit všem občanům bez ohledu na </a:t>
            </a:r>
            <a:r>
              <a:rPr lang="cs-CZ" dirty="0" err="1" smtClean="0"/>
              <a:t>soc</a:t>
            </a:r>
            <a:r>
              <a:rPr lang="cs-CZ" dirty="0" smtClean="0"/>
              <a:t>. problémy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207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7041" y="1340768"/>
            <a:ext cx="7827963" cy="647700"/>
          </a:xfrm>
        </p:spPr>
        <p:txBody>
          <a:bodyPr>
            <a:noAutofit/>
          </a:bodyPr>
          <a:lstStyle/>
          <a:p>
            <a:r>
              <a:rPr lang="cs-CZ" dirty="0" smtClean="0"/>
              <a:t>Efektivnost poskytování vzdělávání vs. rovnost při jeho poskytování</a:t>
            </a:r>
            <a:endParaRPr lang="cs-CZ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92896"/>
            <a:ext cx="7770076" cy="297543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369633" y="5949280"/>
            <a:ext cx="266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Zdroj: </a:t>
            </a:r>
            <a:r>
              <a:rPr lang="cs-CZ" i="1" dirty="0" err="1" smtClean="0"/>
              <a:t>Benčo</a:t>
            </a:r>
            <a:r>
              <a:rPr lang="cs-CZ" i="1" dirty="0" smtClean="0"/>
              <a:t> </a:t>
            </a:r>
            <a:r>
              <a:rPr lang="cs-CZ" i="1" smtClean="0"/>
              <a:t>(2002), </a:t>
            </a:r>
            <a:r>
              <a:rPr lang="cs-CZ" i="1" dirty="0" smtClean="0"/>
              <a:t>s. 68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1789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7827963" cy="647700"/>
          </a:xfrm>
        </p:spPr>
        <p:txBody>
          <a:bodyPr anchor="t">
            <a:noAutofit/>
          </a:bodyPr>
          <a:lstStyle/>
          <a:p>
            <a:r>
              <a:rPr lang="cs-CZ" dirty="0" smtClean="0"/>
              <a:t>Ekonomické a sociální výstupy vzdělávání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296907"/>
              </p:ext>
            </p:extLst>
          </p:nvPr>
        </p:nvGraphicFramePr>
        <p:xfrm>
          <a:off x="755576" y="2060848"/>
          <a:ext cx="7560839" cy="3462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3832"/>
                <a:gridCol w="2822820"/>
                <a:gridCol w="200877"/>
                <a:gridCol w="2873310"/>
              </a:tblGrid>
              <a:tr h="322613">
                <a:tc>
                  <a:txBody>
                    <a:bodyPr/>
                    <a:lstStyle/>
                    <a:p>
                      <a:pPr indent="28829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Soukromé</a:t>
                      </a:r>
                      <a:endParaRPr lang="cs-CZ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28829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Veřejné</a:t>
                      </a:r>
                      <a:endParaRPr lang="cs-CZ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indent="28829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cs-CZ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89555">
                <a:tc rowSpan="2">
                  <a:txBody>
                    <a:bodyPr/>
                    <a:lstStyle/>
                    <a:p>
                      <a:pPr indent="28829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Peněžní</a:t>
                      </a:r>
                      <a:endParaRPr lang="cs-CZ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Výdělek, příjem, bohatství</a:t>
                      </a:r>
                      <a:endParaRPr lang="cs-CZ" sz="2400" dirty="0">
                        <a:effectLst/>
                      </a:endParaRPr>
                    </a:p>
                    <a:p>
                      <a:pPr indent="28829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Produktivita</a:t>
                      </a:r>
                      <a:endParaRPr lang="cs-CZ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28829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Daňové výnosy</a:t>
                      </a:r>
                      <a:endParaRPr lang="cs-CZ" sz="2400">
                        <a:effectLst/>
                      </a:endParaRPr>
                    </a:p>
                    <a:p>
                      <a:pPr indent="28829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Náklady na sociální transfery</a:t>
                      </a:r>
                      <a:endParaRPr lang="cs-CZ" sz="2400">
                        <a:effectLst/>
                      </a:endParaRPr>
                    </a:p>
                    <a:p>
                      <a:pPr indent="28829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Náklady na zdravotní péči</a:t>
                      </a:r>
                      <a:endParaRPr lang="cs-CZ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indent="28829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61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28829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Ekonomické</a:t>
                      </a:r>
                      <a:endParaRPr lang="cs-CZ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370929">
                <a:tc rowSpan="2">
                  <a:txBody>
                    <a:bodyPr/>
                    <a:lstStyle/>
                    <a:p>
                      <a:pPr indent="28829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Nepeněžní</a:t>
                      </a:r>
                      <a:endParaRPr lang="cs-CZ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28829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Zdravotní stav</a:t>
                      </a:r>
                      <a:endParaRPr lang="cs-CZ" sz="2400">
                        <a:effectLst/>
                      </a:endParaRPr>
                    </a:p>
                    <a:p>
                      <a:pPr indent="28829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Životní spokojenost</a:t>
                      </a:r>
                      <a:endParaRPr lang="cs-CZ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8829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Sociální soudržnost</a:t>
                      </a:r>
                      <a:endParaRPr lang="cs-CZ" sz="2400">
                        <a:effectLst/>
                      </a:endParaRPr>
                    </a:p>
                    <a:p>
                      <a:pPr indent="28829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Důvěra</a:t>
                      </a:r>
                      <a:endParaRPr lang="cs-CZ" sz="2400">
                        <a:effectLst/>
                      </a:endParaRPr>
                    </a:p>
                    <a:p>
                      <a:pPr indent="28829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Fungující demokracie</a:t>
                      </a:r>
                      <a:endParaRPr lang="cs-CZ" sz="2400">
                        <a:effectLst/>
                      </a:endParaRPr>
                    </a:p>
                    <a:p>
                      <a:pPr indent="28829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Politická stabilita</a:t>
                      </a:r>
                      <a:endParaRPr lang="cs-CZ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733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28829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Sociální</a:t>
                      </a:r>
                      <a:endParaRPr lang="cs-CZ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3224225" y="5924019"/>
            <a:ext cx="2953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 i="1" dirty="0" smtClean="0"/>
              <a:t>Zdroj: </a:t>
            </a:r>
            <a:r>
              <a:rPr lang="cs-CZ" sz="1400" i="1" dirty="0" smtClean="0"/>
              <a:t>Řezáčová </a:t>
            </a:r>
            <a:r>
              <a:rPr lang="cs-CZ" sz="1600" i="1" dirty="0" smtClean="0"/>
              <a:t>(2013) - READER</a:t>
            </a:r>
            <a:endParaRPr lang="cs-CZ" sz="1600" i="1" dirty="0"/>
          </a:p>
        </p:txBody>
      </p:sp>
    </p:spTree>
    <p:extLst>
      <p:ext uri="{BB962C8B-B14F-4D97-AF65-F5344CB8AC3E}">
        <p14:creationId xmlns:p14="http://schemas.microsoft.com/office/powerpoint/2010/main" val="362184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cs-CZ" dirty="0" smtClean="0"/>
              <a:t>Jak vzdělávání ovlivňuje „mimoekonomicky“?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6224"/>
            <a:ext cx="8229600" cy="4389120"/>
          </a:xfrm>
        </p:spPr>
        <p:txBody>
          <a:bodyPr/>
          <a:lstStyle/>
          <a:p>
            <a:r>
              <a:rPr lang="cs-CZ" dirty="0" smtClean="0"/>
              <a:t>faktory ovlivnitelné vzděláváním a mající potenciál ovlivnit jednotlivé domény našeho života: </a:t>
            </a:r>
          </a:p>
          <a:p>
            <a:pPr lvl="1"/>
            <a:r>
              <a:rPr lang="cs-CZ" dirty="0" smtClean="0"/>
              <a:t>vlastní </a:t>
            </a:r>
            <a:r>
              <a:rPr lang="cs-CZ" dirty="0"/>
              <a:t>sebehodnocení, orientaci na budoucnost, schopnost vypořádávat se s problémy, postoje a hodnoty, komunikační schopnosti, pracovní trh, příjem a </a:t>
            </a:r>
            <a:r>
              <a:rPr lang="cs-CZ" dirty="0" smtClean="0"/>
              <a:t>bohatství (</a:t>
            </a:r>
            <a:r>
              <a:rPr lang="cs-CZ" dirty="0" err="1" smtClean="0"/>
              <a:t>Schuller</a:t>
            </a:r>
            <a:r>
              <a:rPr lang="cs-CZ" dirty="0" smtClean="0"/>
              <a:t> et al., 2000)</a:t>
            </a:r>
          </a:p>
          <a:p>
            <a:endParaRPr lang="cs-CZ" dirty="0" smtClean="0"/>
          </a:p>
          <a:p>
            <a:r>
              <a:rPr lang="cs-CZ" dirty="0" smtClean="0"/>
              <a:t>lidský kapitál a </a:t>
            </a:r>
            <a:r>
              <a:rPr lang="cs-CZ" b="1" dirty="0" smtClean="0"/>
              <a:t>sociální kapitál</a:t>
            </a:r>
          </a:p>
          <a:p>
            <a:pPr marL="393192" lvl="1" indent="0">
              <a:buNone/>
            </a:pPr>
            <a:r>
              <a:rPr lang="cs-CZ" dirty="0" smtClean="0"/>
              <a:t>= síť vazeb s druhými lidmi, hodnoty a normy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622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 smtClean="0"/>
              <a:t>Vzdělávací systém v ČR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u="sng" dirty="0" smtClean="0"/>
              <a:t>Základní principy a legislativa</a:t>
            </a:r>
          </a:p>
          <a:p>
            <a:pPr lvl="1"/>
            <a:r>
              <a:rPr lang="cs-CZ" b="1" dirty="0" smtClean="0"/>
              <a:t>Listina základních práv a svobod – </a:t>
            </a:r>
            <a:r>
              <a:rPr lang="cs-CZ" dirty="0" smtClean="0"/>
              <a:t>čl. </a:t>
            </a:r>
            <a:r>
              <a:rPr lang="cs-CZ" dirty="0" smtClean="0"/>
              <a:t>33</a:t>
            </a:r>
            <a:endParaRPr lang="cs-CZ" dirty="0" smtClean="0"/>
          </a:p>
          <a:p>
            <a:pPr lvl="1"/>
            <a:r>
              <a:rPr lang="cs-CZ" dirty="0" smtClean="0"/>
              <a:t>Zákon </a:t>
            </a:r>
            <a:r>
              <a:rPr lang="cs-CZ" dirty="0"/>
              <a:t>č. 561/2004 Sb., o předškolním, základním, středním, vyšším odborném a jiném vzdělávání (</a:t>
            </a:r>
            <a:r>
              <a:rPr lang="cs-CZ" b="1" dirty="0"/>
              <a:t>školský zákon</a:t>
            </a:r>
            <a:r>
              <a:rPr lang="cs-CZ" dirty="0"/>
              <a:t>)</a:t>
            </a:r>
          </a:p>
          <a:p>
            <a:pPr lvl="1"/>
            <a:r>
              <a:rPr lang="cs-CZ" b="1" dirty="0"/>
              <a:t>Zákon</a:t>
            </a:r>
            <a:r>
              <a:rPr lang="cs-CZ" dirty="0"/>
              <a:t> č. 111/1998 Sb., </a:t>
            </a:r>
            <a:r>
              <a:rPr lang="cs-CZ" b="1" dirty="0"/>
              <a:t>o vysokých školách</a:t>
            </a:r>
          </a:p>
          <a:p>
            <a:pPr lvl="0"/>
            <a:endParaRPr lang="cs-CZ" sz="1600" dirty="0"/>
          </a:p>
          <a:p>
            <a:pPr lvl="1"/>
            <a:r>
              <a:rPr lang="cs-CZ" sz="2300" dirty="0"/>
              <a:t>Zákon č. 109/2002 Sb., o výkonu ústavní výchovy nebo ochranné výchovy ve školských zařízeních a o preventivně výchovné péči ve školských zařízeních a o změně dalších zákonů</a:t>
            </a:r>
          </a:p>
          <a:p>
            <a:pPr lvl="1"/>
            <a:r>
              <a:rPr lang="cs-CZ" sz="2300" dirty="0"/>
              <a:t>Zákon č. 563/2004 Sb., o pedagogických pracovnících a o změně některých zákonů</a:t>
            </a:r>
          </a:p>
          <a:p>
            <a:pPr lvl="1"/>
            <a:r>
              <a:rPr lang="cs-CZ" sz="2300" dirty="0"/>
              <a:t>Zákon č. 306/1999 Sb., o poskytování dotací soukromým školám, předškolním a školským zařízením</a:t>
            </a:r>
          </a:p>
          <a:p>
            <a:pPr lvl="1"/>
            <a:r>
              <a:rPr lang="cs-CZ" sz="2300" dirty="0"/>
              <a:t>Zákon č. 179/2006 Sb., o ověřování a uznávání výsledků dalšího </a:t>
            </a:r>
            <a:r>
              <a:rPr lang="cs-CZ" sz="2300" dirty="0" smtClean="0"/>
              <a:t>vzdělávání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05984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490736"/>
          </a:xfrm>
        </p:spPr>
        <p:txBody>
          <a:bodyPr>
            <a:normAutofit/>
          </a:bodyPr>
          <a:lstStyle/>
          <a:p>
            <a:r>
              <a:rPr lang="cs-CZ" dirty="0" smtClean="0"/>
              <a:t>Struktura vzdělávací soustavy v ČR (I)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1484784"/>
            <a:ext cx="6984776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/>
          <p:cNvSpPr txBox="1"/>
          <p:nvPr/>
        </p:nvSpPr>
        <p:spPr>
          <a:xfrm>
            <a:off x="3347864" y="6525344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smtClean="0"/>
              <a:t>Zdroj: Veselý, A. (2006) </a:t>
            </a:r>
            <a:endParaRPr lang="cs-CZ" sz="1200" i="1" dirty="0"/>
          </a:p>
        </p:txBody>
      </p:sp>
    </p:spTree>
    <p:extLst>
      <p:ext uri="{BB962C8B-B14F-4D97-AF65-F5344CB8AC3E}">
        <p14:creationId xmlns:p14="http://schemas.microsoft.com/office/powerpoint/2010/main" val="396908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" descr="vs6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6192688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125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Struktura vzdělávací soustavy v ČR (II)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cs-CZ" b="1" dirty="0" smtClean="0"/>
              <a:t>Předškolní vzdělávání (ISCED 0)</a:t>
            </a:r>
          </a:p>
          <a:p>
            <a:pPr lvl="0"/>
            <a:r>
              <a:rPr lang="cs-CZ" dirty="0" smtClean="0"/>
              <a:t>zpravidla děti 3-6 let</a:t>
            </a:r>
          </a:p>
          <a:p>
            <a:pPr lvl="0"/>
            <a:r>
              <a:rPr lang="cs-CZ" dirty="0" smtClean="0"/>
              <a:t>není součástí PŠD (jako ve většině </a:t>
            </a:r>
            <a:r>
              <a:rPr lang="cs-CZ" dirty="0" err="1" smtClean="0"/>
              <a:t>evr</a:t>
            </a:r>
            <a:r>
              <a:rPr lang="cs-CZ" dirty="0" smtClean="0"/>
              <a:t>. zemí)</a:t>
            </a:r>
          </a:p>
          <a:p>
            <a:pPr lvl="0"/>
            <a:r>
              <a:rPr lang="cs-CZ" dirty="0" smtClean="0"/>
              <a:t>realizuje se v MŠ – zřizovatelem většinou obec (svazek obcí)</a:t>
            </a:r>
          </a:p>
          <a:p>
            <a:pPr lvl="0"/>
            <a:r>
              <a:rPr lang="cs-CZ" dirty="0" smtClean="0"/>
              <a:t>od 2005 se MŠ řadí mezi školy</a:t>
            </a:r>
          </a:p>
          <a:p>
            <a:pPr lvl="0"/>
            <a:r>
              <a:rPr lang="cs-CZ" dirty="0" smtClean="0"/>
              <a:t>poslední rok docházky musí být bezplatný a umožněn všem dětem</a:t>
            </a:r>
          </a:p>
          <a:p>
            <a:pPr lvl="0">
              <a:buNone/>
            </a:pPr>
            <a:endParaRPr lang="cs-CZ" b="1" dirty="0" smtClean="0"/>
          </a:p>
          <a:p>
            <a:pPr lvl="0">
              <a:buNone/>
            </a:pPr>
            <a:r>
              <a:rPr lang="cs-CZ" b="1" dirty="0" smtClean="0"/>
              <a:t>Povinná školní docházka (ISCED 1 + 2)</a:t>
            </a:r>
          </a:p>
          <a:p>
            <a:r>
              <a:rPr lang="cs-CZ" dirty="0" smtClean="0"/>
              <a:t>délka stanovena školským zákonem (9 let)</a:t>
            </a:r>
          </a:p>
          <a:p>
            <a:r>
              <a:rPr lang="cs-CZ" dirty="0" smtClean="0"/>
              <a:t>ZŠ + víceletá gymnázia a konzervatoře</a:t>
            </a:r>
          </a:p>
          <a:p>
            <a:r>
              <a:rPr lang="cs-CZ" dirty="0" smtClean="0"/>
              <a:t>od 6+ let, konec v 9. roce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smtClean="0"/>
              <a:t>povinnost školní docházky končí dovršením věku  17 let) </a:t>
            </a:r>
          </a:p>
          <a:p>
            <a:r>
              <a:rPr lang="cs-CZ" dirty="0" smtClean="0"/>
              <a:t>zákonný zástupce: povinnost přihlásit dítě ke školní docházce</a:t>
            </a:r>
          </a:p>
          <a:p>
            <a:r>
              <a:rPr lang="cs-CZ" dirty="0" smtClean="0"/>
              <a:t>obec povinna vytvářet podmínky pro plnění PŠD</a:t>
            </a:r>
          </a:p>
          <a:p>
            <a:pPr lvl="0"/>
            <a:r>
              <a:rPr lang="cs-CZ" dirty="0" smtClean="0"/>
              <a:t>praktické a speciální školy (</a:t>
            </a:r>
            <a:r>
              <a:rPr lang="cs-CZ" i="1" dirty="0" smtClean="0"/>
              <a:t>základní</a:t>
            </a:r>
            <a:r>
              <a:rPr lang="cs-CZ" dirty="0" smtClean="0"/>
              <a:t> vzdělání vs. </a:t>
            </a:r>
            <a:r>
              <a:rPr lang="cs-CZ" i="1" dirty="0" smtClean="0"/>
              <a:t>základy</a:t>
            </a:r>
            <a:r>
              <a:rPr lang="cs-CZ" dirty="0" smtClean="0"/>
              <a:t> vzdělání)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74094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Struktura vzdělávací soustavy v ČR (III)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cs-CZ" b="1" dirty="0" smtClean="0"/>
              <a:t>Střední vzdělávání (ISCED  3)</a:t>
            </a:r>
          </a:p>
          <a:p>
            <a:r>
              <a:rPr lang="cs-CZ" dirty="0" smtClean="0"/>
              <a:t>uskutečňuje se na středních školách </a:t>
            </a:r>
          </a:p>
          <a:p>
            <a:pPr lvl="1"/>
            <a:r>
              <a:rPr lang="cs-CZ" dirty="0" smtClean="0"/>
              <a:t>střední vzdělání dosahované po 1-2 letech studia (poskytují odborné školy, učiliště či praktické školy, ISCED 2C)</a:t>
            </a:r>
          </a:p>
          <a:p>
            <a:pPr lvl="1"/>
            <a:r>
              <a:rPr lang="cs-CZ" dirty="0" smtClean="0"/>
              <a:t> střední vzdělání s výučním listem (poskytují odborná učiliště, ISCED 3C)  </a:t>
            </a:r>
          </a:p>
          <a:p>
            <a:pPr lvl="1"/>
            <a:r>
              <a:rPr lang="cs-CZ" dirty="0" smtClean="0"/>
              <a:t>střední vzdělání s maturitou (střední odborné školy či učiliště, gymnázia, ISCED 3A)</a:t>
            </a:r>
          </a:p>
          <a:p>
            <a:pPr lvl="0"/>
            <a:r>
              <a:rPr lang="cs-CZ" dirty="0" smtClean="0"/>
              <a:t>programy všeobecného vzdělávání (gymnázia + lycea) a programy odborného vzdělávání (SŠ, SOU)</a:t>
            </a:r>
          </a:p>
          <a:p>
            <a:pPr lvl="0"/>
            <a:r>
              <a:rPr lang="cs-CZ" dirty="0" smtClean="0"/>
              <a:t>v ČR poměrně hodně odborně zaměřené</a:t>
            </a:r>
          </a:p>
          <a:p>
            <a:pPr lvl="0"/>
            <a:endParaRPr lang="cs-CZ" dirty="0" smtClean="0"/>
          </a:p>
          <a:p>
            <a:pPr>
              <a:buNone/>
            </a:pPr>
            <a:r>
              <a:rPr lang="cs-CZ" b="1" dirty="0" err="1" smtClean="0"/>
              <a:t>Postsekundární</a:t>
            </a:r>
            <a:r>
              <a:rPr lang="cs-CZ" b="1" dirty="0" smtClean="0"/>
              <a:t> neterciární vzdělávání (ISCED 4)</a:t>
            </a:r>
          </a:p>
          <a:p>
            <a:r>
              <a:rPr lang="cs-CZ" dirty="0" smtClean="0"/>
              <a:t>především nástavbové studium</a:t>
            </a:r>
          </a:p>
          <a:p>
            <a:r>
              <a:rPr lang="cs-CZ" dirty="0" smtClean="0"/>
              <a:t>organizuje se na SŠ</a:t>
            </a:r>
          </a:p>
        </p:txBody>
      </p:sp>
    </p:spTree>
    <p:extLst>
      <p:ext uri="{BB962C8B-B14F-4D97-AF65-F5344CB8AC3E}">
        <p14:creationId xmlns:p14="http://schemas.microsoft.com/office/powerpoint/2010/main" val="44890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Struktura vzdělávací soustavy v ČR (III)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cs-CZ" b="1" dirty="0" smtClean="0"/>
              <a:t>Terciární vzdělávání (ISCED 5 + 6)</a:t>
            </a:r>
          </a:p>
          <a:p>
            <a:r>
              <a:rPr lang="cs-CZ" dirty="0" smtClean="0"/>
              <a:t>VOŠ poskytují vyšší odborné vzdělání (ISCED 5B) ukončené absolutoriem (titul </a:t>
            </a:r>
            <a:r>
              <a:rPr lang="cs-CZ" dirty="0" err="1" smtClean="0"/>
              <a:t>DiS</a:t>
            </a:r>
            <a:r>
              <a:rPr lang="cs-CZ" dirty="0" smtClean="0"/>
              <a:t>.).</a:t>
            </a:r>
          </a:p>
          <a:p>
            <a:r>
              <a:rPr lang="cs-CZ" dirty="0" smtClean="0"/>
              <a:t>VŠ poskytují vzdělání v bakalářských, magisterských (oba ISCED 5A)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 smtClean="0"/>
              <a:t>doktorských programech (ISCED 6)</a:t>
            </a:r>
          </a:p>
          <a:p>
            <a:r>
              <a:rPr lang="cs-CZ" dirty="0" smtClean="0"/>
              <a:t>prezenční, nebo distanční forma (případě v kombinaci) </a:t>
            </a:r>
          </a:p>
          <a:p>
            <a:endParaRPr lang="cs-CZ" dirty="0" smtClean="0"/>
          </a:p>
          <a:p>
            <a:pPr>
              <a:buNone/>
            </a:pPr>
            <a:r>
              <a:rPr lang="cs-CZ" b="1" dirty="0" smtClean="0"/>
              <a:t>Další školy a školská zařízení</a:t>
            </a:r>
          </a:p>
          <a:p>
            <a:r>
              <a:rPr lang="cs-CZ" dirty="0" smtClean="0"/>
              <a:t>Školy nespadající do klasifikace ISCED (ZUŠ, JŠ s právem státní jazykové zkoušky)</a:t>
            </a:r>
          </a:p>
          <a:p>
            <a:endParaRPr lang="cs-CZ" dirty="0" smtClean="0"/>
          </a:p>
          <a:p>
            <a:r>
              <a:rPr lang="cs-CZ" dirty="0" smtClean="0"/>
              <a:t>Školská zařízení (zařízení pro další vzdělávání pedagogických pracovníků, školská poradenská zařízení, </a:t>
            </a:r>
            <a:r>
              <a:rPr lang="cs-CZ" dirty="0" err="1" smtClean="0"/>
              <a:t>zařízení</a:t>
            </a:r>
            <a:r>
              <a:rPr lang="cs-CZ" dirty="0" smtClean="0"/>
              <a:t> školního stravování, školská účelová zařízení…)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47377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přednášky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Vzdělávání </a:t>
            </a:r>
            <a:r>
              <a:rPr lang="cs-CZ" sz="2800" dirty="0"/>
              <a:t>jako veřejně poskytovaný </a:t>
            </a:r>
            <a:r>
              <a:rPr lang="cs-CZ" sz="2800" dirty="0" smtClean="0"/>
              <a:t>statek</a:t>
            </a:r>
            <a:r>
              <a:rPr lang="cs-CZ" sz="2800" dirty="0"/>
              <a:t>	</a:t>
            </a:r>
          </a:p>
          <a:p>
            <a:r>
              <a:rPr lang="cs-CZ" sz="2800" dirty="0" smtClean="0"/>
              <a:t>Význam </a:t>
            </a:r>
            <a:r>
              <a:rPr lang="cs-CZ" sz="2800" dirty="0"/>
              <a:t>vzdělávání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(</a:t>
            </a:r>
            <a:r>
              <a:rPr lang="cs-CZ" sz="2800" dirty="0"/>
              <a:t>ekonomické a společenské přínosy</a:t>
            </a:r>
            <a:r>
              <a:rPr lang="cs-CZ" sz="2800" dirty="0" smtClean="0"/>
              <a:t>)</a:t>
            </a:r>
          </a:p>
          <a:p>
            <a:r>
              <a:rPr lang="cs-CZ" sz="2800" dirty="0" smtClean="0"/>
              <a:t>Lidský </a:t>
            </a:r>
            <a:r>
              <a:rPr lang="cs-CZ" sz="2800" dirty="0"/>
              <a:t>a sociální </a:t>
            </a:r>
            <a:r>
              <a:rPr lang="cs-CZ" sz="2800" dirty="0" smtClean="0"/>
              <a:t>kapitál</a:t>
            </a:r>
            <a:r>
              <a:rPr lang="cs-CZ" sz="2800" dirty="0"/>
              <a:t>	</a:t>
            </a:r>
          </a:p>
          <a:p>
            <a:r>
              <a:rPr lang="cs-CZ" sz="2800" dirty="0" smtClean="0"/>
              <a:t>Vzdělávací </a:t>
            </a:r>
            <a:r>
              <a:rPr lang="cs-CZ" sz="2800" dirty="0"/>
              <a:t>systém v ČR	</a:t>
            </a:r>
          </a:p>
          <a:p>
            <a:r>
              <a:rPr lang="cs-CZ" sz="2800" dirty="0" smtClean="0"/>
              <a:t>Řízení </a:t>
            </a:r>
            <a:r>
              <a:rPr lang="cs-CZ" sz="2800" dirty="0"/>
              <a:t>a financování v regionálním školství	</a:t>
            </a:r>
            <a:endParaRPr lang="cs-CZ" sz="2800" dirty="0" smtClean="0"/>
          </a:p>
          <a:p>
            <a:r>
              <a:rPr lang="cs-CZ" sz="2800" dirty="0" smtClean="0"/>
              <a:t>Vysoké </a:t>
            </a:r>
            <a:r>
              <a:rPr lang="cs-CZ" sz="2800" dirty="0"/>
              <a:t>školství v </a:t>
            </a:r>
            <a:r>
              <a:rPr lang="cs-CZ" sz="2800" dirty="0" smtClean="0"/>
              <a:t>ČR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37639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cs-CZ" dirty="0" smtClean="0"/>
              <a:t>Správa v regionálním školství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 (všechno) znamená </a:t>
            </a:r>
            <a:r>
              <a:rPr lang="cs-CZ" b="1" dirty="0" smtClean="0"/>
              <a:t>regionální školství</a:t>
            </a:r>
            <a:r>
              <a:rPr lang="cs-CZ" dirty="0" smtClean="0"/>
              <a:t>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veškeré školství s výjimkou VŠ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školství v úpravě školským zákonem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 smtClean="0"/>
              <a:t>preprimární</a:t>
            </a:r>
            <a:r>
              <a:rPr lang="cs-CZ" dirty="0" smtClean="0"/>
              <a:t> vzdělávání až terciární ve VOŠ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školy + školská zařízení</a:t>
            </a:r>
          </a:p>
          <a:p>
            <a:r>
              <a:rPr lang="cs-CZ" dirty="0" smtClean="0"/>
              <a:t>státní správa (MŠMT, ČŠI, KÚ v přenesené působnosti) a samospráva (obce, kraje, KÚ v samostatné působnosti)</a:t>
            </a:r>
          </a:p>
          <a:p>
            <a:r>
              <a:rPr lang="cs-CZ" dirty="0" smtClean="0"/>
              <a:t>ČR: vysoká míra decentralizace ve školství + velká autonomie škol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575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cs-CZ" dirty="0" smtClean="0"/>
              <a:t>Řízení na centrální úrovni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státním institucím je dovoleno pouze to, co zákon výslovně stanovuje (x soukromé právo)</a:t>
            </a:r>
          </a:p>
          <a:p>
            <a:r>
              <a:rPr lang="cs-CZ" dirty="0" smtClean="0"/>
              <a:t>Ministerstvo školství, mládeže a tělovýchovy</a:t>
            </a:r>
          </a:p>
          <a:p>
            <a:pPr lvl="1"/>
            <a:r>
              <a:rPr lang="cs-CZ" dirty="0" smtClean="0"/>
              <a:t>dle školského zákona </a:t>
            </a:r>
            <a:r>
              <a:rPr lang="cs-CZ" i="1" dirty="0"/>
              <a:t>„…řídí výkon státní správy ve školství v rozsahu stanoveném tímto zákonem a odpovídá za stav, koncepci a rozvoj vzdělávací soustavy“</a:t>
            </a:r>
            <a:endParaRPr lang="cs-CZ" i="1" dirty="0" smtClean="0"/>
          </a:p>
          <a:p>
            <a:pPr marL="0" indent="0">
              <a:buNone/>
            </a:pPr>
            <a:r>
              <a:rPr lang="cs-CZ" dirty="0" smtClean="0">
                <a:sym typeface="Wingdings" panose="05000000000000000000" pitchFamily="2" charset="2"/>
              </a:rPr>
              <a:t> </a:t>
            </a:r>
            <a:r>
              <a:rPr lang="cs-CZ" dirty="0" smtClean="0"/>
              <a:t>nástroje vymezené školským zákonem</a:t>
            </a:r>
          </a:p>
          <a:p>
            <a:pPr lvl="1"/>
            <a:r>
              <a:rPr lang="cs-CZ" dirty="0" smtClean="0"/>
              <a:t>školský rejstřík</a:t>
            </a:r>
          </a:p>
          <a:p>
            <a:pPr lvl="1"/>
            <a:r>
              <a:rPr lang="cs-CZ" dirty="0" smtClean="0"/>
              <a:t>systém financování školské soustavy</a:t>
            </a:r>
          </a:p>
          <a:p>
            <a:pPr lvl="1"/>
            <a:r>
              <a:rPr lang="cs-CZ" dirty="0" smtClean="0"/>
              <a:t>ČŠI</a:t>
            </a:r>
          </a:p>
          <a:p>
            <a:pPr lvl="1"/>
            <a:r>
              <a:rPr lang="cs-CZ" dirty="0" smtClean="0"/>
              <a:t>systém vzdělávacích programů a dlouhodobých záměrů</a:t>
            </a:r>
          </a:p>
          <a:p>
            <a:pPr lvl="1"/>
            <a:r>
              <a:rPr lang="cs-CZ" dirty="0" smtClean="0"/>
              <a:t>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153059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cs-CZ" dirty="0" smtClean="0"/>
              <a:t>Nižší úrovně správy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státní správa</a:t>
            </a:r>
          </a:p>
          <a:p>
            <a:pPr marL="708660" lvl="1" indent="-342900"/>
            <a:r>
              <a:rPr lang="cs-CZ" dirty="0" smtClean="0"/>
              <a:t>krajský úřad – obdobné kompetence na území kraje jako MŠMT (dlouhodobý záměr, vedení školského rejstříku, přerozdělování </a:t>
            </a:r>
            <a:r>
              <a:rPr lang="cs-CZ" dirty="0" err="1" smtClean="0"/>
              <a:t>fin</a:t>
            </a:r>
            <a:r>
              <a:rPr lang="cs-CZ" dirty="0" smtClean="0"/>
              <a:t>. prostředků školám)</a:t>
            </a:r>
          </a:p>
          <a:p>
            <a:pPr marL="708660" lvl="1" indent="-342900"/>
            <a:r>
              <a:rPr lang="cs-CZ" dirty="0" smtClean="0"/>
              <a:t>obecní úřad obce s rozšířenou působností, úřad MČ</a:t>
            </a:r>
          </a:p>
          <a:p>
            <a:pPr marL="708660" lvl="1" indent="-342900"/>
            <a:r>
              <a:rPr lang="cs-CZ" dirty="0" smtClean="0"/>
              <a:t>ředitel školy – rozhoduje o právech a povinnostech v rámci státní správy (dle § 165 ŠZ) – přijetí žáka do školy, odklad PŠD, vyloučení žáka…</a:t>
            </a:r>
          </a:p>
        </p:txBody>
      </p:sp>
    </p:spTree>
    <p:extLst>
      <p:ext uri="{BB962C8B-B14F-4D97-AF65-F5344CB8AC3E}">
        <p14:creationId xmlns:p14="http://schemas.microsoft.com/office/powerpoint/2010/main" val="136737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dirty="0"/>
              <a:t>Nižší úrovně správy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cs-CZ" b="1" dirty="0"/>
              <a:t>samospráva</a:t>
            </a:r>
          </a:p>
          <a:p>
            <a:pPr marL="708660" lvl="1" indent="-342900"/>
            <a:r>
              <a:rPr lang="cs-CZ" dirty="0"/>
              <a:t>územně samosprávné celky– významné pravomoci v oblasti školství</a:t>
            </a:r>
          </a:p>
          <a:p>
            <a:pPr marL="708660" lvl="1" indent="-342900"/>
            <a:r>
              <a:rPr lang="cs-CZ" b="1" dirty="0"/>
              <a:t>obce</a:t>
            </a:r>
            <a:r>
              <a:rPr lang="cs-CZ" dirty="0"/>
              <a:t> – zajišťují pro děti s trvalým bydlištěm na jejich území podmínky pro plnění povinné školní docházky &amp; podmínky pro předškolní vzdělávání v posledním roce před zahájením povinné školní docházky</a:t>
            </a:r>
          </a:p>
          <a:p>
            <a:pPr marL="708660" lvl="1" indent="-342900"/>
            <a:r>
              <a:rPr lang="cs-CZ" dirty="0"/>
              <a:t>plní roli zřizovatele škol – kompetence vůči nim</a:t>
            </a:r>
          </a:p>
          <a:p>
            <a:pPr marL="708660" lvl="1" indent="-342900"/>
            <a:r>
              <a:rPr lang="cs-CZ" dirty="0"/>
              <a:t>obec nemá možnost ovlivňovat obsah vzdělávání, </a:t>
            </a:r>
            <a:r>
              <a:rPr lang="cs-CZ" dirty="0" smtClean="0"/>
              <a:t>vzdělávací proces ani </a:t>
            </a:r>
            <a:r>
              <a:rPr lang="cs-CZ" dirty="0"/>
              <a:t>vzdělávací </a:t>
            </a:r>
            <a:r>
              <a:rPr lang="cs-CZ" dirty="0" smtClean="0"/>
              <a:t>nabídku </a:t>
            </a:r>
            <a:r>
              <a:rPr lang="cs-CZ" dirty="0"/>
              <a:t>škol – ALE! (1) jmenuje a odvolává ředitele školy a (2) má zástupce ve školské radě</a:t>
            </a:r>
          </a:p>
          <a:p>
            <a:pPr marL="708660" lvl="1" indent="-342900"/>
            <a:r>
              <a:rPr lang="cs-CZ" b="1" dirty="0"/>
              <a:t>kraje</a:t>
            </a:r>
            <a:r>
              <a:rPr lang="cs-CZ" dirty="0"/>
              <a:t> – obdobné kompetence vůči SŠ a VOŠ + odpovídají za vzdělávání dětí se zdravotním postižením, za jazykové, základní umělecké a zájmové vzdělávání a za výkon ústavní výchovy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634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dirty="0"/>
              <a:t>Nižší úrovně </a:t>
            </a:r>
            <a:r>
              <a:rPr lang="cs-CZ" dirty="0"/>
              <a:t>správy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/>
              <a:t>školská rada </a:t>
            </a:r>
            <a:r>
              <a:rPr lang="cs-CZ" dirty="0" smtClean="0"/>
              <a:t>(ŠR)</a:t>
            </a:r>
          </a:p>
          <a:p>
            <a:pPr lvl="1"/>
            <a:r>
              <a:rPr lang="cs-CZ" dirty="0" smtClean="0"/>
              <a:t>od r. 2005 ZŠ, SŠ, VOŠ povinnost zřizovat ŠR</a:t>
            </a:r>
          </a:p>
          <a:p>
            <a:pPr lvl="1"/>
            <a:r>
              <a:rPr lang="cs-CZ" dirty="0" smtClean="0"/>
              <a:t>zástupci rodičů (1/3), pedagogů</a:t>
            </a:r>
            <a:r>
              <a:rPr lang="cs-CZ" dirty="0"/>
              <a:t> (1/3),</a:t>
            </a:r>
            <a:r>
              <a:rPr lang="cs-CZ" dirty="0" smtClean="0"/>
              <a:t> zřizovatele</a:t>
            </a:r>
            <a:r>
              <a:rPr lang="cs-CZ" dirty="0"/>
              <a:t> (1/3</a:t>
            </a:r>
            <a:r>
              <a:rPr lang="cs-CZ" dirty="0" smtClean="0"/>
              <a:t>) </a:t>
            </a:r>
          </a:p>
          <a:p>
            <a:pPr lvl="1"/>
            <a:r>
              <a:rPr lang="cs-CZ" dirty="0" smtClean="0"/>
              <a:t>od r. 2012 může ŠR navrhnout odvolání ředitele</a:t>
            </a:r>
          </a:p>
          <a:p>
            <a:pPr lvl="1"/>
            <a:r>
              <a:rPr lang="cs-CZ" dirty="0" smtClean="0"/>
              <a:t>schvaluje výroční zprávu, školní řád + pravidla hodnocení výsledků vzdělávání žáků</a:t>
            </a:r>
          </a:p>
          <a:p>
            <a:pPr lvl="1"/>
            <a:r>
              <a:rPr lang="cs-CZ" dirty="0" smtClean="0"/>
              <a:t>často pouze formální činnost</a:t>
            </a:r>
          </a:p>
          <a:p>
            <a:r>
              <a:rPr lang="cs-CZ" b="1" dirty="0" smtClean="0"/>
              <a:t>řízení školy</a:t>
            </a:r>
          </a:p>
          <a:p>
            <a:pPr lvl="1"/>
            <a:r>
              <a:rPr lang="cs-CZ" dirty="0" smtClean="0"/>
              <a:t>vysoká míra autonomie, ředitel nemá „nadřízeného“ – rozhoduje v širokém spektru případů (zároveň nese přímou odpovědnost!)</a:t>
            </a:r>
          </a:p>
          <a:p>
            <a:pPr lvl="1"/>
            <a:r>
              <a:rPr lang="cs-CZ" dirty="0" smtClean="0"/>
              <a:t>ředitelé</a:t>
            </a:r>
            <a:endParaRPr lang="cs-CZ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48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cs-CZ" dirty="0" smtClean="0"/>
              <a:t>Financování regionálního školství v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7536"/>
            <a:ext cx="8229600" cy="4767808"/>
          </a:xfrm>
        </p:spPr>
        <p:txBody>
          <a:bodyPr>
            <a:normAutofit fontScale="92500" lnSpcReduction="20000"/>
          </a:bodyPr>
          <a:lstStyle/>
          <a:p>
            <a:r>
              <a:rPr lang="cs-CZ" u="sng" dirty="0" smtClean="0"/>
              <a:t>legislativní úprava:</a:t>
            </a:r>
          </a:p>
          <a:p>
            <a:pPr lvl="1"/>
            <a:r>
              <a:rPr lang="cs-CZ" dirty="0" smtClean="0"/>
              <a:t>školský zákon</a:t>
            </a:r>
          </a:p>
          <a:p>
            <a:pPr lvl="1"/>
            <a:r>
              <a:rPr lang="cs-CZ" dirty="0" smtClean="0"/>
              <a:t>zákon o </a:t>
            </a:r>
            <a:r>
              <a:rPr lang="cs-CZ" dirty="0"/>
              <a:t>poskytování dotací soukromým školám, předškolním a školským </a:t>
            </a:r>
            <a:r>
              <a:rPr lang="cs-CZ" dirty="0" smtClean="0"/>
              <a:t>zařízením </a:t>
            </a:r>
          </a:p>
          <a:p>
            <a:pPr lvl="1"/>
            <a:r>
              <a:rPr lang="cs-CZ" dirty="0"/>
              <a:t>z</a:t>
            </a:r>
            <a:r>
              <a:rPr lang="cs-CZ" dirty="0" smtClean="0"/>
              <a:t>ákon o </a:t>
            </a:r>
            <a:r>
              <a:rPr lang="cs-CZ" dirty="0"/>
              <a:t>pedagogických pracovnících </a:t>
            </a:r>
            <a:endParaRPr lang="cs-CZ" dirty="0" smtClean="0"/>
          </a:p>
          <a:p>
            <a:pPr lvl="1"/>
            <a:r>
              <a:rPr lang="cs-CZ" dirty="0" smtClean="0"/>
              <a:t>vyhláška </a:t>
            </a:r>
            <a:r>
              <a:rPr lang="cs-CZ" dirty="0"/>
              <a:t>o krajských normativech</a:t>
            </a:r>
            <a:endParaRPr lang="cs-CZ" dirty="0" smtClean="0"/>
          </a:p>
          <a:p>
            <a:r>
              <a:rPr lang="cs-CZ" dirty="0" smtClean="0"/>
              <a:t>vzdělávání bezplatné s výjimkou MŠ a VOŠ</a:t>
            </a:r>
          </a:p>
          <a:p>
            <a:r>
              <a:rPr lang="cs-CZ" dirty="0" smtClean="0"/>
              <a:t>školství v ČR financováno v rozhodující míře z veřejných rozpočtů (dále </a:t>
            </a:r>
            <a:r>
              <a:rPr lang="cs-CZ" dirty="0"/>
              <a:t>hospodářská </a:t>
            </a:r>
            <a:r>
              <a:rPr lang="cs-CZ" dirty="0" smtClean="0"/>
              <a:t>činnost, </a:t>
            </a:r>
            <a:r>
              <a:rPr lang="cs-CZ" dirty="0"/>
              <a:t>nebo čerpání prostředků z mezinárodních </a:t>
            </a:r>
            <a:r>
              <a:rPr lang="cs-CZ" dirty="0" smtClean="0"/>
              <a:t>projektů)</a:t>
            </a:r>
          </a:p>
          <a:p>
            <a:r>
              <a:rPr lang="cs-CZ" dirty="0" smtClean="0"/>
              <a:t>výdaje na školství cca 10 % státního rozpočtu ČR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smtClean="0"/>
              <a:t>65 % kapitoly MŠMT tvoří výdaje na regionální školství)</a:t>
            </a:r>
          </a:p>
          <a:p>
            <a:r>
              <a:rPr lang="cs-CZ" dirty="0" smtClean="0"/>
              <a:t>z veřejných rozpočtů financovány školy a </a:t>
            </a:r>
            <a:r>
              <a:rPr lang="cs-CZ" dirty="0" smtClean="0"/>
              <a:t>škol. </a:t>
            </a:r>
            <a:r>
              <a:rPr lang="cs-CZ" dirty="0" smtClean="0"/>
              <a:t>zařízení zřízené MŠMT, církvemi, obcemi (svazky obcí) + kraji (kromě JŠ s právem SJZ, výchovná a ubytovacích zařízení)</a:t>
            </a:r>
          </a:p>
        </p:txBody>
      </p:sp>
    </p:spTree>
    <p:extLst>
      <p:ext uri="{BB962C8B-B14F-4D97-AF65-F5344CB8AC3E}">
        <p14:creationId xmlns:p14="http://schemas.microsoft.com/office/powerpoint/2010/main" val="373191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dirty="0"/>
              <a:t>Financování regionálního školství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od r. 1992 </a:t>
            </a:r>
            <a:r>
              <a:rPr lang="cs-CZ" b="1" dirty="0"/>
              <a:t>normativní financování </a:t>
            </a:r>
          </a:p>
          <a:p>
            <a:pPr lvl="1"/>
            <a:r>
              <a:rPr lang="cs-CZ" dirty="0"/>
              <a:t>normativ = stanovený jednotkový neinvestiční výdaj na žáka</a:t>
            </a:r>
          </a:p>
          <a:p>
            <a:pPr lvl="1"/>
            <a:r>
              <a:rPr lang="cs-CZ" dirty="0"/>
              <a:t>republikové a krajské normativy</a:t>
            </a:r>
          </a:p>
          <a:p>
            <a:pPr lvl="1"/>
            <a:r>
              <a:rPr lang="cs-CZ" dirty="0"/>
              <a:t>většina neinvestičních výdajů </a:t>
            </a:r>
            <a:r>
              <a:rPr lang="cs-CZ" dirty="0" smtClean="0"/>
              <a:t>(x </a:t>
            </a:r>
            <a:r>
              <a:rPr lang="cs-CZ" dirty="0"/>
              <a:t>část poskytována účelově + investiční </a:t>
            </a:r>
            <a:r>
              <a:rPr lang="cs-CZ" dirty="0" smtClean="0"/>
              <a:t>výdaje)</a:t>
            </a:r>
            <a:endParaRPr lang="cs-CZ" dirty="0"/>
          </a:p>
          <a:p>
            <a:pPr lvl="1"/>
            <a:r>
              <a:rPr lang="cs-CZ" dirty="0" smtClean="0"/>
              <a:t>limit </a:t>
            </a:r>
            <a:r>
              <a:rPr lang="cs-CZ" dirty="0"/>
              <a:t>objemu mzdových prostředků a limity pro počet zaměstnanců</a:t>
            </a:r>
          </a:p>
          <a:p>
            <a:r>
              <a:rPr lang="cs-CZ" dirty="0"/>
              <a:t>financování soukromých škol se řídí zákonem č. 306/1999 Sb., o poskytování dotací soukromým školám, předškolním a školským zařízením </a:t>
            </a:r>
          </a:p>
          <a:p>
            <a:pPr lvl="1"/>
            <a:r>
              <a:rPr lang="cs-CZ" dirty="0"/>
              <a:t>PO zapsaná ve školském rejstříku (</a:t>
            </a:r>
            <a:r>
              <a:rPr lang="cs-CZ" dirty="0" smtClean="0"/>
              <a:t>vyjma </a:t>
            </a:r>
            <a:r>
              <a:rPr lang="cs-CZ" dirty="0"/>
              <a:t>JŠ s právem SJZ) může zažádat o dotaci ze </a:t>
            </a:r>
            <a:r>
              <a:rPr lang="cs-CZ" dirty="0" smtClean="0"/>
              <a:t>SR</a:t>
            </a:r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477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cs-CZ" dirty="0"/>
              <a:t>Republikové a krajské normativy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smtClean="0"/>
              <a:t>stanovuje MŠMT jako </a:t>
            </a:r>
            <a:r>
              <a:rPr lang="cs-CZ" sz="1800" i="1" dirty="0"/>
              <a:t>výši výdajů připadajících na vzdělávání a školské služby pro jedno dítě, žáka nebo studenta příslušné věkové kategorie v oblasti předškolního, základního, středního a vyššího odborného vzdělávání na kalendářní </a:t>
            </a:r>
            <a:r>
              <a:rPr lang="cs-CZ" sz="1800" i="1" dirty="0" smtClean="0"/>
              <a:t>rok</a:t>
            </a:r>
          </a:p>
          <a:p>
            <a:pPr marL="0" indent="0">
              <a:buNone/>
            </a:pPr>
            <a:endParaRPr lang="cs-CZ" i="1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142544"/>
              </p:ext>
            </p:extLst>
          </p:nvPr>
        </p:nvGraphicFramePr>
        <p:xfrm>
          <a:off x="1533254" y="3501008"/>
          <a:ext cx="5775050" cy="28912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5010"/>
                <a:gridCol w="1155010"/>
                <a:gridCol w="1155010"/>
                <a:gridCol w="1155010"/>
                <a:gridCol w="1155010"/>
              </a:tblGrid>
              <a:tr h="1154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effectLst/>
                        </a:rPr>
                        <a:t>Věková kategorie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effectLst/>
                        </a:rPr>
                        <a:t>NIV CELKEM Kč/žáka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effectLst/>
                        </a:rPr>
                        <a:t>MP celkem vč. odvodů Kč/žáka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effectLst/>
                        </a:rPr>
                        <a:t>ONIV celkem Kč/žáka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effectLst/>
                        </a:rPr>
                        <a:t>Zam. Z. /1000ž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30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effectLst/>
                        </a:rPr>
                        <a:t>3 - 5 let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effectLst/>
                        </a:rPr>
                        <a:t>39 235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effectLst/>
                        </a:rPr>
                        <a:t>38 735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effectLst/>
                        </a:rPr>
                        <a:t>500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effectLst/>
                        </a:rPr>
                        <a:t>127,612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30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effectLst/>
                        </a:rPr>
                        <a:t>6 - 14 let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effectLst/>
                        </a:rPr>
                        <a:t>50 423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effectLst/>
                        </a:rPr>
                        <a:t>49 338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effectLst/>
                        </a:rPr>
                        <a:t>1 085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effectLst/>
                        </a:rPr>
                        <a:t>129,591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61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effectLst/>
                        </a:rPr>
                        <a:t>15 - 18 let 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effectLst/>
                        </a:rPr>
                        <a:t>58 313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effectLst/>
                        </a:rPr>
                        <a:t>57 243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effectLst/>
                        </a:rPr>
                        <a:t>1 070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effectLst/>
                        </a:rPr>
                        <a:t>144,429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61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effectLst/>
                        </a:rPr>
                        <a:t>19 - 21 let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effectLst/>
                        </a:rPr>
                        <a:t>49 755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effectLst/>
                        </a:rPr>
                        <a:t>49 055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effectLst/>
                        </a:rPr>
                        <a:t>700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effectLst/>
                        </a:rPr>
                        <a:t>127,612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30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effectLst/>
                        </a:rPr>
                        <a:t>KZÚV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effectLst/>
                        </a:rPr>
                        <a:t>239 179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effectLst/>
                        </a:rPr>
                        <a:t>236 679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effectLst/>
                        </a:rPr>
                        <a:t>2 500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effectLst/>
                        </a:rPr>
                        <a:t>693,459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2195736" y="3131676"/>
            <a:ext cx="4140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Tab. Republikové </a:t>
            </a:r>
            <a:r>
              <a:rPr lang="cs-CZ" dirty="0"/>
              <a:t>normativy na </a:t>
            </a:r>
            <a:r>
              <a:rPr lang="cs-CZ" dirty="0" smtClean="0"/>
              <a:t>rok 2014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6506180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i="1" dirty="0"/>
              <a:t>Zdroj: http://www.msmt.cz/vzdelavani/skolstvi-v-cr/ekonomika-skolstvi/republikove-normativy-skol-a-skolskych-zarizeni-zrizovanych-5</a:t>
            </a:r>
          </a:p>
        </p:txBody>
      </p:sp>
    </p:spTree>
    <p:extLst>
      <p:ext uri="{BB962C8B-B14F-4D97-AF65-F5344CB8AC3E}">
        <p14:creationId xmlns:p14="http://schemas.microsoft.com/office/powerpoint/2010/main" val="274281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dirty="0"/>
              <a:t>Republikové a krajské </a:t>
            </a:r>
            <a:r>
              <a:rPr lang="cs-CZ" dirty="0"/>
              <a:t>normativy (II)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n</a:t>
            </a:r>
            <a:r>
              <a:rPr lang="cs-CZ" dirty="0" smtClean="0"/>
              <a:t>a </a:t>
            </a:r>
            <a:r>
              <a:rPr lang="cs-CZ" dirty="0"/>
              <a:t>základě </a:t>
            </a:r>
            <a:r>
              <a:rPr lang="cs-CZ" dirty="0" smtClean="0"/>
              <a:t>RN </a:t>
            </a:r>
            <a:r>
              <a:rPr lang="cs-CZ" dirty="0"/>
              <a:t>přidělovány finance krajům </a:t>
            </a:r>
            <a:r>
              <a:rPr lang="cs-CZ" dirty="0" smtClean="0"/>
              <a:t>podle počtu výkonů– školám prostředky dále přerozdělovány </a:t>
            </a:r>
            <a:r>
              <a:rPr lang="cs-CZ" dirty="0"/>
              <a:t>na základě </a:t>
            </a:r>
            <a:r>
              <a:rPr lang="cs-CZ" b="1" dirty="0"/>
              <a:t>krajských </a:t>
            </a:r>
            <a:r>
              <a:rPr lang="cs-CZ" b="1" dirty="0" smtClean="0"/>
              <a:t>normativů (</a:t>
            </a:r>
            <a:r>
              <a:rPr lang="cs-CZ" dirty="0" smtClean="0"/>
              <a:t>stanovuje KÚ)</a:t>
            </a:r>
          </a:p>
          <a:p>
            <a:r>
              <a:rPr lang="cs-CZ" dirty="0" smtClean="0"/>
              <a:t>KÚ vychází zejména z (dle § 161 ŠZ)</a:t>
            </a:r>
          </a:p>
          <a:p>
            <a:pPr lvl="1"/>
            <a:r>
              <a:rPr lang="cs-CZ" dirty="0"/>
              <a:t>d</a:t>
            </a:r>
            <a:r>
              <a:rPr lang="cs-CZ" dirty="0" smtClean="0"/>
              <a:t>louhodobého </a:t>
            </a:r>
            <a:r>
              <a:rPr lang="cs-CZ" dirty="0"/>
              <a:t>záměru vzdělávání a rozvoje vzdělávací soustavy v kraji;</a:t>
            </a:r>
          </a:p>
          <a:p>
            <a:pPr lvl="1"/>
            <a:r>
              <a:rPr lang="cs-CZ" dirty="0" smtClean="0"/>
              <a:t>RVP nebo </a:t>
            </a:r>
            <a:r>
              <a:rPr lang="cs-CZ" dirty="0"/>
              <a:t>akreditovaných </a:t>
            </a:r>
            <a:r>
              <a:rPr lang="cs-CZ" dirty="0" smtClean="0"/>
              <a:t>vzdělávacích programů pro </a:t>
            </a:r>
            <a:r>
              <a:rPr lang="cs-CZ" dirty="0"/>
              <a:t>vyšší odborné vzdělávání;</a:t>
            </a:r>
          </a:p>
          <a:p>
            <a:pPr lvl="1"/>
            <a:r>
              <a:rPr lang="cs-CZ" dirty="0"/>
              <a:t>rozsahu </a:t>
            </a:r>
            <a:r>
              <a:rPr lang="cs-CZ" i="1" dirty="0"/>
              <a:t>přímé</a:t>
            </a:r>
            <a:r>
              <a:rPr lang="cs-CZ" dirty="0"/>
              <a:t> </a:t>
            </a:r>
            <a:r>
              <a:rPr lang="cs-CZ" dirty="0" smtClean="0"/>
              <a:t> činnosti vyučovací</a:t>
            </a:r>
            <a:r>
              <a:rPr lang="cs-CZ" dirty="0"/>
              <a:t>, </a:t>
            </a:r>
            <a:r>
              <a:rPr lang="cs-CZ" dirty="0" smtClean="0"/>
              <a:t>výchovné</a:t>
            </a:r>
            <a:r>
              <a:rPr lang="cs-CZ" dirty="0"/>
              <a:t>, </a:t>
            </a:r>
            <a:r>
              <a:rPr lang="cs-CZ" dirty="0" smtClean="0"/>
              <a:t>speciálně </a:t>
            </a:r>
            <a:r>
              <a:rPr lang="cs-CZ" dirty="0"/>
              <a:t>pedagogické nebo </a:t>
            </a:r>
            <a:r>
              <a:rPr lang="cs-CZ" dirty="0" smtClean="0"/>
              <a:t>pedagogicko-psychologické </a:t>
            </a:r>
          </a:p>
          <a:p>
            <a:pPr lvl="1"/>
            <a:r>
              <a:rPr lang="cs-CZ" dirty="0" smtClean="0"/>
              <a:t>naplněnosti </a:t>
            </a:r>
            <a:r>
              <a:rPr lang="cs-CZ" dirty="0"/>
              <a:t>tříd, studijních skupin a oddělení v jednotlivých školách </a:t>
            </a:r>
            <a:r>
              <a:rPr lang="cs-CZ" dirty="0" smtClean="0"/>
              <a:t>a ŠZ</a:t>
            </a:r>
          </a:p>
          <a:p>
            <a:pPr>
              <a:buFont typeface="Wingdings" pitchFamily="2" charset="2"/>
              <a:buChar char="à"/>
            </a:pPr>
            <a:r>
              <a:rPr lang="cs-CZ" dirty="0" smtClean="0">
                <a:sym typeface="Wingdings" panose="05000000000000000000" pitchFamily="2" charset="2"/>
              </a:rPr>
              <a:t>promítne se priorita kraje v oblasti VP + náročnost daného studia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sym typeface="Wingdings" panose="05000000000000000000" pitchFamily="2" charset="2"/>
              </a:rPr>
              <a:t>konstrukce se řídí vyhláškou MŠMT </a:t>
            </a:r>
          </a:p>
        </p:txBody>
      </p:sp>
    </p:spTree>
    <p:extLst>
      <p:ext uri="{BB962C8B-B14F-4D97-AF65-F5344CB8AC3E}">
        <p14:creationId xmlns:p14="http://schemas.microsoft.com/office/powerpoint/2010/main" val="222952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cs-CZ" dirty="0"/>
              <a:t>Výdaje SR do </a:t>
            </a:r>
            <a:r>
              <a:rPr lang="cs-CZ" dirty="0" err="1"/>
              <a:t>reg</a:t>
            </a:r>
            <a:r>
              <a:rPr lang="cs-CZ" dirty="0"/>
              <a:t>. školství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6286941"/>
              </p:ext>
            </p:extLst>
          </p:nvPr>
        </p:nvGraphicFramePr>
        <p:xfrm>
          <a:off x="827584" y="2674232"/>
          <a:ext cx="7344816" cy="33143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88945"/>
                <a:gridCol w="1287984"/>
                <a:gridCol w="1169919"/>
                <a:gridCol w="1053505"/>
                <a:gridCol w="1053505"/>
                <a:gridCol w="790958"/>
              </a:tblGrid>
              <a:tr h="86409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/>
                      </a:r>
                      <a:br>
                        <a:rPr lang="cs-CZ" sz="1100" dirty="0">
                          <a:effectLst/>
                        </a:rPr>
                      </a:b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Běžné výdaje celkem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Mzdové prostředky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Odvody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Ostatní běžné výdaje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Počet </a:t>
                      </a:r>
                      <a:r>
                        <a:rPr lang="cs-CZ" sz="1600" dirty="0" err="1">
                          <a:effectLst/>
                        </a:rPr>
                        <a:t>zaměst-nanců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3153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v tis. Kč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v tis. Kč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v tis. Kč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v tis. Kč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781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Výdaje  RgŠ celkem: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 </a:t>
                      </a:r>
                      <a:endParaRPr lang="cs-CZ" sz="1100" b="1" dirty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86 567 439</a:t>
                      </a:r>
                      <a:endParaRPr lang="cs-CZ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10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58 871 083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10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20 599 703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 7 096 653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215 482</a:t>
                      </a:r>
                      <a:endParaRPr lang="cs-CZ" sz="1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90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Přímé výdaje RgŠ: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84 444 774</a:t>
                      </a:r>
                      <a:endParaRPr lang="cs-CZ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57 538 182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20 132 859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 6 773 733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211 147</a:t>
                      </a:r>
                      <a:endParaRPr lang="cs-CZ" sz="1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90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     - zřizované ÚSC 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79 234 584</a:t>
                      </a:r>
                      <a:endParaRPr lang="cs-CZ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57 538 182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20 132 859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 1 563 543 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211 147</a:t>
                      </a:r>
                      <a:endParaRPr lang="cs-CZ" sz="1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90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     - soukromé 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4 028 000</a:t>
                      </a:r>
                      <a:endParaRPr lang="cs-CZ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 4 028 000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90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     - církevní 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1 182 190</a:t>
                      </a:r>
                      <a:endParaRPr lang="cs-CZ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 1 182 190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90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Přímé výdaje </a:t>
                      </a:r>
                      <a:r>
                        <a:rPr lang="cs-CZ" sz="1400" dirty="0" smtClean="0">
                          <a:effectLst/>
                        </a:rPr>
                        <a:t>PŘO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2 122 665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1 332 901</a:t>
                      </a:r>
                      <a:endParaRPr lang="cs-CZ" sz="1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466 844</a:t>
                      </a:r>
                      <a:endParaRPr lang="cs-CZ" sz="1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    322 920</a:t>
                      </a:r>
                      <a:endParaRPr lang="cs-CZ" sz="1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4 335</a:t>
                      </a:r>
                      <a:endParaRPr lang="cs-CZ" sz="1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11560" y="1772816"/>
            <a:ext cx="7733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Tab. Kvantifikace a struktura rozpočtu běžných výdajů ve výdajovém bloku regionálního školství včetně běžných výdajů na PŘO na rok 2014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 flipH="1">
            <a:off x="1953421" y="6093296"/>
            <a:ext cx="5642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Zdroj: www.msmt.cz/uploads/47408_13_rozpis_RgS_2014.doc </a:t>
            </a:r>
          </a:p>
        </p:txBody>
      </p:sp>
    </p:spTree>
    <p:extLst>
      <p:ext uri="{BB962C8B-B14F-4D97-AF65-F5344CB8AC3E}">
        <p14:creationId xmlns:p14="http://schemas.microsoft.com/office/powerpoint/2010/main" val="158808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Ekonomika a ekonomie vzdělávání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725" y="2017712"/>
            <a:ext cx="8234363" cy="4291607"/>
          </a:xfrm>
        </p:spPr>
        <p:txBody>
          <a:bodyPr>
            <a:normAutofit fontScale="85000" lnSpcReduction="10000"/>
          </a:bodyPr>
          <a:lstStyle/>
          <a:p>
            <a:r>
              <a:rPr lang="cs-CZ" u="sng" dirty="0" smtClean="0"/>
              <a:t>Ekonomika vzdělávání </a:t>
            </a:r>
            <a:r>
              <a:rPr lang="cs-CZ" dirty="0" smtClean="0"/>
              <a:t>- </a:t>
            </a:r>
            <a:r>
              <a:rPr lang="cs-CZ" dirty="0"/>
              <a:t>součást společenské reality,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předmět </a:t>
            </a:r>
            <a:r>
              <a:rPr lang="cs-CZ" dirty="0"/>
              <a:t>zkoumání ekonomie </a:t>
            </a:r>
            <a:r>
              <a:rPr lang="cs-CZ" dirty="0" smtClean="0"/>
              <a:t>vzdělávání</a:t>
            </a:r>
          </a:p>
          <a:p>
            <a:endParaRPr lang="cs-CZ" u="sng" dirty="0" smtClean="0"/>
          </a:p>
          <a:p>
            <a:r>
              <a:rPr lang="cs-CZ" u="sng" dirty="0" smtClean="0"/>
              <a:t>Ekonomie </a:t>
            </a:r>
            <a:r>
              <a:rPr lang="cs-CZ" u="sng" dirty="0"/>
              <a:t>vzdělávání</a:t>
            </a:r>
            <a:r>
              <a:rPr lang="cs-CZ" dirty="0"/>
              <a:t> </a:t>
            </a:r>
            <a:r>
              <a:rPr lang="cs-CZ" dirty="0" smtClean="0"/>
              <a:t>- vědní </a:t>
            </a:r>
            <a:r>
              <a:rPr lang="cs-CZ" dirty="0"/>
              <a:t>obor a vědecká </a:t>
            </a:r>
            <a:r>
              <a:rPr lang="cs-CZ" dirty="0" smtClean="0"/>
              <a:t>teorie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– </a:t>
            </a:r>
            <a:r>
              <a:rPr lang="cs-CZ" dirty="0" smtClean="0"/>
              <a:t>zabývá se zejména: 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lvl="1"/>
            <a:r>
              <a:rPr lang="cs-CZ" dirty="0"/>
              <a:t>financováním vzdělávání</a:t>
            </a:r>
          </a:p>
          <a:p>
            <a:pPr lvl="1"/>
            <a:r>
              <a:rPr lang="cs-CZ" dirty="0"/>
              <a:t>efektivností a návratností prostředků vynakládaných na vzdělávání</a:t>
            </a:r>
          </a:p>
          <a:p>
            <a:pPr lvl="1"/>
            <a:r>
              <a:rPr lang="cs-CZ" dirty="0"/>
              <a:t>vztahy mezi vzděláním a uplatněním na trhu práce</a:t>
            </a:r>
          </a:p>
          <a:p>
            <a:endParaRPr lang="cs-CZ" dirty="0" smtClean="0"/>
          </a:p>
          <a:p>
            <a:r>
              <a:rPr lang="cs-CZ" dirty="0" smtClean="0"/>
              <a:t>A. Smith - </a:t>
            </a:r>
            <a:r>
              <a:rPr lang="cs-CZ" dirty="0"/>
              <a:t>vzdělávání jako investice přinášející zisk v budoucnosti</a:t>
            </a:r>
          </a:p>
          <a:p>
            <a:r>
              <a:rPr lang="cs-CZ" dirty="0"/>
              <a:t>v</a:t>
            </a:r>
            <a:r>
              <a:rPr lang="cs-CZ" dirty="0" smtClean="0"/>
              <a:t>ědní </a:t>
            </a:r>
            <a:r>
              <a:rPr lang="cs-CZ" dirty="0"/>
              <a:t>obor od 60. let 20. stol – formulace teorie lidského </a:t>
            </a:r>
            <a:r>
              <a:rPr lang="cs-CZ" dirty="0" smtClean="0"/>
              <a:t>kapitálu</a:t>
            </a:r>
          </a:p>
        </p:txBody>
      </p:sp>
    </p:spTree>
    <p:extLst>
      <p:ext uri="{BB962C8B-B14F-4D97-AF65-F5344CB8AC3E}">
        <p14:creationId xmlns:p14="http://schemas.microsoft.com/office/powerpoint/2010/main" val="406633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cs-CZ" dirty="0"/>
              <a:t>Mezinárodní srovnání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nejčastěji podíl celkových výdajů na vzdělávání / HDP</a:t>
            </a:r>
          </a:p>
          <a:p>
            <a:r>
              <a:rPr lang="cs-CZ" b="1" dirty="0" smtClean="0"/>
              <a:t>OECD </a:t>
            </a:r>
            <a:r>
              <a:rPr lang="cs-CZ" b="1" dirty="0" err="1" smtClean="0"/>
              <a:t>Education</a:t>
            </a:r>
            <a:r>
              <a:rPr lang="cs-CZ" b="1" dirty="0" smtClean="0"/>
              <a:t> </a:t>
            </a:r>
            <a:r>
              <a:rPr lang="cs-CZ" b="1" dirty="0" err="1"/>
              <a:t>at</a:t>
            </a:r>
            <a:r>
              <a:rPr lang="cs-CZ" b="1" dirty="0"/>
              <a:t> a </a:t>
            </a:r>
            <a:r>
              <a:rPr lang="cs-CZ" b="1" dirty="0" err="1" smtClean="0"/>
              <a:t>Glance</a:t>
            </a:r>
            <a:r>
              <a:rPr lang="cs-CZ" b="1" dirty="0" smtClean="0"/>
              <a:t> </a:t>
            </a:r>
            <a:r>
              <a:rPr lang="cs-CZ" b="1" dirty="0"/>
              <a:t>2013</a:t>
            </a:r>
          </a:p>
          <a:p>
            <a:pPr lvl="1"/>
            <a:r>
              <a:rPr lang="cs-CZ" dirty="0" err="1" smtClean="0"/>
              <a:t>preprimární</a:t>
            </a:r>
            <a:r>
              <a:rPr lang="cs-CZ" dirty="0" smtClean="0"/>
              <a:t> vzdělávání cca 1/10 </a:t>
            </a:r>
            <a:r>
              <a:rPr lang="cs-CZ" dirty="0" err="1" smtClean="0"/>
              <a:t>celk</a:t>
            </a:r>
            <a:r>
              <a:rPr lang="cs-CZ" dirty="0" smtClean="0"/>
              <a:t>. výdajů na vzdělávání (cca 0,6 % HDP)</a:t>
            </a:r>
          </a:p>
          <a:p>
            <a:pPr lvl="1"/>
            <a:r>
              <a:rPr lang="cs-CZ" dirty="0" smtClean="0"/>
              <a:t>primární + sekundární + postsekundární vzdělávání 2/3 </a:t>
            </a:r>
            <a:r>
              <a:rPr lang="cs-CZ" dirty="0" err="1" smtClean="0"/>
              <a:t>celk</a:t>
            </a:r>
            <a:r>
              <a:rPr lang="cs-CZ" dirty="0" smtClean="0"/>
              <a:t>. výdajů (</a:t>
            </a:r>
            <a:r>
              <a:rPr lang="cs-CZ" dirty="0" err="1" smtClean="0"/>
              <a:t>prům</a:t>
            </a:r>
            <a:r>
              <a:rPr lang="cs-CZ" dirty="0" smtClean="0"/>
              <a:t>. OECD 3,9 % HDP; ČR 2,8 %)</a:t>
            </a:r>
          </a:p>
          <a:p>
            <a:pPr lvl="2"/>
            <a:r>
              <a:rPr lang="cs-CZ" dirty="0" smtClean="0"/>
              <a:t>NZ a Norsko více než 5 % HDP</a:t>
            </a:r>
          </a:p>
          <a:p>
            <a:pPr lvl="1"/>
            <a:r>
              <a:rPr lang="cs-CZ" dirty="0" smtClean="0"/>
              <a:t>v r. 2010 země OECD </a:t>
            </a:r>
            <a:r>
              <a:rPr lang="cs-CZ" dirty="0" err="1" smtClean="0"/>
              <a:t>prům</a:t>
            </a:r>
            <a:r>
              <a:rPr lang="cs-CZ" dirty="0" smtClean="0"/>
              <a:t>. 6,5 % HDP do vzdělávání (6,3 % VV, 0,2 % SV); ČR pouze 4,7 % HDP</a:t>
            </a:r>
          </a:p>
          <a:p>
            <a:pPr lvl="2"/>
            <a:r>
              <a:rPr lang="cs-CZ" dirty="0" smtClean="0"/>
              <a:t>Dánsko, Island.. více než 7 % HDP</a:t>
            </a:r>
          </a:p>
          <a:p>
            <a:pPr lvl="1"/>
            <a:r>
              <a:rPr lang="cs-CZ" dirty="0" smtClean="0"/>
              <a:t>roční výdaje na žáka/studenta 9313 USD (ČR cca 2/3) </a:t>
            </a:r>
          </a:p>
        </p:txBody>
      </p:sp>
    </p:spTree>
    <p:extLst>
      <p:ext uri="{BB962C8B-B14F-4D97-AF65-F5344CB8AC3E}">
        <p14:creationId xmlns:p14="http://schemas.microsoft.com/office/powerpoint/2010/main" val="212081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dirty="0"/>
              <a:t>Mezinárodní </a:t>
            </a:r>
            <a:r>
              <a:rPr lang="cs-CZ" dirty="0"/>
              <a:t>srovnání (II)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051720" y="1772816"/>
            <a:ext cx="5114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Obr. </a:t>
            </a:r>
            <a:r>
              <a:rPr lang="cs-CZ" b="1" dirty="0"/>
              <a:t>Celkové výdaje na neterciární vzdělávání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164058" y="6597352"/>
            <a:ext cx="6216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Zdroj: </a:t>
            </a:r>
            <a:r>
              <a:rPr lang="cs-CZ" sz="1200" i="1" dirty="0"/>
              <a:t>http://www.oecd.org/edu/eag2013%20%28eng%29--FINAL%2020%20June%202013.pdf</a:t>
            </a:r>
            <a:endParaRPr lang="cs-CZ" sz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8878203" cy="383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514544" y="6093296"/>
            <a:ext cx="1545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ČR: 2,8 % HDP</a:t>
            </a:r>
          </a:p>
          <a:p>
            <a:r>
              <a:rPr lang="cs-CZ" sz="1400" dirty="0" smtClean="0"/>
              <a:t>EU 21: 3,9 % HDP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99617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cs-CZ" dirty="0"/>
              <a:t>Mezinárodní srovnání (III)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9009800"/>
              </p:ext>
            </p:extLst>
          </p:nvPr>
        </p:nvGraphicFramePr>
        <p:xfrm>
          <a:off x="179512" y="2563307"/>
          <a:ext cx="8820471" cy="3097941"/>
        </p:xfrm>
        <a:graphic>
          <a:graphicData uri="http://schemas.openxmlformats.org/drawingml/2006/table">
            <a:tbl>
              <a:tblPr/>
              <a:tblGrid>
                <a:gridCol w="1872208"/>
                <a:gridCol w="1080120"/>
                <a:gridCol w="1296144"/>
                <a:gridCol w="1080120"/>
                <a:gridCol w="1080120"/>
                <a:gridCol w="1368152"/>
                <a:gridCol w="1043607"/>
              </a:tblGrid>
              <a:tr h="8460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Times New Roman"/>
                          <a:ea typeface="Times New Roman"/>
                          <a:cs typeface="Times New Roman"/>
                        </a:rPr>
                        <a:t>Stupeň vzdělávání</a:t>
                      </a:r>
                      <a:endParaRPr lang="cs-CZ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 dirty="0">
                          <a:latin typeface="Times New Roman"/>
                          <a:ea typeface="Times New Roman"/>
                          <a:cs typeface="Times New Roman"/>
                        </a:rPr>
                        <a:t>PŘEDŠKOLNÍ VZDĚLÁVÁNÍ</a:t>
                      </a:r>
                      <a:endParaRPr lang="cs-CZ" sz="3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 dirty="0">
                          <a:latin typeface="Times New Roman"/>
                          <a:ea typeface="Times New Roman"/>
                          <a:cs typeface="Times New Roman"/>
                        </a:rPr>
                        <a:t>PRIMÁRNÍ, SEKUNDÁRNÍ A POSTSEKUNDÁRNÍ VZDĚLÁVÁNÍ</a:t>
                      </a:r>
                      <a:endParaRPr lang="cs-CZ" sz="3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220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Times New Roman"/>
                          <a:ea typeface="Times New Roman"/>
                          <a:cs typeface="Times New Roman"/>
                        </a:rPr>
                        <a:t>Zdroje financování/</a:t>
                      </a:r>
                      <a:endParaRPr lang="cs-CZ" sz="3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Times New Roman"/>
                          <a:ea typeface="Times New Roman"/>
                          <a:cs typeface="Times New Roman"/>
                        </a:rPr>
                        <a:t>Země</a:t>
                      </a:r>
                      <a:endParaRPr lang="cs-CZ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Times New Roman"/>
                          <a:ea typeface="Times New Roman"/>
                          <a:cs typeface="Times New Roman"/>
                        </a:rPr>
                        <a:t>Veřejné</a:t>
                      </a:r>
                      <a:endParaRPr lang="cs-CZ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Times New Roman"/>
                          <a:ea typeface="Times New Roman"/>
                          <a:cs typeface="Times New Roman"/>
                        </a:rPr>
                        <a:t>Soukromé</a:t>
                      </a:r>
                      <a:endParaRPr lang="cs-CZ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Times New Roman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Times New Roman"/>
                          <a:ea typeface="Times New Roman"/>
                          <a:cs typeface="Times New Roman"/>
                        </a:rPr>
                        <a:t>Veřejné</a:t>
                      </a:r>
                      <a:endParaRPr lang="cs-CZ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Times New Roman"/>
                          <a:ea typeface="Times New Roman"/>
                          <a:cs typeface="Times New Roman"/>
                        </a:rPr>
                        <a:t>Soukromé</a:t>
                      </a:r>
                      <a:endParaRPr lang="cs-CZ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Times New Roman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4230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  <a:cs typeface="Times New Roman"/>
                        </a:rPr>
                        <a:t>Průměr OECD</a:t>
                      </a:r>
                      <a:endParaRPr lang="cs-CZ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  <a:cs typeface="Times New Roman"/>
                        </a:rPr>
                        <a:t>0,47</a:t>
                      </a:r>
                      <a:endParaRPr lang="cs-CZ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Times New Roman"/>
                          <a:cs typeface="Times New Roman"/>
                        </a:rPr>
                        <a:t>0,08</a:t>
                      </a:r>
                      <a:endParaRPr lang="cs-CZ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  <a:cs typeface="Times New Roman"/>
                        </a:rPr>
                        <a:t>0,58</a:t>
                      </a:r>
                      <a:endParaRPr lang="cs-CZ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  <a:cs typeface="Times New Roman"/>
                        </a:rPr>
                        <a:t>3,7</a:t>
                      </a:r>
                      <a:endParaRPr lang="cs-CZ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  <a:endParaRPr lang="cs-CZ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  <a:endParaRPr lang="cs-CZ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230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  <a:cs typeface="Times New Roman"/>
                        </a:rPr>
                        <a:t>Průměr EU 21</a:t>
                      </a:r>
                      <a:endParaRPr lang="cs-CZ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  <a:cs typeface="Times New Roman"/>
                        </a:rPr>
                        <a:t>0,56</a:t>
                      </a:r>
                      <a:endParaRPr lang="cs-CZ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  <a:cs typeface="Times New Roman"/>
                        </a:rPr>
                        <a:t>0,06</a:t>
                      </a:r>
                      <a:endParaRPr lang="cs-CZ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  <a:cs typeface="Times New Roman"/>
                        </a:rPr>
                        <a:t>0,61</a:t>
                      </a:r>
                      <a:endParaRPr lang="cs-CZ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  <a:cs typeface="Times New Roman"/>
                        </a:rPr>
                        <a:t>3,7</a:t>
                      </a:r>
                      <a:endParaRPr lang="cs-CZ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cs-CZ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  <a:cs typeface="Times New Roman"/>
                        </a:rPr>
                        <a:t>3,9</a:t>
                      </a:r>
                      <a:endParaRPr lang="cs-CZ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230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  <a:cs typeface="Times New Roman"/>
                        </a:rPr>
                        <a:t>Česká republika</a:t>
                      </a:r>
                      <a:endParaRPr lang="cs-CZ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  <a:cs typeface="Times New Roman"/>
                        </a:rPr>
                        <a:t>0,47</a:t>
                      </a:r>
                      <a:endParaRPr lang="cs-CZ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0,04</a:t>
                      </a:r>
                      <a:endParaRPr lang="cs-CZ" sz="3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  <a:cs typeface="Times New Roman"/>
                        </a:rPr>
                        <a:t>0,51</a:t>
                      </a:r>
                      <a:endParaRPr lang="cs-CZ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2,6</a:t>
                      </a:r>
                      <a:endParaRPr lang="cs-CZ" sz="3200" b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  <a:endParaRPr lang="cs-CZ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Times New Roman"/>
                          <a:cs typeface="Times New Roman"/>
                        </a:rPr>
                        <a:t>2,8</a:t>
                      </a:r>
                      <a:endParaRPr lang="cs-CZ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11560" y="1640994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Tab. Výdaje na vzdělávací instituce jako % HDP podle zdrojů (veřejné, soukromé) a podle stupně vzdělávání (2010)</a:t>
            </a:r>
            <a:endParaRPr lang="cs-CZ" sz="20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2627784" y="6021288"/>
            <a:ext cx="3187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 smtClean="0"/>
              <a:t>Zdroj: Páleníková (2013) - READER</a:t>
            </a:r>
            <a:endParaRPr lang="cs-CZ" sz="1600" i="1" dirty="0"/>
          </a:p>
        </p:txBody>
      </p:sp>
    </p:spTree>
    <p:extLst>
      <p:ext uri="{BB962C8B-B14F-4D97-AF65-F5344CB8AC3E}">
        <p14:creationId xmlns:p14="http://schemas.microsoft.com/office/powerpoint/2010/main" val="385520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cs-CZ" dirty="0" smtClean="0"/>
              <a:t>Terciární vzdělávání v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VŠ</a:t>
            </a:r>
            <a:r>
              <a:rPr lang="cs-CZ" dirty="0" smtClean="0"/>
              <a:t> (</a:t>
            </a:r>
            <a:r>
              <a:rPr lang="cs-CZ" dirty="0" err="1" smtClean="0"/>
              <a:t>úr</a:t>
            </a:r>
            <a:r>
              <a:rPr lang="cs-CZ" dirty="0" smtClean="0"/>
              <a:t>. 6-8 v ISCED 2011) a VOŠ (</a:t>
            </a:r>
            <a:r>
              <a:rPr lang="cs-CZ" dirty="0" err="1" smtClean="0"/>
              <a:t>úr</a:t>
            </a:r>
            <a:r>
              <a:rPr lang="cs-CZ" dirty="0" smtClean="0"/>
              <a:t>. 5)</a:t>
            </a:r>
          </a:p>
          <a:p>
            <a:endParaRPr lang="cs-CZ" dirty="0" smtClean="0"/>
          </a:p>
          <a:p>
            <a:r>
              <a:rPr lang="cs-CZ" dirty="0" smtClean="0"/>
              <a:t>k 31. 12. 2012 </a:t>
            </a:r>
            <a:r>
              <a:rPr lang="cs-CZ" dirty="0"/>
              <a:t>celkem 72 </a:t>
            </a:r>
            <a:r>
              <a:rPr lang="cs-CZ" dirty="0">
                <a:hlinkClick r:id="rId2"/>
              </a:rPr>
              <a:t>VŠ</a:t>
            </a:r>
            <a:r>
              <a:rPr lang="cs-CZ" dirty="0"/>
              <a:t> (zdroj ČSÚ)</a:t>
            </a:r>
          </a:p>
          <a:p>
            <a:pPr lvl="1"/>
            <a:r>
              <a:rPr lang="cs-CZ" dirty="0">
                <a:ea typeface="+mn-ea"/>
                <a:cs typeface="+mn-cs"/>
              </a:rPr>
              <a:t>26 </a:t>
            </a:r>
            <a:r>
              <a:rPr lang="cs-CZ" dirty="0">
                <a:ea typeface="+mn-ea"/>
                <a:cs typeface="+mn-cs"/>
                <a:hlinkClick r:id="rId3"/>
              </a:rPr>
              <a:t>veřejných vysokých škol </a:t>
            </a:r>
            <a:r>
              <a:rPr lang="cs-CZ" dirty="0">
                <a:ea typeface="+mn-ea"/>
                <a:cs typeface="+mn-cs"/>
              </a:rPr>
              <a:t>(téměř 334 tis. studentů)</a:t>
            </a:r>
          </a:p>
          <a:p>
            <a:pPr lvl="1"/>
            <a:r>
              <a:rPr lang="cs-CZ" dirty="0">
                <a:ea typeface="+mn-ea"/>
                <a:cs typeface="+mn-cs"/>
              </a:rPr>
              <a:t>44 </a:t>
            </a:r>
            <a:r>
              <a:rPr lang="cs-CZ" dirty="0">
                <a:ea typeface="+mn-ea"/>
                <a:cs typeface="+mn-cs"/>
                <a:hlinkClick r:id="rId4"/>
              </a:rPr>
              <a:t>soukromých vysokých škol </a:t>
            </a:r>
            <a:r>
              <a:rPr lang="cs-CZ" dirty="0">
                <a:ea typeface="+mn-ea"/>
                <a:cs typeface="+mn-cs"/>
              </a:rPr>
              <a:t>(přes 48 tis. studentů)</a:t>
            </a:r>
          </a:p>
          <a:p>
            <a:pPr lvl="1"/>
            <a:r>
              <a:rPr lang="cs-CZ" dirty="0">
                <a:ea typeface="+mn-ea"/>
                <a:cs typeface="+mn-cs"/>
              </a:rPr>
              <a:t>2 státní VŠ: Policejní akademie </a:t>
            </a:r>
            <a:r>
              <a:rPr lang="cs-CZ" dirty="0" smtClean="0"/>
              <a:t>ČR v Praze a Univerzita obrany (Brno)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119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Terciární vzdělávání v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Vysokoškolské (ISCED 5A a ISCED 6)  a vyšší odborné (ISCED 5B)</a:t>
            </a:r>
          </a:p>
          <a:p>
            <a:r>
              <a:rPr lang="cs-CZ" u="sng" dirty="0" smtClean="0"/>
              <a:t>Legislativní rámec: </a:t>
            </a:r>
          </a:p>
          <a:p>
            <a:pPr lvl="1"/>
            <a:r>
              <a:rPr lang="cs-CZ" dirty="0" smtClean="0"/>
              <a:t>Školský zákon (VOŠ) a zákon o VŠ </a:t>
            </a:r>
          </a:p>
          <a:p>
            <a:pPr lvl="1"/>
            <a:r>
              <a:rPr lang="cs-CZ" dirty="0" smtClean="0"/>
              <a:t>Vnitřní předpisy (VŠ) – povinně 8 vnitřních předpisů pro každou VŠ </a:t>
            </a:r>
          </a:p>
          <a:p>
            <a:pPr marL="704088" lvl="2" indent="0">
              <a:buNone/>
            </a:pPr>
            <a:r>
              <a:rPr lang="cs-CZ" dirty="0" smtClean="0"/>
              <a:t>(Statut, Volební </a:t>
            </a:r>
            <a:r>
              <a:rPr lang="cs-CZ" dirty="0"/>
              <a:t>a jednací řád akademického </a:t>
            </a:r>
            <a:r>
              <a:rPr lang="cs-CZ" dirty="0" smtClean="0"/>
              <a:t>senátu, Vnitřní </a:t>
            </a:r>
            <a:r>
              <a:rPr lang="cs-CZ" dirty="0"/>
              <a:t>mzdový </a:t>
            </a:r>
            <a:r>
              <a:rPr lang="cs-CZ" dirty="0" smtClean="0"/>
              <a:t>předpis,  Jednací </a:t>
            </a:r>
            <a:r>
              <a:rPr lang="cs-CZ" dirty="0"/>
              <a:t>řád vědecké </a:t>
            </a:r>
            <a:r>
              <a:rPr lang="cs-CZ" dirty="0" smtClean="0"/>
              <a:t>rady, Řád </a:t>
            </a:r>
            <a:r>
              <a:rPr lang="cs-CZ" dirty="0"/>
              <a:t>výběrového </a:t>
            </a:r>
            <a:r>
              <a:rPr lang="cs-CZ" dirty="0" smtClean="0"/>
              <a:t>řízení, Studijní </a:t>
            </a:r>
            <a:r>
              <a:rPr lang="cs-CZ" dirty="0"/>
              <a:t>a zkušební </a:t>
            </a:r>
            <a:r>
              <a:rPr lang="cs-CZ" dirty="0" smtClean="0"/>
              <a:t>řád, Stipendijní řád, Disciplinární řád)</a:t>
            </a:r>
            <a:endParaRPr lang="cs-CZ" dirty="0"/>
          </a:p>
          <a:p>
            <a:r>
              <a:rPr lang="cs-CZ" dirty="0" smtClean="0"/>
              <a:t>Třístupňová struktura vysokoškolského vzdělávání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smtClean="0"/>
              <a:t>novela z r. 2001, v praxi od 2004)</a:t>
            </a:r>
          </a:p>
          <a:p>
            <a:pPr lvl="1"/>
            <a:r>
              <a:rPr lang="cs-CZ" dirty="0" smtClean="0"/>
              <a:t>Bc. (ISCED 5A)</a:t>
            </a:r>
          </a:p>
          <a:p>
            <a:pPr lvl="1"/>
            <a:r>
              <a:rPr lang="cs-CZ" dirty="0" smtClean="0"/>
              <a:t>Mgr. (ISCED 5A)</a:t>
            </a:r>
          </a:p>
          <a:p>
            <a:pPr lvl="1"/>
            <a:r>
              <a:rPr lang="cs-CZ" dirty="0" smtClean="0"/>
              <a:t>Ph.D. (ISCED 6)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912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cs-CZ" dirty="0" smtClean="0"/>
              <a:t>Samospráva vysokých škol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19256" cy="4275920"/>
          </a:xfrm>
        </p:spPr>
        <p:txBody>
          <a:bodyPr>
            <a:normAutofit/>
          </a:bodyPr>
          <a:lstStyle/>
          <a:p>
            <a:r>
              <a:rPr lang="cs-CZ" dirty="0"/>
              <a:t>VŠ se řídí vlastními </a:t>
            </a:r>
            <a:r>
              <a:rPr lang="cs-CZ" dirty="0" smtClean="0"/>
              <a:t>vnitřními předpisy</a:t>
            </a:r>
          </a:p>
          <a:p>
            <a:r>
              <a:rPr lang="cs-CZ" dirty="0" smtClean="0"/>
              <a:t>zaručení akademických svobod a práv (zákon o VŠ)</a:t>
            </a:r>
          </a:p>
          <a:p>
            <a:pPr lvl="1"/>
            <a:r>
              <a:rPr lang="cs-CZ" dirty="0" smtClean="0"/>
              <a:t>svoboda </a:t>
            </a:r>
            <a:r>
              <a:rPr lang="cs-CZ" dirty="0"/>
              <a:t>vědy, výzkumu a umělecké tvorby a zveřejňování jejich výsledků</a:t>
            </a:r>
            <a:r>
              <a:rPr lang="cs-CZ" dirty="0" smtClean="0"/>
              <a:t>, svoboda výuky,  právo </a:t>
            </a:r>
            <a:r>
              <a:rPr lang="cs-CZ" dirty="0"/>
              <a:t>učit </a:t>
            </a:r>
            <a:r>
              <a:rPr lang="cs-CZ" dirty="0" smtClean="0"/>
              <a:t> se, právo </a:t>
            </a:r>
            <a:r>
              <a:rPr lang="cs-CZ" dirty="0"/>
              <a:t>členů akademické obce volit zastupitelské akademické orgány, </a:t>
            </a:r>
            <a:r>
              <a:rPr lang="cs-CZ" dirty="0" smtClean="0"/>
              <a:t>právo </a:t>
            </a:r>
            <a:r>
              <a:rPr lang="cs-CZ" dirty="0"/>
              <a:t>používat akademické insignie a konat akademické </a:t>
            </a:r>
            <a:r>
              <a:rPr lang="cs-CZ" dirty="0" smtClean="0"/>
              <a:t>obřady</a:t>
            </a:r>
          </a:p>
          <a:p>
            <a:r>
              <a:rPr lang="cs-CZ" dirty="0" smtClean="0"/>
              <a:t>nepřípustnost zakládání a organizování činnosti </a:t>
            </a:r>
            <a:r>
              <a:rPr lang="cs-CZ" dirty="0"/>
              <a:t>politických stran a politických </a:t>
            </a:r>
            <a:r>
              <a:rPr lang="cs-CZ" dirty="0" smtClean="0"/>
              <a:t>hnutí</a:t>
            </a:r>
          </a:p>
          <a:p>
            <a:r>
              <a:rPr lang="cs-CZ" dirty="0" smtClean="0"/>
              <a:t>rozdílné pojetí samosprávy pro </a:t>
            </a:r>
            <a:r>
              <a:rPr lang="cs-CZ" dirty="0" err="1" smtClean="0"/>
              <a:t>SoVŠ</a:t>
            </a:r>
            <a:r>
              <a:rPr lang="cs-CZ" dirty="0" smtClean="0"/>
              <a:t> a VVŠ</a:t>
            </a:r>
          </a:p>
        </p:txBody>
      </p:sp>
    </p:spTree>
    <p:extLst>
      <p:ext uri="{BB962C8B-B14F-4D97-AF65-F5344CB8AC3E}">
        <p14:creationId xmlns:p14="http://schemas.microsoft.com/office/powerpoint/2010/main" val="154039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Financování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VOŠ financovány dle ŠZ, podíl studentů na nákladech</a:t>
            </a:r>
          </a:p>
          <a:p>
            <a:r>
              <a:rPr lang="cs-CZ" dirty="0" smtClean="0"/>
              <a:t>Hospodaření VŠ dle </a:t>
            </a:r>
            <a:r>
              <a:rPr lang="cs-CZ" dirty="0" err="1" smtClean="0"/>
              <a:t>ZoVŠ</a:t>
            </a:r>
            <a:endParaRPr lang="cs-CZ" dirty="0" smtClean="0"/>
          </a:p>
          <a:p>
            <a:r>
              <a:rPr lang="cs-CZ" dirty="0" smtClean="0"/>
              <a:t>Státní vysoké školy financované ze státního rozpočtu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</a:t>
            </a:r>
            <a:r>
              <a:rPr lang="cs-CZ" dirty="0" smtClean="0"/>
              <a:t>kapitoly MO (UO) a MV (PA)</a:t>
            </a:r>
          </a:p>
          <a:p>
            <a:pPr lvl="1"/>
            <a:r>
              <a:rPr lang="cs-CZ" dirty="0" smtClean="0"/>
              <a:t>MO a MV určují výši poplatků</a:t>
            </a:r>
          </a:p>
          <a:p>
            <a:r>
              <a:rPr lang="cs-CZ" dirty="0" smtClean="0"/>
              <a:t>Veřejné VŠ financovány vícezdrojově</a:t>
            </a:r>
          </a:p>
          <a:p>
            <a:pPr lvl="1"/>
            <a:r>
              <a:rPr lang="cs-CZ" dirty="0" smtClean="0"/>
              <a:t>prostředky ze SR – kolem 70 % příjmů</a:t>
            </a:r>
          </a:p>
          <a:p>
            <a:pPr lvl="1"/>
            <a:r>
              <a:rPr lang="cs-CZ" dirty="0"/>
              <a:t>poplatky spojené se studiem</a:t>
            </a:r>
          </a:p>
          <a:p>
            <a:pPr lvl="1"/>
            <a:r>
              <a:rPr lang="cs-CZ" dirty="0"/>
              <a:t>výnosy z majetku, výnosy hlavní a doplňkové činnosti</a:t>
            </a:r>
          </a:p>
          <a:p>
            <a:pPr lvl="1"/>
            <a:r>
              <a:rPr lang="cs-CZ" dirty="0"/>
              <a:t>příjmy z darů a </a:t>
            </a:r>
            <a:r>
              <a:rPr lang="cs-CZ" dirty="0" smtClean="0"/>
              <a:t>dědictví</a:t>
            </a:r>
          </a:p>
          <a:p>
            <a:r>
              <a:rPr lang="cs-CZ" dirty="0"/>
              <a:t>rozpočet </a:t>
            </a:r>
            <a:r>
              <a:rPr lang="cs-CZ" dirty="0" smtClean="0"/>
              <a:t>VVŠ sestavován </a:t>
            </a:r>
            <a:r>
              <a:rPr lang="cs-CZ" dirty="0"/>
              <a:t>jako </a:t>
            </a:r>
            <a:r>
              <a:rPr lang="cs-CZ" dirty="0" smtClean="0"/>
              <a:t>vyrovnaný</a:t>
            </a:r>
          </a:p>
          <a:p>
            <a:r>
              <a:rPr lang="cs-CZ" dirty="0"/>
              <a:t>kontrolu </a:t>
            </a:r>
            <a:r>
              <a:rPr lang="cs-CZ" dirty="0" smtClean="0"/>
              <a:t>hospodaření VVŠ provádí </a:t>
            </a:r>
            <a:r>
              <a:rPr lang="cs-CZ" dirty="0"/>
              <a:t>MŠMT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913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Financování VVŠ ze státního rozpočtu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prostředky na výdaje běžné a kapitálové</a:t>
            </a:r>
          </a:p>
          <a:p>
            <a:r>
              <a:rPr lang="cs-CZ" dirty="0" smtClean="0"/>
              <a:t>prostředky poskytovány </a:t>
            </a:r>
            <a:r>
              <a:rPr lang="cs-CZ" dirty="0"/>
              <a:t>formou </a:t>
            </a:r>
            <a:r>
              <a:rPr lang="cs-CZ" u="sng" dirty="0" smtClean="0"/>
              <a:t>příspěvků</a:t>
            </a:r>
            <a:r>
              <a:rPr lang="cs-CZ" dirty="0" smtClean="0"/>
              <a:t> </a:t>
            </a:r>
          </a:p>
          <a:p>
            <a:pPr lvl="1"/>
            <a:r>
              <a:rPr lang="cs-CZ" dirty="0"/>
              <a:t>na vzdělávací a vědeckou, výzkumnou, vývojovou, uměleckou nebo další tvůrčí </a:t>
            </a:r>
            <a:r>
              <a:rPr lang="cs-CZ" dirty="0" smtClean="0"/>
              <a:t>činnost (zůstatek převoditelný </a:t>
            </a:r>
            <a:r>
              <a:rPr lang="cs-CZ" dirty="0"/>
              <a:t>do dalšího </a:t>
            </a:r>
            <a:r>
              <a:rPr lang="cs-CZ" dirty="0" smtClean="0"/>
              <a:t>roku) </a:t>
            </a:r>
          </a:p>
          <a:p>
            <a:r>
              <a:rPr lang="cs-CZ" dirty="0" smtClean="0"/>
              <a:t>nebo </a:t>
            </a:r>
            <a:r>
              <a:rPr lang="cs-CZ" u="sng" dirty="0" smtClean="0"/>
              <a:t>dotací</a:t>
            </a:r>
            <a:r>
              <a:rPr lang="cs-CZ" dirty="0" smtClean="0"/>
              <a:t> (nepřevoditelné)</a:t>
            </a:r>
          </a:p>
          <a:p>
            <a:pPr lvl="1"/>
            <a:r>
              <a:rPr lang="cs-CZ" dirty="0"/>
              <a:t>na rozvoj vysoké školy, </a:t>
            </a:r>
            <a:r>
              <a:rPr lang="cs-CZ" dirty="0" smtClean="0"/>
              <a:t>příp. na </a:t>
            </a:r>
            <a:r>
              <a:rPr lang="cs-CZ" dirty="0"/>
              <a:t>ubytování a </a:t>
            </a:r>
            <a:r>
              <a:rPr lang="cs-CZ" dirty="0" smtClean="0"/>
              <a:t>stravování</a:t>
            </a:r>
          </a:p>
          <a:p>
            <a:r>
              <a:rPr lang="cs-CZ" dirty="0"/>
              <a:t>o</a:t>
            </a:r>
            <a:r>
              <a:rPr lang="cs-CZ" dirty="0" smtClean="0"/>
              <a:t>bjem </a:t>
            </a:r>
            <a:r>
              <a:rPr lang="cs-CZ" dirty="0"/>
              <a:t>prostředků </a:t>
            </a:r>
            <a:r>
              <a:rPr lang="cs-CZ" dirty="0" smtClean="0"/>
              <a:t>každoročně </a:t>
            </a:r>
            <a:r>
              <a:rPr lang="cs-CZ" dirty="0"/>
              <a:t>stanovován zákonem o státním </a:t>
            </a:r>
            <a:r>
              <a:rPr lang="cs-CZ" dirty="0" smtClean="0"/>
              <a:t>rozpočtu </a:t>
            </a:r>
          </a:p>
          <a:p>
            <a:r>
              <a:rPr lang="cs-CZ" dirty="0" smtClean="0"/>
              <a:t>VŠ financovány </a:t>
            </a:r>
            <a:r>
              <a:rPr lang="cs-CZ" dirty="0"/>
              <a:t>převážně na základě svých </a:t>
            </a:r>
            <a:r>
              <a:rPr lang="cs-CZ" dirty="0" smtClean="0"/>
              <a:t>výkonů</a:t>
            </a:r>
          </a:p>
          <a:p>
            <a:pPr lvl="1"/>
            <a:r>
              <a:rPr lang="cs-CZ" dirty="0" smtClean="0"/>
              <a:t>určovány </a:t>
            </a:r>
            <a:r>
              <a:rPr lang="cs-CZ" dirty="0"/>
              <a:t>výší normativů (ročních jednotkových nákladů na studium určitého studijního programu) a počtem </a:t>
            </a:r>
            <a:r>
              <a:rPr lang="cs-CZ" dirty="0" smtClean="0"/>
              <a:t>studujících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461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cs-CZ" dirty="0"/>
              <a:t>Rozpis rozpočtu vysokých škol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2"/>
              </a:rPr>
              <a:t>rozpis rozpočtu VŠ na rok 2014 </a:t>
            </a:r>
            <a:r>
              <a:rPr lang="cs-CZ" dirty="0" smtClean="0"/>
              <a:t>- vychází ze zákona o SR ČR na rok 2014</a:t>
            </a:r>
          </a:p>
          <a:p>
            <a:pPr lvl="1"/>
            <a:r>
              <a:rPr lang="cs-CZ" dirty="0" smtClean="0"/>
              <a:t>kapitola 333 MŠMT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smtClean="0"/>
              <a:t>pro rok 2014 celkem 137 301 156 tis. Kč)</a:t>
            </a:r>
          </a:p>
          <a:p>
            <a:r>
              <a:rPr lang="cs-CZ" dirty="0" smtClean="0"/>
              <a:t>ukazatel VŠ ve </a:t>
            </a:r>
            <a:r>
              <a:rPr lang="cs-CZ" dirty="0"/>
              <a:t>výši </a:t>
            </a:r>
            <a:r>
              <a:rPr lang="cs-CZ" b="1" dirty="0"/>
              <a:t>21 770 802 tis. Kč </a:t>
            </a:r>
            <a:r>
              <a:rPr lang="cs-CZ" b="1" dirty="0" smtClean="0"/>
              <a:t>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dirty="0" smtClean="0"/>
              <a:t>( </a:t>
            </a:r>
            <a:r>
              <a:rPr lang="cs-CZ" dirty="0" smtClean="0"/>
              <a:t>v </a:t>
            </a:r>
            <a:r>
              <a:rPr lang="cs-CZ" dirty="0" smtClean="0"/>
              <a:t>2013: </a:t>
            </a:r>
            <a:r>
              <a:rPr lang="cs-CZ" dirty="0" smtClean="0"/>
              <a:t>21 </a:t>
            </a:r>
            <a:r>
              <a:rPr lang="cs-CZ" dirty="0"/>
              <a:t>803 802 tis. </a:t>
            </a:r>
            <a:r>
              <a:rPr lang="cs-CZ" dirty="0" smtClean="0"/>
              <a:t>Kč)</a:t>
            </a:r>
          </a:p>
          <a:p>
            <a:pPr lvl="1"/>
            <a:r>
              <a:rPr lang="cs-CZ" dirty="0"/>
              <a:t>1 863 530 tis. Kč </a:t>
            </a:r>
            <a:r>
              <a:rPr lang="cs-CZ" dirty="0" smtClean="0"/>
              <a:t> </a:t>
            </a:r>
            <a:r>
              <a:rPr lang="pt-BR" dirty="0" smtClean="0"/>
              <a:t>na </a:t>
            </a:r>
            <a:r>
              <a:rPr lang="pt-BR" dirty="0"/>
              <a:t>programové </a:t>
            </a:r>
            <a:r>
              <a:rPr lang="pt-BR" dirty="0" smtClean="0"/>
              <a:t>financování</a:t>
            </a:r>
            <a:r>
              <a:rPr lang="cs-CZ" dirty="0" smtClean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smtClean="0"/>
              <a:t>loni </a:t>
            </a:r>
            <a:r>
              <a:rPr lang="pt-BR" dirty="0"/>
              <a:t>1 995 030 tis. Kč </a:t>
            </a:r>
            <a:r>
              <a:rPr lang="cs-CZ" dirty="0" smtClean="0"/>
              <a:t>)</a:t>
            </a:r>
          </a:p>
          <a:p>
            <a:pPr lvl="1"/>
            <a:r>
              <a:rPr lang="cs-CZ" dirty="0"/>
              <a:t>19 907 272 tis. </a:t>
            </a:r>
            <a:r>
              <a:rPr lang="cs-CZ" dirty="0" smtClean="0"/>
              <a:t>Kč na běžné činnosti VŠ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/>
              <a:t>loni 19 808 772 tis. </a:t>
            </a:r>
            <a:r>
              <a:rPr lang="cs-CZ" dirty="0" smtClean="0"/>
              <a:t>Kč)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375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cs-CZ" dirty="0"/>
              <a:t>Mezinárodní srovnání (</a:t>
            </a:r>
            <a:r>
              <a:rPr lang="cs-CZ" dirty="0" err="1"/>
              <a:t>EaG</a:t>
            </a:r>
            <a:r>
              <a:rPr lang="cs-CZ" dirty="0"/>
              <a:t> 2013)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000" b="1" dirty="0" smtClean="0"/>
              <a:t>Obr. Výdaje do terciárního vzdělávání jako % HDP (2010)</a:t>
            </a:r>
            <a:endParaRPr lang="cs-CZ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84698"/>
            <a:ext cx="8688318" cy="322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984411" y="6505599"/>
            <a:ext cx="3243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 smtClean="0"/>
              <a:t>Zdroj: </a:t>
            </a:r>
            <a:r>
              <a:rPr lang="cs-CZ" sz="1400" i="1" dirty="0" err="1" smtClean="0"/>
              <a:t>Education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at</a:t>
            </a:r>
            <a:r>
              <a:rPr lang="cs-CZ" sz="1400" i="1" dirty="0" smtClean="0"/>
              <a:t> a Glance, 2013, s. 184</a:t>
            </a:r>
            <a:endParaRPr lang="cs-CZ" sz="1400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7236296" y="5974678"/>
            <a:ext cx="1507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ČR: 1,2 % HDP</a:t>
            </a:r>
          </a:p>
          <a:p>
            <a:r>
              <a:rPr lang="cs-CZ" sz="1400" dirty="0" smtClean="0"/>
              <a:t>EU 21: 1,5 % HDP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42498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cs-CZ" dirty="0" smtClean="0"/>
              <a:t>Vzdělávání jako veřejně poskytovaný statek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smtClean="0"/>
              <a:t>Veřejné statky </a:t>
            </a:r>
            <a:endParaRPr lang="cs-CZ" b="1" dirty="0" smtClean="0"/>
          </a:p>
          <a:p>
            <a:r>
              <a:rPr lang="cs-CZ" dirty="0" err="1" smtClean="0">
                <a:sym typeface="Wingdings" pitchFamily="2" charset="2"/>
              </a:rPr>
              <a:t>PGs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smtClean="0">
                <a:sym typeface="Wingdings" pitchFamily="2" charset="2"/>
              </a:rPr>
              <a:t>jako jeden z případů </a:t>
            </a:r>
            <a:r>
              <a:rPr lang="cs-CZ" b="1" dirty="0" smtClean="0">
                <a:sym typeface="Wingdings" pitchFamily="2" charset="2"/>
              </a:rPr>
              <a:t>selhávání trhu </a:t>
            </a:r>
            <a:r>
              <a:rPr lang="cs-CZ" dirty="0" smtClean="0">
                <a:sym typeface="Wingdings" pitchFamily="2" charset="2"/>
              </a:rPr>
              <a:t>…-&gt; vláda by měla vytvořit optimální podmínky pro produkci a zabezpečování </a:t>
            </a:r>
            <a:r>
              <a:rPr lang="cs-CZ" dirty="0" err="1" smtClean="0">
                <a:sym typeface="Wingdings" pitchFamily="2" charset="2"/>
              </a:rPr>
              <a:t>PGs</a:t>
            </a:r>
            <a:r>
              <a:rPr lang="cs-CZ" dirty="0" smtClean="0">
                <a:sym typeface="Wingdings" pitchFamily="2" charset="2"/>
              </a:rPr>
              <a:t> </a:t>
            </a:r>
          </a:p>
          <a:p>
            <a:r>
              <a:rPr lang="cs-CZ" u="sng" dirty="0" smtClean="0">
                <a:sym typeface="Wingdings" pitchFamily="2" charset="2"/>
              </a:rPr>
              <a:t>institucionální kritérium</a:t>
            </a:r>
            <a:r>
              <a:rPr lang="cs-CZ" dirty="0" smtClean="0">
                <a:sym typeface="Wingdings" pitchFamily="2" charset="2"/>
              </a:rPr>
              <a:t> dělení statků </a:t>
            </a:r>
            <a:endParaRPr lang="cs-CZ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cs-CZ" dirty="0" smtClean="0">
                <a:sym typeface="Wingdings" pitchFamily="2" charset="2"/>
              </a:rPr>
              <a:t>	- </a:t>
            </a:r>
            <a:r>
              <a:rPr lang="cs-CZ" i="1" dirty="0" smtClean="0">
                <a:sym typeface="Wingdings" pitchFamily="2" charset="2"/>
              </a:rPr>
              <a:t>Jak jsou produkovány a financovány?</a:t>
            </a:r>
          </a:p>
          <a:p>
            <a:pPr lvl="1"/>
            <a:r>
              <a:rPr lang="cs-CZ" dirty="0" smtClean="0">
                <a:sym typeface="Wingdings" pitchFamily="2" charset="2"/>
              </a:rPr>
              <a:t>statky tržní a netržní / </a:t>
            </a:r>
            <a:r>
              <a:rPr lang="cs-CZ" dirty="0" err="1" smtClean="0">
                <a:sym typeface="Wingdings" pitchFamily="2" charset="2"/>
              </a:rPr>
              <a:t>polotržní</a:t>
            </a:r>
            <a:endParaRPr lang="cs-CZ" dirty="0" smtClean="0">
              <a:sym typeface="Wingdings" pitchFamily="2" charset="2"/>
            </a:endParaRPr>
          </a:p>
          <a:p>
            <a:r>
              <a:rPr lang="cs-CZ" u="sng" dirty="0" smtClean="0">
                <a:sym typeface="Wingdings" pitchFamily="2" charset="2"/>
              </a:rPr>
              <a:t>ekonomické kritérium</a:t>
            </a:r>
            <a:r>
              <a:rPr lang="cs-CZ" dirty="0" smtClean="0">
                <a:sym typeface="Wingdings" pitchFamily="2" charset="2"/>
              </a:rPr>
              <a:t> – podle charakteru spotřeby</a:t>
            </a:r>
          </a:p>
          <a:p>
            <a:pPr lvl="1"/>
            <a:r>
              <a:rPr lang="cs-CZ" dirty="0" smtClean="0">
                <a:sym typeface="Wingdings" pitchFamily="2" charset="2"/>
              </a:rPr>
              <a:t>statky veřejné – smíšené – soukromé</a:t>
            </a:r>
          </a:p>
          <a:p>
            <a:r>
              <a:rPr lang="cs-CZ" b="1" dirty="0" smtClean="0">
                <a:sym typeface="Wingdings" pitchFamily="2" charset="2"/>
              </a:rPr>
              <a:t>Čisté veřejné statky </a:t>
            </a:r>
            <a:r>
              <a:rPr lang="cs-CZ" dirty="0" smtClean="0">
                <a:sym typeface="Wingdings" pitchFamily="2" charset="2"/>
              </a:rPr>
              <a:t>(</a:t>
            </a:r>
            <a:r>
              <a:rPr lang="cs-CZ" dirty="0" err="1" smtClean="0">
                <a:sym typeface="Wingdings" pitchFamily="2" charset="2"/>
              </a:rPr>
              <a:t>PPGs</a:t>
            </a:r>
            <a:r>
              <a:rPr lang="cs-CZ" dirty="0" smtClean="0">
                <a:sym typeface="Wingdings" pitchFamily="2" charset="2"/>
              </a:rPr>
              <a:t>)</a:t>
            </a:r>
          </a:p>
          <a:p>
            <a:pPr lvl="1"/>
            <a:r>
              <a:rPr lang="cs-CZ" dirty="0" err="1" smtClean="0">
                <a:sym typeface="Wingdings" pitchFamily="2" charset="2"/>
              </a:rPr>
              <a:t>nerivalita</a:t>
            </a:r>
            <a:r>
              <a:rPr lang="cs-CZ" dirty="0" smtClean="0">
                <a:sym typeface="Wingdings" pitchFamily="2" charset="2"/>
              </a:rPr>
              <a:t> &amp; </a:t>
            </a:r>
            <a:r>
              <a:rPr lang="cs-CZ" dirty="0" err="1" smtClean="0">
                <a:sym typeface="Wingdings" pitchFamily="2" charset="2"/>
              </a:rPr>
              <a:t>nevylučitelnost</a:t>
            </a:r>
            <a:endParaRPr lang="cs-CZ" dirty="0" smtClean="0">
              <a:sym typeface="Wingdings" pitchFamily="2" charset="2"/>
            </a:endParaRPr>
          </a:p>
          <a:p>
            <a:pPr lvl="1">
              <a:buNone/>
            </a:pPr>
            <a:r>
              <a:rPr lang="cs-CZ" dirty="0" smtClean="0">
                <a:sym typeface="Wingdings" pitchFamily="2" charset="2"/>
              </a:rPr>
              <a:t>+ nedělitelnost</a:t>
            </a:r>
          </a:p>
        </p:txBody>
      </p:sp>
    </p:spTree>
    <p:extLst>
      <p:ext uri="{BB962C8B-B14F-4D97-AF65-F5344CB8AC3E}">
        <p14:creationId xmlns:p14="http://schemas.microsoft.com/office/powerpoint/2010/main" val="269228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dirty="0"/>
              <a:t>Poplatky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na VVŠ možno stanovit:</a:t>
            </a:r>
          </a:p>
          <a:p>
            <a:pPr lvl="1"/>
            <a:r>
              <a:rPr lang="cs-CZ" b="1" dirty="0"/>
              <a:t>poplatky za úkony spojené s přijímacím </a:t>
            </a:r>
            <a:r>
              <a:rPr lang="cs-CZ" b="1" dirty="0" smtClean="0"/>
              <a:t>řízením</a:t>
            </a:r>
          </a:p>
          <a:p>
            <a:pPr lvl="2"/>
            <a:r>
              <a:rPr lang="cs-CZ" dirty="0"/>
              <a:t>nejvýše 20 % základu vypočteného </a:t>
            </a:r>
            <a:r>
              <a:rPr lang="cs-CZ" dirty="0" smtClean="0"/>
              <a:t>MŠMT (aktuálně 500 </a:t>
            </a:r>
            <a:r>
              <a:rPr lang="cs-CZ" dirty="0"/>
              <a:t>- 600 </a:t>
            </a:r>
            <a:r>
              <a:rPr lang="cs-CZ" dirty="0" smtClean="0"/>
              <a:t>Kč)</a:t>
            </a:r>
          </a:p>
          <a:p>
            <a:pPr marL="704088" lvl="2" indent="0">
              <a:buNone/>
            </a:pPr>
            <a:r>
              <a:rPr lang="cs-CZ" dirty="0" smtClean="0"/>
              <a:t>	(základ = </a:t>
            </a:r>
            <a:r>
              <a:rPr lang="cs-CZ" dirty="0"/>
              <a:t>5 % z průměrné částky připadající na jednoho </a:t>
            </a:r>
            <a:r>
              <a:rPr lang="cs-CZ" dirty="0" smtClean="0"/>
              <a:t>studenta </a:t>
            </a:r>
            <a:r>
              <a:rPr lang="cs-CZ" dirty="0"/>
              <a:t>ze </a:t>
            </a:r>
            <a:r>
              <a:rPr lang="cs-CZ" dirty="0" smtClean="0"/>
              <a:t>	základního normativu)</a:t>
            </a:r>
            <a:endParaRPr lang="cs-CZ" dirty="0"/>
          </a:p>
          <a:p>
            <a:pPr lvl="1"/>
            <a:r>
              <a:rPr lang="cs-CZ" b="1" dirty="0"/>
              <a:t>poplatky spojené se studiem </a:t>
            </a:r>
            <a:r>
              <a:rPr lang="cs-CZ" dirty="0"/>
              <a:t>(týkají se studentů, kteří překračují standardní dobu studia nebo studují postupně více studijních programů</a:t>
            </a:r>
            <a:r>
              <a:rPr lang="cs-CZ" dirty="0" smtClean="0"/>
              <a:t>)</a:t>
            </a:r>
          </a:p>
          <a:p>
            <a:pPr lvl="2"/>
            <a:r>
              <a:rPr lang="cs-CZ" dirty="0"/>
              <a:t>nejméně 1,5 násobek základu za každých započatých 6 měsíců při překročení o </a:t>
            </a:r>
            <a:r>
              <a:rPr lang="cs-CZ" dirty="0" smtClean="0"/>
              <a:t>rok</a:t>
            </a:r>
          </a:p>
          <a:p>
            <a:pPr lvl="2"/>
            <a:r>
              <a:rPr lang="cs-CZ" dirty="0" smtClean="0"/>
              <a:t>další studium - za </a:t>
            </a:r>
            <a:r>
              <a:rPr lang="cs-CZ" dirty="0"/>
              <a:t>každý další započatý jeden rok nejvýše </a:t>
            </a:r>
            <a:r>
              <a:rPr lang="cs-CZ" dirty="0" smtClean="0"/>
              <a:t>základ (neplatí pro souběžné studium)</a:t>
            </a:r>
          </a:p>
          <a:p>
            <a:endParaRPr lang="cs-CZ" dirty="0" smtClean="0"/>
          </a:p>
          <a:p>
            <a:r>
              <a:rPr lang="cs-CZ" dirty="0" smtClean="0"/>
              <a:t>školné / zápisné na VVŠ?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811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Finanční podpora studentů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sociální dávky (přídavek na dítě, ev. sociální příplatek) do 26 let</a:t>
            </a:r>
          </a:p>
          <a:p>
            <a:r>
              <a:rPr lang="cs-CZ" dirty="0" smtClean="0"/>
              <a:t>zdravotní pojištění hrazené státem (do 26 let)</a:t>
            </a:r>
          </a:p>
          <a:p>
            <a:r>
              <a:rPr lang="cs-CZ" dirty="0" smtClean="0"/>
              <a:t>daňové úlevy</a:t>
            </a:r>
          </a:p>
          <a:p>
            <a:r>
              <a:rPr lang="cs-CZ" dirty="0" smtClean="0"/>
              <a:t>sleva na dopravu</a:t>
            </a:r>
          </a:p>
          <a:p>
            <a:r>
              <a:rPr lang="cs-CZ" dirty="0" smtClean="0"/>
              <a:t>sociální stipendium (od r. 2006)</a:t>
            </a:r>
          </a:p>
          <a:p>
            <a:r>
              <a:rPr lang="cs-CZ" dirty="0" smtClean="0"/>
              <a:t>dotované stravování</a:t>
            </a:r>
          </a:p>
          <a:p>
            <a:r>
              <a:rPr lang="cs-CZ" dirty="0" smtClean="0"/>
              <a:t>ubytovací stipendium (VŠ)</a:t>
            </a:r>
          </a:p>
          <a:p>
            <a:r>
              <a:rPr lang="cs-CZ" dirty="0" smtClean="0"/>
              <a:t>stipendia ze stipendijního fondu (prospěchová…)</a:t>
            </a:r>
          </a:p>
          <a:p>
            <a:r>
              <a:rPr lang="cs-CZ" dirty="0" smtClean="0"/>
              <a:t>doktorandská stipendia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670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3212976"/>
            <a:ext cx="7827963" cy="647700"/>
          </a:xfrm>
        </p:spPr>
        <p:txBody>
          <a:bodyPr/>
          <a:lstStyle/>
          <a:p>
            <a:pPr algn="ctr"/>
            <a:r>
              <a:rPr lang="cs-CZ" dirty="0" smtClean="0"/>
              <a:t>Děkuji za pozornost!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058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cs-CZ" dirty="0" smtClean="0"/>
              <a:t>Vzdělávání jako veřejně poskytovaný statek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Veřejné vs. veřejně poskytované statky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– způsob </a:t>
            </a:r>
            <a:r>
              <a:rPr lang="cs-CZ" dirty="0" smtClean="0"/>
              <a:t>alokace vs. objektivní vlastnosti statku</a:t>
            </a:r>
          </a:p>
          <a:p>
            <a:r>
              <a:rPr lang="cs-CZ" b="1" dirty="0" smtClean="0"/>
              <a:t>veřejně poskytované statky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dirty="0" smtClean="0"/>
              <a:t>– </a:t>
            </a:r>
            <a:r>
              <a:rPr lang="cs-CZ" dirty="0" smtClean="0"/>
              <a:t>nenulové MC spojené se zvýšeným počtem spotřebitelů</a:t>
            </a:r>
          </a:p>
          <a:p>
            <a:r>
              <a:rPr lang="cs-CZ" dirty="0" smtClean="0"/>
              <a:t>vzdělávání nemá podstatu PPG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smtClean="0"/>
              <a:t>snadnost vyloučení + MC poskytování ≠ 0)</a:t>
            </a:r>
          </a:p>
          <a:p>
            <a:r>
              <a:rPr lang="cs-CZ" dirty="0" smtClean="0"/>
              <a:t>základní vzdělávání = „statek pod ochranou“ (=PPG)</a:t>
            </a:r>
          </a:p>
          <a:p>
            <a:r>
              <a:rPr lang="cs-CZ" dirty="0" smtClean="0"/>
              <a:t>VŠ vzdělávání – vyloučení možné (na základě úrovně znalostí)</a:t>
            </a:r>
          </a:p>
          <a:p>
            <a:pPr>
              <a:buNone/>
            </a:pPr>
            <a:endParaRPr lang="cs-CZ" i="1" dirty="0" smtClean="0"/>
          </a:p>
          <a:p>
            <a:pPr>
              <a:buNone/>
            </a:pPr>
            <a:r>
              <a:rPr lang="cs-CZ" i="1" dirty="0" smtClean="0">
                <a:sym typeface="Wingdings" pitchFamily="2" charset="2"/>
              </a:rPr>
              <a:t> </a:t>
            </a:r>
            <a:r>
              <a:rPr lang="cs-CZ" i="1" dirty="0" smtClean="0"/>
              <a:t>Proč by vzdělávání mělo být financováno a poskytováno veřejně?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94765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 smtClean="0"/>
              <a:t>Proč nelze zavést čistý trh ve vzdělávání?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060848"/>
            <a:ext cx="8234363" cy="4114800"/>
          </a:xfrm>
        </p:spPr>
        <p:txBody>
          <a:bodyPr>
            <a:normAutofit fontScale="85000" lnSpcReduction="10000"/>
          </a:bodyPr>
          <a:lstStyle/>
          <a:p>
            <a:endParaRPr lang="cs-CZ" dirty="0" smtClean="0"/>
          </a:p>
          <a:p>
            <a:r>
              <a:rPr lang="cs-CZ" b="1" dirty="0" smtClean="0"/>
              <a:t>nedokonalost kapitálového trhu</a:t>
            </a:r>
          </a:p>
          <a:p>
            <a:endParaRPr lang="cs-CZ" b="1" dirty="0" smtClean="0"/>
          </a:p>
          <a:p>
            <a:r>
              <a:rPr lang="cs-CZ" b="1" dirty="0" smtClean="0"/>
              <a:t>asymetrické informace</a:t>
            </a:r>
          </a:p>
          <a:p>
            <a:endParaRPr lang="cs-CZ" b="1" dirty="0" smtClean="0"/>
          </a:p>
          <a:p>
            <a:r>
              <a:rPr lang="cs-CZ" b="1" dirty="0" smtClean="0"/>
              <a:t>externality</a:t>
            </a:r>
          </a:p>
          <a:p>
            <a:endParaRPr lang="cs-CZ" b="1" dirty="0" smtClean="0"/>
          </a:p>
          <a:p>
            <a:r>
              <a:rPr lang="cs-CZ" b="1" dirty="0" smtClean="0"/>
              <a:t>možnost vzniku monopolu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+ právo na vzdělání (LZPS</a:t>
            </a:r>
            <a:r>
              <a:rPr lang="cs-CZ" dirty="0" smtClean="0"/>
              <a:t>)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povinná </a:t>
            </a:r>
            <a:r>
              <a:rPr lang="cs-CZ" dirty="0"/>
              <a:t>školní docházka – tzv. statek pod ochranou (vynucená spotřeba)</a:t>
            </a: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882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dirty="0" smtClean="0"/>
              <a:t>Lidský kapitál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Co rozumíme pod pojmem lidský kapitál?</a:t>
            </a:r>
          </a:p>
          <a:p>
            <a:pPr lvl="1"/>
            <a:r>
              <a:rPr lang="cs-CZ" i="1" dirty="0"/>
              <a:t>„znalosti, schopnosti, dovednosti (včetně zdravotních a fyzických schopností) získané prostřednictvím školního a dalšího vzdělávání, sportovních a podobných aktivit, rodinnou výchovou apod., kterými disponují jednotliví členové společnosti</a:t>
            </a:r>
            <a:r>
              <a:rPr lang="cs-CZ" i="1" dirty="0" smtClean="0"/>
              <a:t>.“ </a:t>
            </a:r>
            <a:r>
              <a:rPr lang="cs-CZ" dirty="0" smtClean="0"/>
              <a:t>(</a:t>
            </a:r>
            <a:r>
              <a:rPr lang="cs-CZ" b="1" dirty="0" smtClean="0"/>
              <a:t>G. </a:t>
            </a:r>
            <a:r>
              <a:rPr lang="cs-CZ" b="1" dirty="0" err="1" smtClean="0"/>
              <a:t>Becker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OECD:</a:t>
            </a:r>
            <a:r>
              <a:rPr lang="cs-CZ" i="1" dirty="0" smtClean="0"/>
              <a:t> „znalosti</a:t>
            </a:r>
            <a:r>
              <a:rPr lang="cs-CZ" i="1" dirty="0"/>
              <a:t>, dovednosti, schopnosti a vlastnosti jedince usnadňující vytváření osobního, sociálního a ekonomického </a:t>
            </a:r>
            <a:r>
              <a:rPr lang="cs-CZ" i="1" dirty="0" smtClean="0"/>
              <a:t>blaha“</a:t>
            </a:r>
          </a:p>
          <a:p>
            <a:pPr lvl="1"/>
            <a:r>
              <a:rPr lang="cs-CZ" i="1" dirty="0" smtClean="0"/>
              <a:t>…</a:t>
            </a:r>
            <a:r>
              <a:rPr lang="cs-CZ" dirty="0"/>
              <a:t>souhrn znalostí a dovedností člověka, které získal studiem (v rámci vzdělávacího procesu), dalším vzděláváním a </a:t>
            </a:r>
            <a:r>
              <a:rPr lang="cs-CZ" dirty="0" smtClean="0"/>
              <a:t>praxí</a:t>
            </a:r>
            <a:endParaRPr lang="cs-CZ" i="1" dirty="0" smtClean="0"/>
          </a:p>
          <a:p>
            <a:r>
              <a:rPr lang="cs-CZ" dirty="0" smtClean="0"/>
              <a:t>význam LK – již v 18. stol. (A. Smith)</a:t>
            </a:r>
          </a:p>
          <a:p>
            <a:r>
              <a:rPr lang="cs-CZ" b="1" dirty="0" smtClean="0"/>
              <a:t>Teorie LK </a:t>
            </a:r>
            <a:r>
              <a:rPr lang="cs-CZ" dirty="0" smtClean="0"/>
              <a:t>rozpracována ve 2. pol. 20. stol</a:t>
            </a:r>
          </a:p>
          <a:p>
            <a:pPr lvl="1"/>
            <a:r>
              <a:rPr lang="cs-CZ" dirty="0" smtClean="0"/>
              <a:t>investice do vzdělávání </a:t>
            </a:r>
            <a:r>
              <a:rPr lang="cs-CZ" dirty="0" smtClean="0">
                <a:sym typeface="Wingdings" panose="05000000000000000000" pitchFamily="2" charset="2"/>
              </a:rPr>
              <a:t> vyšší budoucí příjem &amp; produktivita</a:t>
            </a:r>
          </a:p>
          <a:p>
            <a:pPr lvl="1"/>
            <a:r>
              <a:rPr lang="cs-CZ" dirty="0" smtClean="0">
                <a:sym typeface="Wingdings" panose="05000000000000000000" pitchFamily="2" charset="2"/>
              </a:rPr>
              <a:t>odložení spotřeby (příjmu) ve prospěch studia  zvýšení celoživotního příjmu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537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cs-CZ" dirty="0" smtClean="0"/>
              <a:t>Společenské a individuální výnosy z LK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jedinec rozhodující se o dalším studiu provádí CBA variant pokračovat ve studiu / zapojit se do </a:t>
            </a:r>
            <a:r>
              <a:rPr lang="cs-CZ" dirty="0" err="1" smtClean="0"/>
              <a:t>prac</a:t>
            </a:r>
            <a:r>
              <a:rPr lang="cs-CZ" dirty="0" smtClean="0"/>
              <a:t>. procesu</a:t>
            </a:r>
          </a:p>
          <a:p>
            <a:pPr lvl="1">
              <a:buFont typeface="Wingdings"/>
              <a:buChar char="à"/>
            </a:pPr>
            <a:r>
              <a:rPr lang="cs-CZ" dirty="0" smtClean="0">
                <a:sym typeface="Wingdings" panose="05000000000000000000" pitchFamily="2" charset="2"/>
              </a:rPr>
              <a:t>individuální míra návratnosti investic do vzdělávání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sym typeface="Wingdings" panose="05000000000000000000" pitchFamily="2" charset="2"/>
              </a:rPr>
              <a:t>výpočet pomocí NPV a IRR (s pomocí diskontní míry porovnáváme náklady a výnosy v čase) – tzv. </a:t>
            </a:r>
            <a:r>
              <a:rPr lang="cs-CZ" b="1" dirty="0" smtClean="0">
                <a:sym typeface="Wingdings" panose="05000000000000000000" pitchFamily="2" charset="2"/>
              </a:rPr>
              <a:t>investiční přístup</a:t>
            </a:r>
            <a:endParaRPr lang="cs-CZ" b="1" dirty="0" smtClean="0"/>
          </a:p>
          <a:p>
            <a:pPr lvl="1"/>
            <a:r>
              <a:rPr lang="cs-CZ" dirty="0" smtClean="0"/>
              <a:t>druhou možností tzv. </a:t>
            </a:r>
            <a:r>
              <a:rPr lang="cs-CZ" b="1" dirty="0" smtClean="0"/>
              <a:t>ekonometrický přístup </a:t>
            </a:r>
            <a:r>
              <a:rPr lang="cs-CZ" dirty="0" smtClean="0"/>
              <a:t>(ekonometrie pracovního trhu, </a:t>
            </a:r>
            <a:r>
              <a:rPr lang="cs-CZ" dirty="0" err="1" smtClean="0"/>
              <a:t>Mincer</a:t>
            </a:r>
            <a:r>
              <a:rPr lang="cs-CZ" dirty="0" smtClean="0"/>
              <a:t>)</a:t>
            </a:r>
          </a:p>
          <a:p>
            <a:r>
              <a:rPr lang="cs-CZ" dirty="0" smtClean="0"/>
              <a:t>„CBA“ společnosti: investovat do vzdělání svých členů / nechat náklady na jednotlivcích</a:t>
            </a:r>
          </a:p>
          <a:p>
            <a:r>
              <a:rPr lang="cs-CZ" dirty="0" smtClean="0"/>
              <a:t>obě míry návratnosti předmětem analýz OECD – </a:t>
            </a:r>
            <a:r>
              <a:rPr lang="cs-CZ" dirty="0" err="1" smtClean="0"/>
              <a:t>Education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a Glance</a:t>
            </a:r>
          </a:p>
          <a:p>
            <a:r>
              <a:rPr lang="cs-CZ" dirty="0" smtClean="0"/>
              <a:t>vyšší úroveň vzdělání </a:t>
            </a:r>
            <a:r>
              <a:rPr lang="cs-CZ" dirty="0" smtClean="0">
                <a:sym typeface="Wingdings" panose="05000000000000000000" pitchFamily="2" charset="2"/>
              </a:rPr>
              <a:t> benefity pro jedince i společnost (rovněž náklady / úsilí na obou stranách)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411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cs-CZ" dirty="0"/>
              <a:t>Individuální a </a:t>
            </a:r>
            <a:r>
              <a:rPr lang="cs-CZ" dirty="0" smtClean="0"/>
              <a:t>spol. </a:t>
            </a:r>
            <a:r>
              <a:rPr lang="cs-CZ" dirty="0"/>
              <a:t>náklady a výnosy ze vzdělání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1645377"/>
              </p:ext>
            </p:extLst>
          </p:nvPr>
        </p:nvGraphicFramePr>
        <p:xfrm>
          <a:off x="683566" y="1628800"/>
          <a:ext cx="7632849" cy="4541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0165"/>
                <a:gridCol w="3001342"/>
                <a:gridCol w="3001342"/>
              </a:tblGrid>
              <a:tr h="2548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</a:rPr>
                        <a:t>Individuální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</a:rPr>
                        <a:t>Společenské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2059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Náklady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effectLst/>
                        </a:rPr>
                        <a:t>Přímé</a:t>
                      </a:r>
                      <a:endParaRPr lang="cs-CZ" sz="20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Výdaje do vzdělávání přímé (výdaje za učebnice, studijní materiály, apod.)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effectLst/>
                        </a:rPr>
                        <a:t>Přímé</a:t>
                      </a:r>
                      <a:endParaRPr lang="cs-CZ" sz="20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Výdaje do vzdělávacího systému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352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effectLst/>
                        </a:rPr>
                        <a:t>Nepřímé</a:t>
                      </a:r>
                      <a:endParaRPr lang="cs-CZ" sz="20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Ušlá mzda, čas strávený výukou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effectLst/>
                        </a:rPr>
                        <a:t>Nepřímé</a:t>
                      </a:r>
                      <a:endParaRPr lang="cs-CZ" sz="20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Ušlé příjmy na daních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352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</a:rPr>
                        <a:t>Výnosy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effectLst/>
                        </a:rPr>
                        <a:t>Přímé</a:t>
                      </a:r>
                      <a:endParaRPr lang="cs-CZ" sz="20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Vyšší příjem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effectLst/>
                        </a:rPr>
                        <a:t>Přímé</a:t>
                      </a:r>
                      <a:endParaRPr lang="cs-CZ" sz="20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Vyšší daňové příjmy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3010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effectLst/>
                        </a:rPr>
                        <a:t>Nepřímé</a:t>
                      </a:r>
                      <a:endParaRPr lang="cs-CZ" sz="20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Vyšší statut, nižší riziko nezaměstnanosti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effectLst/>
                        </a:rPr>
                        <a:t>Nepřímé</a:t>
                      </a:r>
                      <a:endParaRPr lang="cs-CZ" sz="20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Nižší </a:t>
                      </a:r>
                      <a:r>
                        <a:rPr lang="cs-CZ" sz="1400" dirty="0" smtClean="0">
                          <a:effectLst/>
                        </a:rPr>
                        <a:t>výdaje na </a:t>
                      </a:r>
                      <a:r>
                        <a:rPr lang="cs-CZ" sz="1400" dirty="0">
                          <a:effectLst/>
                        </a:rPr>
                        <a:t>sociální dávky</a:t>
                      </a:r>
                      <a:endParaRPr lang="cs-CZ" sz="20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Lepší zdravotní stav, nižší kriminalita, ekonomický růst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3134640" y="6381328"/>
            <a:ext cx="2949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Zdroj: Páleníková (2013) - READER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197805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1">
  <a:themeElements>
    <a:clrScheme name="Prezentace_MU_2008_en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Prezentace_MU_2008_e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rezentace_MU_2008_e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MU_2008_e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MU_2008_e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MU_2008_e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MU_2008_e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MU_2008_e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MU_2008_e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Vlastní návrh">
  <a:themeElements>
    <a:clrScheme name="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Směsi">
  <a:themeElements>
    <a:clrScheme name="1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Směs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Směsi">
  <a:themeElements>
    <a:clrScheme name="2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Směs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_Motiv1">
  <a:themeElements>
    <a:clrScheme name="Prezentace_MU_2008_en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Prezentace_MU_2008_e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rezentace_MU_2008_e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MU_2008_e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MU_2008_e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MU_2008_e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MU_2008_e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MU_2008_e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MU_2008_e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_Vlastní návrh">
  <a:themeElements>
    <a:clrScheme name="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7_Směsi">
  <a:themeElements>
    <a:clrScheme name="1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Směs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8_Směsi">
  <a:themeElements>
    <a:clrScheme name="2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Směs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4_Motiv1">
  <a:themeElements>
    <a:clrScheme name="Prezentace_MU_2008_en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Prezentace_MU_2008_e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rezentace_MU_2008_e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MU_2008_e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MU_2008_e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MU_2008_e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MU_2008_e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MU_2008_e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MU_2008_e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4_Vlastní návrh">
  <a:themeElements>
    <a:clrScheme name="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9_Směsi">
  <a:themeElements>
    <a:clrScheme name="1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Směs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lastní návrh">
  <a:themeElements>
    <a:clrScheme name="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0_Směsi">
  <a:themeElements>
    <a:clrScheme name="2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Směs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5_Motiv1">
  <a:themeElements>
    <a:clrScheme name="Prezentace_MU_2008_en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Prezentace_MU_2008_e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rezentace_MU_2008_e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MU_2008_e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MU_2008_e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MU_2008_e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MU_2008_e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MU_2008_e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MU_2008_e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5_Vlastní návrh">
  <a:themeElements>
    <a:clrScheme name="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1_Směsi">
  <a:themeElements>
    <a:clrScheme name="1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Směs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2_Směsi">
  <a:themeElements>
    <a:clrScheme name="2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Směs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6_Motiv1">
  <a:themeElements>
    <a:clrScheme name="Prezentace_MU_2008_en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Prezentace_MU_2008_e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rezentace_MU_2008_e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MU_2008_e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MU_2008_e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MU_2008_e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MU_2008_e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MU_2008_e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MU_2008_e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6_Vlastní návrh">
  <a:themeElements>
    <a:clrScheme name="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3_Směsi">
  <a:themeElements>
    <a:clrScheme name="1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Směs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4_Směsi">
  <a:themeElements>
    <a:clrScheme name="2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Směs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měsi">
  <a:themeElements>
    <a:clrScheme name="1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Směs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Směsi">
  <a:themeElements>
    <a:clrScheme name="2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Směs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Motiv1">
  <a:themeElements>
    <a:clrScheme name="Prezentace_MU_2008_en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Prezentace_MU_2008_e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rezentace_MU_2008_e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MU_2008_e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MU_2008_e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MU_2008_e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MU_2008_e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MU_2008_e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MU_2008_e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Vlastní návrh">
  <a:themeElements>
    <a:clrScheme name="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Směsi">
  <a:themeElements>
    <a:clrScheme name="1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Směs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Směsi">
  <a:themeElements>
    <a:clrScheme name="2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Směs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Motiv1">
  <a:themeElements>
    <a:clrScheme name="Prezentace_MU_2008_en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Prezentace_MU_2008_e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rezentace_MU_2008_e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MU_2008_e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MU_2008_e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MU_2008_e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MU_2008_e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MU_2008_e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MU_2008_e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85</TotalTime>
  <Words>2372</Words>
  <Application>Microsoft Office PowerPoint</Application>
  <PresentationFormat>Předvádění na obrazovce (4:3)</PresentationFormat>
  <Paragraphs>463</Paragraphs>
  <Slides>42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28</vt:i4>
      </vt:variant>
      <vt:variant>
        <vt:lpstr>Nadpisy snímků</vt:lpstr>
      </vt:variant>
      <vt:variant>
        <vt:i4>42</vt:i4>
      </vt:variant>
    </vt:vector>
  </HeadingPairs>
  <TitlesOfParts>
    <vt:vector size="70" baseType="lpstr">
      <vt:lpstr>Motiv1</vt:lpstr>
      <vt:lpstr>Vlastní návrh</vt:lpstr>
      <vt:lpstr>1_Směsi</vt:lpstr>
      <vt:lpstr>2_Směsi</vt:lpstr>
      <vt:lpstr>1_Motiv1</vt:lpstr>
      <vt:lpstr>1_Vlastní návrh</vt:lpstr>
      <vt:lpstr>3_Směsi</vt:lpstr>
      <vt:lpstr>4_Směsi</vt:lpstr>
      <vt:lpstr>2_Motiv1</vt:lpstr>
      <vt:lpstr>2_Vlastní návrh</vt:lpstr>
      <vt:lpstr>5_Směsi</vt:lpstr>
      <vt:lpstr>6_Směsi</vt:lpstr>
      <vt:lpstr>3_Motiv1</vt:lpstr>
      <vt:lpstr>3_Vlastní návrh</vt:lpstr>
      <vt:lpstr>7_Směsi</vt:lpstr>
      <vt:lpstr>8_Směsi</vt:lpstr>
      <vt:lpstr>4_Motiv1</vt:lpstr>
      <vt:lpstr>4_Vlastní návrh</vt:lpstr>
      <vt:lpstr>9_Směsi</vt:lpstr>
      <vt:lpstr>10_Směsi</vt:lpstr>
      <vt:lpstr>5_Motiv1</vt:lpstr>
      <vt:lpstr>5_Vlastní návrh</vt:lpstr>
      <vt:lpstr>11_Směsi</vt:lpstr>
      <vt:lpstr>12_Směsi</vt:lpstr>
      <vt:lpstr>6_Motiv1</vt:lpstr>
      <vt:lpstr>6_Vlastní návrh</vt:lpstr>
      <vt:lpstr>13_Směsi</vt:lpstr>
      <vt:lpstr>14_Směsi</vt:lpstr>
      <vt:lpstr>(EKONOMIKA) VZDĚLÁVANÍ</vt:lpstr>
      <vt:lpstr>Obsah přednášky</vt:lpstr>
      <vt:lpstr>Ekonomika a ekonomie vzdělávání</vt:lpstr>
      <vt:lpstr>Vzdělávání jako veřejně poskytovaný statek</vt:lpstr>
      <vt:lpstr>Vzdělávání jako veřejně poskytovaný statek</vt:lpstr>
      <vt:lpstr>Proč nelze zavést čistý trh ve vzdělávání?</vt:lpstr>
      <vt:lpstr>Lidský kapitál</vt:lpstr>
      <vt:lpstr>Společenské a individuální výnosy z LK</vt:lpstr>
      <vt:lpstr>Individuální a spol. náklady a výnosy ze vzdělání</vt:lpstr>
      <vt:lpstr>Efektivnost poskytování vzdělávání vs. rovnost při jeho poskytování</vt:lpstr>
      <vt:lpstr>Efektivnost poskytování vzdělávání vs. rovnost při jeho poskytování</vt:lpstr>
      <vt:lpstr>Ekonomické a sociální výstupy vzdělávání</vt:lpstr>
      <vt:lpstr>Jak vzdělávání ovlivňuje „mimoekonomicky“?</vt:lpstr>
      <vt:lpstr>Vzdělávací systém v ČR </vt:lpstr>
      <vt:lpstr>Struktura vzdělávací soustavy v ČR (I)</vt:lpstr>
      <vt:lpstr>Prezentace aplikace PowerPoint</vt:lpstr>
      <vt:lpstr>Struktura vzdělávací soustavy v ČR (II)</vt:lpstr>
      <vt:lpstr>Struktura vzdělávací soustavy v ČR (III)</vt:lpstr>
      <vt:lpstr>Struktura vzdělávací soustavy v ČR (III)</vt:lpstr>
      <vt:lpstr>Správa v regionálním školství</vt:lpstr>
      <vt:lpstr>Řízení na centrální úrovni</vt:lpstr>
      <vt:lpstr>Nižší úrovně správy</vt:lpstr>
      <vt:lpstr>Nižší úrovně správy</vt:lpstr>
      <vt:lpstr>Nižší úrovně správy</vt:lpstr>
      <vt:lpstr>Financování regionálního školství v ČR</vt:lpstr>
      <vt:lpstr>Financování regionálního školství v ČR</vt:lpstr>
      <vt:lpstr>Republikové a krajské normativy</vt:lpstr>
      <vt:lpstr>Republikové a krajské normativy (II)</vt:lpstr>
      <vt:lpstr>Výdaje SR do reg. školství</vt:lpstr>
      <vt:lpstr>Mezinárodní srovnání</vt:lpstr>
      <vt:lpstr>Mezinárodní srovnání (II)</vt:lpstr>
      <vt:lpstr>Mezinárodní srovnání (III)</vt:lpstr>
      <vt:lpstr>Terciární vzdělávání v ČR</vt:lpstr>
      <vt:lpstr>Terciární vzdělávání v ČR</vt:lpstr>
      <vt:lpstr>Samospráva vysokých škol</vt:lpstr>
      <vt:lpstr>Financování</vt:lpstr>
      <vt:lpstr>Financování VVŠ ze státního rozpočtu</vt:lpstr>
      <vt:lpstr>Rozpis rozpočtu vysokých škol</vt:lpstr>
      <vt:lpstr>Mezinárodní srovnání (EaG 2013)</vt:lpstr>
      <vt:lpstr>Poplatky</vt:lpstr>
      <vt:lpstr>Finanční podpora studentů</vt:lpstr>
      <vt:lpstr>Děkuji za pozornost!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(EKONOMIKA) VZDĚLÁVANÍ</dc:title>
  <dc:creator>gabika</dc:creator>
  <cp:lastModifiedBy>gabika</cp:lastModifiedBy>
  <cp:revision>19</cp:revision>
  <dcterms:created xsi:type="dcterms:W3CDTF">2014-11-04T16:43:15Z</dcterms:created>
  <dcterms:modified xsi:type="dcterms:W3CDTF">2014-11-04T18:09:00Z</dcterms:modified>
</cp:coreProperties>
</file>