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53" r:id="rId2"/>
  </p:sldMasterIdLst>
  <p:notesMasterIdLst>
    <p:notesMasterId r:id="rId38"/>
  </p:notesMasterIdLst>
  <p:handoutMasterIdLst>
    <p:handoutMasterId r:id="rId39"/>
  </p:handoutMasterIdLst>
  <p:sldIdLst>
    <p:sldId id="310" r:id="rId3"/>
    <p:sldId id="337" r:id="rId4"/>
    <p:sldId id="321" r:id="rId5"/>
    <p:sldId id="338" r:id="rId6"/>
    <p:sldId id="340" r:id="rId7"/>
    <p:sldId id="367" r:id="rId8"/>
    <p:sldId id="361" r:id="rId9"/>
    <p:sldId id="339" r:id="rId10"/>
    <p:sldId id="363" r:id="rId11"/>
    <p:sldId id="364" r:id="rId12"/>
    <p:sldId id="341" r:id="rId13"/>
    <p:sldId id="342" r:id="rId14"/>
    <p:sldId id="345" r:id="rId15"/>
    <p:sldId id="346" r:id="rId16"/>
    <p:sldId id="366" r:id="rId17"/>
    <p:sldId id="344" r:id="rId18"/>
    <p:sldId id="343" r:id="rId19"/>
    <p:sldId id="350" r:id="rId20"/>
    <p:sldId id="347" r:id="rId21"/>
    <p:sldId id="348" r:id="rId22"/>
    <p:sldId id="359" r:id="rId23"/>
    <p:sldId id="365" r:id="rId24"/>
    <p:sldId id="357" r:id="rId25"/>
    <p:sldId id="362" r:id="rId26"/>
    <p:sldId id="358" r:id="rId27"/>
    <p:sldId id="360" r:id="rId28"/>
    <p:sldId id="351" r:id="rId29"/>
    <p:sldId id="352" r:id="rId30"/>
    <p:sldId id="353" r:id="rId31"/>
    <p:sldId id="354" r:id="rId32"/>
    <p:sldId id="355" r:id="rId33"/>
    <p:sldId id="368" r:id="rId34"/>
    <p:sldId id="356" r:id="rId35"/>
    <p:sldId id="316" r:id="rId36"/>
    <p:sldId id="327" r:id="rId37"/>
  </p:sldIdLst>
  <p:sldSz cx="9144000" cy="6858000" type="screen4x3"/>
  <p:notesSz cx="6797675" cy="9928225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5BD"/>
    <a:srgbClr val="E7C99D"/>
    <a:srgbClr val="FFF1E1"/>
    <a:srgbClr val="EAEAEA"/>
    <a:srgbClr val="FFEACD"/>
    <a:srgbClr val="7D1E1E"/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971" autoAdjust="0"/>
    <p:restoredTop sz="94747" autoAdjust="0"/>
  </p:normalViewPr>
  <p:slideViewPr>
    <p:cSldViewPr>
      <p:cViewPr varScale="1">
        <p:scale>
          <a:sx n="51" d="100"/>
          <a:sy n="51" d="100"/>
        </p:scale>
        <p:origin x="-88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parilv\My%20Documents\dp%20bp\TPRM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'EU male obce'!$A$87:$A$111</c:f>
              <c:strCache>
                <c:ptCount val="25"/>
                <c:pt idx="0">
                  <c:v>Belgie</c:v>
                </c:pt>
                <c:pt idx="1">
                  <c:v>Bulharsko</c:v>
                </c:pt>
                <c:pt idx="2">
                  <c:v>Česká republika</c:v>
                </c:pt>
                <c:pt idx="3">
                  <c:v>Dánsko</c:v>
                </c:pt>
                <c:pt idx="4">
                  <c:v>Estonsko</c:v>
                </c:pt>
                <c:pt idx="5">
                  <c:v>Finsko</c:v>
                </c:pt>
                <c:pt idx="6">
                  <c:v>Francie</c:v>
                </c:pt>
                <c:pt idx="7">
                  <c:v>Chorvatsko</c:v>
                </c:pt>
                <c:pt idx="8">
                  <c:v>Itálie</c:v>
                </c:pt>
                <c:pt idx="9">
                  <c:v>Litva</c:v>
                </c:pt>
                <c:pt idx="10">
                  <c:v>Lotyšsko</c:v>
                </c:pt>
                <c:pt idx="11">
                  <c:v>Maďarsko</c:v>
                </c:pt>
                <c:pt idx="12">
                  <c:v>Německo</c:v>
                </c:pt>
                <c:pt idx="13">
                  <c:v>Nizozemí</c:v>
                </c:pt>
                <c:pt idx="14">
                  <c:v>Norsko</c:v>
                </c:pt>
                <c:pt idx="15">
                  <c:v>Polsko</c:v>
                </c:pt>
                <c:pt idx="16">
                  <c:v>Rakousko</c:v>
                </c:pt>
                <c:pt idx="17">
                  <c:v>Rumunsko</c:v>
                </c:pt>
                <c:pt idx="18">
                  <c:v>Řecko</c:v>
                </c:pt>
                <c:pt idx="19">
                  <c:v>Slovensko</c:v>
                </c:pt>
                <c:pt idx="20">
                  <c:v>Slovinsko</c:v>
                </c:pt>
                <c:pt idx="21">
                  <c:v>Srbsko1 </c:v>
                </c:pt>
                <c:pt idx="22">
                  <c:v>Španělsko</c:v>
                </c:pt>
                <c:pt idx="23">
                  <c:v>Švédsko</c:v>
                </c:pt>
                <c:pt idx="24">
                  <c:v>Švýcarsko</c:v>
                </c:pt>
              </c:strCache>
            </c:strRef>
          </c:cat>
          <c:val>
            <c:numRef>
              <c:f>'EU male obce'!$B$87:$B$111</c:f>
              <c:numCache>
                <c:formatCode>#,##0</c:formatCode>
                <c:ptCount val="25"/>
                <c:pt idx="0">
                  <c:v>17846</c:v>
                </c:pt>
                <c:pt idx="1">
                  <c:v>30279</c:v>
                </c:pt>
                <c:pt idx="2">
                  <c:v>1641</c:v>
                </c:pt>
                <c:pt idx="3">
                  <c:v>55513</c:v>
                </c:pt>
                <c:pt idx="4">
                  <c:v>5914</c:v>
                </c:pt>
                <c:pt idx="5">
                  <c:v>12685</c:v>
                </c:pt>
                <c:pt idx="6">
                  <c:v>1640</c:v>
                </c:pt>
                <c:pt idx="7">
                  <c:v>8127</c:v>
                </c:pt>
                <c:pt idx="8">
                  <c:v>7252</c:v>
                </c:pt>
                <c:pt idx="9">
                  <c:v>56721</c:v>
                </c:pt>
                <c:pt idx="10">
                  <c:v>4329</c:v>
                </c:pt>
                <c:pt idx="11">
                  <c:v>3204</c:v>
                </c:pt>
                <c:pt idx="12">
                  <c:v>6681</c:v>
                </c:pt>
                <c:pt idx="13">
                  <c:v>36925</c:v>
                </c:pt>
                <c:pt idx="14">
                  <c:v>10861</c:v>
                </c:pt>
                <c:pt idx="15">
                  <c:v>15386</c:v>
                </c:pt>
                <c:pt idx="16">
                  <c:v>3506</c:v>
                </c:pt>
                <c:pt idx="17">
                  <c:v>6802</c:v>
                </c:pt>
                <c:pt idx="18">
                  <c:v>10575</c:v>
                </c:pt>
                <c:pt idx="19">
                  <c:v>1867</c:v>
                </c:pt>
                <c:pt idx="20">
                  <c:v>10416</c:v>
                </c:pt>
                <c:pt idx="21">
                  <c:v>51710</c:v>
                </c:pt>
                <c:pt idx="22">
                  <c:v>5513</c:v>
                </c:pt>
                <c:pt idx="23">
                  <c:v>31425</c:v>
                </c:pt>
                <c:pt idx="24">
                  <c:v>2705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4086912"/>
        <c:axId val="34088448"/>
        <c:axId val="0"/>
      </c:bar3DChart>
      <c:catAx>
        <c:axId val="3408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088448"/>
        <c:crosses val="autoZero"/>
        <c:auto val="1"/>
        <c:lblAlgn val="ctr"/>
        <c:lblOffset val="100"/>
        <c:noMultiLvlLbl val="0"/>
      </c:catAx>
      <c:valAx>
        <c:axId val="340884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4086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39C4C91-F57B-4392-97BC-126CDD7BCF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6364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334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F9D04BF-2103-4547-BDE3-08574A119E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38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DBCBE-3AE6-4E69-B168-3C773EF8643C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Různé</a:t>
            </a:r>
            <a:r>
              <a:rPr lang="cs-CZ" altLang="cs-CZ" baseline="0" dirty="0" smtClean="0"/>
              <a:t> typy sídel: semknuté (</a:t>
            </a:r>
            <a:r>
              <a:rPr lang="cs-CZ" altLang="cs-CZ" baseline="0" dirty="0" err="1" smtClean="0"/>
              <a:t>ulicové-silniční</a:t>
            </a:r>
            <a:r>
              <a:rPr lang="cs-CZ" altLang="cs-CZ" baseline="0" dirty="0" smtClean="0"/>
              <a:t>, shlukové), rozptýlené (údolní, samoty)</a:t>
            </a:r>
            <a:endParaRPr lang="cs-CZ" alt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Které</a:t>
            </a:r>
            <a:r>
              <a:rPr lang="cs-CZ" baseline="0" dirty="0" smtClean="0"/>
              <a:t> obce mají více jak 100 000 obyvatel?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04BF-2103-4547-BDE3-08574A119E79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8073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Žije někdo v obci, která se slučovala/dělila? Ví někdo o nějaké obci, která uvažuje</a:t>
            </a:r>
            <a:r>
              <a:rPr lang="cs-CZ" altLang="cs-CZ" baseline="0" dirty="0" smtClean="0"/>
              <a:t> o oddělení?</a:t>
            </a:r>
            <a:endParaRPr lang="cs-CZ" alt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Dotazy ihned</a:t>
            </a:r>
            <a:endParaRPr lang="cs-CZ" altLang="cs-CZ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Malé obce plní tyto funkce jen částečně.</a:t>
            </a:r>
            <a:endParaRPr lang="cs-CZ" alt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CA8C-C775-43AA-9E13-761D1A86307A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Právo</a:t>
            </a:r>
            <a:r>
              <a:rPr lang="cs-CZ" altLang="cs-CZ" baseline="0" dirty="0" smtClean="0"/>
              <a:t> pořádat trhy, vařit pivo, mílové právo (v okruhu 1 míle se nesměl usadit cizí řemeslník)</a:t>
            </a:r>
            <a:endParaRPr lang="cs-CZ" alt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6688" y="2709863"/>
            <a:ext cx="5969000" cy="3455987"/>
          </a:xfrm>
        </p:spPr>
        <p:txBody>
          <a:bodyPr bIns="1080000" anchor="ctr"/>
          <a:lstStyle>
            <a:lvl1pPr>
              <a:defRPr sz="3400"/>
            </a:lvl1pPr>
          </a:lstStyle>
          <a:p>
            <a:pPr lvl="0"/>
            <a:r>
              <a:rPr lang="cs-CZ" altLang="cs-CZ" noProof="0" smtClean="0"/>
              <a:t>Kliknutím lze upravit styl.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6688" y="5373688"/>
            <a:ext cx="5969000" cy="792162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cs-CZ" altLang="cs-CZ" noProof="0" smtClean="0"/>
              <a:t>Kliknutím lze upravit styl předlohy.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706688" y="6442075"/>
            <a:ext cx="4960937" cy="2794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D03C3E06-7ADB-4652-9B57-30EA6E4E666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51919" name="Picture 15" descr="pruh_TI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21" name="Picture 17" descr="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858838"/>
            <a:ext cx="5275263" cy="6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22" name="Picture 18" descr="N:\work\projekty\šablony\sablony\logoC.w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E722E9-6DA2-40DC-B02C-2D9A081807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294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93492E-8BB5-43DF-8813-5E4EA68571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8781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3544F6-6E8B-43A8-ADD1-29D39B73D4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3186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7C276-21C1-4AB3-97B4-F4442E2D3E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2954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1B83B8-D64F-48A6-A941-B7AA44681A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4707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578DBF-99F8-43AA-A3E6-A8B4550708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4093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0CA0F7-3736-48B9-BD97-2B313D5C8B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0619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6410D6-4E0D-486C-AB53-5D2805D948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8997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17AD43-E98A-4453-8B59-FA9EBEAD11B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8647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18CAFC-42AD-4921-A467-8986D229D61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035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5E3113-0635-44CD-8427-CC86178B72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6697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8692DA-34FA-4898-853A-B23892C329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4723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0DDAC4-36C4-4B8D-BCCF-945ECF2291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924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656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65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1D42E7-9104-4611-AC21-AEEC86B17F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500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74B14D-E4F3-4D41-B8FE-88C66D59FFD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033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0CEE82-F45A-4C34-8DBE-F378D1290C7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766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893499-694B-417F-A7BF-BE225E4203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215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366C5B-E62D-4D27-9582-F79656C2DD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65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C88399-244E-476E-BF8A-68A060DE4D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267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D38613-22E6-497A-9398-DBC0648592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780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BCDF0A-A5C2-48AE-BD79-D5F46FDEA4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623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1E1"/>
            </a:gs>
            <a:gs pos="100000">
              <a:srgbClr val="E5D5B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1280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26315" name="Picture 11" descr="tex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2250"/>
            <a:ext cx="3414713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5087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fld id="{CE2FE403-592F-4F59-954C-C832FFEACD9F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226311" name="Picture 7" descr="pruh_norma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450"/>
            <a:ext cx="1420812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2" name="Picture 8" descr="pruh_norma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23025"/>
            <a:ext cx="1420812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6548438" y="463550"/>
            <a:ext cx="2160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FFFF"/>
                </a:solidFill>
                <a:latin typeface="Trebuchet MS" pitchFamily="34" charset="0"/>
              </a:rPr>
              <a:t>www.econ.muni.cz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1E1"/>
            </a:gs>
            <a:gs pos="100000">
              <a:srgbClr val="E5D5B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4960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42075"/>
            <a:ext cx="5857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fld id="{B3A993E5-AF58-4C32-8EB5-855DFE30AF6E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227334" name="Picture 6" descr="pruh_TIT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8" name="Picture 10" descr="tex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858838"/>
            <a:ext cx="5275263" cy="6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6688" y="2708275"/>
            <a:ext cx="5969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pic>
        <p:nvPicPr>
          <p:cNvPr id="227340" name="Picture 12" descr="N:\work\projekty\šablony\sablony\logoC.wm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j-lt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2pPr>
      <a:lvl3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3pPr>
      <a:lvl4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4pPr>
      <a:lvl5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Yp-m9uEZD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smtClean="0"/>
              <a:t>Funkce obcí ve společnosti</a:t>
            </a:r>
            <a:endParaRPr lang="cs-CZ" altLang="cs-CZ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dirty="0" smtClean="0"/>
              <a:t>Teorie a praxe rozvoje měst a obcí</a:t>
            </a:r>
          </a:p>
          <a:p>
            <a:r>
              <a:rPr lang="cs-CZ" altLang="cs-CZ" dirty="0" smtClean="0"/>
              <a:t>Ing. Jiří </a:t>
            </a:r>
            <a:r>
              <a:rPr lang="cs-CZ" altLang="cs-CZ" dirty="0" err="1" smtClean="0"/>
              <a:t>Velinský</a:t>
            </a:r>
            <a:r>
              <a:rPr lang="cs-CZ" altLang="cs-CZ" dirty="0" smtClean="0"/>
              <a:t>, </a:t>
            </a:r>
            <a:r>
              <a:rPr lang="cs-CZ" altLang="cs-CZ" dirty="0" smtClean="0"/>
              <a:t>12</a:t>
            </a:r>
            <a:r>
              <a:rPr lang="cs-CZ" altLang="cs-CZ" dirty="0" smtClean="0"/>
              <a:t>. 10. </a:t>
            </a:r>
            <a:r>
              <a:rPr lang="cs-CZ" altLang="cs-CZ" dirty="0" smtClean="0"/>
              <a:t>2014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Historický vývoj územní samosprávy II.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827584" y="1844824"/>
            <a:ext cx="7772400" cy="4357687"/>
          </a:xfrm>
        </p:spPr>
        <p:txBody>
          <a:bodyPr/>
          <a:lstStyle/>
          <a:p>
            <a:r>
              <a:rPr lang="cs-CZ" altLang="cs-CZ" dirty="0" smtClean="0"/>
              <a:t>města: bohatá × chudá: velmi rozdílný stupeň zabezpečení základních služeb</a:t>
            </a:r>
          </a:p>
          <a:p>
            <a:r>
              <a:rPr lang="cs-CZ" altLang="cs-CZ" dirty="0" smtClean="0"/>
              <a:t>proces centralizace – omezení místní pravomoci ve zdanění, definování úkolů, které mají být zajišťovány, rozdělování příjmů, transferové vztahy</a:t>
            </a:r>
          </a:p>
        </p:txBody>
      </p:sp>
    </p:spTree>
    <p:extLst>
      <p:ext uri="{BB962C8B-B14F-4D97-AF65-F5344CB8AC3E}">
        <p14:creationId xmlns:p14="http://schemas.microsoft.com/office/powerpoint/2010/main" val="16331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Sídelní struktura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historicky daná</a:t>
            </a:r>
          </a:p>
          <a:p>
            <a:r>
              <a:rPr lang="cs-CZ" altLang="cs-CZ" dirty="0" smtClean="0"/>
              <a:t>různá v různých zemích, regionech</a:t>
            </a:r>
          </a:p>
          <a:p>
            <a:r>
              <a:rPr lang="cs-CZ" altLang="cs-CZ" dirty="0" smtClean="0"/>
              <a:t>podmiňuje výkon veřejných služeb</a:t>
            </a:r>
          </a:p>
          <a:p>
            <a:r>
              <a:rPr lang="cs-CZ" altLang="cs-CZ" dirty="0" smtClean="0"/>
              <a:t>efektivita výkonu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40744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Sídelní struktura v Česku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velmi vysoký počet malých obcí (do 1000 obyvatel)</a:t>
            </a:r>
          </a:p>
          <a:p>
            <a:r>
              <a:rPr lang="cs-CZ" altLang="cs-CZ" dirty="0" smtClean="0"/>
              <a:t>úředně určené slučování v 80. letech 20. století</a:t>
            </a:r>
          </a:p>
          <a:p>
            <a:r>
              <a:rPr lang="cs-CZ" altLang="cs-CZ" dirty="0" smtClean="0"/>
              <a:t>vznik řady nových obcí po roce 1990</a:t>
            </a:r>
          </a:p>
          <a:p>
            <a:r>
              <a:rPr lang="cs-CZ" altLang="cs-CZ" dirty="0" smtClean="0"/>
              <a:t>malé obce často neplní své základní funkce</a:t>
            </a:r>
          </a:p>
        </p:txBody>
      </p:sp>
    </p:spTree>
    <p:extLst>
      <p:ext uri="{BB962C8B-B14F-4D97-AF65-F5344CB8AC3E}">
        <p14:creationId xmlns:p14="http://schemas.microsoft.com/office/powerpoint/2010/main" val="24989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dpis 1"/>
          <p:cNvSpPr>
            <a:spLocks noGrp="1"/>
          </p:cNvSpPr>
          <p:nvPr>
            <p:ph type="title" idx="4294967295"/>
          </p:nvPr>
        </p:nvSpPr>
        <p:spPr>
          <a:xfrm>
            <a:off x="385763" y="940594"/>
            <a:ext cx="8362950" cy="376237"/>
          </a:xfrm>
        </p:spPr>
        <p:txBody>
          <a:bodyPr/>
          <a:lstStyle/>
          <a:p>
            <a:r>
              <a:rPr lang="cs-CZ" altLang="cs-CZ" dirty="0"/>
              <a:t>Velikostní skupiny obcí ČR</a:t>
            </a:r>
          </a:p>
        </p:txBody>
      </p:sp>
      <p:sp>
        <p:nvSpPr>
          <p:cNvPr id="97283" name="Nadpis 1"/>
          <p:cNvSpPr>
            <a:spLocks/>
          </p:cNvSpPr>
          <p:nvPr/>
        </p:nvSpPr>
        <p:spPr bwMode="auto">
          <a:xfrm>
            <a:off x="1116013" y="836613"/>
            <a:ext cx="7632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dirty="0">
                <a:solidFill>
                  <a:schemeClr val="tx2"/>
                </a:solidFill>
                <a:latin typeface="Cambria" pitchFamily="18" charset="0"/>
              </a:rPr>
              <a:t>k 1</a:t>
            </a:r>
            <a:r>
              <a:rPr lang="cs-CZ" altLang="cs-CZ" dirty="0" smtClean="0">
                <a:solidFill>
                  <a:schemeClr val="tx2"/>
                </a:solidFill>
                <a:latin typeface="Cambria" pitchFamily="18" charset="0"/>
              </a:rPr>
              <a:t>. 1. 2012</a:t>
            </a:r>
            <a:endParaRPr lang="cs-CZ" altLang="cs-CZ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97284" name="Rectangle 357"/>
          <p:cNvSpPr>
            <a:spLocks noChangeArrowheads="1"/>
          </p:cNvSpPr>
          <p:nvPr/>
        </p:nvSpPr>
        <p:spPr bwMode="auto">
          <a:xfrm>
            <a:off x="179388" y="6308725"/>
            <a:ext cx="3624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>
                <a:latin typeface="Cambria" pitchFamily="18" charset="0"/>
              </a:rPr>
              <a:t>Zdroj dat: ČSÚ: Malý lexikon obcí, 2012</a:t>
            </a:r>
            <a:r>
              <a:rPr lang="cs-CZ" altLang="cs-CZ">
                <a:latin typeface="Cambria" pitchFamily="18" charset="0"/>
              </a:rPr>
              <a:t> 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8313" y="1412875"/>
          <a:ext cx="8351837" cy="4467225"/>
        </p:xfrm>
        <a:graphic>
          <a:graphicData uri="http://schemas.openxmlformats.org/drawingml/2006/table">
            <a:tbl>
              <a:tblPr/>
              <a:tblGrid>
                <a:gridCol w="1946275"/>
                <a:gridCol w="1666875"/>
                <a:gridCol w="1477962"/>
                <a:gridCol w="1806575"/>
                <a:gridCol w="1454150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Velikostní skupina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počet obcí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podíl obcí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počet obyvatel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podíl obyvatel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do 199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1 463 (+ 5 VÚ)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23,48%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181 851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1,73%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200-499 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2 017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32,27%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658 207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6,27%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500-999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1 366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21,85%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962 918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9,17%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1 000-1 999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727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11,63%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1 017 529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9,69%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2 000-4 999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400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6,40%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1 215 137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11,57%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5 000-9 999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142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2,27%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971 336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9,25%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10 000-19 999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1,09%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954 676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9,09%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20 000-49 999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0,67%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1 217 062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11,59%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50 000-99 999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0,26%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1 137 171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10,82%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nad 100 000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0,08%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2 189 558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20,84%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celkem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6 246 (+ 5 VÚ)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100,00%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10 505 445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100,00%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C88399-244E-476E-BF8A-68A060DE4D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15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Česká sídelní struktura</a:t>
            </a:r>
            <a:br>
              <a:rPr lang="cs-CZ" altLang="cs-CZ" dirty="0" smtClean="0"/>
            </a:b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více jak </a:t>
            </a:r>
            <a:r>
              <a:rPr lang="cs-CZ" altLang="cs-CZ" dirty="0" smtClean="0"/>
              <a:t>90 </a:t>
            </a:r>
            <a:r>
              <a:rPr lang="cs-CZ" altLang="cs-CZ" dirty="0" smtClean="0"/>
              <a:t>% obcí má méně jak 1 500 obyvatel</a:t>
            </a:r>
          </a:p>
          <a:p>
            <a:r>
              <a:rPr lang="cs-CZ" altLang="cs-CZ" dirty="0" smtClean="0"/>
              <a:t>zákon o obcích – pravidla pro slučování a připojení obcí a pro vznik nové obce ( §§ 19-27 zákona č. 128/2000 Sb., o obcích, v platném znění)</a:t>
            </a:r>
          </a:p>
          <a:p>
            <a:r>
              <a:rPr lang="cs-CZ" altLang="cs-CZ" dirty="0" smtClean="0"/>
              <a:t>relativně komplikovaný proces oddělení obce (proces, dělení majetku)</a:t>
            </a:r>
          </a:p>
        </p:txBody>
      </p:sp>
    </p:spTree>
    <p:extLst>
      <p:ext uri="{BB962C8B-B14F-4D97-AF65-F5344CB8AC3E}">
        <p14:creationId xmlns:p14="http://schemas.microsoft.com/office/powerpoint/2010/main" val="17256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Česká sídelní struktura – počet obcí</a:t>
            </a:r>
            <a:br>
              <a:rPr lang="cs-CZ" altLang="cs-CZ" dirty="0" smtClean="0"/>
            </a:b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744996" cy="436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2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Vývoj velikostní struktury obcí v Česku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1. 1. 1980: 4 778 obcí (v tom 528 obcí do 199 obyvatel a 1 535 obcí 200-499 obyvatel);</a:t>
            </a:r>
          </a:p>
          <a:p>
            <a:r>
              <a:rPr lang="cs-CZ" altLang="cs-CZ" dirty="0" smtClean="0"/>
              <a:t>3. 3. 1991: 5 768 obcí (v tom 1 328 obcí do 199 obyvatel a 1 955 obcí 200-499 obyvatel);</a:t>
            </a:r>
          </a:p>
          <a:p>
            <a:r>
              <a:rPr lang="cs-CZ" altLang="cs-CZ" dirty="0" smtClean="0"/>
              <a:t>1. 3. 2011: 6 258 obcí (v tom 1 661 obcí do 199 obyvatel a 2 041 obcí 200-499 obyvatel).</a:t>
            </a:r>
          </a:p>
        </p:txBody>
      </p:sp>
    </p:spTree>
    <p:extLst>
      <p:ext uri="{BB962C8B-B14F-4D97-AF65-F5344CB8AC3E}">
        <p14:creationId xmlns:p14="http://schemas.microsoft.com/office/powerpoint/2010/main" val="25310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Rozdíly v sídelní struktuře: Česko, Polsko, Rakousko</a:t>
            </a:r>
            <a:br>
              <a:rPr lang="cs-CZ" altLang="cs-CZ" dirty="0" smtClean="0"/>
            </a:b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Česko: 10,5 mil. obyvatel, cca 6 250 obcí, nejčastěji má obec 200-499 obyvatel</a:t>
            </a:r>
          </a:p>
          <a:p>
            <a:r>
              <a:rPr lang="cs-CZ" altLang="cs-CZ" dirty="0" smtClean="0"/>
              <a:t>Polsko: 38,5 mil. obyvatel, cca 2 500 obcí, nejčastěji má obec 5 000–7 499 obyvatel (proběhla reforma veřejné správy, jen 28 obcí má méně než 2 500 obyvatel)</a:t>
            </a:r>
          </a:p>
          <a:p>
            <a:r>
              <a:rPr lang="cs-CZ" altLang="cs-CZ" dirty="0" smtClean="0"/>
              <a:t>Rakousko: 8,5 mil. obyvatel, cca 2 350 obcí, nejčastěji má obec 1 001–1 500 obyvatel</a:t>
            </a:r>
          </a:p>
        </p:txBody>
      </p:sp>
    </p:spTree>
    <p:extLst>
      <p:ext uri="{BB962C8B-B14F-4D97-AF65-F5344CB8AC3E}">
        <p14:creationId xmlns:p14="http://schemas.microsoft.com/office/powerpoint/2010/main" val="21275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971600" y="1052736"/>
            <a:ext cx="7772400" cy="584101"/>
          </a:xfrm>
        </p:spPr>
        <p:txBody>
          <a:bodyPr/>
          <a:lstStyle/>
          <a:p>
            <a:r>
              <a:rPr lang="cs-CZ" altLang="cs-CZ" dirty="0"/>
              <a:t>Průměrná populační velikost obce</a:t>
            </a:r>
            <a:endParaRPr lang="en-US" altLang="cs-CZ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4294967295"/>
          </p:nvPr>
        </p:nvGraphicFramePr>
        <p:xfrm>
          <a:off x="642910" y="1600200"/>
          <a:ext cx="8297890" cy="504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C88399-244E-476E-BF8A-68A060DE4D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37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Problém velkého počtu malých obcí I.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neplnění základních funkcí</a:t>
            </a:r>
          </a:p>
          <a:p>
            <a:r>
              <a:rPr lang="cs-CZ" altLang="cs-CZ" dirty="0" smtClean="0"/>
              <a:t>neschopnost zajištění určité úrovně poskytování veřejných statků a služeb pro své občany</a:t>
            </a:r>
          </a:p>
          <a:p>
            <a:r>
              <a:rPr lang="cs-CZ" altLang="cs-CZ" dirty="0" smtClean="0"/>
              <a:t>alokační neefektivnost při poskytování veřejných statků a služeb (úspory z rozsahu, vyšší odbornost a profesionalita řízení obce) </a:t>
            </a:r>
          </a:p>
        </p:txBody>
      </p:sp>
    </p:spTree>
    <p:extLst>
      <p:ext uri="{BB962C8B-B14F-4D97-AF65-F5344CB8AC3E}">
        <p14:creationId xmlns:p14="http://schemas.microsoft.com/office/powerpoint/2010/main" val="41095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dirty="0" smtClean="0"/>
              <a:t>Funkce obcí ve společnosti, Teorie </a:t>
            </a:r>
            <a:r>
              <a:rPr lang="cs-CZ" altLang="cs-CZ" dirty="0"/>
              <a:t>a praxe rozvoje měst a obcí, </a:t>
            </a:r>
            <a:r>
              <a:rPr lang="cs-CZ" altLang="cs-CZ" dirty="0" smtClean="0"/>
              <a:t>Ing. Jiří </a:t>
            </a:r>
            <a:r>
              <a:rPr lang="cs-CZ" altLang="cs-CZ" dirty="0" err="1" smtClean="0"/>
              <a:t>Velinský</a:t>
            </a:r>
            <a:r>
              <a:rPr lang="cs-CZ" altLang="cs-CZ" dirty="0" smtClean="0"/>
              <a:t>, </a:t>
            </a:r>
            <a:r>
              <a:rPr lang="cs-CZ" altLang="cs-CZ" dirty="0" smtClean="0"/>
              <a:t>12</a:t>
            </a:r>
            <a:r>
              <a:rPr lang="cs-CZ" altLang="cs-CZ" dirty="0" smtClean="0"/>
              <a:t>. </a:t>
            </a:r>
            <a:r>
              <a:rPr lang="cs-CZ" altLang="cs-CZ" dirty="0" smtClean="0"/>
              <a:t>10</a:t>
            </a:r>
            <a:r>
              <a:rPr lang="cs-CZ" altLang="cs-CZ" dirty="0" smtClean="0"/>
              <a:t>. </a:t>
            </a:r>
            <a:r>
              <a:rPr lang="cs-CZ" altLang="cs-CZ" dirty="0" smtClean="0"/>
              <a:t>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</a:t>
            </a:r>
            <a:r>
              <a:rPr lang="cs-CZ" altLang="cs-CZ" dirty="0" smtClean="0"/>
              <a:t>a odlehčení I.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Cestovatel se ptá domorodce:</a:t>
            </a:r>
            <a:br>
              <a:rPr lang="cs-CZ" dirty="0"/>
            </a:br>
            <a:r>
              <a:rPr lang="cs-CZ" dirty="0" smtClean="0"/>
              <a:t>„Proč </a:t>
            </a:r>
            <a:r>
              <a:rPr lang="cs-CZ" dirty="0"/>
              <a:t>vysíláte kouřové signály ze dvou ohňů</a:t>
            </a:r>
            <a:r>
              <a:rPr lang="cs-CZ" dirty="0" smtClean="0"/>
              <a:t>?“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„To </a:t>
            </a:r>
            <a:r>
              <a:rPr lang="cs-CZ" dirty="0"/>
              <a:t>jedno je kopie pro obecní úřad</a:t>
            </a:r>
            <a:r>
              <a:rPr lang="cs-CZ" dirty="0" smtClean="0"/>
              <a:t>.“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551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Problém velkého počtu malých obcí II.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snaha motivovat obce ke slučování např. novým daňovým určením – většina daňových příjmů odvozena od počtu obyvatel obce</a:t>
            </a:r>
          </a:p>
          <a:p>
            <a:r>
              <a:rPr lang="cs-CZ" altLang="cs-CZ" dirty="0" smtClean="0"/>
              <a:t>bez úspěchu</a:t>
            </a:r>
          </a:p>
          <a:p>
            <a:r>
              <a:rPr lang="cs-CZ" altLang="cs-CZ" dirty="0" smtClean="0"/>
              <a:t>obce volí spolupráci v některých oblastech (smluvní základ, svazky obcí)</a:t>
            </a:r>
            <a:r>
              <a:rPr lang="cs-CZ" altLang="cs-CZ" dirty="0"/>
              <a:t> </a:t>
            </a:r>
            <a:r>
              <a:rPr lang="cs-CZ" altLang="cs-CZ" dirty="0" smtClean="0"/>
              <a:t>– výhody spolupráce a sloučení zdrojů, přitom však uhájení své samostatnosti v rozhodování</a:t>
            </a:r>
          </a:p>
        </p:txBody>
      </p:sp>
    </p:spTree>
    <p:extLst>
      <p:ext uri="{BB962C8B-B14F-4D97-AF65-F5344CB8AC3E}">
        <p14:creationId xmlns:p14="http://schemas.microsoft.com/office/powerpoint/2010/main" val="28278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Výhody malých obcí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větší politická odpovědnost</a:t>
            </a:r>
          </a:p>
          <a:p>
            <a:r>
              <a:rPr lang="cs-CZ" altLang="cs-CZ" dirty="0" err="1" smtClean="0"/>
              <a:t>neanonymita</a:t>
            </a:r>
            <a:r>
              <a:rPr lang="cs-CZ" altLang="cs-CZ" dirty="0" smtClean="0"/>
              <a:t> zastupitelů – bezprostřední veřejná kontrola</a:t>
            </a:r>
          </a:p>
          <a:p>
            <a:r>
              <a:rPr lang="cs-CZ" altLang="cs-CZ" dirty="0" smtClean="0"/>
              <a:t>jasnější rozpoznání společného veřejného zájmu</a:t>
            </a:r>
          </a:p>
          <a:p>
            <a:r>
              <a:rPr lang="cs-CZ" altLang="cs-CZ" dirty="0" smtClean="0"/>
              <a:t>možnost rozhodovat sami o sobě</a:t>
            </a:r>
          </a:p>
        </p:txBody>
      </p:sp>
    </p:spTree>
    <p:extLst>
      <p:ext uri="{BB962C8B-B14F-4D97-AF65-F5344CB8AC3E}">
        <p14:creationId xmlns:p14="http://schemas.microsoft.com/office/powerpoint/2010/main" val="38639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Na odlehčení II.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Přijde </a:t>
            </a:r>
            <a:r>
              <a:rPr lang="cs-CZ" dirty="0"/>
              <a:t>babka po letech na národní výbor a vztyčí ruku a pozdraví: </a:t>
            </a:r>
            <a:r>
              <a:rPr lang="cs-CZ" dirty="0" smtClean="0"/>
              <a:t>„</a:t>
            </a:r>
            <a:r>
              <a:rPr lang="cs-CZ" dirty="0" err="1" smtClean="0"/>
              <a:t>Heil</a:t>
            </a:r>
            <a:r>
              <a:rPr lang="cs-CZ" dirty="0" smtClean="0"/>
              <a:t> </a:t>
            </a:r>
            <a:r>
              <a:rPr lang="cs-CZ" dirty="0"/>
              <a:t>Hitler</a:t>
            </a:r>
            <a:r>
              <a:rPr lang="cs-CZ" dirty="0" smtClean="0"/>
              <a:t>!“ Starosta </a:t>
            </a:r>
            <a:r>
              <a:rPr lang="cs-CZ" dirty="0"/>
              <a:t>se podiví a povídá: </a:t>
            </a:r>
            <a:r>
              <a:rPr lang="cs-CZ" dirty="0" smtClean="0"/>
              <a:t>„Babi </a:t>
            </a:r>
            <a:r>
              <a:rPr lang="cs-CZ" dirty="0"/>
              <a:t>to jste si trochu spletla dobu</a:t>
            </a:r>
            <a:r>
              <a:rPr lang="cs-CZ" dirty="0" smtClean="0"/>
              <a:t>, ne?“ Babka </a:t>
            </a:r>
            <a:r>
              <a:rPr lang="cs-CZ" dirty="0"/>
              <a:t>na to</a:t>
            </a:r>
            <a:r>
              <a:rPr lang="cs-CZ" dirty="0" smtClean="0"/>
              <a:t>: „Dobu </a:t>
            </a:r>
            <a:r>
              <a:rPr lang="cs-CZ" dirty="0"/>
              <a:t>možná, ale Vás ne</a:t>
            </a:r>
            <a:r>
              <a:rPr lang="cs-CZ" dirty="0" smtClean="0"/>
              <a:t>!“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4521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Vývoj sídelní struktury I.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meziválečné Československo (1918-1938) – na území dnešní ČR více než 11 tisíc obcí (83 % z nich méně než 1 000 obyvatel)</a:t>
            </a:r>
          </a:p>
          <a:p>
            <a:r>
              <a:rPr lang="cs-CZ" altLang="cs-CZ" dirty="0" smtClean="0"/>
              <a:t>po roce 1950 až do roku 1989 neustálé snižování počtu obcí v důsledku státem organizovaného administrativního slučování obcí (střediskové </a:t>
            </a:r>
            <a:r>
              <a:rPr lang="cs-CZ" altLang="cs-CZ" dirty="0"/>
              <a:t>obce</a:t>
            </a:r>
            <a:r>
              <a:rPr lang="cs-CZ" altLang="cs-CZ" dirty="0" smtClean="0"/>
              <a:t>)</a:t>
            </a:r>
          </a:p>
          <a:p>
            <a:r>
              <a:rPr lang="cs-CZ" altLang="cs-CZ" dirty="0" smtClean="0"/>
              <a:t>1. 1. 1990: „pouhých“ 4 100 obcí – politická aktivizace lokálních komunit, přirozená reakce na centrálně organizované sloučení</a:t>
            </a: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9716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Středisková obec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>
                <a:hlinkClick r:id="rId3"/>
              </a:rPr>
              <a:t>http</a:t>
            </a:r>
            <a:r>
              <a:rPr lang="cs-CZ" altLang="cs-CZ" dirty="0">
                <a:hlinkClick r:id="rId3"/>
              </a:rPr>
              <a:t>://</a:t>
            </a:r>
            <a:r>
              <a:rPr lang="cs-CZ" altLang="cs-CZ" dirty="0" smtClean="0">
                <a:hlinkClick r:id="rId3"/>
              </a:rPr>
              <a:t>www.youtube.com/watch?v=aYp-m9uEZDw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9397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Vývoj sídelní struktury II.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bouřlivý dezintegrační proces: vznik nových obcí 1990 – 1 660, 1991: 329, 1992: 99.</a:t>
            </a:r>
          </a:p>
          <a:p>
            <a:r>
              <a:rPr lang="cs-CZ" altLang="cs-CZ" dirty="0" smtClean="0"/>
              <a:t>přehnaná očekávání – možnost uplatnění samostatné komunální politiky, dotační optimismus</a:t>
            </a:r>
          </a:p>
          <a:p>
            <a:r>
              <a:rPr lang="cs-CZ" altLang="cs-CZ" dirty="0" smtClean="0"/>
              <a:t>2001 – přísnější podmínky pro oddělení obcí, praktické zastavení oddělování (výjimky:  Ladná-Břeclav, Držovice-Prostějov)</a:t>
            </a: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8301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Budoucnost sídelní struktury obcí v Česku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administrativní slučování obcí – politicky neprůchozí – odpor převážné většiny představitelů menších obcí</a:t>
            </a:r>
          </a:p>
          <a:p>
            <a:r>
              <a:rPr lang="cs-CZ" altLang="cs-CZ" dirty="0" smtClean="0"/>
              <a:t>důraz na </a:t>
            </a:r>
            <a:r>
              <a:rPr lang="cs-CZ" altLang="cs-CZ" dirty="0" err="1" smtClean="0"/>
              <a:t>meziobecní</a:t>
            </a:r>
            <a:r>
              <a:rPr lang="cs-CZ" altLang="cs-CZ" dirty="0" smtClean="0"/>
              <a:t> spolupráci</a:t>
            </a:r>
          </a:p>
          <a:p>
            <a:r>
              <a:rPr lang="cs-CZ" altLang="cs-CZ" dirty="0" smtClean="0"/>
              <a:t>inspirace v zemích s podobnou strukturou: Slovensko, Francie, Maďarsko, Švýcarsko </a:t>
            </a:r>
          </a:p>
        </p:txBody>
      </p:sp>
    </p:spTree>
    <p:extLst>
      <p:ext uri="{BB962C8B-B14F-4D97-AF65-F5344CB8AC3E}">
        <p14:creationId xmlns:p14="http://schemas.microsoft.com/office/powerpoint/2010/main" val="17413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Město I.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zvláštní kategorie obce</a:t>
            </a:r>
          </a:p>
          <a:p>
            <a:r>
              <a:rPr lang="cs-CZ" altLang="cs-CZ" dirty="0" smtClean="0"/>
              <a:t>určité znaky osídlení a poskytující služby uživatelům i mimo své území</a:t>
            </a:r>
          </a:p>
          <a:p>
            <a:r>
              <a:rPr lang="cs-CZ" altLang="cs-CZ" dirty="0" smtClean="0"/>
              <a:t>zejména vyšší koncentrace obyvatel, vyšší podíl obyvatel pracujících v průmyslu a ve službách, nižší podíl obyvatel pracujících v zemědělství a v těžbě surovin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499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Město II.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dle zákona o obcích alespoň 3 000 obyvatel, po vyjádření vlády stanoví předseda poslanecké sněmovny</a:t>
            </a:r>
          </a:p>
          <a:p>
            <a:r>
              <a:rPr lang="cs-CZ" altLang="cs-CZ" dirty="0" smtClean="0"/>
              <a:t>k 1. 1. 2013 – cca 600 měst</a:t>
            </a:r>
          </a:p>
          <a:p>
            <a:r>
              <a:rPr lang="cs-CZ" altLang="cs-CZ" dirty="0" smtClean="0"/>
              <a:t>město Boží dar (196 obyvatel), Kašperské Hory (cca 1,5 tis. obyvatel)</a:t>
            </a:r>
          </a:p>
          <a:p>
            <a:r>
              <a:rPr lang="cs-CZ" altLang="cs-CZ" dirty="0" smtClean="0"/>
              <a:t>historické důvody</a:t>
            </a:r>
          </a:p>
          <a:p>
            <a:r>
              <a:rPr lang="cs-CZ" altLang="cs-CZ" dirty="0" smtClean="0"/>
              <a:t>obvykle funkce města neplní</a:t>
            </a:r>
          </a:p>
        </p:txBody>
      </p:sp>
    </p:spTree>
    <p:extLst>
      <p:ext uri="{BB962C8B-B14F-4D97-AF65-F5344CB8AC3E}">
        <p14:creationId xmlns:p14="http://schemas.microsoft.com/office/powerpoint/2010/main" val="7820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Město III.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bez statusu města: Jesenice (Praha-západ: cca 6,5 tis. obyvatel, Petrovice u Karviné: cca 5,5 tis. obyvatel, Mutěnice: cca 3,5 tis. obyvatel, Bílovice nad Svitavou: cca 3,5 tis. obyvatel)</a:t>
            </a:r>
          </a:p>
        </p:txBody>
      </p:sp>
    </p:spTree>
    <p:extLst>
      <p:ext uri="{BB962C8B-B14F-4D97-AF65-F5344CB8AC3E}">
        <p14:creationId xmlns:p14="http://schemas.microsoft.com/office/powerpoint/2010/main" val="10019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Program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funkce obcí ve společnosti</a:t>
            </a:r>
          </a:p>
          <a:p>
            <a:r>
              <a:rPr lang="cs-CZ" altLang="cs-CZ" dirty="0" smtClean="0"/>
              <a:t>historický vývoj obcí</a:t>
            </a:r>
          </a:p>
          <a:p>
            <a:r>
              <a:rPr lang="cs-CZ" altLang="cs-CZ" dirty="0" smtClean="0"/>
              <a:t>vývoj obecního zřízení</a:t>
            </a:r>
          </a:p>
          <a:p>
            <a:r>
              <a:rPr lang="cs-CZ" altLang="cs-CZ" dirty="0" smtClean="0"/>
              <a:t>velikostní struktura obcí</a:t>
            </a:r>
          </a:p>
          <a:p>
            <a:r>
              <a:rPr lang="cs-CZ" altLang="cs-CZ" dirty="0" smtClean="0"/>
              <a:t>funkce města</a:t>
            </a:r>
          </a:p>
          <a:p>
            <a:r>
              <a:rPr lang="cs-CZ" altLang="cs-CZ" dirty="0" smtClean="0"/>
              <a:t>statutární město</a:t>
            </a:r>
          </a:p>
        </p:txBody>
      </p:sp>
    </p:spTree>
    <p:extLst>
      <p:ext uri="{BB962C8B-B14F-4D97-AF65-F5344CB8AC3E}">
        <p14:creationId xmlns:p14="http://schemas.microsoft.com/office/powerpoint/2010/main" val="22154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Statutární město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vymezeno zákonem o obcích</a:t>
            </a:r>
          </a:p>
          <a:p>
            <a:r>
              <a:rPr lang="cs-CZ" altLang="cs-CZ" dirty="0" smtClean="0"/>
              <a:t>vnitřní členění na městské obvody, nebo městské části</a:t>
            </a:r>
          </a:p>
          <a:p>
            <a:r>
              <a:rPr lang="cs-CZ" altLang="cs-CZ" dirty="0" smtClean="0"/>
              <a:t>vlastní orgány samosprávy</a:t>
            </a:r>
          </a:p>
          <a:p>
            <a:r>
              <a:rPr lang="cs-CZ" altLang="cs-CZ" dirty="0" smtClean="0"/>
              <a:t>vztah mezi městem a jednotlivými částmi upraven statutem vydaným formou obecně závazné vyhlášky</a:t>
            </a:r>
          </a:p>
        </p:txBody>
      </p:sp>
    </p:spTree>
    <p:extLst>
      <p:ext uri="{BB962C8B-B14F-4D97-AF65-F5344CB8AC3E}">
        <p14:creationId xmlns:p14="http://schemas.microsoft.com/office/powerpoint/2010/main" val="19544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>
          <a:xfrm>
            <a:off x="899592" y="954991"/>
            <a:ext cx="7772400" cy="503237"/>
          </a:xfrm>
        </p:spPr>
        <p:txBody>
          <a:bodyPr/>
          <a:lstStyle/>
          <a:p>
            <a:r>
              <a:rPr lang="cs-CZ" altLang="cs-CZ" dirty="0" smtClean="0"/>
              <a:t>Brno – městské části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84784"/>
            <a:ext cx="52387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4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>
          <a:xfrm>
            <a:off x="883333" y="980728"/>
            <a:ext cx="7772400" cy="503237"/>
          </a:xfrm>
        </p:spPr>
        <p:txBody>
          <a:bodyPr/>
          <a:lstStyle/>
          <a:p>
            <a:r>
              <a:rPr lang="cs-CZ" altLang="cs-CZ" dirty="0" smtClean="0"/>
              <a:t>Statutární města v Česku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5"/>
            <a:ext cx="6155707" cy="43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9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Funkce města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err="1" smtClean="0"/>
              <a:t>městotvorná</a:t>
            </a:r>
            <a:r>
              <a:rPr lang="cs-CZ" altLang="cs-CZ" dirty="0" smtClean="0"/>
              <a:t> – činnosti, jejichž dopady jsou určeny subjektům mimo území města (např. služby bank, služby kulturních institucí, služby správních úřadů, lokalizace podniků, vzdělávací institucí) – rozhodující vliv na vznik a rozvoj města</a:t>
            </a:r>
          </a:p>
          <a:p>
            <a:r>
              <a:rPr lang="cs-CZ" altLang="cs-CZ" dirty="0" err="1" smtClean="0"/>
              <a:t>městoobslužná</a:t>
            </a:r>
            <a:r>
              <a:rPr lang="cs-CZ" altLang="cs-CZ" dirty="0" smtClean="0"/>
              <a:t> funkce – činnosti sloužící k uspokojování potřeb obyvatelstva města (např. udržování veřejného pořádku ve městě, sběr a likvidace komunálních odpadů)</a:t>
            </a:r>
          </a:p>
        </p:txBody>
      </p:sp>
    </p:spTree>
    <p:extLst>
      <p:ext uri="{BB962C8B-B14F-4D97-AF65-F5344CB8AC3E}">
        <p14:creationId xmlns:p14="http://schemas.microsoft.com/office/powerpoint/2010/main" val="23631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Shrnutí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obecní funkce (obytná, pracovní, obslužná)</a:t>
            </a:r>
          </a:p>
          <a:p>
            <a:r>
              <a:rPr lang="cs-CZ" altLang="cs-CZ" dirty="0" smtClean="0"/>
              <a:t>schopnost plnit funkce ovlivněna sídelní strukturou</a:t>
            </a:r>
          </a:p>
          <a:p>
            <a:r>
              <a:rPr lang="cs-CZ" altLang="cs-CZ" dirty="0" smtClean="0"/>
              <a:t>Česko: velký počet malých obcí</a:t>
            </a:r>
          </a:p>
          <a:p>
            <a:r>
              <a:rPr lang="cs-CZ" altLang="cs-CZ" dirty="0" smtClean="0"/>
              <a:t>neúčinnost dosavadních opatření ke slučování obcí</a:t>
            </a:r>
          </a:p>
          <a:p>
            <a:r>
              <a:rPr lang="cs-CZ" altLang="cs-CZ" dirty="0" smtClean="0"/>
              <a:t>funkce města: </a:t>
            </a:r>
            <a:r>
              <a:rPr lang="cs-CZ" altLang="cs-CZ" dirty="0" err="1" smtClean="0"/>
              <a:t>městotvorná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městoobslužná</a:t>
            </a:r>
            <a:endParaRPr lang="cs-CZ" altLang="cs-CZ" dirty="0" smtClean="0"/>
          </a:p>
          <a:p>
            <a:r>
              <a:rPr lang="cs-CZ" altLang="cs-CZ" dirty="0" err="1" smtClean="0"/>
              <a:t>účební</a:t>
            </a:r>
            <a:r>
              <a:rPr lang="cs-CZ" altLang="cs-CZ" dirty="0" smtClean="0"/>
              <a:t> materiály: funkce obcí; historie osídlení, územní samosprávy</a:t>
            </a:r>
          </a:p>
        </p:txBody>
      </p:sp>
    </p:spTree>
    <p:extLst>
      <p:ext uri="{BB962C8B-B14F-4D97-AF65-F5344CB8AC3E}">
        <p14:creationId xmlns:p14="http://schemas.microsoft.com/office/powerpoint/2010/main" val="33316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Děkuji za pozornost!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Ing. Jiří </a:t>
            </a:r>
            <a:r>
              <a:rPr lang="cs-CZ" altLang="cs-CZ" dirty="0" err="1" smtClean="0"/>
              <a:t>Velinský</a:t>
            </a:r>
            <a:endParaRPr lang="cs-CZ" altLang="cs-CZ" dirty="0"/>
          </a:p>
          <a:p>
            <a:r>
              <a:rPr lang="cs-CZ" altLang="cs-CZ" dirty="0" smtClean="0"/>
              <a:t>jiri.velinsky@econ.muni.cz</a:t>
            </a:r>
          </a:p>
        </p:txBody>
      </p:sp>
    </p:spTree>
    <p:extLst>
      <p:ext uri="{BB962C8B-B14F-4D97-AF65-F5344CB8AC3E}">
        <p14:creationId xmlns:p14="http://schemas.microsoft.com/office/powerpoint/2010/main" val="28133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Funkce obcí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obec – složitý socioekonomický systém</a:t>
            </a:r>
          </a:p>
          <a:p>
            <a:r>
              <a:rPr lang="cs-CZ" altLang="cs-CZ" dirty="0" smtClean="0"/>
              <a:t>základní funkce:</a:t>
            </a:r>
          </a:p>
          <a:p>
            <a:r>
              <a:rPr lang="cs-CZ" altLang="cs-CZ" dirty="0" smtClean="0"/>
              <a:t>obytná – lidé v obcí žijí, bydlí</a:t>
            </a:r>
          </a:p>
          <a:p>
            <a:r>
              <a:rPr lang="cs-CZ" altLang="cs-CZ" dirty="0" smtClean="0"/>
              <a:t>pracovní – organizace nabízející pracovní příležitosti</a:t>
            </a:r>
          </a:p>
          <a:p>
            <a:r>
              <a:rPr lang="cs-CZ" altLang="cs-CZ" dirty="0" smtClean="0"/>
              <a:t>obslužná – organizace nabízející určitý rozsah soukromých i veřejných statků a služeb</a:t>
            </a:r>
          </a:p>
          <a:p>
            <a:r>
              <a:rPr lang="cs-CZ" altLang="cs-CZ" dirty="0" smtClean="0"/>
              <a:t>odlišná míra plnění těchto funkcí různými obcemi</a:t>
            </a:r>
          </a:p>
        </p:txBody>
      </p:sp>
    </p:spTree>
    <p:extLst>
      <p:ext uri="{BB962C8B-B14F-4D97-AF65-F5344CB8AC3E}">
        <p14:creationId xmlns:p14="http://schemas.microsoft.com/office/powerpoint/2010/main" val="27985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Funkce obcí II.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jiný pohled (Peková):</a:t>
            </a:r>
          </a:p>
          <a:p>
            <a:r>
              <a:rPr lang="cs-CZ" altLang="cs-CZ" dirty="0" smtClean="0"/>
              <a:t>sociální: sociální prostor pro společnou koexistenci lidí – např. zajišťování určité míry vzdělání, veřejného pořádku, kulturní a sportovní aktivity atd.</a:t>
            </a:r>
          </a:p>
          <a:p>
            <a:r>
              <a:rPr lang="cs-CZ" altLang="cs-CZ" dirty="0" smtClean="0"/>
              <a:t>ekonomická: účastník ekonomických vztahů, ekonomický rozvoj dalších subjektů (např. podpora podnikatelských aktivit)</a:t>
            </a:r>
          </a:p>
          <a:p>
            <a:r>
              <a:rPr lang="cs-CZ" altLang="cs-CZ" dirty="0" smtClean="0"/>
              <a:t>územně-technická: funkční využití svého území, územní rozvoj</a:t>
            </a:r>
          </a:p>
        </p:txBody>
      </p:sp>
    </p:spTree>
    <p:extLst>
      <p:ext uri="{BB962C8B-B14F-4D97-AF65-F5344CB8AC3E}">
        <p14:creationId xmlns:p14="http://schemas.microsoft.com/office/powerpoint/2010/main" val="22450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Územně-technická funkce obce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740352" cy="435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7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Vznik obcí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ochrana, obrana</a:t>
            </a:r>
          </a:p>
          <a:p>
            <a:r>
              <a:rPr lang="cs-CZ" altLang="cs-CZ" dirty="0" smtClean="0"/>
              <a:t>mocenská funkce</a:t>
            </a:r>
          </a:p>
          <a:p>
            <a:r>
              <a:rPr lang="cs-CZ" altLang="cs-CZ" dirty="0" smtClean="0"/>
              <a:t>kulturní funkce</a:t>
            </a:r>
          </a:p>
          <a:p>
            <a:r>
              <a:rPr lang="cs-CZ" altLang="cs-CZ" dirty="0" smtClean="0"/>
              <a:t>obchodní funkce</a:t>
            </a:r>
          </a:p>
          <a:p>
            <a:r>
              <a:rPr lang="cs-CZ" altLang="cs-CZ" dirty="0" smtClean="0"/>
              <a:t>šíření pokroku (výroba, inovace)</a:t>
            </a:r>
          </a:p>
          <a:p>
            <a:r>
              <a:rPr lang="cs-CZ" altLang="cs-CZ" dirty="0" smtClean="0"/>
              <a:t>správní funkce (úřady, instituce)</a:t>
            </a: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9374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Úloha obce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obec – společenství lidí, stejná oblast, řada stejných zájmů, problémů a příležitostí</a:t>
            </a:r>
          </a:p>
          <a:p>
            <a:r>
              <a:rPr lang="cs-CZ" altLang="cs-CZ" dirty="0" smtClean="0"/>
              <a:t>cíl – pečovat o rozvoj svého území a uspokojovat potřeby a zájmy svých obyvatel</a:t>
            </a:r>
          </a:p>
          <a:p>
            <a:r>
              <a:rPr lang="cs-CZ" altLang="cs-CZ" dirty="0" smtClean="0"/>
              <a:t>prostředek – autonomie: legislativní, ekonomická</a:t>
            </a:r>
          </a:p>
        </p:txBody>
      </p:sp>
    </p:spTree>
    <p:extLst>
      <p:ext uri="{BB962C8B-B14F-4D97-AF65-F5344CB8AC3E}">
        <p14:creationId xmlns:p14="http://schemas.microsoft.com/office/powerpoint/2010/main" val="26361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55776" y="6442075"/>
            <a:ext cx="5832648" cy="263525"/>
          </a:xfrm>
        </p:spPr>
        <p:txBody>
          <a:bodyPr/>
          <a:lstStyle/>
          <a:p>
            <a:r>
              <a:rPr lang="cs-CZ" altLang="cs-CZ" smtClean="0"/>
              <a:t>Funkce obcí ve společnosti, Teorie a praxe rozvoje měst a obcí, Ing. Jiří Velinský, 12. 10. 2014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07440-AE45-4467-9D0A-A2B0178336D8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258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Historický vývoj územní samosprávy I.</a:t>
            </a:r>
            <a:endParaRPr lang="cs-CZ" altLang="cs-CZ" dirty="0"/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827584" y="1844824"/>
            <a:ext cx="7772400" cy="4357687"/>
          </a:xfrm>
        </p:spPr>
        <p:txBody>
          <a:bodyPr/>
          <a:lstStyle/>
          <a:p>
            <a:r>
              <a:rPr lang="cs-CZ" altLang="cs-CZ" dirty="0" smtClean="0"/>
              <a:t>určité prvky územní samosprávy – již starověké Řecko a Řím</a:t>
            </a:r>
          </a:p>
          <a:p>
            <a:r>
              <a:rPr lang="cs-CZ" altLang="cs-CZ" dirty="0" smtClean="0"/>
              <a:t>12. století – silnější postavení měšťanstva – získávání nezávislosti města na panovníkovi – relativně autonomní celky s výsadami od panovníka</a:t>
            </a:r>
          </a:p>
          <a:p>
            <a:r>
              <a:rPr lang="cs-CZ" altLang="cs-CZ" dirty="0" smtClean="0"/>
              <a:t>města – některá velmi bohatá (obchod, rozvoj řemesel, geografická poloha)</a:t>
            </a:r>
          </a:p>
          <a:p>
            <a:r>
              <a:rPr lang="cs-CZ" altLang="cs-CZ" dirty="0" smtClean="0"/>
              <a:t>19. století  - příliv obyvatel do měst v souvislosti se zrušením nevolnictví</a:t>
            </a:r>
          </a:p>
        </p:txBody>
      </p:sp>
    </p:spTree>
    <p:extLst>
      <p:ext uri="{BB962C8B-B14F-4D97-AF65-F5344CB8AC3E}">
        <p14:creationId xmlns:p14="http://schemas.microsoft.com/office/powerpoint/2010/main" val="15520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F_prezentace_okrova_sablona">
  <a:themeElements>
    <a:clrScheme name="BÉŽOVÁ základní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základní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základní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ESF_prezentace_okrova_sablona</Template>
  <TotalTime>1217</TotalTime>
  <Words>2320</Words>
  <Application>Microsoft Office PowerPoint</Application>
  <PresentationFormat>Předvádění na obrazovce (4:3)</PresentationFormat>
  <Paragraphs>301</Paragraphs>
  <Slides>35</Slides>
  <Notes>34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37" baseType="lpstr">
      <vt:lpstr>ESF_prezentace_okrova_sablona</vt:lpstr>
      <vt:lpstr>BÉŽOVÁ TITL</vt:lpstr>
      <vt:lpstr>Funkce obcí ve společnosti</vt:lpstr>
      <vt:lpstr>Na odlehčení I.</vt:lpstr>
      <vt:lpstr>Program</vt:lpstr>
      <vt:lpstr>Funkce obcí</vt:lpstr>
      <vt:lpstr>Funkce obcí II.</vt:lpstr>
      <vt:lpstr>Územně-technická funkce obce</vt:lpstr>
      <vt:lpstr>Vznik obcí</vt:lpstr>
      <vt:lpstr>Úloha obce</vt:lpstr>
      <vt:lpstr>Historický vývoj územní samosprávy I.</vt:lpstr>
      <vt:lpstr>Historický vývoj územní samosprávy II.</vt:lpstr>
      <vt:lpstr>Sídelní struktura</vt:lpstr>
      <vt:lpstr>Sídelní struktura v Česku</vt:lpstr>
      <vt:lpstr>Velikostní skupiny obcí ČR</vt:lpstr>
      <vt:lpstr>Česká sídelní struktura </vt:lpstr>
      <vt:lpstr>Česká sídelní struktura – počet obcí </vt:lpstr>
      <vt:lpstr>Vývoj velikostní struktury obcí v Česku</vt:lpstr>
      <vt:lpstr>Rozdíly v sídelní struktuře: Česko, Polsko, Rakousko </vt:lpstr>
      <vt:lpstr>Průměrná populační velikost obce</vt:lpstr>
      <vt:lpstr>Problém velkého počtu malých obcí I.</vt:lpstr>
      <vt:lpstr>Problém velkého počtu malých obcí II.</vt:lpstr>
      <vt:lpstr>Výhody malých obcí</vt:lpstr>
      <vt:lpstr>Na odlehčení II.</vt:lpstr>
      <vt:lpstr>Vývoj sídelní struktury I.</vt:lpstr>
      <vt:lpstr>Středisková obec</vt:lpstr>
      <vt:lpstr>Vývoj sídelní struktury II.</vt:lpstr>
      <vt:lpstr>Budoucnost sídelní struktury obcí v Česku</vt:lpstr>
      <vt:lpstr>Město I.</vt:lpstr>
      <vt:lpstr>Město II.</vt:lpstr>
      <vt:lpstr>Město III.</vt:lpstr>
      <vt:lpstr>Statutární město</vt:lpstr>
      <vt:lpstr>Brno – městské části</vt:lpstr>
      <vt:lpstr>Statutární města v Česku</vt:lpstr>
      <vt:lpstr>Funkce města</vt:lpstr>
      <vt:lpstr>Shrnutí</vt:lpstr>
      <vt:lpstr>Děkuji za pozornost!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Velinsky</dc:creator>
  <cp:lastModifiedBy>Velinsky</cp:lastModifiedBy>
  <cp:revision>72</cp:revision>
  <cp:lastPrinted>2014-09-22T12:36:35Z</cp:lastPrinted>
  <dcterms:created xsi:type="dcterms:W3CDTF">2013-11-06T13:20:55Z</dcterms:created>
  <dcterms:modified xsi:type="dcterms:W3CDTF">2014-10-12T08:50:18Z</dcterms:modified>
</cp:coreProperties>
</file>