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40"/>
  </p:notesMasterIdLst>
  <p:handoutMasterIdLst>
    <p:handoutMasterId r:id="rId41"/>
  </p:handoutMasterIdLst>
  <p:sldIdLst>
    <p:sldId id="310" r:id="rId3"/>
    <p:sldId id="337" r:id="rId4"/>
    <p:sldId id="321" r:id="rId5"/>
    <p:sldId id="361" r:id="rId6"/>
    <p:sldId id="370" r:id="rId7"/>
    <p:sldId id="382" r:id="rId8"/>
    <p:sldId id="383" r:id="rId9"/>
    <p:sldId id="371" r:id="rId10"/>
    <p:sldId id="372" r:id="rId11"/>
    <p:sldId id="384" r:id="rId12"/>
    <p:sldId id="376" r:id="rId13"/>
    <p:sldId id="395" r:id="rId14"/>
    <p:sldId id="397" r:id="rId15"/>
    <p:sldId id="377" r:id="rId16"/>
    <p:sldId id="385" r:id="rId17"/>
    <p:sldId id="387" r:id="rId18"/>
    <p:sldId id="386" r:id="rId19"/>
    <p:sldId id="388" r:id="rId20"/>
    <p:sldId id="389" r:id="rId21"/>
    <p:sldId id="398" r:id="rId22"/>
    <p:sldId id="399" r:id="rId23"/>
    <p:sldId id="396" r:id="rId24"/>
    <p:sldId id="390" r:id="rId25"/>
    <p:sldId id="391" r:id="rId26"/>
    <p:sldId id="400" r:id="rId27"/>
    <p:sldId id="392" r:id="rId28"/>
    <p:sldId id="393" r:id="rId29"/>
    <p:sldId id="394" r:id="rId30"/>
    <p:sldId id="374" r:id="rId31"/>
    <p:sldId id="378" r:id="rId32"/>
    <p:sldId id="379" r:id="rId33"/>
    <p:sldId id="380" r:id="rId34"/>
    <p:sldId id="373" r:id="rId35"/>
    <p:sldId id="381" r:id="rId36"/>
    <p:sldId id="375" r:id="rId37"/>
    <p:sldId id="369" r:id="rId38"/>
    <p:sldId id="327" r:id="rId39"/>
  </p:sldIdLst>
  <p:sldSz cx="9144000" cy="6858000" type="screen4x3"/>
  <p:notesSz cx="6797675" cy="9928225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FFF1E1"/>
    <a:srgbClr val="EAEAEA"/>
    <a:srgbClr val="FFEACD"/>
    <a:srgbClr val="7D1E1E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9" autoAdjust="0"/>
    <p:restoredTop sz="94747" autoAdjust="0"/>
  </p:normalViewPr>
  <p:slideViewPr>
    <p:cSldViewPr>
      <p:cViewPr varScale="1">
        <p:scale>
          <a:sx n="51" d="100"/>
          <a:sy n="51" d="100"/>
        </p:scale>
        <p:origin x="-117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39C4C91-F57B-4392-97BC-126CDD7BCF5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6364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F9D04BF-2103-4547-BDE3-08574A119E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38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DBCBE-3AE6-4E69-B168-3C773EF8643C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Jaké</a:t>
            </a:r>
            <a:r>
              <a:rPr lang="cs-CZ" altLang="cs-CZ" baseline="0" dirty="0" smtClean="0"/>
              <a:t> jsou další možné vnější finanční zdroje?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Zkušenosti potvrzují, že včasné</a:t>
            </a:r>
            <a:r>
              <a:rPr lang="cs-CZ" altLang="cs-CZ" baseline="0" dirty="0" smtClean="0"/>
              <a:t> diskutování o alternativních řešení je mnohem efektivnější a v konečném důsledku i levnější než zvládání rozhněvané veřejnosti v průběhu realizace. Zkušenost: přechod Údolní.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Ukázky schválených</a:t>
            </a:r>
            <a:r>
              <a:rPr lang="cs-CZ" altLang="cs-CZ" baseline="0" dirty="0" smtClean="0"/>
              <a:t> dokumentů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Kdo mohou</a:t>
            </a:r>
            <a:r>
              <a:rPr lang="cs-CZ" altLang="cs-CZ" baseline="0" dirty="0" smtClean="0"/>
              <a:t> být představitelé zájmových skupin na území obce?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Funkce obce: obytná, pracovní, obslužná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Proč je</a:t>
            </a:r>
            <a:r>
              <a:rPr lang="cs-CZ" altLang="cs-CZ" baseline="0" dirty="0" smtClean="0"/>
              <a:t> lepší menší počet problémový oblastí, priorit? Netříští se síly. Priorit nemůže být mnoho. Ukázka vize – Jeseník, Zlín.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Jmenovat</a:t>
            </a:r>
            <a:r>
              <a:rPr lang="cs-CZ" altLang="cs-CZ" baseline="0" dirty="0" smtClean="0"/>
              <a:t> obce, které jsou známé tímto (např. špatná image)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Vnitřní analýza</a:t>
            </a:r>
            <a:r>
              <a:rPr lang="cs-CZ" altLang="cs-CZ" baseline="0" dirty="0" smtClean="0"/>
              <a:t> – obec může sama ovlivnit. Vnější analýza – na obec má vliv, ale příliš nemůže ovlivnit (např. změna kurzu koruny, výstavba dálnice v blízkém okolí, apod.)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Minimalizujeme hrozby, maximalizujeme příležitosti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D04BF-2103-4547-BDE3-08574A119E79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14079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cíle SMART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Kolik hlasů je potřeba ke schválení</a:t>
            </a:r>
            <a:r>
              <a:rPr lang="cs-CZ" altLang="cs-CZ" baseline="0" dirty="0" smtClean="0"/>
              <a:t> strategického plánu?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Vyžaduje dobrý management obce. Bylo již mnoho kvalitních strategických</a:t>
            </a:r>
            <a:r>
              <a:rPr lang="cs-CZ" altLang="cs-CZ" baseline="0" dirty="0" smtClean="0"/>
              <a:t> plánů, které ovšem nebyly realizovány dobře.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Jak často by se mělo kontrolovat? Pravidlo</a:t>
            </a:r>
            <a:r>
              <a:rPr lang="cs-CZ" altLang="cs-CZ" baseline="0" dirty="0" smtClean="0"/>
              <a:t> 80:20. Jak budeme kontrolovat – nekončící proces. Jak budeme sledovat spotřebované časové a finanční zdroje?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Dotazy ihned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SMART cíle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Historické ohlédnutí</a:t>
            </a:r>
            <a:r>
              <a:rPr lang="cs-CZ" altLang="cs-CZ" baseline="0" dirty="0" smtClean="0"/>
              <a:t> (válka – mír), dlouhodobý proces – obvykle 3-5 let (některé obce i 10 let)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Úspěch</a:t>
            </a:r>
            <a:r>
              <a:rPr lang="cs-CZ" altLang="cs-CZ" baseline="0" dirty="0" smtClean="0"/>
              <a:t> strategických technik v managementu v soukromém sektoru ovlivnil zavádění těchto přístupů do veřejného sektoru.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Manažeři ve veřejném sektoru čelí jiným problémům než manažeři v komerční sféře.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Jaké</a:t>
            </a:r>
            <a:r>
              <a:rPr lang="cs-CZ" altLang="cs-CZ" baseline="0" dirty="0" smtClean="0"/>
              <a:t> jsou další možné vnější finanční zdroje?</a:t>
            </a:r>
            <a:endParaRPr lang="cs-CZ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sz="34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D03C3E06-7ADB-4652-9B57-30EA6E4E666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19" name="Picture 15" descr="pruh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1" name="Picture 17" descr="te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2" name="Picture 18" descr="N:\work\projekty\šablony\sablony\logoC.wm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E722E9-6DA2-40DC-B02C-2D9A081807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294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93492E-8BB5-43DF-8813-5E4EA68571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8781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Strategické plánování obcí, Teorie a praxe rozvoje měst a obcí, Ing. Jiří Velinský, 12. 10. 2014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DD6C0-0D17-48BE-B285-C44C1FD330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885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3544F6-6E8B-43A8-ADD1-29D39B73D4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3186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37C276-21C1-4AB3-97B4-F4442E2D3E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954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1B83B8-D64F-48A6-A941-B7AA44681A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4707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578DBF-99F8-43AA-A3E6-A8B4550708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4093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0CA0F7-3736-48B9-BD97-2B313D5C8B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06199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6410D6-4E0D-486C-AB53-5D2805D948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89974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17AD43-E98A-4453-8B59-FA9EBEAD11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8647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5E3113-0635-44CD-8427-CC86178B72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66975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18CAFC-42AD-4921-A467-8986D229D6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03592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8692DA-34FA-4898-853A-B23892C329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4723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0DDAC4-36C4-4B8D-BCCF-945ECF2291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92412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1D42E7-9104-4611-AC21-AEEC86B17F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500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74B14D-E4F3-4D41-B8FE-88C66D59FF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03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0CEE82-F45A-4C34-8DBE-F378D1290C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766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893499-694B-417F-A7BF-BE225E4203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215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366C5B-E62D-4D27-9582-F79656C2DD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652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C88399-244E-476E-BF8A-68A060DE4D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267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D38613-22E6-497A-9398-DBC0648592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780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BCDF0A-A5C2-48AE-BD79-D5F46FDEA4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623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15" name="Picture 11" descr="tex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CE2FE403-592F-4F59-954C-C832FFEACD9F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6311" name="Picture 7" descr="pruh_norma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2" name="Picture 8" descr="pruh_normal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76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B3A993E5-AF58-4C32-8EB5-855DFE30AF6E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7334" name="Picture 6" descr="pruh_TIT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38" name="Picture 10" descr="tex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pic>
        <p:nvPicPr>
          <p:cNvPr id="227340" name="Picture 12" descr="N:\work\projekty\šablony\sablony\logoC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lutice.cz/index/swot/swot.pdf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gsBxFVG4sY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Strategické plánování obcí</a:t>
            </a:r>
            <a:endParaRPr lang="cs-CZ" altLang="cs-CZ" dirty="0"/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 smtClean="0"/>
              <a:t>Teorie a praxe rozvoje měst a obcí</a:t>
            </a:r>
          </a:p>
          <a:p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</a:t>
            </a:r>
            <a:r>
              <a:rPr lang="cs-CZ" altLang="cs-CZ" dirty="0" smtClean="0"/>
              <a:t>12. 10. </a:t>
            </a:r>
            <a:r>
              <a:rPr lang="cs-CZ" altLang="cs-CZ" dirty="0" smtClean="0"/>
              <a:t>2014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933056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Proč má obec strategicky plánovat? III.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pomoc při překonání přirozeného odporu ke změnám</a:t>
            </a:r>
          </a:p>
          <a:p>
            <a:r>
              <a:rPr lang="cs-CZ" altLang="cs-CZ" dirty="0" smtClean="0"/>
              <a:t>prostor pro vznik </a:t>
            </a:r>
            <a:r>
              <a:rPr lang="cs-CZ" altLang="cs-CZ" dirty="0" err="1" smtClean="0"/>
              <a:t>veřejno</a:t>
            </a:r>
            <a:r>
              <a:rPr lang="cs-CZ" altLang="cs-CZ" dirty="0" smtClean="0"/>
              <a:t>-soukromého partnerství v obci</a:t>
            </a:r>
          </a:p>
        </p:txBody>
      </p:sp>
    </p:spTree>
    <p:extLst>
      <p:ext uri="{BB962C8B-B14F-4D97-AF65-F5344CB8AC3E}">
        <p14:creationId xmlns:p14="http://schemas.microsoft.com/office/powerpoint/2010/main" val="205917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Klíčové osoby strategického plánování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zástupci radnice</a:t>
            </a:r>
          </a:p>
          <a:p>
            <a:r>
              <a:rPr lang="cs-CZ" altLang="cs-CZ" dirty="0" smtClean="0"/>
              <a:t>zástupci úřadů a institucí v obci</a:t>
            </a:r>
          </a:p>
          <a:p>
            <a:r>
              <a:rPr lang="cs-CZ" altLang="cs-CZ" dirty="0" smtClean="0"/>
              <a:t>zástupci firem (zaměstnavatelů)</a:t>
            </a:r>
          </a:p>
          <a:p>
            <a:endParaRPr lang="cs-CZ" altLang="cs-CZ" dirty="0"/>
          </a:p>
          <a:p>
            <a:r>
              <a:rPr lang="cs-CZ" altLang="cs-CZ" dirty="0" smtClean="0"/>
              <a:t>strategický plán se týká všech obyvatel obce, ale některé osoby kontrolují rozhodující zdroje a kompetence</a:t>
            </a:r>
          </a:p>
        </p:txBody>
      </p:sp>
    </p:spTree>
    <p:extLst>
      <p:ext uri="{BB962C8B-B14F-4D97-AF65-F5344CB8AC3E}">
        <p14:creationId xmlns:p14="http://schemas.microsoft.com/office/powerpoint/2010/main" val="64787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700" dirty="0" smtClean="0"/>
              <a:t>Zapojení veřejnosti do strategického plánování I.</a:t>
            </a:r>
            <a:endParaRPr lang="cs-CZ" altLang="cs-CZ" sz="2700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kern="1200" dirty="0" smtClean="0">
                <a:latin typeface="Arial" charset="0"/>
              </a:rPr>
              <a:t>trategické </a:t>
            </a:r>
            <a:r>
              <a:rPr lang="cs-CZ" kern="1200" dirty="0">
                <a:latin typeface="Arial" charset="0"/>
              </a:rPr>
              <a:t>plánování na obecní úrovni vychází z toho, že občané jsou zdrojem moci, kterou delegují na své zastupitele a že úspěšné a proveditelné bývají takové projekty, které mají podporu veřejnosti a jejích klíčových </a:t>
            </a:r>
            <a:r>
              <a:rPr lang="cs-CZ" kern="1200" dirty="0" smtClean="0">
                <a:latin typeface="Arial" charset="0"/>
              </a:rPr>
              <a:t>představitelů</a:t>
            </a:r>
          </a:p>
          <a:p>
            <a:r>
              <a:rPr lang="cs-CZ" altLang="cs-CZ" kern="1200" dirty="0" smtClean="0">
                <a:latin typeface="Arial" charset="0"/>
              </a:rPr>
              <a:t>informovanost, předcházení nedorozuměním</a:t>
            </a:r>
          </a:p>
          <a:p>
            <a:r>
              <a:rPr lang="cs-CZ" altLang="cs-CZ" kern="1200" dirty="0" smtClean="0">
                <a:latin typeface="Arial" charset="0"/>
              </a:rPr>
              <a:t>urychlení procesu přijímaní změn</a:t>
            </a:r>
          </a:p>
          <a:p>
            <a:r>
              <a:rPr lang="cs-CZ" altLang="cs-CZ" kern="1200" dirty="0" smtClean="0">
                <a:latin typeface="Arial" charset="0"/>
              </a:rPr>
              <a:t>sounáležitost s obcí, důvěra mezi občany a vedením obce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2803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700" dirty="0" smtClean="0"/>
              <a:t>Zapojení veřejnosti do strategického plánování II.</a:t>
            </a:r>
            <a:endParaRPr lang="cs-CZ" altLang="cs-CZ" sz="2700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Žebřík participace (Sherry </a:t>
            </a:r>
            <a:r>
              <a:rPr lang="cs-CZ" dirty="0" err="1" smtClean="0"/>
              <a:t>Arnsteinová</a:t>
            </a:r>
            <a:r>
              <a:rPr lang="cs-CZ" dirty="0" smtClean="0"/>
              <a:t>)</a:t>
            </a:r>
          </a:p>
          <a:p>
            <a:r>
              <a:rPr lang="cs-CZ" dirty="0" smtClean="0"/>
              <a:t>5. Občané mají kontrolu nad rozhodnutím</a:t>
            </a:r>
          </a:p>
          <a:p>
            <a:r>
              <a:rPr lang="cs-CZ" dirty="0" smtClean="0"/>
              <a:t>4. Rozhodování autority s reprezentanty občanů</a:t>
            </a:r>
          </a:p>
          <a:p>
            <a:r>
              <a:rPr lang="cs-CZ" dirty="0" smtClean="0"/>
              <a:t>3. Autorita rozhoduje po konzultaci s reprezentanty občanů</a:t>
            </a:r>
          </a:p>
          <a:p>
            <a:r>
              <a:rPr lang="cs-CZ" dirty="0" smtClean="0"/>
              <a:t>2. Autorita rozhodne po konzultaci s jednotlivci</a:t>
            </a:r>
          </a:p>
          <a:p>
            <a:r>
              <a:rPr lang="cs-CZ" dirty="0" smtClean="0"/>
              <a:t>1. Autorita rozhodne a dodatečně informuje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0209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Výstupy strategického plánování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hmotný – schválený dokument – strategický plán rozvoje obce (strategie obce, program rozvoje obce)</a:t>
            </a:r>
          </a:p>
          <a:p>
            <a:r>
              <a:rPr lang="cs-CZ" altLang="cs-CZ" dirty="0" smtClean="0"/>
              <a:t>nehmotný – partnerství veřejného a soukromého sektoru (klíčových aktérů rozvoje obce) – konkrétní náplně činností vedoucí k dosažení stanovených záměrů a cílů</a:t>
            </a:r>
          </a:p>
        </p:txBody>
      </p:sp>
    </p:spTree>
    <p:extLst>
      <p:ext uri="{BB962C8B-B14F-4D97-AF65-F5344CB8AC3E}">
        <p14:creationId xmlns:p14="http://schemas.microsoft.com/office/powerpoint/2010/main" val="301270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Fáze strategického plánování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1. příprava </a:t>
            </a:r>
            <a:r>
              <a:rPr lang="cs-CZ" dirty="0"/>
              <a:t>procesu, vytvoření </a:t>
            </a:r>
            <a:r>
              <a:rPr lang="cs-CZ" dirty="0" err="1"/>
              <a:t>veřejno</a:t>
            </a:r>
            <a:r>
              <a:rPr lang="cs-CZ" dirty="0"/>
              <a:t>-soukromého </a:t>
            </a:r>
            <a:r>
              <a:rPr lang="cs-CZ" dirty="0" smtClean="0"/>
              <a:t>partnerství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2. analýza </a:t>
            </a:r>
            <a:r>
              <a:rPr lang="cs-CZ" dirty="0"/>
              <a:t>současné situace obce</a:t>
            </a:r>
          </a:p>
          <a:p>
            <a:pPr>
              <a:lnSpc>
                <a:spcPct val="90000"/>
              </a:lnSpc>
            </a:pPr>
            <a:r>
              <a:rPr lang="cs-CZ" dirty="0"/>
              <a:t>3. </a:t>
            </a:r>
            <a:r>
              <a:rPr lang="cs-CZ" dirty="0" smtClean="0"/>
              <a:t>formulace </a:t>
            </a:r>
            <a:r>
              <a:rPr lang="cs-CZ" dirty="0"/>
              <a:t>vize rozvoje obce, </a:t>
            </a:r>
            <a:r>
              <a:rPr lang="cs-CZ" dirty="0" smtClean="0"/>
              <a:t>vymezení problémových </a:t>
            </a:r>
            <a:r>
              <a:rPr lang="cs-CZ" dirty="0"/>
              <a:t>oblastí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4. vnější </a:t>
            </a:r>
            <a:r>
              <a:rPr lang="cs-CZ" dirty="0"/>
              <a:t>a vnitřní analýza – SWOT analýza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5. definice </a:t>
            </a:r>
            <a:r>
              <a:rPr lang="cs-CZ" dirty="0"/>
              <a:t>cílů rozvoje obce a opatření vedoucích </a:t>
            </a:r>
            <a:r>
              <a:rPr lang="cs-CZ" dirty="0" smtClean="0"/>
              <a:t>k jejich </a:t>
            </a:r>
            <a:r>
              <a:rPr lang="cs-CZ" dirty="0"/>
              <a:t>naplnění</a:t>
            </a:r>
          </a:p>
          <a:p>
            <a:pPr>
              <a:lnSpc>
                <a:spcPct val="90000"/>
              </a:lnSpc>
            </a:pPr>
            <a:r>
              <a:rPr lang="cs-CZ" dirty="0"/>
              <a:t>6. </a:t>
            </a:r>
            <a:r>
              <a:rPr lang="cs-CZ" dirty="0" smtClean="0"/>
              <a:t>stanovení </a:t>
            </a:r>
            <a:r>
              <a:rPr lang="cs-CZ" dirty="0"/>
              <a:t>a přijetí strategického </a:t>
            </a:r>
            <a:r>
              <a:rPr lang="cs-CZ" dirty="0" smtClean="0"/>
              <a:t>plánu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73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Fáze strategického plánování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7. realizace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8. hodnocení </a:t>
            </a:r>
            <a:r>
              <a:rPr lang="cs-CZ" dirty="0"/>
              <a:t>plnění a aktualizace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88639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1. Příprava strategického plánování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vytvoření orgánu (komise, </a:t>
            </a:r>
            <a:r>
              <a:rPr lang="cs-CZ" dirty="0" smtClean="0"/>
              <a:t>výbor, skupina), </a:t>
            </a:r>
            <a:r>
              <a:rPr lang="cs-CZ" dirty="0"/>
              <a:t>který bude celý proces strategického plánování </a:t>
            </a:r>
            <a:r>
              <a:rPr lang="cs-CZ" dirty="0" smtClean="0"/>
              <a:t>organizovat (zástupci samosprávy a obecního úřadu) – zajištění projednávání výstupů v orgánech obce, zajišťování podkladů pro dílčí výstupy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skupina </a:t>
            </a:r>
            <a:r>
              <a:rPr lang="cs-CZ" dirty="0"/>
              <a:t>z vedoucích představitelů zájmových skupin na území </a:t>
            </a:r>
            <a:r>
              <a:rPr lang="cs-CZ" dirty="0" smtClean="0"/>
              <a:t>obce – vize, strategické=kritické oblasti (vzájemné souvislosti)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43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2. Analýza současné situace obce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/>
              <a:t>zpracování profilu komunity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analýza demografické situace obce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otázky trhu práce v obci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údaje o bydlení, infrastruktuře a </a:t>
            </a:r>
            <a:r>
              <a:rPr lang="cs-CZ" dirty="0" smtClean="0"/>
              <a:t>životním prostředí v </a:t>
            </a:r>
            <a:r>
              <a:rPr lang="cs-CZ" dirty="0"/>
              <a:t>obci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struktura </a:t>
            </a:r>
            <a:r>
              <a:rPr lang="cs-CZ" dirty="0" smtClean="0"/>
              <a:t>ekonomiky </a:t>
            </a:r>
            <a:r>
              <a:rPr lang="cs-CZ" dirty="0"/>
              <a:t>a </a:t>
            </a:r>
            <a:r>
              <a:rPr lang="cs-CZ" dirty="0" smtClean="0"/>
              <a:t>podniků </a:t>
            </a:r>
            <a:r>
              <a:rPr lang="cs-CZ" dirty="0"/>
              <a:t>v obci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může být doplněno o průzkum podnikatelského prostředí v obci</a:t>
            </a:r>
          </a:p>
          <a:p>
            <a:pPr>
              <a:lnSpc>
                <a:spcPct val="80000"/>
              </a:lnSpc>
            </a:pPr>
            <a:r>
              <a:rPr lang="cs-CZ" sz="2600" dirty="0" smtClean="0"/>
              <a:t>cíl </a:t>
            </a:r>
          </a:p>
          <a:p>
            <a:pPr lvl="1">
              <a:lnSpc>
                <a:spcPct val="80000"/>
              </a:lnSpc>
            </a:pPr>
            <a:r>
              <a:rPr lang="cs-CZ" dirty="0" smtClean="0"/>
              <a:t>najít místní specifika</a:t>
            </a:r>
          </a:p>
          <a:p>
            <a:pPr lvl="1">
              <a:lnSpc>
                <a:spcPct val="80000"/>
              </a:lnSpc>
            </a:pPr>
            <a:r>
              <a:rPr lang="cs-CZ" dirty="0" smtClean="0"/>
              <a:t>analyzovat </a:t>
            </a:r>
            <a:r>
              <a:rPr lang="cs-CZ" dirty="0"/>
              <a:t>strukturu místní ekonomiky a vztahy mezi jednotlivými subjekty</a:t>
            </a:r>
          </a:p>
        </p:txBody>
      </p:sp>
    </p:spTree>
    <p:extLst>
      <p:ext uri="{BB962C8B-B14F-4D97-AF65-F5344CB8AC3E}">
        <p14:creationId xmlns:p14="http://schemas.microsoft.com/office/powerpoint/2010/main" val="14518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otografie,lidé,muži,obuv,písky,pouště,příroda,šipky,směry,symboly,tvary,ukazatele"/>
          <p:cNvPicPr>
            <a:picLocks noChangeAspect="1" noChangeArrowheads="1"/>
          </p:cNvPicPr>
          <p:nvPr/>
        </p:nvPicPr>
        <p:blipFill>
          <a:blip r:embed="rId3" cstate="print"/>
          <a:srcRect t="17444" b="17444"/>
          <a:stretch>
            <a:fillRect/>
          </a:stretch>
        </p:blipFill>
        <p:spPr bwMode="auto">
          <a:xfrm>
            <a:off x="395536" y="4221088"/>
            <a:ext cx="309562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3. Formulace vize obce, vymezení problémových oblastí</a:t>
            </a:r>
            <a:br>
              <a:rPr lang="cs-CZ" altLang="cs-CZ" dirty="0" smtClean="0"/>
            </a:b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899592" y="1844824"/>
            <a:ext cx="7772400" cy="4357687"/>
          </a:xfrm>
        </p:spPr>
        <p:txBody>
          <a:bodyPr/>
          <a:lstStyle/>
          <a:p>
            <a:endParaRPr lang="cs-CZ" sz="2400" dirty="0" smtClean="0">
              <a:latin typeface="Georgia" pitchFamily="18" charset="0"/>
            </a:endParaRPr>
          </a:p>
          <a:p>
            <a:pPr>
              <a:lnSpc>
                <a:spcPct val="90000"/>
              </a:lnSpc>
            </a:pPr>
            <a:r>
              <a:rPr lang="cs-CZ" dirty="0"/>
              <a:t>vize rozvoje dává představu o směru budoucího vývoje obce</a:t>
            </a:r>
          </a:p>
          <a:p>
            <a:pPr>
              <a:lnSpc>
                <a:spcPct val="90000"/>
              </a:lnSpc>
            </a:pPr>
            <a:r>
              <a:rPr lang="cs-CZ" dirty="0"/>
              <a:t>problémové oblasti </a:t>
            </a:r>
          </a:p>
          <a:p>
            <a:pPr marL="742950" lvl="2" indent="-342900">
              <a:lnSpc>
                <a:spcPct val="90000"/>
              </a:lnSpc>
            </a:pPr>
            <a:r>
              <a:rPr lang="cs-CZ" sz="2500" dirty="0">
                <a:ea typeface="+mn-ea"/>
                <a:cs typeface="+mn-cs"/>
              </a:rPr>
              <a:t>takové oblasti, jejichž řešení je v silách obce </a:t>
            </a:r>
          </a:p>
          <a:p>
            <a:pPr marL="742950" lvl="2" indent="-342900">
              <a:lnSpc>
                <a:spcPct val="90000"/>
              </a:lnSpc>
            </a:pPr>
            <a:r>
              <a:rPr lang="cs-CZ" sz="2500" dirty="0">
                <a:ea typeface="+mn-ea"/>
                <a:cs typeface="+mn-cs"/>
              </a:rPr>
              <a:t>lépe menší počet</a:t>
            </a:r>
          </a:p>
          <a:p>
            <a:pPr marL="742950" lvl="2" indent="-342900">
              <a:lnSpc>
                <a:spcPct val="90000"/>
              </a:lnSpc>
            </a:pPr>
            <a:r>
              <a:rPr lang="cs-CZ" sz="2500" dirty="0">
                <a:ea typeface="+mn-ea"/>
                <a:cs typeface="+mn-cs"/>
              </a:rPr>
              <a:t>od jejich formulace se odvíjí stanovení cílů a další kroky strategického plánování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38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</a:t>
            </a:r>
            <a:r>
              <a:rPr lang="cs-CZ" altLang="cs-CZ" dirty="0" smtClean="0"/>
              <a:t>a odlehčení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Pět fází plánování:</a:t>
            </a:r>
          </a:p>
          <a:p>
            <a:pPr marL="457200" lvl="1" indent="0">
              <a:buNone/>
            </a:pPr>
            <a:r>
              <a:rPr lang="cs-CZ" dirty="0" smtClean="0"/>
              <a:t>1. Předprojektové nadšení.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2. Realizační vystřízlivění.</a:t>
            </a:r>
            <a:br>
              <a:rPr lang="cs-CZ" dirty="0"/>
            </a:br>
            <a:r>
              <a:rPr lang="cs-CZ" dirty="0"/>
              <a:t>3. Hledání viníků.</a:t>
            </a:r>
            <a:br>
              <a:rPr lang="cs-CZ" dirty="0"/>
            </a:br>
            <a:r>
              <a:rPr lang="cs-CZ" dirty="0"/>
              <a:t>4. Potrestání </a:t>
            </a:r>
            <a:r>
              <a:rPr lang="cs-CZ" dirty="0" smtClean="0"/>
              <a:t>nevinných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5. Odměňování nezúčastněných.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5514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Typické problémové oblasti obcí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rozvoj malého a středního podnikání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veřejná hromadná doprava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individuální doprava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životní prostředí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kvalita pracovních sil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image (obce)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rozvoj cestovního ruchu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kvalita života ve městě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nedostatek možností k aktivnímu trávení volného 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53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Typické problémové oblasti obcí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infrastruktura pro rozvoj podnikání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nedostatečné napojení na dálkové dopravní cesty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vztahy mezi místní správou a občany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vztahy mezi místní správou a podnikateli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regionální spolupráce</a:t>
            </a:r>
          </a:p>
        </p:txBody>
      </p:sp>
    </p:spTree>
    <p:extLst>
      <p:ext uri="{BB962C8B-B14F-4D97-AF65-F5344CB8AC3E}">
        <p14:creationId xmlns:p14="http://schemas.microsoft.com/office/powerpoint/2010/main" val="136845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4. SWOT analýza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vnitřní </a:t>
            </a:r>
            <a:r>
              <a:rPr lang="cs-CZ" altLang="cs-CZ" dirty="0"/>
              <a:t>analýza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>
                <a:latin typeface="Arial" charset="0"/>
              </a:rPr>
              <a:t>silné stránky (S – </a:t>
            </a:r>
            <a:r>
              <a:rPr lang="cs-CZ" altLang="cs-CZ" sz="2200" dirty="0" err="1">
                <a:latin typeface="Arial" charset="0"/>
              </a:rPr>
              <a:t>strengths</a:t>
            </a:r>
            <a:r>
              <a:rPr lang="cs-CZ" altLang="cs-CZ" sz="2200" dirty="0">
                <a:latin typeface="Arial" charset="0"/>
              </a:rPr>
              <a:t>)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>
                <a:latin typeface="Arial" charset="0"/>
              </a:rPr>
              <a:t>slabé stránky (W – </a:t>
            </a:r>
            <a:r>
              <a:rPr lang="cs-CZ" altLang="cs-CZ" sz="2200" dirty="0" err="1">
                <a:latin typeface="Arial" charset="0"/>
              </a:rPr>
              <a:t>weaknesses</a:t>
            </a:r>
            <a:r>
              <a:rPr lang="cs-CZ" altLang="cs-CZ" sz="2200" dirty="0">
                <a:latin typeface="Arial" charset="0"/>
              </a:rPr>
              <a:t>)</a:t>
            </a:r>
            <a:endParaRPr lang="cs-CZ" altLang="cs-CZ" dirty="0"/>
          </a:p>
          <a:p>
            <a:r>
              <a:rPr lang="cs-CZ" altLang="cs-CZ" dirty="0" smtClean="0"/>
              <a:t>vnější </a:t>
            </a:r>
            <a:r>
              <a:rPr lang="cs-CZ" altLang="cs-CZ" dirty="0"/>
              <a:t>analýza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>
                <a:latin typeface="Arial" charset="0"/>
              </a:rPr>
              <a:t>příležitosti (O – </a:t>
            </a:r>
            <a:r>
              <a:rPr lang="cs-CZ" altLang="cs-CZ" sz="2200" dirty="0" err="1">
                <a:latin typeface="Arial" charset="0"/>
              </a:rPr>
              <a:t>opportunities</a:t>
            </a:r>
            <a:r>
              <a:rPr lang="cs-CZ" altLang="cs-CZ" sz="2200" dirty="0">
                <a:latin typeface="Arial" charset="0"/>
              </a:rPr>
              <a:t>)</a:t>
            </a:r>
          </a:p>
          <a:p>
            <a:pPr marL="547688" lvl="1" indent="-273050">
              <a:lnSpc>
                <a:spcPct val="80000"/>
              </a:lnSpc>
            </a:pPr>
            <a:r>
              <a:rPr lang="cs-CZ" altLang="cs-CZ" sz="2200" dirty="0">
                <a:latin typeface="Arial" charset="0"/>
              </a:rPr>
              <a:t>hrozby (T – </a:t>
            </a:r>
            <a:r>
              <a:rPr lang="cs-CZ" altLang="cs-CZ" sz="2200" dirty="0" err="1">
                <a:latin typeface="Arial" charset="0"/>
              </a:rPr>
              <a:t>threats</a:t>
            </a:r>
            <a:r>
              <a:rPr lang="cs-CZ" altLang="cs-CZ" sz="2200" dirty="0" smtClean="0">
                <a:latin typeface="Arial" charset="0"/>
              </a:rPr>
              <a:t>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9041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713788" cy="476250"/>
          </a:xfrm>
        </p:spPr>
        <p:txBody>
          <a:bodyPr/>
          <a:lstStyle/>
          <a:p>
            <a:pPr eaLnBrk="1" hangingPunct="1"/>
            <a:r>
              <a:rPr lang="cs-CZ" sz="2000" smtClean="0">
                <a:latin typeface="Georgia" pitchFamily="18" charset="0"/>
              </a:rPr>
              <a:t>4. SWOT ANALÝZA – příklad – město Žlutice</a:t>
            </a:r>
          </a:p>
        </p:txBody>
      </p:sp>
      <p:graphicFrame>
        <p:nvGraphicFramePr>
          <p:cNvPr id="88576" name="Group 5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636237"/>
              </p:ext>
            </p:extLst>
          </p:nvPr>
        </p:nvGraphicFramePr>
        <p:xfrm>
          <a:off x="179388" y="549275"/>
          <a:ext cx="8713787" cy="6047232"/>
        </p:xfrm>
        <a:graphic>
          <a:graphicData uri="http://schemas.openxmlformats.org/drawingml/2006/table">
            <a:tbl>
              <a:tblPr/>
              <a:tblGrid>
                <a:gridCol w="5400675"/>
                <a:gridCol w="3313112"/>
              </a:tblGrid>
              <a:tr h="2873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Gautami" pitchFamily="2"/>
                        </a:rPr>
                        <a:t>SILNÉ STRÁNKY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Gautami" pitchFamily="2"/>
                        </a:rPr>
                        <a:t>PŘÍLEŽITOSTI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Příroda a památky-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tur.ruch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Aktivní Město (zájem o rozvoj, členství v …)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Středisková obec (školy, infrastruktura…)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Zájem občanů na dění - zájmová sdružení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Čisté okolí - výtopna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Územní plán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Železnice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Dotace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Rezerva v dodávkách tepla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Brownfieldy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Pozemky pro rozvoj a výstavbu ÚP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Památky a chráněné oblasti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Přeshraniční spolupráce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Pozemky u R6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Vojenský prostor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Vlastní lesy a pozemky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Grantový program města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Gautami" pitchFamily="2"/>
                        </a:rPr>
                        <a:t>SLABÉ STRÁNKY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ea typeface="Times New Roman" pitchFamily="18" charset="0"/>
                          <a:cs typeface="Gautami" pitchFamily="2"/>
                        </a:rPr>
                        <a:t>OHROŽENÍ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Poloha města (příjezd,vzdálenost ,terén, chráněná území….)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Struktura obyvatel (nekvalifikovaní, stárnoucí…)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Převaha drobných podnikatelů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K.V. - obec III.typu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Stav komunikací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Málo pracovních příležitostí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Úbytek obyvatel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Odliv kvalitních a kvalifikovaných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Klesající rozpočet města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Nezaměstnanost a její dopady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50" name="Rectangle 493"/>
          <p:cNvSpPr>
            <a:spLocks noChangeArrowheads="1"/>
          </p:cNvSpPr>
          <p:nvPr/>
        </p:nvSpPr>
        <p:spPr bwMode="auto">
          <a:xfrm>
            <a:off x="0" y="6583363"/>
            <a:ext cx="914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/>
              <a:t>Zdroj: Oficiální webové stránky města Žlutice: </a:t>
            </a:r>
            <a:r>
              <a:rPr lang="cs-CZ" sz="1200">
                <a:hlinkClick r:id="rId3"/>
              </a:rPr>
              <a:t>http://www.zlutice.cz/index/swot/swot.pdf</a:t>
            </a:r>
            <a:endParaRPr lang="cs-CZ" sz="120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Strategické plánování obcí, Teorie a praxe rozvoje měst a obcí, Ing. Jiří Velinský, 12. 10. 2014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FDD6C0-0D17-48BE-B285-C44C1FD330E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92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íle,iStockphoto,křídy,povzbuzení,školní tabule,školy,tabule,text,úspěchy,zpět do školy"/>
          <p:cNvPicPr>
            <a:picLocks noChangeAspect="1" noChangeArrowheads="1"/>
          </p:cNvPicPr>
          <p:nvPr/>
        </p:nvPicPr>
        <p:blipFill>
          <a:blip r:embed="rId3" cstate="print"/>
          <a:srcRect l="5815" t="15118" r="5815" b="15118"/>
          <a:stretch>
            <a:fillRect/>
          </a:stretch>
        </p:blipFill>
        <p:spPr bwMode="auto">
          <a:xfrm>
            <a:off x="6156176" y="4221088"/>
            <a:ext cx="2735262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5. Definice cílů rozvoje obcí, opatření k jejich realizaci</a:t>
            </a:r>
            <a:br>
              <a:rPr lang="cs-CZ" altLang="cs-CZ" dirty="0" smtClean="0"/>
            </a:b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899592" y="1844824"/>
            <a:ext cx="7772400" cy="4357687"/>
          </a:xfrm>
        </p:spPr>
        <p:txBody>
          <a:bodyPr/>
          <a:lstStyle/>
          <a:p>
            <a:endParaRPr lang="cs-CZ" sz="2400" dirty="0" smtClean="0">
              <a:latin typeface="Georgia" pitchFamily="18" charset="0"/>
            </a:endParaRPr>
          </a:p>
          <a:p>
            <a:pPr>
              <a:lnSpc>
                <a:spcPct val="90000"/>
              </a:lnSpc>
            </a:pPr>
            <a:r>
              <a:rPr lang="cs-CZ" dirty="0" smtClean="0"/>
              <a:t>záměry/vize: </a:t>
            </a:r>
            <a:r>
              <a:rPr lang="cs-CZ" sz="2800" dirty="0" smtClean="0">
                <a:ea typeface="+mn-ea"/>
                <a:cs typeface="+mn-cs"/>
              </a:rPr>
              <a:t>specifická </a:t>
            </a:r>
            <a:r>
              <a:rPr lang="cs-CZ" sz="2800" dirty="0">
                <a:ea typeface="+mn-ea"/>
                <a:cs typeface="+mn-cs"/>
              </a:rPr>
              <a:t>prohlášení o tom, čím by komunita chtěla </a:t>
            </a:r>
            <a:r>
              <a:rPr lang="cs-CZ" sz="2800" dirty="0" smtClean="0">
                <a:ea typeface="+mn-ea"/>
                <a:cs typeface="+mn-cs"/>
              </a:rPr>
              <a:t>být</a:t>
            </a:r>
            <a:endParaRPr lang="cs-CZ" sz="2800" dirty="0">
              <a:ea typeface="+mn-ea"/>
              <a:cs typeface="+mn-cs"/>
            </a:endParaRPr>
          </a:p>
          <a:p>
            <a:pPr>
              <a:lnSpc>
                <a:spcPct val="90000"/>
              </a:lnSpc>
            </a:pPr>
            <a:r>
              <a:rPr lang="cs-CZ" dirty="0" smtClean="0"/>
              <a:t>cíle: </a:t>
            </a:r>
            <a:r>
              <a:rPr lang="cs-CZ" sz="2800" dirty="0" smtClean="0">
                <a:ea typeface="+mn-ea"/>
                <a:cs typeface="+mn-cs"/>
              </a:rPr>
              <a:t>specifické </a:t>
            </a:r>
            <a:r>
              <a:rPr lang="cs-CZ" sz="2800" dirty="0">
                <a:ea typeface="+mn-ea"/>
                <a:cs typeface="+mn-cs"/>
              </a:rPr>
              <a:t>programy či projekty, pomocí kterých budou dosaženy </a:t>
            </a:r>
            <a:r>
              <a:rPr lang="cs-CZ" sz="2800" dirty="0" smtClean="0">
                <a:ea typeface="+mn-ea"/>
                <a:cs typeface="+mn-cs"/>
              </a:rPr>
              <a:t>záměry</a:t>
            </a:r>
            <a:endParaRPr lang="cs-CZ" sz="2800" dirty="0">
              <a:ea typeface="+mn-ea"/>
              <a:cs typeface="+mn-cs"/>
            </a:endParaRPr>
          </a:p>
          <a:p>
            <a:pPr>
              <a:lnSpc>
                <a:spcPct val="90000"/>
              </a:lnSpc>
            </a:pPr>
            <a:r>
              <a:rPr lang="cs-CZ" dirty="0" smtClean="0"/>
              <a:t>akční plány: </a:t>
            </a:r>
            <a:r>
              <a:rPr lang="cs-CZ" sz="2800" dirty="0" smtClean="0">
                <a:ea typeface="+mn-ea"/>
                <a:cs typeface="+mn-cs"/>
              </a:rPr>
              <a:t>specifické </a:t>
            </a:r>
            <a:r>
              <a:rPr lang="cs-CZ" sz="2800" dirty="0">
                <a:ea typeface="+mn-ea"/>
                <a:cs typeface="+mn-cs"/>
              </a:rPr>
              <a:t>činnosti, které popisují, jak mají být cíle dosaženy</a:t>
            </a:r>
            <a:r>
              <a:rPr lang="cs-CZ" sz="2800" dirty="0" smtClean="0">
                <a:ea typeface="+mn-ea"/>
                <a:cs typeface="+mn-cs"/>
              </a:rPr>
              <a:t>.</a:t>
            </a:r>
            <a:endParaRPr lang="cs-CZ" sz="2500" dirty="0">
              <a:ea typeface="+mn-ea"/>
              <a:cs typeface="+mn-cs"/>
            </a:endParaRPr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19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Příklad </a:t>
            </a:r>
            <a:r>
              <a:rPr lang="cs-CZ" altLang="cs-CZ" dirty="0" err="1" smtClean="0"/>
              <a:t>Trautenberk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Vize: 1. vypadat jako štěpanický baron</a:t>
            </a:r>
          </a:p>
          <a:p>
            <a:r>
              <a:rPr lang="cs-CZ" dirty="0" smtClean="0"/>
              <a:t>Cíl: 1.1. Pořídit si na podzim vydří kožich z vyder z vlastního chovu</a:t>
            </a:r>
          </a:p>
          <a:p>
            <a:r>
              <a:rPr lang="cs-CZ" altLang="cs-CZ" dirty="0" smtClean="0"/>
              <a:t>Opatření: 1.1.1. Kuba připraví ohradu ihned; 1.1.2. Anče nanosí vodu do kádí ihned; 1.1.3. </a:t>
            </a:r>
            <a:r>
              <a:rPr lang="cs-CZ" altLang="cs-CZ" dirty="0" err="1" smtClean="0"/>
              <a:t>Hajnej</a:t>
            </a:r>
            <a:r>
              <a:rPr lang="cs-CZ" altLang="cs-CZ" dirty="0" smtClean="0"/>
              <a:t> chytí vydry do pytle odpoledne</a:t>
            </a:r>
          </a:p>
          <a:p>
            <a:endParaRPr lang="cs-CZ" altLang="cs-CZ" dirty="0"/>
          </a:p>
          <a:p>
            <a:r>
              <a:rPr lang="cs-CZ" altLang="cs-CZ" dirty="0">
                <a:hlinkClick r:id="rId3"/>
              </a:rPr>
              <a:t>https://www.youtube.com/watch?v=7gsBxFVG4sY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46753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6. Stanovení a přijetí strategického plánu</a:t>
            </a:r>
            <a:br>
              <a:rPr lang="cs-CZ" altLang="cs-CZ" dirty="0" smtClean="0"/>
            </a:b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899592" y="1844824"/>
            <a:ext cx="7772400" cy="4357687"/>
          </a:xfrm>
        </p:spPr>
        <p:txBody>
          <a:bodyPr/>
          <a:lstStyle/>
          <a:p>
            <a:r>
              <a:rPr lang="cs-CZ" dirty="0"/>
              <a:t>stanovení priorit pro jednotlivé cíle</a:t>
            </a:r>
          </a:p>
          <a:p>
            <a:r>
              <a:rPr lang="cs-CZ" dirty="0"/>
              <a:t>zamýšlená opatření se vztahují k dostupným finančním a dalším zdrojům</a:t>
            </a:r>
          </a:p>
          <a:p>
            <a:r>
              <a:rPr lang="cs-CZ" dirty="0"/>
              <a:t>seznámení veřejnosti, veřejná diskuse</a:t>
            </a:r>
          </a:p>
          <a:p>
            <a:r>
              <a:rPr lang="cs-CZ" dirty="0"/>
              <a:t>přijetí plánu </a:t>
            </a:r>
            <a:r>
              <a:rPr lang="cs-CZ" dirty="0" smtClean="0"/>
              <a:t>zastupitelstvem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556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7. Realizace strategického plánu</a:t>
            </a:r>
            <a:br>
              <a:rPr lang="cs-CZ" altLang="cs-CZ" dirty="0" smtClean="0"/>
            </a:b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899592" y="1844824"/>
            <a:ext cx="7772400" cy="4357687"/>
          </a:xfrm>
        </p:spPr>
        <p:txBody>
          <a:bodyPr/>
          <a:lstStyle/>
          <a:p>
            <a:r>
              <a:rPr lang="cs-CZ" dirty="0"/>
              <a:t>zapojení jednotlivých subjektů do realizace plánu - tak, aby </a:t>
            </a:r>
          </a:p>
          <a:p>
            <a:pPr lvl="1"/>
            <a:r>
              <a:rPr lang="cs-CZ" sz="2800" dirty="0"/>
              <a:t>chápaly smysl své činnosti, </a:t>
            </a:r>
          </a:p>
          <a:p>
            <a:pPr lvl="1"/>
            <a:r>
              <a:rPr lang="cs-CZ" sz="2800" dirty="0"/>
              <a:t>přijaly odpovědnost za dosažení výsledků  </a:t>
            </a:r>
          </a:p>
          <a:p>
            <a:pPr lvl="1"/>
            <a:r>
              <a:rPr lang="cs-CZ" sz="2800" dirty="0"/>
              <a:t>věděly, v jakém časovém horizontu se má realizace </a:t>
            </a:r>
            <a:r>
              <a:rPr lang="cs-CZ" sz="2800" dirty="0" smtClean="0"/>
              <a:t>uskutečnit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2058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8. Hodnocení a plnění realizace</a:t>
            </a:r>
            <a:br>
              <a:rPr lang="cs-CZ" altLang="cs-CZ" dirty="0" smtClean="0"/>
            </a:b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899592" y="1844824"/>
            <a:ext cx="7772400" cy="43576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dirty="0"/>
              <a:t>vyhodnocování toho, čeho bylo dosaženo ve vztahu k tomu, co bylo zamýšleno a přijímání opatření, pokud se tyto dva stavy </a:t>
            </a:r>
            <a:r>
              <a:rPr lang="cs-CZ" dirty="0" smtClean="0"/>
              <a:t>liší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sledování spotřebovaných časových a finančních zdrojů ve srovnání s přidělenými zdroji</a:t>
            </a:r>
            <a:endParaRPr lang="cs-CZ" dirty="0"/>
          </a:p>
          <a:p>
            <a:pPr>
              <a:lnSpc>
                <a:spcPct val="80000"/>
              </a:lnSpc>
              <a:buNone/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zaměření </a:t>
            </a:r>
          </a:p>
          <a:p>
            <a:pPr lvl="1">
              <a:lnSpc>
                <a:spcPct val="80000"/>
              </a:lnSpc>
            </a:pPr>
            <a:r>
              <a:rPr lang="cs-CZ" sz="2800" dirty="0"/>
              <a:t>aktuálnost cílů</a:t>
            </a:r>
          </a:p>
          <a:p>
            <a:pPr lvl="1">
              <a:lnSpc>
                <a:spcPct val="80000"/>
              </a:lnSpc>
            </a:pPr>
            <a:r>
              <a:rPr lang="cs-CZ" sz="2800" dirty="0"/>
              <a:t>skutečné dosahování realizace plánu</a:t>
            </a:r>
          </a:p>
          <a:p>
            <a:pPr lvl="1">
              <a:lnSpc>
                <a:spcPct val="80000"/>
              </a:lnSpc>
            </a:pPr>
            <a:r>
              <a:rPr lang="cs-CZ" sz="2800" dirty="0"/>
              <a:t>přínosy prostředků vložených do </a:t>
            </a:r>
            <a:r>
              <a:rPr lang="cs-CZ" sz="2800" dirty="0" smtClean="0"/>
              <a:t>realizace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3685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Na odlehčení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Jestliže </a:t>
            </a:r>
            <a:r>
              <a:rPr lang="cs-CZ" dirty="0"/>
              <a:t>jde vše podle plánu, stala se někde </a:t>
            </a:r>
            <a:r>
              <a:rPr lang="cs-CZ" dirty="0" smtClean="0"/>
              <a:t>chyba.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2855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Program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co je strategické plánování</a:t>
            </a:r>
          </a:p>
          <a:p>
            <a:r>
              <a:rPr lang="cs-CZ" altLang="cs-CZ" dirty="0" smtClean="0"/>
              <a:t>strategické plánování a obce</a:t>
            </a:r>
          </a:p>
          <a:p>
            <a:r>
              <a:rPr lang="cs-CZ" altLang="cs-CZ" dirty="0" smtClean="0"/>
              <a:t>fáze strategického plánování</a:t>
            </a:r>
          </a:p>
          <a:p>
            <a:r>
              <a:rPr lang="cs-CZ" altLang="cs-CZ" dirty="0" smtClean="0"/>
              <a:t>podmínky pro úspěšné strategické plánování</a:t>
            </a:r>
          </a:p>
        </p:txBody>
      </p:sp>
    </p:spTree>
    <p:extLst>
      <p:ext uri="{BB962C8B-B14F-4D97-AF65-F5344CB8AC3E}">
        <p14:creationId xmlns:p14="http://schemas.microsoft.com/office/powerpoint/2010/main" val="22154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Podmínky pro úspěšný proces strategického plánování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 smtClean="0"/>
          </a:p>
          <a:p>
            <a:r>
              <a:rPr lang="cs-CZ" altLang="cs-CZ" dirty="0" smtClean="0"/>
              <a:t>1) plán není vytvářen jen proto, „že je to dobrá věc pro získávání dotací“, „že už ho má také sousední obec“, nebo „že je to dobrý politický tah“</a:t>
            </a:r>
          </a:p>
          <a:p>
            <a:r>
              <a:rPr lang="cs-CZ" altLang="cs-CZ" dirty="0" smtClean="0"/>
              <a:t>2) hlavními motory řízení koordinace celého procesu tvorby strategického plánu je vedení radnice, úředníci zajišťují podklady</a:t>
            </a:r>
          </a:p>
        </p:txBody>
      </p:sp>
    </p:spTree>
    <p:extLst>
      <p:ext uri="{BB962C8B-B14F-4D97-AF65-F5344CB8AC3E}">
        <p14:creationId xmlns:p14="http://schemas.microsoft.com/office/powerpoint/2010/main" val="277382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Podmínky pro úspěšný proces strategického plánování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 smtClean="0"/>
          </a:p>
          <a:p>
            <a:r>
              <a:rPr lang="cs-CZ" altLang="cs-CZ" dirty="0"/>
              <a:t>3</a:t>
            </a:r>
            <a:r>
              <a:rPr lang="cs-CZ" altLang="cs-CZ" dirty="0" smtClean="0"/>
              <a:t>) </a:t>
            </a:r>
            <a:r>
              <a:rPr lang="cs-CZ" altLang="cs-CZ" dirty="0" err="1" smtClean="0"/>
              <a:t>spolupodíl</a:t>
            </a:r>
            <a:r>
              <a:rPr lang="cs-CZ" altLang="cs-CZ" dirty="0" smtClean="0"/>
              <a:t> činností při procesu tvorby strategického plánu včetně pravomocí rozhodování při vytyčování vizí, záměrů a cílů se nesmí upírat ostatním spolupracujícím subjektům</a:t>
            </a:r>
          </a:p>
          <a:p>
            <a:r>
              <a:rPr lang="cs-CZ" altLang="cs-CZ" dirty="0" smtClean="0"/>
              <a:t>4) ke strategickému plánování přistoupí vedení obce s realistickým očekávání, s vůlí podělit se o výsadu plánovat budoucnost obce s dalšími partnery</a:t>
            </a:r>
          </a:p>
        </p:txBody>
      </p:sp>
    </p:spTree>
    <p:extLst>
      <p:ext uri="{BB962C8B-B14F-4D97-AF65-F5344CB8AC3E}">
        <p14:creationId xmlns:p14="http://schemas.microsoft.com/office/powerpoint/2010/main" val="39665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Podmínky pro úspěšný proces strategického plánování III.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 smtClean="0"/>
          </a:p>
          <a:p>
            <a:r>
              <a:rPr lang="cs-CZ" altLang="cs-CZ" dirty="0" smtClean="0"/>
              <a:t>5) existuje vůle vytvořený strategický plán realizovat</a:t>
            </a:r>
          </a:p>
          <a:p>
            <a:r>
              <a:rPr lang="cs-CZ" altLang="cs-CZ" dirty="0" smtClean="0"/>
              <a:t>6) vytyčené cíle musí být životaschopné a realizovatelné a v souladu se strategickými rozvojovými dokumenty vyšších úrovní</a:t>
            </a:r>
          </a:p>
        </p:txBody>
      </p:sp>
    </p:spTree>
    <p:extLst>
      <p:ext uri="{BB962C8B-B14F-4D97-AF65-F5344CB8AC3E}">
        <p14:creationId xmlns:p14="http://schemas.microsoft.com/office/powerpoint/2010/main" val="179711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Na odlehčení III.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7 divů socialismu</a:t>
            </a:r>
          </a:p>
          <a:p>
            <a:pPr lvl="1"/>
            <a:r>
              <a:rPr lang="cs-CZ" dirty="0"/>
              <a:t>Každý měl práci.</a:t>
            </a:r>
            <a:br>
              <a:rPr lang="cs-CZ" dirty="0"/>
            </a:br>
            <a:r>
              <a:rPr lang="cs-CZ" dirty="0"/>
              <a:t>I když měl každý práci, nikdo nic nedělal.</a:t>
            </a:r>
            <a:br>
              <a:rPr lang="cs-CZ" dirty="0"/>
            </a:br>
            <a:r>
              <a:rPr lang="cs-CZ" dirty="0"/>
              <a:t>I když nikdo nic nedělal, plán se plnil na </a:t>
            </a:r>
            <a:r>
              <a:rPr lang="cs-CZ" dirty="0" smtClean="0"/>
              <a:t>100 %.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I když se plán plnil na </a:t>
            </a:r>
            <a:r>
              <a:rPr lang="cs-CZ" dirty="0" smtClean="0"/>
              <a:t>100 %, </a:t>
            </a:r>
            <a:r>
              <a:rPr lang="cs-CZ" dirty="0"/>
              <a:t>nikde nic nebylo.</a:t>
            </a:r>
            <a:br>
              <a:rPr lang="cs-CZ" dirty="0"/>
            </a:br>
            <a:r>
              <a:rPr lang="cs-CZ" dirty="0"/>
              <a:t>I když nikde nic nebylo, tak měl každý všechno.</a:t>
            </a:r>
            <a:br>
              <a:rPr lang="cs-CZ" dirty="0"/>
            </a:br>
            <a:r>
              <a:rPr lang="cs-CZ" dirty="0"/>
              <a:t>I když měl každý všechno, tak všichni kradli.</a:t>
            </a:r>
            <a:br>
              <a:rPr lang="cs-CZ" dirty="0"/>
            </a:br>
            <a:r>
              <a:rPr lang="cs-CZ" dirty="0"/>
              <a:t>I když všichni kradli, nikdy to nikde nechybělo.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352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Návaznost na strategický plán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2 nástroje řízení na úrovni obcí:</a:t>
            </a:r>
          </a:p>
          <a:p>
            <a:r>
              <a:rPr lang="cs-CZ" altLang="cs-CZ" dirty="0" smtClean="0"/>
              <a:t>rozpočtový výhled</a:t>
            </a:r>
          </a:p>
          <a:p>
            <a:r>
              <a:rPr lang="cs-CZ" altLang="cs-CZ" dirty="0" smtClean="0"/>
              <a:t>rozpočet obce</a:t>
            </a:r>
            <a:br>
              <a:rPr lang="cs-CZ" altLang="cs-CZ" dirty="0" smtClean="0"/>
            </a:br>
            <a:endParaRPr lang="cs-CZ" altLang="cs-CZ" dirty="0" smtClean="0"/>
          </a:p>
          <a:p>
            <a:r>
              <a:rPr lang="cs-CZ" altLang="cs-CZ" dirty="0" smtClean="0"/>
              <a:t>zobrazují finanční pozici obce</a:t>
            </a:r>
          </a:p>
          <a:p>
            <a:r>
              <a:rPr lang="cs-CZ" altLang="cs-CZ" dirty="0" smtClean="0"/>
              <a:t>finanční vyjádření opatření zahrnutých ve strategickém plánu obce</a:t>
            </a:r>
          </a:p>
          <a:p>
            <a:r>
              <a:rPr lang="cs-CZ" altLang="cs-CZ" dirty="0" smtClean="0"/>
              <a:t>umožňují hodnotit plnění opatření obsažených ve strategickém plánu obce</a:t>
            </a:r>
          </a:p>
        </p:txBody>
      </p:sp>
    </p:spTree>
    <p:extLst>
      <p:ext uri="{BB962C8B-B14F-4D97-AF65-F5344CB8AC3E}">
        <p14:creationId xmlns:p14="http://schemas.microsoft.com/office/powerpoint/2010/main" val="332459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Na odlehčení IV.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dirty="0" smtClean="0"/>
              <a:t>Do </a:t>
            </a:r>
            <a:r>
              <a:rPr lang="cs-CZ" sz="1800" dirty="0"/>
              <a:t>IT firmy přijmou do oddělení vývoje jako specialisty pět kanibalů. Během uvítacího ceremoniálu jim šéf říká: „Když budete pilně pracovat, můžete tu vydělat pěkný prachy, chodit do kantýny, ale jen za předpokladu, že nebudete obtěžovat ostatní spolupracovníky.”</a:t>
            </a:r>
            <a:br>
              <a:rPr lang="cs-CZ" sz="1800" dirty="0"/>
            </a:br>
            <a:r>
              <a:rPr lang="cs-CZ" sz="1800" dirty="0"/>
              <a:t>Kanibalové slíbí, že nikoho obtěžovat nebudou. Za čtyři týdny šéf přijde znovu a říká: „Jsem s vámi spokojen, všichni pracujete pilně a tvrdě. Mám však jeden problém, zmizela nám uklízečka, nevíte náhodou, co se s ní stalo?”</a:t>
            </a:r>
            <a:br>
              <a:rPr lang="cs-CZ" sz="1800" dirty="0"/>
            </a:br>
            <a:r>
              <a:rPr lang="cs-CZ" sz="1800" dirty="0"/>
              <a:t>Všichni kanibalové se </a:t>
            </a:r>
            <a:r>
              <a:rPr lang="cs-CZ" sz="1800" dirty="0" smtClean="0"/>
              <a:t>dušují, </a:t>
            </a:r>
            <a:r>
              <a:rPr lang="cs-CZ" sz="1800" dirty="0"/>
              <a:t>že nic neví. Šéf jim uvěří a odejde. Po odchodu se šéf kanibalů ptá: „</a:t>
            </a:r>
            <a:r>
              <a:rPr lang="cs-CZ" sz="1800" dirty="0" smtClean="0"/>
              <a:t>Který </a:t>
            </a:r>
            <a:r>
              <a:rPr lang="cs-CZ" sz="1800" dirty="0"/>
              <a:t>idiot sežral tu uklízečku?”</a:t>
            </a:r>
            <a:br>
              <a:rPr lang="cs-CZ" sz="1800" dirty="0"/>
            </a:br>
            <a:r>
              <a:rPr lang="cs-CZ" sz="1800" dirty="0"/>
              <a:t>Jeden se přihlásí a </a:t>
            </a:r>
            <a:r>
              <a:rPr lang="cs-CZ" sz="1800" dirty="0" smtClean="0"/>
              <a:t>vedoucí </a:t>
            </a:r>
            <a:r>
              <a:rPr lang="cs-CZ" sz="1800" dirty="0"/>
              <a:t>kanibalů na něj řve: „Ty blbče, už čtyři </a:t>
            </a:r>
            <a:r>
              <a:rPr lang="cs-CZ" sz="1800" dirty="0" smtClean="0"/>
              <a:t>týdny </a:t>
            </a:r>
            <a:r>
              <a:rPr lang="cs-CZ" sz="1800" dirty="0"/>
              <a:t>tady </a:t>
            </a:r>
            <a:r>
              <a:rPr lang="cs-CZ" sz="1800" dirty="0" err="1" smtClean="0"/>
              <a:t>žerem</a:t>
            </a:r>
            <a:r>
              <a:rPr lang="cs-CZ" sz="1800" dirty="0" smtClean="0"/>
              <a:t> </a:t>
            </a:r>
            <a:r>
              <a:rPr lang="cs-CZ" sz="1800" dirty="0"/>
              <a:t>manažery, projektové manažery, vedoucí odborů a zatím si nikdo ničeho nevšimnul, ale ty musíš sežrat zrovna </a:t>
            </a:r>
            <a:r>
              <a:rPr lang="cs-CZ" sz="1800" dirty="0" smtClean="0"/>
              <a:t>uklízečku!”</a:t>
            </a: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77600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Shrnutí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91316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483768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Děkuji za pozornost!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endParaRPr lang="cs-CZ" altLang="cs-CZ" dirty="0"/>
          </a:p>
          <a:p>
            <a:r>
              <a:rPr lang="cs-CZ" altLang="cs-CZ" dirty="0" smtClean="0"/>
              <a:t>jiri.velinsky@econ.muni.cz</a:t>
            </a:r>
          </a:p>
        </p:txBody>
      </p:sp>
    </p:spTree>
    <p:extLst>
      <p:ext uri="{BB962C8B-B14F-4D97-AF65-F5344CB8AC3E}">
        <p14:creationId xmlns:p14="http://schemas.microsoft.com/office/powerpoint/2010/main" val="281330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>
          <a:xfrm>
            <a:off x="971600" y="1124744"/>
            <a:ext cx="7772400" cy="503237"/>
          </a:xfrm>
        </p:spPr>
        <p:txBody>
          <a:bodyPr/>
          <a:lstStyle/>
          <a:p>
            <a:r>
              <a:rPr lang="cs-CZ" altLang="cs-CZ" dirty="0" smtClean="0"/>
              <a:t>Strategické plánování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systematický způsob jak organizovat změny při vytváření širokého konsensu společnosti na společné vizi pro lepší ekonomickou budoucnost</a:t>
            </a:r>
          </a:p>
          <a:p>
            <a:r>
              <a:rPr lang="cs-CZ" altLang="cs-CZ" dirty="0" smtClean="0"/>
              <a:t>systematické řízení k naplňování dlouhodobých vytyčených cílů</a:t>
            </a:r>
          </a:p>
          <a:p>
            <a:r>
              <a:rPr lang="cs-CZ" altLang="cs-CZ" dirty="0" smtClean="0"/>
              <a:t>tvořivý, komplexní, dlouhodobý, optimalizační proces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3744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789040"/>
            <a:ext cx="3599631" cy="2519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Strategické plánování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logický postup</a:t>
            </a:r>
          </a:p>
          <a:p>
            <a:r>
              <a:rPr lang="cs-CZ" altLang="cs-CZ" dirty="0" smtClean="0"/>
              <a:t>ujasnění cílů a změn</a:t>
            </a:r>
          </a:p>
          <a:p>
            <a:r>
              <a:rPr lang="cs-CZ" altLang="cs-CZ" dirty="0" smtClean="0"/>
              <a:t>analýza současného stavu, především možností a omezení</a:t>
            </a:r>
          </a:p>
          <a:p>
            <a:r>
              <a:rPr lang="cs-CZ" altLang="cs-CZ" dirty="0" smtClean="0"/>
              <a:t>návrh řešení jak dospět ke stanoveným cílům</a:t>
            </a:r>
          </a:p>
          <a:p>
            <a:r>
              <a:rPr lang="cs-CZ" altLang="cs-CZ" dirty="0" smtClean="0"/>
              <a:t>průběžné sledování a vyhodnocování reálného vývoje s vývojem požadovaným</a:t>
            </a:r>
          </a:p>
        </p:txBody>
      </p:sp>
    </p:spTree>
    <p:extLst>
      <p:ext uri="{BB962C8B-B14F-4D97-AF65-F5344CB8AC3E}">
        <p14:creationId xmlns:p14="http://schemas.microsoft.com/office/powerpoint/2010/main" val="108780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Rozdíly mezi řízením v soukromém a veřejném sektoru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 smtClean="0"/>
          </a:p>
          <a:p>
            <a:r>
              <a:rPr lang="cs-CZ" dirty="0"/>
              <a:t>získávání zákazníků, budování postavení na trhu, tvorba nového produktu</a:t>
            </a:r>
          </a:p>
          <a:p>
            <a:r>
              <a:rPr lang="cs-CZ" dirty="0" smtClean="0"/>
              <a:t>cíle organizace komplexnější</a:t>
            </a:r>
          </a:p>
          <a:p>
            <a:r>
              <a:rPr lang="cs-CZ" dirty="0" smtClean="0"/>
              <a:t>zisk a „přežití“</a:t>
            </a:r>
          </a:p>
          <a:p>
            <a:r>
              <a:rPr lang="cs-CZ" dirty="0" smtClean="0"/>
              <a:t>odpovědnost veřejnosti</a:t>
            </a:r>
            <a:endParaRPr lang="cs-CZ" dirty="0"/>
          </a:p>
          <a:p>
            <a:r>
              <a:rPr lang="cs-CZ" dirty="0" smtClean="0"/>
              <a:t>spektrum </a:t>
            </a:r>
            <a:r>
              <a:rPr lang="cs-CZ" dirty="0"/>
              <a:t>„akcionářů“, definování vlastníků, definování spotřebitelů</a:t>
            </a:r>
          </a:p>
          <a:p>
            <a:r>
              <a:rPr lang="cs-CZ" dirty="0" smtClean="0"/>
              <a:t>omezenost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Strategické plánování v podmínkách obcí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základní nástroj umožňující koordinovat a řídit rozvojové aktivity</a:t>
            </a:r>
          </a:p>
          <a:p>
            <a:r>
              <a:rPr lang="cs-CZ" dirty="0"/>
              <a:t>vymezení základních priorit rozvoje obce, definování cíle rozvoje a jednotlivých opatření vedoucích k jejich naplnění</a:t>
            </a:r>
          </a:p>
          <a:p>
            <a:r>
              <a:rPr lang="cs-CZ" dirty="0"/>
              <a:t>co nejefektivnější využití omezených zdrojů, kterými obce disponují</a:t>
            </a:r>
          </a:p>
          <a:p>
            <a:r>
              <a:rPr lang="cs-CZ" dirty="0"/>
              <a:t>vytvoření kvalitního prostředí pro lidi v současné době žijící a pracující v </a:t>
            </a:r>
            <a:r>
              <a:rPr lang="cs-CZ" dirty="0" smtClean="0"/>
              <a:t>obci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85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Proč má obec strategicky plánovat?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zlepšení a upevnění pozice v konkurenčním soupeření s ostatními obcemi – především nové investice, pracovní místa, obyvatelé, návštěvníci</a:t>
            </a:r>
          </a:p>
          <a:p>
            <a:r>
              <a:rPr lang="cs-CZ" altLang="cs-CZ" dirty="0" smtClean="0"/>
              <a:t>ujasnění hlavních směrů a cílů rozvoje města včetně prostředků na jejich dosažení na podkladě veřejně soukromého partnerství</a:t>
            </a:r>
          </a:p>
        </p:txBody>
      </p:sp>
    </p:spTree>
    <p:extLst>
      <p:ext uri="{BB962C8B-B14F-4D97-AF65-F5344CB8AC3E}">
        <p14:creationId xmlns:p14="http://schemas.microsoft.com/office/powerpoint/2010/main" val="35728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smtClean="0"/>
              <a:t>Strategické plánování obcí, Teorie a praxe rozvoje měst a obcí, Ing. Jiří Velinský, 12. 10. 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Proč má obec strategicky plánovat?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umožnění využívání svých zdrojů a možností a hospodařit se svými prostředky efektivněji</a:t>
            </a:r>
          </a:p>
          <a:p>
            <a:r>
              <a:rPr lang="cs-CZ" altLang="cs-CZ" dirty="0" smtClean="0"/>
              <a:t>zlepšení pozice pro získávání vnějších finančních zdrojů – zejména dotací</a:t>
            </a:r>
          </a:p>
          <a:p>
            <a:r>
              <a:rPr lang="cs-CZ" altLang="cs-CZ" dirty="0" smtClean="0"/>
              <a:t>dlouhodobý nástroj rozvoje obce snižující vlivy a tlaky prosazování zájmů jednotlivých osob či skupin ve svůj prospěch na úkor zájmu většiny obyvatel obce</a:t>
            </a:r>
          </a:p>
        </p:txBody>
      </p:sp>
    </p:spTree>
    <p:extLst>
      <p:ext uri="{BB962C8B-B14F-4D97-AF65-F5344CB8AC3E}">
        <p14:creationId xmlns:p14="http://schemas.microsoft.com/office/powerpoint/2010/main" val="262303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F_prezentace_okrova_sablona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ESF_prezentace_okrova_sablona</Template>
  <TotalTime>1523</TotalTime>
  <Words>2533</Words>
  <Application>Microsoft Office PowerPoint</Application>
  <PresentationFormat>Předvádění na obrazovce (4:3)</PresentationFormat>
  <Paragraphs>338</Paragraphs>
  <Slides>37</Slides>
  <Notes>37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37</vt:i4>
      </vt:variant>
    </vt:vector>
  </HeadingPairs>
  <TitlesOfParts>
    <vt:vector size="39" baseType="lpstr">
      <vt:lpstr>ESF_prezentace_okrova_sablona</vt:lpstr>
      <vt:lpstr>BÉŽOVÁ TITL</vt:lpstr>
      <vt:lpstr>Strategické plánování obcí</vt:lpstr>
      <vt:lpstr>Na odlehčení I.</vt:lpstr>
      <vt:lpstr>Program</vt:lpstr>
      <vt:lpstr>Strategické plánování I.</vt:lpstr>
      <vt:lpstr>Strategické plánování II.</vt:lpstr>
      <vt:lpstr>Rozdíly mezi řízením v soukromém a veřejném sektoru</vt:lpstr>
      <vt:lpstr>Strategické plánování v podmínkách obcí</vt:lpstr>
      <vt:lpstr>Proč má obec strategicky plánovat? I.</vt:lpstr>
      <vt:lpstr>Proč má obec strategicky plánovat? II.</vt:lpstr>
      <vt:lpstr>Proč má obec strategicky plánovat? III.</vt:lpstr>
      <vt:lpstr>Klíčové osoby strategického plánování</vt:lpstr>
      <vt:lpstr>Zapojení veřejnosti do strategického plánování I.</vt:lpstr>
      <vt:lpstr>Zapojení veřejnosti do strategického plánování II.</vt:lpstr>
      <vt:lpstr>Výstupy strategického plánování</vt:lpstr>
      <vt:lpstr>Fáze strategického plánování I.</vt:lpstr>
      <vt:lpstr>Fáze strategického plánování II.</vt:lpstr>
      <vt:lpstr>1. Příprava strategického plánování</vt:lpstr>
      <vt:lpstr>2. Analýza současné situace obce</vt:lpstr>
      <vt:lpstr>3. Formulace vize obce, vymezení problémových oblastí </vt:lpstr>
      <vt:lpstr>Typické problémové oblasti obcí I.</vt:lpstr>
      <vt:lpstr>Typické problémové oblasti obcí II.</vt:lpstr>
      <vt:lpstr>4. SWOT analýza</vt:lpstr>
      <vt:lpstr>4. SWOT ANALÝZA – příklad – město Žlutice</vt:lpstr>
      <vt:lpstr>5. Definice cílů rozvoje obcí, opatření k jejich realizaci </vt:lpstr>
      <vt:lpstr>Příklad Trautenberk</vt:lpstr>
      <vt:lpstr>6. Stanovení a přijetí strategického plánu </vt:lpstr>
      <vt:lpstr>7. Realizace strategického plánu </vt:lpstr>
      <vt:lpstr>8. Hodnocení a plnění realizace </vt:lpstr>
      <vt:lpstr>Na odlehčení II.</vt:lpstr>
      <vt:lpstr>Podmínky pro úspěšný proces strategického plánování I.</vt:lpstr>
      <vt:lpstr>Podmínky pro úspěšný proces strategického plánování II.</vt:lpstr>
      <vt:lpstr>Podmínky pro úspěšný proces strategického plánování III.</vt:lpstr>
      <vt:lpstr>Na odlehčení III.</vt:lpstr>
      <vt:lpstr>Návaznost na strategický plán</vt:lpstr>
      <vt:lpstr>Na odlehčení IV.</vt:lpstr>
      <vt:lpstr>Shrnutí</vt:lpstr>
      <vt:lpstr>Děkuji za pozornost!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Velinsky</dc:creator>
  <cp:lastModifiedBy>Velinsky</cp:lastModifiedBy>
  <cp:revision>100</cp:revision>
  <cp:lastPrinted>2014-09-22T12:36:35Z</cp:lastPrinted>
  <dcterms:created xsi:type="dcterms:W3CDTF">2013-11-06T13:20:55Z</dcterms:created>
  <dcterms:modified xsi:type="dcterms:W3CDTF">2014-10-12T09:10:56Z</dcterms:modified>
</cp:coreProperties>
</file>