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0"/>
  </p:notesMasterIdLst>
  <p:handoutMasterIdLst>
    <p:handoutMasterId r:id="rId11"/>
  </p:handoutMasterIdLst>
  <p:sldIdLst>
    <p:sldId id="310" r:id="rId3"/>
    <p:sldId id="321" r:id="rId4"/>
    <p:sldId id="323" r:id="rId5"/>
    <p:sldId id="326" r:id="rId6"/>
    <p:sldId id="324" r:id="rId7"/>
    <p:sldId id="325" r:id="rId8"/>
    <p:sldId id="322" r:id="rId9"/>
  </p:sldIdLst>
  <p:sldSz cx="9144000" cy="6858000" type="screen4x3"/>
  <p:notesSz cx="6797675" cy="9928225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FFF1E1"/>
    <a:srgbClr val="EAEAEA"/>
    <a:srgbClr val="FFEACD"/>
    <a:srgbClr val="7D1E1E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9" autoAdjust="0"/>
    <p:restoredTop sz="94747" autoAdjust="0"/>
  </p:normalViewPr>
  <p:slideViewPr>
    <p:cSldViewPr>
      <p:cViewPr varScale="1">
        <p:scale>
          <a:sx n="51" d="100"/>
          <a:sy n="51" d="100"/>
        </p:scale>
        <p:origin x="-117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39C4C91-F57B-4392-97BC-126CDD7BCF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6364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F9D04BF-2103-4547-BDE3-08574A119E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38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DBCBE-3AE6-4E69-B168-3C773EF8643C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sz="34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D03C3E06-7ADB-4652-9B57-30EA6E4E666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19" name="Picture 15" descr="pruh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1" name="Picture 17" descr="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2" name="Picture 18" descr="N:\work\projekty\šablony\sablony\logoC.wm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E722E9-6DA2-40DC-B02C-2D9A081807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294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93492E-8BB5-43DF-8813-5E4EA68571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8781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3544F6-6E8B-43A8-ADD1-29D39B73D4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3186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37C276-21C1-4AB3-97B4-F4442E2D3E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954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1B83B8-D64F-48A6-A941-B7AA44681A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4707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578DBF-99F8-43AA-A3E6-A8B4550708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4093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CA0F7-3736-48B9-BD97-2B313D5C8B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0619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6410D6-4E0D-486C-AB53-5D2805D948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8997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17AD43-E98A-4453-8B59-FA9EBEAD11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647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8CAFC-42AD-4921-A467-8986D229D6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035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5E3113-0635-44CD-8427-CC86178B72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6697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8692DA-34FA-4898-853A-B23892C329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4723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0DDAC4-36C4-4B8D-BCCF-945ECF2291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9241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1D42E7-9104-4611-AC21-AEEC86B17F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500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74B14D-E4F3-4D41-B8FE-88C66D59FF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03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0CEE82-F45A-4C34-8DBE-F378D1290C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766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893499-694B-417F-A7BF-BE225E4203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215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366C5B-E62D-4D27-9582-F79656C2DD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652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88399-244E-476E-BF8A-68A060DE4D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267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D38613-22E6-497A-9398-DBC0648592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780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BCDF0A-A5C2-48AE-BD79-D5F46FDEA4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62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15" name="Picture 11" descr="tex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CE2FE403-592F-4F59-954C-C832FFEACD9F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6311" name="Picture 7" descr="pruh_norma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2" name="Picture 8" descr="pruh_norma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B3A993E5-AF58-4C32-8EB5-855DFE30AF6E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7334" name="Picture 6" descr="pruh_TIT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38" name="Picture 10" descr="tex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pic>
        <p:nvPicPr>
          <p:cNvPr id="227340" name="Picture 12" descr="N:\work\projekty\šablony\sablony\logoC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oplustii@econ.muni.c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iri.velinsky@econ.muni.cz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426744A-E7E1-4442-917A-BD0C57B48605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Úvodní informace</a:t>
            </a:r>
            <a:endParaRPr lang="cs-CZ" altLang="cs-CZ" dirty="0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 smtClean="0"/>
              <a:t>Teorie a praxe rozvoje měst a obcí</a:t>
            </a:r>
          </a:p>
          <a:p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</a:t>
            </a:r>
            <a:r>
              <a:rPr lang="cs-CZ" altLang="cs-CZ" dirty="0" smtClean="0"/>
              <a:t>12</a:t>
            </a:r>
            <a:r>
              <a:rPr lang="cs-CZ" altLang="cs-CZ" dirty="0" smtClean="0"/>
              <a:t>. </a:t>
            </a:r>
            <a:r>
              <a:rPr lang="cs-CZ" altLang="cs-CZ" dirty="0" smtClean="0"/>
              <a:t>10</a:t>
            </a:r>
            <a:r>
              <a:rPr lang="cs-CZ" altLang="cs-CZ" dirty="0" smtClean="0"/>
              <a:t>. </a:t>
            </a:r>
            <a:r>
              <a:rPr lang="cs-CZ" altLang="cs-CZ" dirty="0" smtClean="0"/>
              <a:t>2014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Úvodní informace</a:t>
            </a:r>
            <a:r>
              <a:rPr lang="cs-CZ" altLang="cs-CZ" dirty="0" smtClean="0"/>
              <a:t>, </a:t>
            </a:r>
            <a:r>
              <a:rPr lang="cs-CZ" altLang="cs-CZ" dirty="0" smtClean="0"/>
              <a:t>Teorie </a:t>
            </a:r>
            <a:r>
              <a:rPr lang="cs-CZ" altLang="cs-CZ" dirty="0"/>
              <a:t>a praxe rozvoje měst a obcí, </a:t>
            </a:r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</a:t>
            </a:r>
            <a:r>
              <a:rPr lang="cs-CZ" altLang="cs-CZ" dirty="0" smtClean="0"/>
              <a:t>12</a:t>
            </a:r>
            <a:r>
              <a:rPr lang="cs-CZ" altLang="cs-CZ" dirty="0" smtClean="0"/>
              <a:t>. </a:t>
            </a:r>
            <a:r>
              <a:rPr lang="cs-CZ" altLang="cs-CZ" dirty="0" smtClean="0"/>
              <a:t>10</a:t>
            </a:r>
            <a:r>
              <a:rPr lang="cs-CZ" altLang="cs-CZ" dirty="0" smtClean="0"/>
              <a:t>. </a:t>
            </a:r>
            <a:r>
              <a:rPr lang="cs-CZ" altLang="cs-CZ" dirty="0" smtClean="0"/>
              <a:t>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Termíny výuky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neděle 12. 10. 2014 odpoledne</a:t>
            </a:r>
          </a:p>
          <a:p>
            <a:r>
              <a:rPr lang="cs-CZ" altLang="cs-CZ" dirty="0" smtClean="0"/>
              <a:t>neděle 26. 10. 2014 dopoledne</a:t>
            </a:r>
          </a:p>
          <a:p>
            <a:r>
              <a:rPr lang="cs-CZ" altLang="cs-CZ" dirty="0" smtClean="0"/>
              <a:t>sobota 8. 11. 2014 odpoledne</a:t>
            </a:r>
          </a:p>
          <a:p>
            <a:r>
              <a:rPr lang="cs-CZ" altLang="cs-CZ" dirty="0" smtClean="0"/>
              <a:t>sobota 22. 11. 2014 odpoledne</a:t>
            </a:r>
            <a:endParaRPr lang="cs-CZ" altLang="cs-CZ" dirty="0" smtClean="0"/>
          </a:p>
          <a:p>
            <a:r>
              <a:rPr lang="cs-CZ" altLang="cs-CZ" dirty="0" smtClean="0"/>
              <a:t>sobota 13. 12. 2014 odpoledne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154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Úvodní informace</a:t>
            </a:r>
            <a:r>
              <a:rPr lang="cs-CZ" altLang="cs-CZ" dirty="0" smtClean="0"/>
              <a:t>, </a:t>
            </a:r>
            <a:r>
              <a:rPr lang="cs-CZ" altLang="cs-CZ" dirty="0" smtClean="0"/>
              <a:t>Teorie </a:t>
            </a:r>
            <a:r>
              <a:rPr lang="cs-CZ" altLang="cs-CZ" dirty="0"/>
              <a:t>a praxe rozvoje měst a obcí, </a:t>
            </a:r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</a:t>
            </a:r>
            <a:r>
              <a:rPr lang="cs-CZ" altLang="cs-CZ" dirty="0" smtClean="0"/>
              <a:t>12</a:t>
            </a:r>
            <a:r>
              <a:rPr lang="cs-CZ" altLang="cs-CZ" dirty="0" smtClean="0"/>
              <a:t>. </a:t>
            </a:r>
            <a:r>
              <a:rPr lang="cs-CZ" altLang="cs-CZ" dirty="0" smtClean="0"/>
              <a:t>10</a:t>
            </a:r>
            <a:r>
              <a:rPr lang="cs-CZ" altLang="cs-CZ" dirty="0" smtClean="0"/>
              <a:t>. </a:t>
            </a:r>
            <a:r>
              <a:rPr lang="cs-CZ" altLang="cs-CZ" dirty="0" smtClean="0"/>
              <a:t>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Výuka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samostudium: obecní zřízení – studijní materiál v </a:t>
            </a:r>
            <a:r>
              <a:rPr lang="cs-CZ" altLang="cs-CZ" dirty="0" err="1" smtClean="0"/>
              <a:t>ISu</a:t>
            </a:r>
            <a:r>
              <a:rPr lang="cs-CZ" altLang="cs-CZ" dirty="0" smtClean="0"/>
              <a:t> (bude součástí zkoušky)</a:t>
            </a:r>
          </a:p>
          <a:p>
            <a:r>
              <a:rPr lang="cs-CZ" altLang="cs-CZ" dirty="0" smtClean="0"/>
              <a:t>není potřeba tištěná publikace</a:t>
            </a:r>
          </a:p>
          <a:p>
            <a:r>
              <a:rPr lang="cs-CZ" altLang="cs-CZ" dirty="0" smtClean="0"/>
              <a:t>studijní materiály vždy v </a:t>
            </a:r>
            <a:r>
              <a:rPr lang="cs-CZ" altLang="cs-CZ" dirty="0" err="1" smtClean="0"/>
              <a:t>ISu</a:t>
            </a:r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67576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Úvodní informace</a:t>
            </a:r>
            <a:r>
              <a:rPr lang="cs-CZ" altLang="cs-CZ" dirty="0" smtClean="0"/>
              <a:t>, </a:t>
            </a:r>
            <a:r>
              <a:rPr lang="cs-CZ" altLang="cs-CZ" dirty="0" smtClean="0"/>
              <a:t>Teorie </a:t>
            </a:r>
            <a:r>
              <a:rPr lang="cs-CZ" altLang="cs-CZ" dirty="0"/>
              <a:t>a praxe rozvoje měst a obcí, </a:t>
            </a:r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</a:t>
            </a:r>
            <a:r>
              <a:rPr lang="cs-CZ" altLang="cs-CZ" dirty="0" smtClean="0"/>
              <a:t>12</a:t>
            </a:r>
            <a:r>
              <a:rPr lang="cs-CZ" altLang="cs-CZ" dirty="0" smtClean="0"/>
              <a:t>. </a:t>
            </a:r>
            <a:r>
              <a:rPr lang="cs-CZ" altLang="cs-CZ" dirty="0" smtClean="0"/>
              <a:t>10</a:t>
            </a:r>
            <a:r>
              <a:rPr lang="cs-CZ" altLang="cs-CZ" dirty="0" smtClean="0"/>
              <a:t>. </a:t>
            </a:r>
            <a:r>
              <a:rPr lang="cs-CZ" altLang="cs-CZ" dirty="0" smtClean="0"/>
              <a:t>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Kontakty na vyučující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Ing. Irena Opluštilová, Ph.D.</a:t>
            </a:r>
          </a:p>
          <a:p>
            <a:pPr marL="0" indent="0">
              <a:buNone/>
            </a:pPr>
            <a:r>
              <a:rPr lang="cs-CZ" altLang="cs-CZ" dirty="0"/>
              <a:t>Katedra regionální ekonomie a správy, </a:t>
            </a:r>
            <a:r>
              <a:rPr lang="cs-CZ" altLang="cs-CZ" dirty="0" err="1"/>
              <a:t>kanc</a:t>
            </a:r>
            <a:r>
              <a:rPr lang="cs-CZ" altLang="cs-CZ" dirty="0"/>
              <a:t>. 432</a:t>
            </a:r>
          </a:p>
          <a:p>
            <a:pPr marL="0" indent="0">
              <a:buNone/>
            </a:pPr>
            <a:r>
              <a:rPr lang="cs-CZ" altLang="cs-CZ" dirty="0">
                <a:hlinkClick r:id="rId3"/>
              </a:rPr>
              <a:t>oplustii@econ.muni.cz</a:t>
            </a:r>
            <a:endParaRPr lang="cs-CZ" altLang="cs-CZ" dirty="0"/>
          </a:p>
          <a:p>
            <a:pPr marL="0" indent="0">
              <a:buNone/>
            </a:pPr>
            <a:r>
              <a:rPr lang="cs-CZ" altLang="cs-CZ" dirty="0" smtClean="0"/>
              <a:t>konzultace </a:t>
            </a:r>
            <a:r>
              <a:rPr lang="cs-CZ" altLang="cs-CZ" dirty="0"/>
              <a:t>po předchozí emailové </a:t>
            </a:r>
            <a:r>
              <a:rPr lang="cs-CZ" altLang="cs-CZ" dirty="0" smtClean="0"/>
              <a:t>dohodě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dirty="0"/>
              <a:t>Ing. Jiří </a:t>
            </a:r>
            <a:r>
              <a:rPr lang="cs-CZ" altLang="cs-CZ" dirty="0" err="1"/>
              <a:t>Velinský</a:t>
            </a: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Katedra regionální ekonomie a správy, </a:t>
            </a:r>
            <a:r>
              <a:rPr lang="cs-CZ" altLang="cs-CZ" dirty="0" err="1"/>
              <a:t>kanc</a:t>
            </a:r>
            <a:r>
              <a:rPr lang="cs-CZ" altLang="cs-CZ" dirty="0"/>
              <a:t>. 432</a:t>
            </a:r>
          </a:p>
          <a:p>
            <a:pPr marL="0" indent="0">
              <a:buNone/>
            </a:pPr>
            <a:r>
              <a:rPr lang="cs-CZ" altLang="cs-CZ" dirty="0">
                <a:hlinkClick r:id="rId4"/>
              </a:rPr>
              <a:t>jiri.velinsky@econ.muni.cz</a:t>
            </a:r>
            <a:endParaRPr lang="cs-CZ" altLang="cs-CZ" dirty="0"/>
          </a:p>
          <a:p>
            <a:pPr marL="0" indent="0">
              <a:buNone/>
            </a:pPr>
            <a:r>
              <a:rPr lang="cs-CZ" altLang="cs-CZ" dirty="0" smtClean="0"/>
              <a:t>konzultace </a:t>
            </a:r>
            <a:r>
              <a:rPr lang="cs-CZ" altLang="cs-CZ" dirty="0"/>
              <a:t>po předchozí emailové </a:t>
            </a:r>
            <a:r>
              <a:rPr lang="cs-CZ" altLang="cs-CZ" dirty="0" smtClean="0"/>
              <a:t>dohodě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4260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Úvodní informace</a:t>
            </a:r>
            <a:r>
              <a:rPr lang="cs-CZ" altLang="cs-CZ" dirty="0" smtClean="0"/>
              <a:t>, </a:t>
            </a:r>
            <a:r>
              <a:rPr lang="cs-CZ" altLang="cs-CZ" dirty="0" smtClean="0"/>
              <a:t>Teorie </a:t>
            </a:r>
            <a:r>
              <a:rPr lang="cs-CZ" altLang="cs-CZ" dirty="0"/>
              <a:t>a praxe rozvoje měst a obcí, </a:t>
            </a:r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</a:t>
            </a:r>
            <a:r>
              <a:rPr lang="cs-CZ" altLang="cs-CZ" dirty="0" smtClean="0"/>
              <a:t>12</a:t>
            </a:r>
            <a:r>
              <a:rPr lang="cs-CZ" altLang="cs-CZ" dirty="0" smtClean="0"/>
              <a:t>. </a:t>
            </a:r>
            <a:r>
              <a:rPr lang="cs-CZ" altLang="cs-CZ" dirty="0" smtClean="0"/>
              <a:t>10</a:t>
            </a:r>
            <a:r>
              <a:rPr lang="cs-CZ" altLang="cs-CZ" dirty="0" smtClean="0"/>
              <a:t>. </a:t>
            </a:r>
            <a:r>
              <a:rPr lang="cs-CZ" altLang="cs-CZ" dirty="0" smtClean="0"/>
              <a:t>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Seminární práce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zadání v </a:t>
            </a:r>
            <a:r>
              <a:rPr lang="cs-CZ" altLang="cs-CZ" dirty="0" err="1" smtClean="0"/>
              <a:t>ISu</a:t>
            </a:r>
            <a:endParaRPr lang="cs-CZ" altLang="cs-CZ" dirty="0" smtClean="0"/>
          </a:p>
          <a:p>
            <a:r>
              <a:rPr lang="cs-CZ" altLang="cs-CZ" dirty="0" smtClean="0"/>
              <a:t>základní instrukce v interaktivní osnově</a:t>
            </a:r>
          </a:p>
          <a:p>
            <a:r>
              <a:rPr lang="cs-CZ" altLang="cs-CZ" dirty="0" smtClean="0"/>
              <a:t>struktura: o</a:t>
            </a:r>
            <a:r>
              <a:rPr lang="cs-CZ" altLang="cs-CZ" sz="2800" dirty="0" smtClean="0">
                <a:ea typeface="+mn-ea"/>
                <a:cs typeface="+mn-cs"/>
              </a:rPr>
              <a:t>becná </a:t>
            </a:r>
            <a:r>
              <a:rPr lang="cs-CZ" altLang="cs-CZ" sz="2800" dirty="0">
                <a:ea typeface="+mn-ea"/>
                <a:cs typeface="+mn-cs"/>
              </a:rPr>
              <a:t>charakteristika </a:t>
            </a:r>
            <a:r>
              <a:rPr lang="cs-CZ" altLang="cs-CZ" sz="2800" dirty="0" smtClean="0">
                <a:ea typeface="+mn-ea"/>
                <a:cs typeface="+mn-cs"/>
              </a:rPr>
              <a:t>obce, orgány obce, funkce obce, nástroje </a:t>
            </a:r>
            <a:r>
              <a:rPr lang="cs-CZ" altLang="cs-CZ" sz="2800" dirty="0">
                <a:ea typeface="+mn-ea"/>
                <a:cs typeface="+mn-cs"/>
              </a:rPr>
              <a:t>řízení </a:t>
            </a:r>
            <a:r>
              <a:rPr lang="cs-CZ" altLang="cs-CZ" sz="2800" dirty="0" smtClean="0">
                <a:ea typeface="+mn-ea"/>
                <a:cs typeface="+mn-cs"/>
              </a:rPr>
              <a:t>obce, rozpočtové hospodaření (podrobněji 26. 10. 2014)</a:t>
            </a:r>
            <a:endParaRPr lang="cs-CZ" altLang="cs-CZ" sz="2800" dirty="0">
              <a:ea typeface="+mn-ea"/>
              <a:cs typeface="+mn-cs"/>
            </a:endParaRPr>
          </a:p>
          <a:p>
            <a:r>
              <a:rPr lang="cs-CZ" altLang="cs-CZ" dirty="0" smtClean="0"/>
              <a:t>odevzdání </a:t>
            </a:r>
            <a:r>
              <a:rPr lang="cs-CZ" altLang="cs-CZ" dirty="0"/>
              <a:t>do 30.11.2014 – </a:t>
            </a:r>
            <a:r>
              <a:rPr lang="cs-CZ" altLang="cs-CZ" dirty="0" err="1"/>
              <a:t>odevzdávárna</a:t>
            </a:r>
            <a:r>
              <a:rPr lang="cs-CZ" altLang="cs-CZ" dirty="0"/>
              <a:t> v </a:t>
            </a:r>
            <a:r>
              <a:rPr lang="cs-CZ" altLang="cs-CZ" dirty="0" err="1"/>
              <a:t>ISu</a:t>
            </a:r>
            <a:endParaRPr lang="cs-CZ" altLang="cs-CZ" dirty="0"/>
          </a:p>
          <a:p>
            <a:r>
              <a:rPr lang="cs-CZ" altLang="cs-CZ" dirty="0"/>
              <a:t>p</a:t>
            </a:r>
            <a:r>
              <a:rPr lang="cs-CZ" altLang="cs-CZ" dirty="0" smtClean="0"/>
              <a:t>ráce </a:t>
            </a:r>
            <a:r>
              <a:rPr lang="cs-CZ" altLang="cs-CZ" dirty="0"/>
              <a:t>je </a:t>
            </a:r>
            <a:r>
              <a:rPr lang="cs-CZ" altLang="cs-CZ" dirty="0" smtClean="0"/>
              <a:t>individuální, hlášení přes diskuzní fórum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0300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Úvodní informace</a:t>
            </a:r>
            <a:r>
              <a:rPr lang="cs-CZ" altLang="cs-CZ" dirty="0" smtClean="0"/>
              <a:t>, </a:t>
            </a:r>
            <a:r>
              <a:rPr lang="cs-CZ" altLang="cs-CZ" dirty="0" smtClean="0"/>
              <a:t>Teorie </a:t>
            </a:r>
            <a:r>
              <a:rPr lang="cs-CZ" altLang="cs-CZ" dirty="0"/>
              <a:t>a praxe rozvoje měst a obcí, </a:t>
            </a:r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</a:t>
            </a:r>
            <a:r>
              <a:rPr lang="cs-CZ" altLang="cs-CZ" dirty="0" smtClean="0"/>
              <a:t>12</a:t>
            </a:r>
            <a:r>
              <a:rPr lang="cs-CZ" altLang="cs-CZ" dirty="0" smtClean="0"/>
              <a:t>. </a:t>
            </a:r>
            <a:r>
              <a:rPr lang="cs-CZ" altLang="cs-CZ" dirty="0" smtClean="0"/>
              <a:t>10</a:t>
            </a:r>
            <a:r>
              <a:rPr lang="cs-CZ" altLang="cs-CZ" dirty="0" smtClean="0"/>
              <a:t>. </a:t>
            </a:r>
            <a:r>
              <a:rPr lang="cs-CZ" altLang="cs-CZ" dirty="0" smtClean="0"/>
              <a:t>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Seminární práce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zpětná vazba – v případě nedostatků vyzvání k doplnění, jinak OK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5169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Úvodní informace</a:t>
            </a:r>
            <a:r>
              <a:rPr lang="cs-CZ" altLang="cs-CZ" dirty="0" smtClean="0"/>
              <a:t>, </a:t>
            </a:r>
            <a:r>
              <a:rPr lang="cs-CZ" altLang="cs-CZ" dirty="0" smtClean="0"/>
              <a:t>Teorie </a:t>
            </a:r>
            <a:r>
              <a:rPr lang="cs-CZ" altLang="cs-CZ" dirty="0"/>
              <a:t>a praxe rozvoje měst a obcí, </a:t>
            </a:r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</a:t>
            </a:r>
            <a:r>
              <a:rPr lang="cs-CZ" altLang="cs-CZ" dirty="0" smtClean="0"/>
              <a:t>12</a:t>
            </a:r>
            <a:r>
              <a:rPr lang="cs-CZ" altLang="cs-CZ" dirty="0" smtClean="0"/>
              <a:t>. </a:t>
            </a:r>
            <a:r>
              <a:rPr lang="cs-CZ" altLang="cs-CZ" dirty="0" smtClean="0"/>
              <a:t>10</a:t>
            </a:r>
            <a:r>
              <a:rPr lang="cs-CZ" altLang="cs-CZ" dirty="0" smtClean="0"/>
              <a:t>. </a:t>
            </a:r>
            <a:r>
              <a:rPr lang="cs-CZ" altLang="cs-CZ" dirty="0" smtClean="0"/>
              <a:t>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Zkouška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nutná seminární práce</a:t>
            </a:r>
          </a:p>
          <a:p>
            <a:r>
              <a:rPr lang="cs-CZ" altLang="cs-CZ" dirty="0" smtClean="0"/>
              <a:t>písemná</a:t>
            </a:r>
          </a:p>
          <a:p>
            <a:r>
              <a:rPr lang="cs-CZ" altLang="cs-CZ" dirty="0" smtClean="0"/>
              <a:t>zejména otevřené, ale i testové otázky</a:t>
            </a:r>
          </a:p>
          <a:p>
            <a:r>
              <a:rPr lang="cs-CZ" altLang="cs-CZ" dirty="0" smtClean="0"/>
              <a:t>60 %</a:t>
            </a:r>
          </a:p>
          <a:p>
            <a:r>
              <a:rPr lang="cs-CZ" altLang="cs-CZ" dirty="0" err="1" smtClean="0"/>
              <a:t>předtermín</a:t>
            </a:r>
            <a:r>
              <a:rPr lang="cs-CZ" altLang="cs-CZ" dirty="0" smtClean="0"/>
              <a:t> sobota 13. 12. 2014 odpoledne</a:t>
            </a:r>
            <a:endParaRPr lang="cs-CZ" altLang="cs-CZ" dirty="0"/>
          </a:p>
          <a:p>
            <a:r>
              <a:rPr lang="cs-CZ" altLang="cs-CZ" dirty="0" smtClean="0"/>
              <a:t>další termíny: </a:t>
            </a:r>
            <a:r>
              <a:rPr lang="cs-CZ" altLang="cs-CZ" dirty="0" smtClean="0"/>
              <a:t>z</a:t>
            </a:r>
            <a:r>
              <a:rPr lang="cs-CZ" altLang="cs-CZ" dirty="0" smtClean="0"/>
              <a:t>kouškové  období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68461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F_prezentace_okrova_sablona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ESF_prezentace_okrova_sablona</Template>
  <TotalTime>1540</TotalTime>
  <Words>360</Words>
  <Application>Microsoft Office PowerPoint</Application>
  <PresentationFormat>Předvádění na obrazovce (4:3)</PresentationFormat>
  <Paragraphs>58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ESF_prezentace_okrova_sablona</vt:lpstr>
      <vt:lpstr>BÉŽOVÁ TITL</vt:lpstr>
      <vt:lpstr>Úvodní informace</vt:lpstr>
      <vt:lpstr>Termíny výuky</vt:lpstr>
      <vt:lpstr>Výuka</vt:lpstr>
      <vt:lpstr>Kontakty na vyučující</vt:lpstr>
      <vt:lpstr>Seminární práce I.</vt:lpstr>
      <vt:lpstr>Seminární práce II.</vt:lpstr>
      <vt:lpstr>Zkouška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Velinsky</dc:creator>
  <cp:lastModifiedBy>Velinsky</cp:lastModifiedBy>
  <cp:revision>103</cp:revision>
  <cp:lastPrinted>2014-09-22T12:36:35Z</cp:lastPrinted>
  <dcterms:created xsi:type="dcterms:W3CDTF">2013-11-06T13:20:55Z</dcterms:created>
  <dcterms:modified xsi:type="dcterms:W3CDTF">2014-10-12T08:34:55Z</dcterms:modified>
</cp:coreProperties>
</file>