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414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40" r:id="rId21"/>
    <p:sldId id="441" r:id="rId22"/>
    <p:sldId id="447" r:id="rId23"/>
    <p:sldId id="452" r:id="rId24"/>
    <p:sldId id="453" r:id="rId25"/>
    <p:sldId id="454" r:id="rId26"/>
    <p:sldId id="455" r:id="rId27"/>
    <p:sldId id="456" r:id="rId28"/>
    <p:sldId id="457" r:id="rId29"/>
    <p:sldId id="458" r:id="rId30"/>
    <p:sldId id="462" r:id="rId31"/>
    <p:sldId id="463" r:id="rId32"/>
    <p:sldId id="464" r:id="rId33"/>
    <p:sldId id="465" r:id="rId34"/>
    <p:sldId id="466" r:id="rId35"/>
    <p:sldId id="467" r:id="rId36"/>
    <p:sldId id="468" r:id="rId37"/>
    <p:sldId id="469" r:id="rId38"/>
    <p:sldId id="470" r:id="rId39"/>
    <p:sldId id="471" r:id="rId40"/>
    <p:sldId id="472" r:id="rId41"/>
    <p:sldId id="473" r:id="rId42"/>
    <p:sldId id="474" r:id="rId43"/>
    <p:sldId id="475" r:id="rId44"/>
    <p:sldId id="476" r:id="rId45"/>
    <p:sldId id="477" r:id="rId46"/>
    <p:sldId id="478" r:id="rId47"/>
    <p:sldId id="479" r:id="rId48"/>
    <p:sldId id="480" r:id="rId49"/>
    <p:sldId id="481" r:id="rId50"/>
    <p:sldId id="482" r:id="rId51"/>
    <p:sldId id="483" r:id="rId52"/>
    <p:sldId id="484" r:id="rId53"/>
    <p:sldId id="485" r:id="rId54"/>
    <p:sldId id="486" r:id="rId55"/>
    <p:sldId id="487" r:id="rId56"/>
    <p:sldId id="488" r:id="rId57"/>
    <p:sldId id="489" r:id="rId58"/>
    <p:sldId id="490" r:id="rId59"/>
    <p:sldId id="491" r:id="rId60"/>
    <p:sldId id="492" r:id="rId61"/>
    <p:sldId id="493" r:id="rId62"/>
    <p:sldId id="494" r:id="rId63"/>
    <p:sldId id="495" r:id="rId64"/>
    <p:sldId id="496" r:id="rId65"/>
    <p:sldId id="497" r:id="rId66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800000"/>
    <a:srgbClr val="CC3300"/>
    <a:srgbClr val="CCE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7D2B61-E296-445E-84BC-5DF4520D9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476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28663"/>
            <a:ext cx="4862513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9625"/>
            <a:ext cx="5486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3827C8-011F-4116-9448-3126BC6958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177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8538" y="728663"/>
            <a:ext cx="4862512" cy="3646487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9" tIns="45670" rIns="91339" bIns="45670"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 txBox="1">
            <a:spLocks noGrp="1"/>
          </p:cNvSpPr>
          <p:nvPr/>
        </p:nvSpPr>
        <p:spPr bwMode="auto">
          <a:xfrm>
            <a:off x="3883025" y="9234488"/>
            <a:ext cx="297338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9" tIns="45670" rIns="91339" bIns="4567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06AD6A-A62A-4D40-8BAD-1BC77BA680F3}" type="slidenum">
              <a:rPr lang="cs-CZ" altLang="cs-CZ">
                <a:latin typeface="Georgia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>
              <a:latin typeface="Georgia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AA6F7-E096-4E6C-A09D-A72B3FE93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25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3833A-FD83-4534-86A0-8BC634297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4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D58B0-31C6-4974-89BE-25C20248C2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50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FCD6-4BFF-47A0-A09D-076C3740E7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587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456EC-4FC6-4843-AF2D-F93302544D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6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2CA44-C754-49B4-86F9-A1225169F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5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477D-2FCA-4C8F-ADE2-F4433E584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05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C6CC7-4B16-4DCB-A58F-C8A929B4D4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7181D-5CD6-4FF6-A617-5AB084E476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99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8AFDC-696A-4435-B3C4-4D86C8A80F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15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AC74-6E28-4CFC-BC09-3E00CE1C0D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68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C6279-1501-4BFB-8C14-E18E520F2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06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296CF-766F-4527-A308-B72FACF34D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77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7676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07564E9-9A5F-456D-8E0D-717E5A5BAE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kIr6SJJ-q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cr.cz/cs/legislativa/legislativni-dokumenty/2014/vyhlaska-c-186-2014-sb-18888" TargetMode="Externa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cs/dane-a-pojistne/kraje-a-obce" TargetMode="Externa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cs/dane-a-pojistne/kraje-a-obce" TargetMode="Externa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wwwinfo.mfcr.cz/ufis" TargetMode="External"/><Relationship Id="rId2" Type="http://schemas.openxmlformats.org/officeDocument/2006/relationships/hyperlink" Target="http://wwwinfo.mfcr.cz/ar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inancnisprava.cz/cs/dane-a-pojistne/kraje-a-obce" TargetMode="External"/><Relationship Id="rId4" Type="http://schemas.openxmlformats.org/officeDocument/2006/relationships/hyperlink" Target="http://monitor.statnipokladna.cz/" TargetMode="Externa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7544" y="1773238"/>
            <a:ext cx="8208912" cy="2231826"/>
          </a:xfrm>
        </p:spPr>
        <p:txBody>
          <a:bodyPr/>
          <a:lstStyle/>
          <a:p>
            <a:pPr eaLnBrk="1" hangingPunct="1"/>
            <a:r>
              <a:rPr lang="cs-CZ" altLang="cs-CZ" b="1" cap="small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Nástroje finančního řízení </a:t>
            </a:r>
            <a:r>
              <a:rPr lang="cs-CZ" altLang="cs-CZ" b="1" cap="small" dirty="0" smtClean="0">
                <a:latin typeface="Georgia" pitchFamily="18" charset="0"/>
              </a:rPr>
              <a:t/>
            </a:r>
            <a:br>
              <a:rPr lang="cs-CZ" altLang="cs-CZ" b="1" cap="small" dirty="0" smtClean="0">
                <a:latin typeface="Georgia" pitchFamily="18" charset="0"/>
              </a:rPr>
            </a:br>
            <a:r>
              <a:rPr lang="cs-CZ" altLang="cs-CZ" b="1" cap="small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- </a:t>
            </a:r>
            <a:br>
              <a:rPr lang="cs-CZ" altLang="cs-CZ" b="1" cap="small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cs-CZ" altLang="cs-CZ" b="1" cap="small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rozpočet obce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512" y="6021288"/>
            <a:ext cx="8856984" cy="735012"/>
          </a:xfrm>
        </p:spPr>
        <p:txBody>
          <a:bodyPr anchor="ctr"/>
          <a:lstStyle/>
          <a:p>
            <a:pPr marL="0" indent="0" algn="r" eaLnBrk="1" hangingPunct="1">
              <a:buFontTx/>
              <a:buNone/>
            </a:pPr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Teorie a praxe rozvoje měst a obcí</a:t>
            </a:r>
          </a:p>
        </p:txBody>
      </p:sp>
      <p:pic>
        <p:nvPicPr>
          <p:cNvPr id="1027" name="Picture 3" descr="C:\Users\oplustii\AppData\Local\Microsoft\Windows\Temporary Internet Files\Content.IE5\Q0KJCHI3\MC9003522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645024"/>
            <a:ext cx="1788059" cy="147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Financující operace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844675"/>
            <a:ext cx="8785225" cy="42862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Z jakých zdrojů byl kryt deficit rozpočtu?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Jak bylo naloženo s přebytkem rozpočtu?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 smtClean="0">
                <a:latin typeface="Cambria" panose="02040503050406030204" pitchFamily="18" charset="0"/>
              </a:rPr>
              <a:t>Způsoby </a:t>
            </a:r>
            <a:r>
              <a:rPr lang="cs-CZ" altLang="cs-CZ" dirty="0">
                <a:latin typeface="Cambria" panose="02040503050406030204" pitchFamily="18" charset="0"/>
              </a:rPr>
              <a:t>zobrazení přijetí závazku/půjčení prostředků v rozpočtu</a:t>
            </a:r>
          </a:p>
          <a:p>
            <a:pPr lvl="1"/>
            <a:r>
              <a:rPr lang="cs-CZ" altLang="cs-CZ" sz="2400" dirty="0" smtClean="0">
                <a:latin typeface="Cambria" panose="02040503050406030204" pitchFamily="18" charset="0"/>
              </a:rPr>
              <a:t>Sledování </a:t>
            </a:r>
            <a:r>
              <a:rPr lang="cs-CZ" altLang="cs-CZ" sz="2400" dirty="0">
                <a:latin typeface="Cambria" panose="02040503050406030204" pitchFamily="18" charset="0"/>
              </a:rPr>
              <a:t>řízení likvidity x sledování rozpočtové politiky (obec v roli věřitele)</a:t>
            </a:r>
          </a:p>
          <a:p>
            <a:pPr marL="273050" indent="-273050">
              <a:spcBef>
                <a:spcPts val="1800"/>
              </a:spcBef>
            </a:pPr>
            <a:endParaRPr lang="cs-CZ" altLang="cs-CZ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7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001726"/>
              </p:ext>
            </p:extLst>
          </p:nvPr>
        </p:nvGraphicFramePr>
        <p:xfrm>
          <a:off x="250825" y="188640"/>
          <a:ext cx="8713663" cy="6545662"/>
        </p:xfrm>
        <a:graphic>
          <a:graphicData uri="http://schemas.openxmlformats.org/drawingml/2006/table">
            <a:tbl>
              <a:tblPr/>
              <a:tblGrid>
                <a:gridCol w="1671638"/>
                <a:gridCol w="2176462"/>
                <a:gridCol w="1816100"/>
                <a:gridCol w="3049463"/>
              </a:tblGrid>
              <a:tr h="6545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 – financující operace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 – financování z tuzemska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 – financování ze zahraničí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(3, 4, 9)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 – krátkodobé financování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 – dlouhodobé financování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 – vydané dluhopisy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 – splátky vydaných dluhopisů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3 – přijaté půjčené prostředky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4 – splátky přijatých půjčených prostředků (-)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 – změna stavu prostředků na bankovním účtu (+ úbytek / - přírůstek)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 – aktivní operace řízení likvidity – příjmy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8 - aktivní operace řízení likvidity – výdaje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229600" cy="649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Odvětvové členění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124744"/>
            <a:ext cx="8713788" cy="5472955"/>
          </a:xfrm>
        </p:spPr>
        <p:txBody>
          <a:bodyPr/>
          <a:lstStyle/>
          <a:p>
            <a:pPr marL="273050" indent="-273050">
              <a:buFontTx/>
              <a:buNone/>
            </a:pPr>
            <a:r>
              <a:rPr lang="cs-CZ" altLang="cs-CZ" sz="2500" dirty="0" smtClean="0">
                <a:latin typeface="Cambria" panose="02040503050406030204" pitchFamily="18" charset="0"/>
              </a:rPr>
              <a:t>Skupiny › oddíly › pododdíly › paragrafy</a:t>
            </a:r>
          </a:p>
          <a:p>
            <a:pPr marL="273050" indent="-273050"/>
            <a:r>
              <a:rPr lang="cs-CZ" altLang="cs-CZ" sz="2500" dirty="0" smtClean="0">
                <a:latin typeface="Cambria" panose="02040503050406030204" pitchFamily="18" charset="0"/>
              </a:rPr>
              <a:t>skupina 1 – zemědělství</a:t>
            </a:r>
            <a:r>
              <a:rPr lang="cs-CZ" altLang="cs-CZ" sz="2500" dirty="0">
                <a:latin typeface="Cambria" panose="02040503050406030204" pitchFamily="18" charset="0"/>
              </a:rPr>
              <a:t> </a:t>
            </a:r>
            <a:r>
              <a:rPr lang="cs-CZ" altLang="cs-CZ" sz="2500" dirty="0" smtClean="0">
                <a:latin typeface="Cambria" panose="02040503050406030204" pitchFamily="18" charset="0"/>
              </a:rPr>
              <a:t>a lesní hospodářství</a:t>
            </a:r>
          </a:p>
          <a:p>
            <a:pPr marL="273050" indent="-273050"/>
            <a:r>
              <a:rPr lang="cs-CZ" altLang="cs-CZ" sz="2500" dirty="0" smtClean="0">
                <a:latin typeface="Cambria" panose="02040503050406030204" pitchFamily="18" charset="0"/>
              </a:rPr>
              <a:t>skupina 2 – průmyslová a ostatní odvětví hospodářství</a:t>
            </a:r>
          </a:p>
          <a:p>
            <a:pPr marL="273050" indent="-273050"/>
            <a:r>
              <a:rPr lang="cs-CZ" altLang="cs-CZ" sz="2500" dirty="0" smtClean="0">
                <a:latin typeface="Cambria" panose="02040503050406030204" pitchFamily="18" charset="0"/>
              </a:rPr>
              <a:t>skupina 3 – služby pro obyvatelstvo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31 a 32 Vzdělávání a školské služby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33 Kultura, církve, sdělovací prostředky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34 Tělovýchova a zájmová činnost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35 Zdravotnictví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36 Bydlení, komunální služby a územní rozvoj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37 Ochrana životního prostředí</a:t>
            </a:r>
          </a:p>
          <a:p>
            <a:pPr marL="547688" lvl="1" indent="-273050"/>
            <a:r>
              <a:rPr lang="cs-CZ" altLang="cs-CZ" sz="18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38 Ostatní výzkum a vývoj</a:t>
            </a:r>
          </a:p>
          <a:p>
            <a:pPr marL="273050" indent="-273050"/>
            <a:r>
              <a:rPr lang="cs-CZ" altLang="cs-CZ" sz="2500" dirty="0" smtClean="0">
                <a:latin typeface="Cambria" panose="02040503050406030204" pitchFamily="18" charset="0"/>
              </a:rPr>
              <a:t>skupina 4 – sociální věci a politika zaměstnanosti</a:t>
            </a:r>
          </a:p>
          <a:p>
            <a:pPr marL="273050" indent="-273050"/>
            <a:r>
              <a:rPr lang="cs-CZ" altLang="cs-CZ" sz="2500" dirty="0" smtClean="0">
                <a:latin typeface="Cambria" panose="02040503050406030204" pitchFamily="18" charset="0"/>
              </a:rPr>
              <a:t>skupina 5 – bezpečnost státu a právní ochrana</a:t>
            </a:r>
          </a:p>
          <a:p>
            <a:pPr marL="273050" indent="-273050"/>
            <a:r>
              <a:rPr lang="cs-CZ" altLang="cs-CZ" sz="2500" dirty="0" smtClean="0">
                <a:latin typeface="Cambria" panose="02040503050406030204" pitchFamily="18" charset="0"/>
              </a:rPr>
              <a:t>skupina 6 – všeobecná veřejná správa a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Konsolidační členění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500" dirty="0">
                <a:latin typeface="Cambria" panose="02040503050406030204" pitchFamily="18" charset="0"/>
              </a:rPr>
              <a:t>záznamová jednotka</a:t>
            </a:r>
          </a:p>
          <a:p>
            <a:r>
              <a:rPr lang="cs-CZ" altLang="cs-CZ" sz="2500" dirty="0" smtClean="0">
                <a:latin typeface="Cambria" panose="02040503050406030204" pitchFamily="18" charset="0"/>
              </a:rPr>
              <a:t>poskytuje </a:t>
            </a:r>
            <a:r>
              <a:rPr lang="cs-CZ" altLang="cs-CZ" sz="2500" dirty="0">
                <a:latin typeface="Cambria" panose="02040503050406030204" pitchFamily="18" charset="0"/>
              </a:rPr>
              <a:t>potřebné informace o převodech prostředků uvnitř veřejných rozpočtů </a:t>
            </a:r>
          </a:p>
          <a:p>
            <a:pPr marL="547688" lvl="1" indent="-273050"/>
            <a:r>
              <a:rPr lang="cs-CZ" altLang="cs-CZ" sz="24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Umožňuje </a:t>
            </a:r>
            <a:r>
              <a:rPr lang="cs-CZ" altLang="cs-CZ" sz="2400" dirty="0">
                <a:solidFill>
                  <a:srgbClr val="404040"/>
                </a:solidFill>
                <a:latin typeface="Cambria" panose="02040503050406030204" pitchFamily="18" charset="0"/>
              </a:rPr>
              <a:t>vyloučit převody uvnitř soustavy veřejných rozpočtů při sumarizaci</a:t>
            </a:r>
          </a:p>
          <a:p>
            <a:pPr marL="547688" lvl="1" indent="-273050"/>
            <a:r>
              <a:rPr lang="cs-CZ" altLang="cs-CZ" sz="2400" dirty="0" smtClean="0">
                <a:solidFill>
                  <a:srgbClr val="404040"/>
                </a:solidFill>
                <a:latin typeface="Cambria" panose="02040503050406030204" pitchFamily="18" charset="0"/>
              </a:rPr>
              <a:t>Konsolidace </a:t>
            </a:r>
            <a:r>
              <a:rPr lang="cs-CZ" altLang="cs-CZ" sz="2400" dirty="0">
                <a:solidFill>
                  <a:srgbClr val="404040"/>
                </a:solidFill>
                <a:latin typeface="Cambria" panose="02040503050406030204" pitchFamily="18" charset="0"/>
              </a:rPr>
              <a:t>uvnitř jednotky probíhá pomocí druhového členění rozpočtové skladby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Zdrojové a transferové třídění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3375"/>
            <a:ext cx="8201025" cy="44989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500" dirty="0">
                <a:latin typeface="Cambria" panose="02040503050406030204" pitchFamily="18" charset="0"/>
              </a:rPr>
              <a:t>Zdrojové třídění prostorové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Prostorové jednotky </a:t>
            </a:r>
          </a:p>
          <a:p>
            <a:endParaRPr lang="cs-CZ" altLang="cs-CZ" sz="2500" dirty="0">
              <a:latin typeface="Cambria" panose="02040503050406030204" pitchFamily="18" charset="0"/>
            </a:endParaRPr>
          </a:p>
          <a:p>
            <a:r>
              <a:rPr lang="cs-CZ" altLang="cs-CZ" sz="2500" dirty="0">
                <a:latin typeface="Cambria" panose="02040503050406030204" pitchFamily="18" charset="0"/>
              </a:rPr>
              <a:t>Zdrojové třídění nástrojové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Nástroje</a:t>
            </a:r>
          </a:p>
          <a:p>
            <a:pPr lvl="1"/>
            <a:r>
              <a:rPr lang="cs-CZ" altLang="cs-CZ" sz="2400" dirty="0" smtClean="0">
                <a:latin typeface="Cambria" panose="02040503050406030204" pitchFamily="18" charset="0"/>
              </a:rPr>
              <a:t>Z </a:t>
            </a:r>
            <a:r>
              <a:rPr lang="cs-CZ" altLang="cs-CZ" sz="2400" dirty="0">
                <a:latin typeface="Cambria" panose="02040503050406030204" pitchFamily="18" charset="0"/>
              </a:rPr>
              <a:t>jakého nástroje jsou příjmy/výdaje financovány</a:t>
            </a:r>
          </a:p>
          <a:p>
            <a:endParaRPr lang="cs-CZ" altLang="cs-CZ" sz="2500" dirty="0">
              <a:latin typeface="Cambria" panose="02040503050406030204" pitchFamily="18" charset="0"/>
            </a:endParaRPr>
          </a:p>
          <a:p>
            <a:r>
              <a:rPr lang="cs-CZ" altLang="cs-CZ" sz="2500" dirty="0">
                <a:latin typeface="Cambria" panose="02040503050406030204" pitchFamily="18" charset="0"/>
              </a:rPr>
              <a:t>Transferové třídění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Účelový znak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60350"/>
            <a:ext cx="8534400" cy="7588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Omezení rozpočtu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484784"/>
            <a:ext cx="8229600" cy="489843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sz="2800" dirty="0">
                <a:latin typeface="Cambria" panose="02040503050406030204" pitchFamily="18" charset="0"/>
              </a:rPr>
              <a:t>krátkodobost 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 dirty="0">
                <a:latin typeface="Cambria" panose="02040503050406030204" pitchFamily="18" charset="0"/>
              </a:rPr>
              <a:t>nevypovídá o stavu majetku, závazcích a pohledávkách 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 dirty="0">
                <a:latin typeface="Cambria" panose="02040503050406030204" pitchFamily="18" charset="0"/>
              </a:rPr>
              <a:t>finanční operace, které rozpočtem </a:t>
            </a:r>
            <a:r>
              <a:rPr lang="cs-CZ" altLang="cs-CZ" sz="2800" dirty="0" smtClean="0">
                <a:latin typeface="Cambria" panose="02040503050406030204" pitchFamily="18" charset="0"/>
              </a:rPr>
              <a:t>neprocházejí</a:t>
            </a:r>
          </a:p>
          <a:p>
            <a:pPr marL="673100" lvl="1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Zřízené a založené organizace obcí (s výjimkou organizačních složek obce)</a:t>
            </a:r>
          </a:p>
          <a:p>
            <a:pPr marL="673100" lvl="1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Podnikatelská činnost obce</a:t>
            </a:r>
          </a:p>
          <a:p>
            <a:pPr marL="673100" lvl="1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Cizí prostředky</a:t>
            </a:r>
          </a:p>
          <a:p>
            <a:pPr marL="673100" lvl="1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Sdružené prostředky </a:t>
            </a:r>
            <a:endParaRPr lang="cs-CZ" altLang="cs-CZ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Rozpočtový proces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844675"/>
            <a:ext cx="82296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sz="2800">
                <a:latin typeface="Cambria" panose="02040503050406030204" pitchFamily="18" charset="0"/>
              </a:rPr>
              <a:t>Analýza a sestavení návrhu rozpočtu obce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>
                <a:latin typeface="Cambria" panose="02040503050406030204" pitchFamily="18" charset="0"/>
              </a:rPr>
              <a:t>Projednání a schválení návrhu rozpočtu 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>
                <a:latin typeface="Cambria" panose="02040503050406030204" pitchFamily="18" charset="0"/>
              </a:rPr>
              <a:t>Plnění rozpočtu obce a průběžná kontrola plnění během rozpočtového období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>
                <a:latin typeface="Cambria" panose="02040503050406030204" pitchFamily="18" charset="0"/>
              </a:rPr>
              <a:t>Následná kontrola plnění rozpočtu a sestavení závěrečného účtu obce</a:t>
            </a:r>
          </a:p>
          <a:p>
            <a:pPr marL="273050" indent="-273050">
              <a:spcBef>
                <a:spcPts val="1800"/>
              </a:spcBef>
            </a:pPr>
            <a:endParaRPr lang="cs-CZ" altLang="cs-CZ" sz="2800"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68313" y="260350"/>
            <a:ext cx="813593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3400" b="1" cap="small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</a:defRPr>
            </a:lvl2pPr>
            <a:lvl3pPr algn="ctr" eaLnBrk="0" hangingPunct="0">
              <a:defRPr sz="4400">
                <a:solidFill>
                  <a:schemeClr val="tx2"/>
                </a:solidFill>
              </a:defRPr>
            </a:lvl3pPr>
            <a:lvl4pPr algn="ctr" eaLnBrk="0" hangingPunct="0">
              <a:defRPr sz="4400">
                <a:solidFill>
                  <a:schemeClr val="tx2"/>
                </a:solidFill>
              </a:defRPr>
            </a:lvl4pPr>
            <a:lvl5pPr algn="ctr" eaLnBrk="0" hangingPunct="0">
              <a:defRPr sz="4400">
                <a:solidFill>
                  <a:schemeClr val="tx2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r>
              <a:rPr lang="cs-CZ" altLang="cs-CZ" dirty="0"/>
              <a:t>ROZPOČTOVÝ PROCES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611188" y="1601788"/>
            <a:ext cx="6769100" cy="314325"/>
            <a:chOff x="385" y="754"/>
            <a:chExt cx="4264" cy="198"/>
          </a:xfrm>
        </p:grpSpPr>
        <p:sp>
          <p:nvSpPr>
            <p:cNvPr id="18475" name="Text Box 4"/>
            <p:cNvSpPr txBox="1">
              <a:spLocks noChangeArrowheads="1"/>
            </p:cNvSpPr>
            <p:nvPr/>
          </p:nvSpPr>
          <p:spPr bwMode="auto">
            <a:xfrm>
              <a:off x="385" y="754"/>
              <a:ext cx="1361" cy="19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Příprava rozpočtu</a:t>
              </a:r>
            </a:p>
          </p:txBody>
        </p:sp>
        <p:sp>
          <p:nvSpPr>
            <p:cNvPr id="18476" name="Text Box 5"/>
            <p:cNvSpPr txBox="1">
              <a:spLocks noChangeArrowheads="1"/>
            </p:cNvSpPr>
            <p:nvPr/>
          </p:nvSpPr>
          <p:spPr bwMode="auto">
            <a:xfrm>
              <a:off x="3152" y="754"/>
              <a:ext cx="1497" cy="19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Finanční odbor</a:t>
              </a:r>
            </a:p>
          </p:txBody>
        </p:sp>
        <p:cxnSp>
          <p:nvCxnSpPr>
            <p:cNvPr id="18477" name="AutoShape 6"/>
            <p:cNvCxnSpPr>
              <a:cxnSpLocks noChangeShapeType="1"/>
              <a:stCxn id="18476" idx="1"/>
              <a:endCxn id="18475" idx="3"/>
            </p:cNvCxnSpPr>
            <p:nvPr/>
          </p:nvCxnSpPr>
          <p:spPr bwMode="auto">
            <a:xfrm flipH="1">
              <a:off x="1746" y="853"/>
              <a:ext cx="14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36" name="Group 7"/>
          <p:cNvGrpSpPr>
            <a:grpSpLocks/>
          </p:cNvGrpSpPr>
          <p:nvPr/>
        </p:nvGrpSpPr>
        <p:grpSpPr bwMode="auto">
          <a:xfrm>
            <a:off x="611188" y="1916113"/>
            <a:ext cx="6769100" cy="936625"/>
            <a:chOff x="385" y="952"/>
            <a:chExt cx="4264" cy="590"/>
          </a:xfrm>
        </p:grpSpPr>
        <p:sp>
          <p:nvSpPr>
            <p:cNvPr id="18469" name="Text Box 8"/>
            <p:cNvSpPr txBox="1">
              <a:spLocks noChangeArrowheads="1"/>
            </p:cNvSpPr>
            <p:nvPr/>
          </p:nvSpPr>
          <p:spPr bwMode="auto">
            <a:xfrm>
              <a:off x="3152" y="1071"/>
              <a:ext cx="1497" cy="19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Rada obce</a:t>
              </a:r>
            </a:p>
          </p:txBody>
        </p:sp>
        <p:sp>
          <p:nvSpPr>
            <p:cNvPr id="18470" name="Text Box 9"/>
            <p:cNvSpPr txBox="1">
              <a:spLocks noChangeArrowheads="1"/>
            </p:cNvSpPr>
            <p:nvPr/>
          </p:nvSpPr>
          <p:spPr bwMode="auto">
            <a:xfrm>
              <a:off x="3152" y="1344"/>
              <a:ext cx="1497" cy="19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Finanční výbor</a:t>
              </a:r>
            </a:p>
          </p:txBody>
        </p:sp>
        <p:sp>
          <p:nvSpPr>
            <p:cNvPr id="18471" name="Text Box 10"/>
            <p:cNvSpPr txBox="1">
              <a:spLocks noChangeArrowheads="1"/>
            </p:cNvSpPr>
            <p:nvPr/>
          </p:nvSpPr>
          <p:spPr bwMode="auto">
            <a:xfrm>
              <a:off x="385" y="1207"/>
              <a:ext cx="1361" cy="19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Projednávání rozpočtu</a:t>
              </a:r>
            </a:p>
          </p:txBody>
        </p:sp>
        <p:cxnSp>
          <p:nvCxnSpPr>
            <p:cNvPr id="18472" name="AutoShape 11"/>
            <p:cNvCxnSpPr>
              <a:cxnSpLocks noChangeShapeType="1"/>
              <a:stCxn id="18475" idx="2"/>
              <a:endCxn id="18471" idx="0"/>
            </p:cNvCxnSpPr>
            <p:nvPr/>
          </p:nvCxnSpPr>
          <p:spPr bwMode="auto">
            <a:xfrm>
              <a:off x="1066" y="952"/>
              <a:ext cx="0" cy="25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73" name="AutoShape 12"/>
            <p:cNvCxnSpPr>
              <a:cxnSpLocks noChangeShapeType="1"/>
              <a:stCxn id="18471" idx="3"/>
              <a:endCxn id="18469" idx="1"/>
            </p:cNvCxnSpPr>
            <p:nvPr/>
          </p:nvCxnSpPr>
          <p:spPr bwMode="auto">
            <a:xfrm flipV="1">
              <a:off x="1746" y="1170"/>
              <a:ext cx="1406" cy="136"/>
            </a:xfrm>
            <a:prstGeom prst="bentConnector3">
              <a:avLst>
                <a:gd name="adj1" fmla="val 49931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74" name="AutoShape 13"/>
            <p:cNvCxnSpPr>
              <a:cxnSpLocks noChangeShapeType="1"/>
              <a:stCxn id="18471" idx="3"/>
              <a:endCxn id="18470" idx="1"/>
            </p:cNvCxnSpPr>
            <p:nvPr/>
          </p:nvCxnSpPr>
          <p:spPr bwMode="auto">
            <a:xfrm>
              <a:off x="1746" y="1306"/>
              <a:ext cx="1406" cy="137"/>
            </a:xfrm>
            <a:prstGeom prst="bentConnector3">
              <a:avLst>
                <a:gd name="adj1" fmla="val 49931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37" name="Group 14"/>
          <p:cNvGrpSpPr>
            <a:grpSpLocks/>
          </p:cNvGrpSpPr>
          <p:nvPr/>
        </p:nvGrpSpPr>
        <p:grpSpPr bwMode="auto">
          <a:xfrm>
            <a:off x="611188" y="2635250"/>
            <a:ext cx="6769100" cy="1009650"/>
            <a:chOff x="385" y="1450"/>
            <a:chExt cx="4264" cy="636"/>
          </a:xfrm>
        </p:grpSpPr>
        <p:sp>
          <p:nvSpPr>
            <p:cNvPr id="18463" name="Text Box 15"/>
            <p:cNvSpPr txBox="1">
              <a:spLocks noChangeArrowheads="1"/>
            </p:cNvSpPr>
            <p:nvPr/>
          </p:nvSpPr>
          <p:spPr bwMode="auto">
            <a:xfrm>
              <a:off x="3152" y="1661"/>
              <a:ext cx="1497" cy="19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Zastupitelstvo obce</a:t>
              </a:r>
            </a:p>
          </p:txBody>
        </p:sp>
        <p:sp>
          <p:nvSpPr>
            <p:cNvPr id="18464" name="Text Box 16"/>
            <p:cNvSpPr txBox="1">
              <a:spLocks noChangeArrowheads="1"/>
            </p:cNvSpPr>
            <p:nvPr/>
          </p:nvSpPr>
          <p:spPr bwMode="auto">
            <a:xfrm>
              <a:off x="3152" y="1888"/>
              <a:ext cx="1497" cy="19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Dotace z jiných rozpočtů</a:t>
              </a:r>
            </a:p>
          </p:txBody>
        </p:sp>
        <p:sp>
          <p:nvSpPr>
            <p:cNvPr id="18465" name="Text Box 17"/>
            <p:cNvSpPr txBox="1">
              <a:spLocks noChangeArrowheads="1"/>
            </p:cNvSpPr>
            <p:nvPr/>
          </p:nvSpPr>
          <p:spPr bwMode="auto">
            <a:xfrm>
              <a:off x="385" y="1661"/>
              <a:ext cx="1361" cy="19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Schvalování rozpočtu</a:t>
              </a:r>
            </a:p>
          </p:txBody>
        </p:sp>
        <p:cxnSp>
          <p:nvCxnSpPr>
            <p:cNvPr id="18466" name="AutoShape 18"/>
            <p:cNvCxnSpPr>
              <a:cxnSpLocks noChangeShapeType="1"/>
              <a:stCxn id="18471" idx="2"/>
              <a:endCxn id="18465" idx="0"/>
            </p:cNvCxnSpPr>
            <p:nvPr/>
          </p:nvCxnSpPr>
          <p:spPr bwMode="auto">
            <a:xfrm>
              <a:off x="1066" y="1450"/>
              <a:ext cx="0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7" name="AutoShape 19"/>
            <p:cNvCxnSpPr>
              <a:cxnSpLocks noChangeShapeType="1"/>
              <a:stCxn id="18465" idx="3"/>
              <a:endCxn id="18463" idx="1"/>
            </p:cNvCxnSpPr>
            <p:nvPr/>
          </p:nvCxnSpPr>
          <p:spPr bwMode="auto">
            <a:xfrm>
              <a:off x="1746" y="1760"/>
              <a:ext cx="14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8" name="AutoShape 20"/>
            <p:cNvCxnSpPr>
              <a:cxnSpLocks noChangeShapeType="1"/>
              <a:stCxn id="18465" idx="3"/>
              <a:endCxn id="18464" idx="1"/>
            </p:cNvCxnSpPr>
            <p:nvPr/>
          </p:nvCxnSpPr>
          <p:spPr bwMode="auto">
            <a:xfrm>
              <a:off x="1746" y="1760"/>
              <a:ext cx="1406" cy="227"/>
            </a:xfrm>
            <a:prstGeom prst="bentConnector3">
              <a:avLst>
                <a:gd name="adj1" fmla="val 49931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38" name="Group 21"/>
          <p:cNvGrpSpPr>
            <a:grpSpLocks/>
          </p:cNvGrpSpPr>
          <p:nvPr/>
        </p:nvGrpSpPr>
        <p:grpSpPr bwMode="auto">
          <a:xfrm>
            <a:off x="611188" y="3284538"/>
            <a:ext cx="2160587" cy="865187"/>
            <a:chOff x="385" y="1858"/>
            <a:chExt cx="1361" cy="545"/>
          </a:xfrm>
        </p:grpSpPr>
        <p:sp>
          <p:nvSpPr>
            <p:cNvPr id="18461" name="Text Box 22"/>
            <p:cNvSpPr txBox="1">
              <a:spLocks noChangeArrowheads="1"/>
            </p:cNvSpPr>
            <p:nvPr/>
          </p:nvSpPr>
          <p:spPr bwMode="auto">
            <a:xfrm>
              <a:off x="385" y="2205"/>
              <a:ext cx="1361" cy="19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Plnění</a:t>
              </a:r>
            </a:p>
          </p:txBody>
        </p:sp>
        <p:cxnSp>
          <p:nvCxnSpPr>
            <p:cNvPr id="18462" name="AutoShape 23"/>
            <p:cNvCxnSpPr>
              <a:cxnSpLocks noChangeShapeType="1"/>
              <a:stCxn id="18465" idx="2"/>
              <a:endCxn id="18461" idx="0"/>
            </p:cNvCxnSpPr>
            <p:nvPr/>
          </p:nvCxnSpPr>
          <p:spPr bwMode="auto">
            <a:xfrm>
              <a:off x="1066" y="1858"/>
              <a:ext cx="0" cy="34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39" name="Group 24"/>
          <p:cNvGrpSpPr>
            <a:grpSpLocks/>
          </p:cNvGrpSpPr>
          <p:nvPr/>
        </p:nvGrpSpPr>
        <p:grpSpPr bwMode="auto">
          <a:xfrm>
            <a:off x="2987675" y="3833813"/>
            <a:ext cx="4392613" cy="1035050"/>
            <a:chOff x="1882" y="2205"/>
            <a:chExt cx="2767" cy="652"/>
          </a:xfrm>
          <a:solidFill>
            <a:schemeClr val="bg2">
              <a:lumMod val="75000"/>
            </a:schemeClr>
          </a:solidFill>
        </p:grpSpPr>
        <p:sp>
          <p:nvSpPr>
            <p:cNvPr id="18454" name="Text Box 25"/>
            <p:cNvSpPr txBox="1">
              <a:spLocks noChangeArrowheads="1"/>
            </p:cNvSpPr>
            <p:nvPr/>
          </p:nvSpPr>
          <p:spPr bwMode="auto">
            <a:xfrm>
              <a:off x="3152" y="2205"/>
              <a:ext cx="1497" cy="1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Finanční výbor</a:t>
              </a:r>
            </a:p>
          </p:txBody>
        </p:sp>
        <p:sp>
          <p:nvSpPr>
            <p:cNvPr id="18455" name="Text Box 26"/>
            <p:cNvSpPr txBox="1">
              <a:spLocks noChangeArrowheads="1"/>
            </p:cNvSpPr>
            <p:nvPr/>
          </p:nvSpPr>
          <p:spPr bwMode="auto">
            <a:xfrm>
              <a:off x="3152" y="2432"/>
              <a:ext cx="1497" cy="1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Zastupitelstvo obce</a:t>
              </a:r>
            </a:p>
          </p:txBody>
        </p:sp>
        <p:sp>
          <p:nvSpPr>
            <p:cNvPr id="18456" name="Text Box 27"/>
            <p:cNvSpPr txBox="1">
              <a:spLocks noChangeArrowheads="1"/>
            </p:cNvSpPr>
            <p:nvPr/>
          </p:nvSpPr>
          <p:spPr bwMode="auto">
            <a:xfrm>
              <a:off x="3152" y="2659"/>
              <a:ext cx="1497" cy="1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Veřejná schůze občanů</a:t>
              </a:r>
            </a:p>
          </p:txBody>
        </p:sp>
        <p:sp>
          <p:nvSpPr>
            <p:cNvPr id="18457" name="Text Box 28"/>
            <p:cNvSpPr txBox="1">
              <a:spLocks noChangeArrowheads="1"/>
            </p:cNvSpPr>
            <p:nvPr/>
          </p:nvSpPr>
          <p:spPr bwMode="auto">
            <a:xfrm>
              <a:off x="1882" y="2205"/>
              <a:ext cx="817" cy="19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Kontrola</a:t>
              </a:r>
            </a:p>
          </p:txBody>
        </p:sp>
        <p:cxnSp>
          <p:nvCxnSpPr>
            <p:cNvPr id="18458" name="AutoShape 29"/>
            <p:cNvCxnSpPr>
              <a:cxnSpLocks noChangeShapeType="1"/>
              <a:stCxn id="18457" idx="3"/>
              <a:endCxn id="18454" idx="1"/>
            </p:cNvCxnSpPr>
            <p:nvPr/>
          </p:nvCxnSpPr>
          <p:spPr bwMode="auto">
            <a:xfrm>
              <a:off x="2699" y="2304"/>
              <a:ext cx="453" cy="0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</p:cxnSp>
        <p:cxnSp>
          <p:nvCxnSpPr>
            <p:cNvPr id="18459" name="AutoShape 30"/>
            <p:cNvCxnSpPr>
              <a:cxnSpLocks noChangeShapeType="1"/>
              <a:stCxn id="18457" idx="3"/>
              <a:endCxn id="18455" idx="1"/>
            </p:cNvCxnSpPr>
            <p:nvPr/>
          </p:nvCxnSpPr>
          <p:spPr bwMode="auto">
            <a:xfrm>
              <a:off x="2699" y="2304"/>
              <a:ext cx="453" cy="227"/>
            </a:xfrm>
            <a:prstGeom prst="bentConnector3">
              <a:avLst>
                <a:gd name="adj1" fmla="val 4988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/>
          </p:spPr>
        </p:cxnSp>
        <p:cxnSp>
          <p:nvCxnSpPr>
            <p:cNvPr id="18460" name="AutoShape 31"/>
            <p:cNvCxnSpPr>
              <a:cxnSpLocks noChangeShapeType="1"/>
              <a:stCxn id="18457" idx="3"/>
              <a:endCxn id="18456" idx="1"/>
            </p:cNvCxnSpPr>
            <p:nvPr/>
          </p:nvCxnSpPr>
          <p:spPr bwMode="auto">
            <a:xfrm>
              <a:off x="2699" y="2304"/>
              <a:ext cx="453" cy="454"/>
            </a:xfrm>
            <a:prstGeom prst="bentConnector3">
              <a:avLst>
                <a:gd name="adj1" fmla="val 4988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/>
          </p:spPr>
        </p:cxnSp>
      </p:grpSp>
      <p:grpSp>
        <p:nvGrpSpPr>
          <p:cNvPr id="18440" name="Group 32"/>
          <p:cNvGrpSpPr>
            <a:grpSpLocks/>
          </p:cNvGrpSpPr>
          <p:nvPr/>
        </p:nvGrpSpPr>
        <p:grpSpPr bwMode="auto">
          <a:xfrm>
            <a:off x="611188" y="4149725"/>
            <a:ext cx="6769100" cy="2447925"/>
            <a:chOff x="385" y="2449"/>
            <a:chExt cx="4264" cy="1542"/>
          </a:xfrm>
          <a:solidFill>
            <a:schemeClr val="bg2">
              <a:lumMod val="75000"/>
            </a:schemeClr>
          </a:solidFill>
        </p:grpSpPr>
        <p:sp>
          <p:nvSpPr>
            <p:cNvPr id="18444" name="Text Box 33"/>
            <p:cNvSpPr txBox="1">
              <a:spLocks noChangeArrowheads="1"/>
            </p:cNvSpPr>
            <p:nvPr/>
          </p:nvSpPr>
          <p:spPr bwMode="auto">
            <a:xfrm>
              <a:off x="3152" y="2976"/>
              <a:ext cx="1497" cy="1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Finanční odbor</a:t>
              </a:r>
            </a:p>
          </p:txBody>
        </p:sp>
        <p:sp>
          <p:nvSpPr>
            <p:cNvPr id="18445" name="Text Box 34"/>
            <p:cNvSpPr txBox="1">
              <a:spLocks noChangeArrowheads="1"/>
            </p:cNvSpPr>
            <p:nvPr/>
          </p:nvSpPr>
          <p:spPr bwMode="auto">
            <a:xfrm>
              <a:off x="3152" y="3203"/>
              <a:ext cx="1497" cy="33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Zastupitelstvo obce </a:t>
              </a:r>
              <a:br>
                <a:rPr lang="cs-CZ" altLang="cs-CZ" sz="1400" b="1"/>
              </a:br>
              <a:r>
                <a:rPr lang="cs-CZ" altLang="cs-CZ" sz="1400" b="1"/>
                <a:t>a finanční výbor</a:t>
              </a:r>
            </a:p>
          </p:txBody>
        </p:sp>
        <p:sp>
          <p:nvSpPr>
            <p:cNvPr id="18446" name="Text Box 35"/>
            <p:cNvSpPr txBox="1">
              <a:spLocks noChangeArrowheads="1"/>
            </p:cNvSpPr>
            <p:nvPr/>
          </p:nvSpPr>
          <p:spPr bwMode="auto">
            <a:xfrm>
              <a:off x="3152" y="3566"/>
              <a:ext cx="1497" cy="1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Krajský úřad</a:t>
              </a:r>
            </a:p>
          </p:txBody>
        </p:sp>
        <p:sp>
          <p:nvSpPr>
            <p:cNvPr id="18447" name="Text Box 36"/>
            <p:cNvSpPr txBox="1">
              <a:spLocks noChangeArrowheads="1"/>
            </p:cNvSpPr>
            <p:nvPr/>
          </p:nvSpPr>
          <p:spPr bwMode="auto">
            <a:xfrm>
              <a:off x="3152" y="3793"/>
              <a:ext cx="1497" cy="1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/>
                <a:t>Audit</a:t>
              </a:r>
            </a:p>
          </p:txBody>
        </p:sp>
        <p:sp>
          <p:nvSpPr>
            <p:cNvPr id="18448" name="Text Box 37"/>
            <p:cNvSpPr txBox="1">
              <a:spLocks noChangeArrowheads="1"/>
            </p:cNvSpPr>
            <p:nvPr/>
          </p:nvSpPr>
          <p:spPr bwMode="auto">
            <a:xfrm>
              <a:off x="385" y="2976"/>
              <a:ext cx="1361" cy="19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 dirty="0"/>
                <a:t>Závěrečný účet obce</a:t>
              </a:r>
            </a:p>
          </p:txBody>
        </p:sp>
        <p:cxnSp>
          <p:nvCxnSpPr>
            <p:cNvPr id="18449" name="AutoShape 38"/>
            <p:cNvCxnSpPr>
              <a:cxnSpLocks noChangeShapeType="1"/>
              <a:stCxn id="18461" idx="2"/>
              <a:endCxn id="18448" idx="0"/>
            </p:cNvCxnSpPr>
            <p:nvPr/>
          </p:nvCxnSpPr>
          <p:spPr bwMode="auto">
            <a:xfrm>
              <a:off x="1066" y="2449"/>
              <a:ext cx="0" cy="527"/>
            </a:xfrm>
            <a:prstGeom prst="straightConnector1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</p:cxnSp>
        <p:cxnSp>
          <p:nvCxnSpPr>
            <p:cNvPr id="18450" name="AutoShape 39"/>
            <p:cNvCxnSpPr>
              <a:cxnSpLocks noChangeShapeType="1"/>
              <a:stCxn id="18444" idx="1"/>
              <a:endCxn id="18448" idx="3"/>
            </p:cNvCxnSpPr>
            <p:nvPr/>
          </p:nvCxnSpPr>
          <p:spPr bwMode="auto">
            <a:xfrm flipH="1">
              <a:off x="1746" y="3075"/>
              <a:ext cx="1406" cy="0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</p:cxnSp>
        <p:cxnSp>
          <p:nvCxnSpPr>
            <p:cNvPr id="18451" name="AutoShape 40"/>
            <p:cNvCxnSpPr>
              <a:cxnSpLocks noChangeShapeType="1"/>
              <a:stCxn id="18448" idx="3"/>
              <a:endCxn id="18445" idx="1"/>
            </p:cNvCxnSpPr>
            <p:nvPr/>
          </p:nvCxnSpPr>
          <p:spPr bwMode="auto">
            <a:xfrm>
              <a:off x="1746" y="3075"/>
              <a:ext cx="1406" cy="294"/>
            </a:xfrm>
            <a:prstGeom prst="bentConnector3">
              <a:avLst>
                <a:gd name="adj1" fmla="val 49931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/>
          </p:spPr>
        </p:cxnSp>
        <p:cxnSp>
          <p:nvCxnSpPr>
            <p:cNvPr id="18452" name="AutoShape 41"/>
            <p:cNvCxnSpPr>
              <a:cxnSpLocks noChangeShapeType="1"/>
              <a:stCxn id="18448" idx="3"/>
              <a:endCxn id="18446" idx="1"/>
            </p:cNvCxnSpPr>
            <p:nvPr/>
          </p:nvCxnSpPr>
          <p:spPr bwMode="auto">
            <a:xfrm>
              <a:off x="1746" y="3075"/>
              <a:ext cx="1406" cy="590"/>
            </a:xfrm>
            <a:prstGeom prst="bentConnector3">
              <a:avLst>
                <a:gd name="adj1" fmla="val 49931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/>
          </p:spPr>
        </p:cxnSp>
        <p:cxnSp>
          <p:nvCxnSpPr>
            <p:cNvPr id="18453" name="AutoShape 42"/>
            <p:cNvCxnSpPr>
              <a:cxnSpLocks noChangeShapeType="1"/>
              <a:stCxn id="18448" idx="3"/>
              <a:endCxn id="18447" idx="1"/>
            </p:cNvCxnSpPr>
            <p:nvPr/>
          </p:nvCxnSpPr>
          <p:spPr bwMode="auto">
            <a:xfrm>
              <a:off x="1746" y="3075"/>
              <a:ext cx="1406" cy="817"/>
            </a:xfrm>
            <a:prstGeom prst="bentConnector3">
              <a:avLst>
                <a:gd name="adj1" fmla="val 49931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/>
          </p:spPr>
        </p:cxnSp>
      </p:grpSp>
      <p:sp>
        <p:nvSpPr>
          <p:cNvPr id="18441" name="TextovéPole 43"/>
          <p:cNvSpPr txBox="1">
            <a:spLocks noChangeArrowheads="1"/>
          </p:cNvSpPr>
          <p:nvPr/>
        </p:nvSpPr>
        <p:spPr bwMode="auto">
          <a:xfrm rot="-5400000">
            <a:off x="7412831" y="3504407"/>
            <a:ext cx="23018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Georgia" pitchFamily="18" charset="0"/>
              </a:rPr>
              <a:t>Zdroj: Provazníková, 2009</a:t>
            </a:r>
          </a:p>
        </p:txBody>
      </p:sp>
      <p:sp>
        <p:nvSpPr>
          <p:cNvPr id="18442" name="Text Box 4"/>
          <p:cNvSpPr txBox="1">
            <a:spLocks noChangeArrowheads="1"/>
          </p:cNvSpPr>
          <p:nvPr/>
        </p:nvSpPr>
        <p:spPr bwMode="auto">
          <a:xfrm>
            <a:off x="611188" y="954088"/>
            <a:ext cx="2160587" cy="3143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Analýza</a:t>
            </a:r>
          </a:p>
        </p:txBody>
      </p:sp>
      <p:cxnSp>
        <p:nvCxnSpPr>
          <p:cNvPr id="18443" name="AutoShape 18"/>
          <p:cNvCxnSpPr>
            <a:cxnSpLocks noChangeShapeType="1"/>
          </p:cNvCxnSpPr>
          <p:nvPr/>
        </p:nvCxnSpPr>
        <p:spPr bwMode="auto">
          <a:xfrm>
            <a:off x="1692275" y="1268413"/>
            <a:ext cx="0" cy="334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104456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800" kern="1200" dirty="0" smtClean="0">
                <a:solidFill>
                  <a:schemeClr val="tx2"/>
                </a:solidFill>
                <a:latin typeface="Cambria" panose="02040503050406030204" pitchFamily="18" charset="0"/>
                <a:ea typeface="+mj-ea"/>
                <a:cs typeface="+mj-cs"/>
              </a:rPr>
              <a:t>Na závěr jedno inspirativní video </a:t>
            </a:r>
            <a:r>
              <a:rPr lang="cs-CZ" altLang="cs-CZ" sz="2800" kern="1200" dirty="0" smtClean="0">
                <a:solidFill>
                  <a:schemeClr val="tx2"/>
                </a:solidFill>
                <a:latin typeface="Cambria" panose="02040503050406030204" pitchFamily="18" charset="0"/>
                <a:ea typeface="+mj-ea"/>
                <a:cs typeface="+mj-cs"/>
                <a:sym typeface="Wingdings" panose="05000000000000000000" pitchFamily="2" charset="2"/>
              </a:rPr>
              <a:t>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cs-CZ" altLang="cs-CZ" sz="2800" kern="1200" dirty="0" smtClean="0">
              <a:solidFill>
                <a:schemeClr val="tx2"/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800" kern="1200" dirty="0" smtClean="0">
                <a:solidFill>
                  <a:schemeClr val="tx2"/>
                </a:solidFill>
                <a:latin typeface="Cambria" panose="02040503050406030204" pitchFamily="18" charset="0"/>
                <a:ea typeface="+mj-ea"/>
                <a:cs typeface="+mj-cs"/>
                <a:hlinkClick r:id="rId2"/>
              </a:rPr>
              <a:t>Jak uhlídat rozpočet obce - Lucie Sedmihradská </a:t>
            </a:r>
            <a:endParaRPr lang="cs-CZ" altLang="cs-CZ" sz="2800" kern="1200" dirty="0" smtClean="0">
              <a:solidFill>
                <a:schemeClr val="tx2"/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cs-CZ" altLang="cs-CZ" sz="2800" kern="1200" dirty="0">
              <a:solidFill>
                <a:schemeClr val="tx2"/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cs-CZ" altLang="cs-CZ" sz="2800" kern="1200" dirty="0" smtClean="0">
              <a:solidFill>
                <a:schemeClr val="tx2"/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cs-CZ" altLang="cs-CZ" sz="2800" kern="1200" dirty="0" smtClean="0">
              <a:solidFill>
                <a:schemeClr val="tx2"/>
              </a:solidFill>
              <a:latin typeface="Cambria" panose="02040503050406030204" pitchFamily="18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cs-CZ" altLang="cs-CZ" sz="2800" kern="1200" dirty="0" smtClean="0">
              <a:solidFill>
                <a:schemeClr val="tx2"/>
              </a:solidFill>
              <a:latin typeface="Cambria" panose="02040503050406030204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C:\Users\oplustii\AppData\Local\Microsoft\Windows\Temporary Internet Files\Content.IE5\XTH231LZ\MC90043932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465" y="2276872"/>
            <a:ext cx="2408312" cy="24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2"/>
          <p:cNvSpPr>
            <a:spLocks noGrp="1"/>
          </p:cNvSpPr>
          <p:nvPr>
            <p:ph type="ctrTitle" idx="4294967295"/>
          </p:nvPr>
        </p:nvSpPr>
        <p:spPr>
          <a:xfrm>
            <a:off x="539552" y="2492896"/>
            <a:ext cx="7772400" cy="7826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altLang="cs-CZ" sz="4800" b="1" kern="1200" cap="small" dirty="0">
                <a:latin typeface="Georgia" pitchFamily="18" charset="0"/>
              </a:rPr>
              <a:t>Rozpočtový výhled</a:t>
            </a:r>
          </a:p>
        </p:txBody>
      </p:sp>
    </p:spTree>
    <p:extLst>
      <p:ext uri="{BB962C8B-B14F-4D97-AF65-F5344CB8AC3E}">
        <p14:creationId xmlns:p14="http://schemas.microsoft.com/office/powerpoint/2010/main" val="14924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4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Nástroje finančního řízení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412776"/>
            <a:ext cx="8569075" cy="51845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Rozpočet obce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Rozpočtový výhled obce</a:t>
            </a:r>
          </a:p>
          <a:p>
            <a:pPr lvl="1"/>
            <a:r>
              <a:rPr lang="cs-CZ" altLang="cs-CZ" dirty="0">
                <a:latin typeface="Cambria" panose="02040503050406030204" pitchFamily="18" charset="0"/>
              </a:rPr>
              <a:t>(obojí definováno zákonem č. 250/2000 Sb., </a:t>
            </a:r>
          </a:p>
          <a:p>
            <a:pPr marL="457200" lvl="1" indent="0">
              <a:buNone/>
            </a:pPr>
            <a:r>
              <a:rPr lang="cs-CZ" altLang="cs-CZ" dirty="0">
                <a:latin typeface="Cambria" panose="02040503050406030204" pitchFamily="18" charset="0"/>
              </a:rPr>
              <a:t> </a:t>
            </a:r>
            <a:r>
              <a:rPr lang="cs-CZ" altLang="cs-CZ" dirty="0" smtClean="0">
                <a:latin typeface="Cambria" panose="02040503050406030204" pitchFamily="18" charset="0"/>
              </a:rPr>
              <a:t>   o </a:t>
            </a:r>
            <a:r>
              <a:rPr lang="cs-CZ" altLang="cs-CZ" dirty="0">
                <a:latin typeface="Cambria" panose="02040503050406030204" pitchFamily="18" charset="0"/>
              </a:rPr>
              <a:t>rozpočtových pravidlech územních rozpočtů)</a:t>
            </a:r>
          </a:p>
          <a:p>
            <a:pPr marL="273050" indent="-273050">
              <a:spcBef>
                <a:spcPts val="1800"/>
              </a:spcBef>
            </a:pPr>
            <a:endParaRPr lang="cs-CZ" altLang="cs-CZ" dirty="0" smtClean="0">
              <a:latin typeface="Cambria" panose="02040503050406030204" pitchFamily="18" charset="0"/>
            </a:endParaRPr>
          </a:p>
          <a:p>
            <a:pPr marL="273050" indent="-273050">
              <a:spcBef>
                <a:spcPts val="1800"/>
              </a:spcBef>
            </a:pPr>
            <a:r>
              <a:rPr lang="cs-CZ" altLang="cs-CZ" sz="2800" i="1" dirty="0" smtClean="0">
                <a:latin typeface="Cambria" panose="02040503050406030204" pitchFamily="18" charset="0"/>
              </a:rPr>
              <a:t>Plán </a:t>
            </a:r>
            <a:r>
              <a:rPr lang="cs-CZ" altLang="cs-CZ" sz="2800" i="1" dirty="0">
                <a:latin typeface="Cambria" panose="02040503050406030204" pitchFamily="18" charset="0"/>
              </a:rPr>
              <a:t>pokladního plnění rozpočtu obce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 i="1" dirty="0">
                <a:latin typeface="Cambria" panose="02040503050406030204" pitchFamily="18" charset="0"/>
              </a:rPr>
              <a:t>Plán investic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800" i="1" dirty="0">
                <a:latin typeface="Cambria" panose="02040503050406030204" pitchFamily="18" charset="0"/>
              </a:rPr>
              <a:t>Plán prodeje majetku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06388"/>
            <a:ext cx="8280400" cy="9890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kern="1200" cap="small" dirty="0">
                <a:latin typeface="Georgia" pitchFamily="18" charset="0"/>
              </a:rPr>
              <a:t>Důvody pro využití víceletého rozpočtu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700213"/>
            <a:ext cx="8713787" cy="43957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sz="2400" dirty="0">
                <a:latin typeface="Cambria" panose="02040503050406030204" pitchFamily="18" charset="0"/>
              </a:rPr>
              <a:t>Jasné vyjádření cílů a priorit vládních politik.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Přesunutí </a:t>
            </a:r>
            <a:r>
              <a:rPr lang="cs-CZ" altLang="cs-CZ" sz="2400" dirty="0">
                <a:latin typeface="Cambria" panose="02040503050406030204" pitchFamily="18" charset="0"/>
              </a:rPr>
              <a:t>pozornosti od rozhodování o detailních výdajích ke změnám celých politik.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Zajištění </a:t>
            </a:r>
            <a:r>
              <a:rPr lang="cs-CZ" altLang="cs-CZ" sz="2400" dirty="0">
                <a:latin typeface="Cambria" panose="02040503050406030204" pitchFamily="18" charset="0"/>
              </a:rPr>
              <a:t>souladu  realizovaných politik a fiskální strategie.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Zvýšení </a:t>
            </a:r>
            <a:r>
              <a:rPr lang="cs-CZ" altLang="cs-CZ" sz="2400" dirty="0">
                <a:latin typeface="Cambria" panose="02040503050406030204" pitchFamily="18" charset="0"/>
              </a:rPr>
              <a:t>transparentnosti a odpovědnosti v rozpočtovém procesu. Zvyšuje předvídatelnost chování vlády.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Kontinuita </a:t>
            </a:r>
            <a:r>
              <a:rPr lang="cs-CZ" altLang="cs-CZ" sz="2400" dirty="0">
                <a:latin typeface="Cambria" panose="02040503050406030204" pitchFamily="18" charset="0"/>
              </a:rPr>
              <a:t>v rozpočtovém procesu, díky provázanosti ročního rozpočtu a víceletého rozpočtu. </a:t>
            </a:r>
          </a:p>
          <a:p>
            <a:pPr marL="273050" indent="-273050">
              <a:spcBef>
                <a:spcPts val="1800"/>
              </a:spcBef>
            </a:pPr>
            <a:endParaRPr lang="cs-CZ" altLang="cs-CZ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228601"/>
            <a:ext cx="7772400" cy="7521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kern="1200" cap="small" dirty="0">
                <a:latin typeface="Georgia" pitchFamily="18" charset="0"/>
              </a:rPr>
              <a:t>Potenciální problémové oblasti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700213"/>
            <a:ext cx="8569076" cy="4394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sz="2400" dirty="0">
                <a:latin typeface="Cambria" panose="02040503050406030204" pitchFamily="18" charset="0"/>
              </a:rPr>
              <a:t>Možná setrvačnost a rigidita při tvorbě fiskální politiky.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Schválení </a:t>
            </a:r>
            <a:r>
              <a:rPr lang="cs-CZ" altLang="cs-CZ" sz="2400" dirty="0">
                <a:latin typeface="Cambria" panose="02040503050406030204" pitchFamily="18" charset="0"/>
              </a:rPr>
              <a:t>veřejných výdajů, které by jinak schváleny nebyly.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Přílišná </a:t>
            </a:r>
            <a:r>
              <a:rPr lang="cs-CZ" altLang="cs-CZ" sz="2400" dirty="0">
                <a:latin typeface="Cambria" panose="02040503050406030204" pitchFamily="18" charset="0"/>
              </a:rPr>
              <a:t>náročnost tohoto způsobu rozpočtování.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sz="2400" dirty="0" smtClean="0">
                <a:latin typeface="Cambria" panose="02040503050406030204" pitchFamily="18" charset="0"/>
              </a:rPr>
              <a:t>Jen </a:t>
            </a:r>
            <a:r>
              <a:rPr lang="cs-CZ" altLang="cs-CZ" sz="2400" dirty="0">
                <a:latin typeface="Cambria" panose="02040503050406030204" pitchFamily="18" charset="0"/>
              </a:rPr>
              <a:t>seznam přání, či technické cvičení.</a:t>
            </a:r>
          </a:p>
        </p:txBody>
      </p:sp>
    </p:spTree>
    <p:extLst>
      <p:ext uri="{BB962C8B-B14F-4D97-AF65-F5344CB8AC3E}">
        <p14:creationId xmlns:p14="http://schemas.microsoft.com/office/powerpoint/2010/main" val="22588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28601"/>
            <a:ext cx="8534400" cy="6801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kern="1200" cap="small" dirty="0">
                <a:latin typeface="Georgia" pitchFamily="18" charset="0"/>
              </a:rPr>
              <a:t>Víceleté rozpočtování v </a:t>
            </a:r>
            <a:r>
              <a:rPr lang="cs-CZ" altLang="cs-CZ" sz="3400" b="1" kern="1200" cap="small" dirty="0">
                <a:latin typeface="Georgia" pitchFamily="18" charset="0"/>
              </a:rPr>
              <a:t>ČR</a:t>
            </a:r>
            <a:endParaRPr lang="cs-CZ" altLang="cs-CZ" sz="3400" b="1" kern="1200" cap="small" dirty="0">
              <a:latin typeface="Georgia" pitchFamily="18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524000"/>
            <a:ext cx="8785225" cy="4572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cs-CZ" altLang="cs-CZ" sz="2400" dirty="0">
                <a:latin typeface="Cambria" panose="02040503050406030204" pitchFamily="18" charset="0"/>
              </a:rPr>
              <a:t>Na úrovni státu je rozpočtový výhled státu upraven zákonem č. 218/2000 Sb., vztahu k rozpočtovému výhledu novelizován v roce 2004. </a:t>
            </a:r>
          </a:p>
          <a:p>
            <a:pPr marL="914400" lvl="2" indent="0">
              <a:lnSpc>
                <a:spcPct val="90000"/>
              </a:lnSpc>
              <a:spcAft>
                <a:spcPct val="50000"/>
              </a:spcAft>
              <a:buNone/>
            </a:pPr>
            <a:r>
              <a:rPr lang="cs-CZ" altLang="cs-CZ" sz="1600" dirty="0">
                <a:latin typeface="Cambria" panose="02040503050406030204" pitchFamily="18" charset="0"/>
              </a:rPr>
              <a:t> </a:t>
            </a:r>
            <a:r>
              <a:rPr lang="cs-CZ" altLang="cs-CZ" dirty="0" smtClean="0">
                <a:latin typeface="Cambria" panose="02040503050406030204" pitchFamily="18" charset="0"/>
              </a:rPr>
              <a:t>přechod </a:t>
            </a:r>
            <a:r>
              <a:rPr lang="cs-CZ" altLang="cs-CZ" dirty="0">
                <a:latin typeface="Cambria" panose="02040503050406030204" pitchFamily="18" charset="0"/>
              </a:rPr>
              <a:t>na řízení státních financí na základě střednědobého výhledu a výdajových rámců.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cs-CZ" altLang="cs-CZ" sz="2400" dirty="0" smtClean="0">
                <a:latin typeface="Cambria" panose="02040503050406030204" pitchFamily="18" charset="0"/>
              </a:rPr>
              <a:t>Tyto </a:t>
            </a:r>
            <a:r>
              <a:rPr lang="cs-CZ" altLang="cs-CZ" sz="2400" dirty="0">
                <a:latin typeface="Cambria" panose="02040503050406030204" pitchFamily="18" charset="0"/>
              </a:rPr>
              <a:t>nástroje jsou provázány s tvorbou ročního rozpočtu.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cs-CZ" altLang="cs-CZ" sz="2400" dirty="0" smtClean="0">
                <a:latin typeface="Cambria" panose="02040503050406030204" pitchFamily="18" charset="0"/>
              </a:rPr>
              <a:t>Současně </a:t>
            </a:r>
            <a:r>
              <a:rPr lang="cs-CZ" altLang="cs-CZ" sz="2400" dirty="0">
                <a:latin typeface="Cambria" panose="02040503050406030204" pitchFamily="18" charset="0"/>
              </a:rPr>
              <a:t>s návrhem státního rozpočtu se zpracovává střednědobý výhled státu, který obsahuje střednědobé výdajové rámce (SDVR).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cs-CZ" altLang="cs-CZ" sz="2400" dirty="0">
              <a:latin typeface="Cambria" panose="02040503050406030204" pitchFamily="18" charset="0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611560" y="2924969"/>
            <a:ext cx="503237" cy="144462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040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188640"/>
            <a:ext cx="8534400" cy="71941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kern="1200" cap="small" dirty="0">
                <a:latin typeface="Georgia" pitchFamily="18" charset="0"/>
              </a:rPr>
              <a:t>Základní typy víceletých rozpočtů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772816"/>
            <a:ext cx="8640762" cy="4752975"/>
          </a:xfrm>
        </p:spPr>
        <p:txBody>
          <a:bodyPr/>
          <a:lstStyle/>
          <a:p>
            <a:r>
              <a:rPr lang="cs-CZ" altLang="cs-CZ" sz="2400" dirty="0">
                <a:latin typeface="Cambria" panose="02040503050406030204" pitchFamily="18" charset="0"/>
              </a:rPr>
              <a:t>Víceletý rozpočet jako predikce příjmů a výdajů. </a:t>
            </a:r>
          </a:p>
          <a:p>
            <a:pPr>
              <a:buFontTx/>
              <a:buNone/>
            </a:pPr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Rolující víceletý rozpočet provázán s ročním rozpočtem. </a:t>
            </a:r>
          </a:p>
          <a:p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„Tradiční“ zpravidla dvouletý, ale i tříletý rozpočet. </a:t>
            </a:r>
          </a:p>
        </p:txBody>
      </p:sp>
    </p:spTree>
    <p:extLst>
      <p:ext uri="{BB962C8B-B14F-4D97-AF65-F5344CB8AC3E}">
        <p14:creationId xmlns:p14="http://schemas.microsoft.com/office/powerpoint/2010/main" val="339201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>
          <a:xfrm>
            <a:off x="179512" y="404664"/>
            <a:ext cx="8820470" cy="506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Rozpočtový výhled na úrovni obcí v ČR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50825" y="1341438"/>
            <a:ext cx="856932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mbria" panose="02040503050406030204" pitchFamily="18" charset="0"/>
              </a:rPr>
              <a:t>Zákon č. 250/2000 Sb., o rozpočtových pravidlech územních rozpočtů</a:t>
            </a:r>
          </a:p>
          <a:p>
            <a:pPr marL="342900" indent="-342900" algn="just"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mbria" panose="02040503050406030204" pitchFamily="18" charset="0"/>
              </a:rPr>
              <a:t>Sestavuje se na základě přijatých závazků a uzavřených smluvních vztahů zpravidla na období 2 až 5 let následujících po roce, na který je sestaven roční rozpočet.</a:t>
            </a:r>
          </a:p>
          <a:p>
            <a:pPr marL="342900" indent="-342900" algn="just"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mbria" panose="02040503050406030204" pitchFamily="18" charset="0"/>
              </a:rPr>
              <a:t>Obsahuje souhrnné základní údaje o příjmech a výdajích, zejména o dlouhodobých závazcích a pohledávkách a o finančních zdrojích a potřebách dlouhodobě realizovaných záměrů. </a:t>
            </a:r>
          </a:p>
          <a:p>
            <a:pPr marL="342900" indent="-342900" algn="just"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mbria" panose="02040503050406030204" pitchFamily="18" charset="0"/>
              </a:rPr>
              <a:t>Při zpracování ročního rozpočtu se vychází z rozpočtového výhledu.</a:t>
            </a:r>
          </a:p>
          <a:p>
            <a:pPr marL="342900" indent="-342900" algn="just"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mbria" panose="02040503050406030204" pitchFamily="18" charset="0"/>
              </a:rPr>
              <a:t>Skutečnost, že obec nezpracuje rozpočtový výhled, je označena za správní delikt. Pokuta až do výše 1 mil. Kč.</a:t>
            </a:r>
          </a:p>
        </p:txBody>
      </p:sp>
    </p:spTree>
    <p:extLst>
      <p:ext uri="{BB962C8B-B14F-4D97-AF65-F5344CB8AC3E}">
        <p14:creationId xmlns:p14="http://schemas.microsoft.com/office/powerpoint/2010/main" val="390514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34400" cy="50390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600" b="1" kern="1200" cap="small" dirty="0">
                <a:latin typeface="Georgia" pitchFamily="18" charset="0"/>
              </a:rPr>
              <a:t>Co rozpočtová pravidla neřeší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557338"/>
            <a:ext cx="8785225" cy="4824412"/>
          </a:xfrm>
        </p:spPr>
        <p:txBody>
          <a:bodyPr/>
          <a:lstStyle/>
          <a:p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Formu zpracování rozpočtového výhledu</a:t>
            </a:r>
          </a:p>
          <a:p>
            <a:pPr lvl="1">
              <a:buFontTx/>
              <a:buNone/>
            </a:pPr>
            <a:r>
              <a:rPr lang="cs-CZ" altLang="cs-CZ" sz="2400" dirty="0">
                <a:solidFill>
                  <a:srgbClr val="0D0D0D"/>
                </a:solidFill>
                <a:latin typeface="Cambria" panose="02040503050406030204" pitchFamily="18" charset="0"/>
              </a:rPr>
              <a:t>		</a:t>
            </a:r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Začlenění rozpočtového výhledu do rozpočtového procesu</a:t>
            </a:r>
          </a:p>
          <a:p>
            <a:pPr lvl="1"/>
            <a:r>
              <a:rPr lang="cs-CZ" altLang="cs-CZ" sz="2300" dirty="0">
                <a:latin typeface="Cambria" panose="02040503050406030204" pitchFamily="18" charset="0"/>
              </a:rPr>
              <a:t>Kdy a kdo schvaluje rozpočtový výhled</a:t>
            </a:r>
          </a:p>
          <a:p>
            <a:pPr lvl="1"/>
            <a:r>
              <a:rPr lang="cs-CZ" altLang="cs-CZ" sz="2300" dirty="0">
                <a:latin typeface="Cambria" panose="02040503050406030204" pitchFamily="18" charset="0"/>
              </a:rPr>
              <a:t>Provázanost rozpočtu a rozpočtového výhledu</a:t>
            </a:r>
          </a:p>
          <a:p>
            <a:pPr lvl="1"/>
            <a:r>
              <a:rPr lang="cs-CZ" altLang="cs-CZ" sz="2300" dirty="0">
                <a:latin typeface="Cambria" panose="02040503050406030204" pitchFamily="18" charset="0"/>
              </a:rPr>
              <a:t>Publikační povinnost ve vztahu k rozpočtovému výhledu</a:t>
            </a:r>
          </a:p>
        </p:txBody>
      </p:sp>
    </p:spTree>
    <p:extLst>
      <p:ext uri="{BB962C8B-B14F-4D97-AF65-F5344CB8AC3E}">
        <p14:creationId xmlns:p14="http://schemas.microsoft.com/office/powerpoint/2010/main" val="37374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600" b="1" kern="1200" cap="small" dirty="0">
                <a:latin typeface="Georgia" pitchFamily="18" charset="0"/>
              </a:rPr>
              <a:t>Srozumitelnost a obsah RV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484784"/>
            <a:ext cx="8785225" cy="4475162"/>
          </a:xfrm>
        </p:spPr>
        <p:txBody>
          <a:bodyPr/>
          <a:lstStyle/>
          <a:p>
            <a:r>
              <a:rPr lang="cs-CZ" altLang="cs-CZ" sz="2400" dirty="0">
                <a:latin typeface="Cambria" panose="02040503050406030204" pitchFamily="18" charset="0"/>
              </a:rPr>
              <a:t>Zda obsahuje analýzu minulého rozpočtového hospodaření.</a:t>
            </a:r>
          </a:p>
          <a:p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Struktura rozpočtového výhledu.</a:t>
            </a:r>
          </a:p>
          <a:p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Oddělené zpracování pro běžný a kapitálový účet.</a:t>
            </a:r>
          </a:p>
          <a:p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Variantnost zpracování.</a:t>
            </a:r>
          </a:p>
          <a:p>
            <a:endParaRPr lang="cs-CZ" altLang="cs-CZ" sz="2400" dirty="0">
              <a:latin typeface="Cambria" panose="02040503050406030204" pitchFamily="18" charset="0"/>
            </a:endParaRPr>
          </a:p>
          <a:p>
            <a:r>
              <a:rPr lang="cs-CZ" altLang="cs-CZ" sz="2400" dirty="0">
                <a:latin typeface="Cambria" panose="02040503050406030204" pitchFamily="18" charset="0"/>
              </a:rPr>
              <a:t>Zpracování politické části.</a:t>
            </a:r>
          </a:p>
        </p:txBody>
      </p:sp>
    </p:spTree>
    <p:extLst>
      <p:ext uri="{BB962C8B-B14F-4D97-AF65-F5344CB8AC3E}">
        <p14:creationId xmlns:p14="http://schemas.microsoft.com/office/powerpoint/2010/main" val="136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107504" y="188641"/>
            <a:ext cx="8928992" cy="10081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Podmínky ovlivňující úspěšnou realizaci </a:t>
            </a:r>
            <a:br>
              <a:rPr lang="cs-CZ" altLang="cs-CZ" sz="3200" b="1" kern="1200" cap="small" dirty="0">
                <a:latin typeface="Georgia" pitchFamily="18" charset="0"/>
              </a:rPr>
            </a:br>
            <a:r>
              <a:rPr lang="cs-CZ" altLang="cs-CZ" sz="3200" b="1" kern="1200" cap="small" dirty="0">
                <a:latin typeface="Georgia" pitchFamily="18" charset="0"/>
              </a:rPr>
              <a:t>rozpočtového výhledu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844675"/>
            <a:ext cx="8785225" cy="4464050"/>
          </a:xfrm>
        </p:spPr>
        <p:txBody>
          <a:bodyPr/>
          <a:lstStyle/>
          <a:p>
            <a:r>
              <a:rPr lang="cs-CZ" altLang="cs-CZ" sz="2700" i="1" dirty="0">
                <a:latin typeface="Cambria" panose="02040503050406030204" pitchFamily="18" charset="0"/>
              </a:rPr>
              <a:t>Vymezení účelu využívání rozpočtového výhledu.</a:t>
            </a:r>
          </a:p>
          <a:p>
            <a:r>
              <a:rPr lang="cs-CZ" altLang="cs-CZ" sz="2700" i="1" dirty="0">
                <a:latin typeface="Cambria" panose="02040503050406030204" pitchFamily="18" charset="0"/>
              </a:rPr>
              <a:t>Vyjádření priorit a cílů rozvoje obce.</a:t>
            </a:r>
          </a:p>
          <a:p>
            <a:r>
              <a:rPr lang="cs-CZ" altLang="cs-CZ" sz="2700" i="1" dirty="0">
                <a:latin typeface="Cambria" panose="02040503050406030204" pitchFamily="18" charset="0"/>
              </a:rPr>
              <a:t>Podpora víceletého rozpočtování ze strany zaměstnanců a ze strany politických reprezentantů.</a:t>
            </a:r>
          </a:p>
          <a:p>
            <a:endParaRPr lang="cs-CZ" altLang="cs-CZ" sz="2700" i="1" dirty="0">
              <a:latin typeface="Cambria" panose="02040503050406030204" pitchFamily="18" charset="0"/>
            </a:endParaRPr>
          </a:p>
          <a:p>
            <a:r>
              <a:rPr lang="cs-CZ" altLang="cs-CZ" sz="2500" dirty="0">
                <a:latin typeface="Cambria" panose="02040503050406030204" pitchFamily="18" charset="0"/>
              </a:rPr>
              <a:t>Existuje metodika tvorby odhadů budoucích příjmů a výdajů.</a:t>
            </a:r>
          </a:p>
          <a:p>
            <a:r>
              <a:rPr lang="cs-CZ" altLang="cs-CZ" sz="2500" dirty="0">
                <a:latin typeface="Cambria" panose="02040503050406030204" pitchFamily="18" charset="0"/>
              </a:rPr>
              <a:t>Zpracování víceletého rozpočtu je variantní.</a:t>
            </a:r>
          </a:p>
          <a:p>
            <a:r>
              <a:rPr lang="cs-CZ" altLang="cs-CZ" sz="2500" dirty="0">
                <a:latin typeface="Cambria" panose="02040503050406030204" pitchFamily="18" charset="0"/>
              </a:rPr>
              <a:t>Dokument je zpracován ve srozumitelné formě.</a:t>
            </a:r>
            <a:endParaRPr lang="cs-CZ" altLang="cs-CZ" sz="27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3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476673"/>
            <a:ext cx="8534400" cy="7920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Výhody spojené s využíváním RV – jak je vidí česká města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773238"/>
            <a:ext cx="8642350" cy="4392612"/>
          </a:xfrm>
        </p:spPr>
        <p:txBody>
          <a:bodyPr/>
          <a:lstStyle/>
          <a:p>
            <a:pPr>
              <a:spcAft>
                <a:spcPct val="40000"/>
              </a:spcAft>
            </a:pPr>
            <a:r>
              <a:rPr lang="cs-CZ" altLang="cs-CZ" sz="2400" dirty="0">
                <a:latin typeface="Cambria" panose="02040503050406030204" pitchFamily="18" charset="0"/>
              </a:rPr>
              <a:t>Přehled o finanční situaci obce. Provázanost příjmů a výdajů obce.</a:t>
            </a:r>
          </a:p>
          <a:p>
            <a:pPr>
              <a:spcAft>
                <a:spcPct val="40000"/>
              </a:spcAft>
            </a:pPr>
            <a:r>
              <a:rPr lang="cs-CZ" altLang="cs-CZ" sz="2400" dirty="0">
                <a:latin typeface="Cambria" panose="02040503050406030204" pitchFamily="18" charset="0"/>
              </a:rPr>
              <a:t>Lepší plánování investic  - představa o možných zdrojích jejich financování. </a:t>
            </a:r>
          </a:p>
          <a:p>
            <a:pPr>
              <a:spcAft>
                <a:spcPct val="40000"/>
              </a:spcAft>
            </a:pPr>
            <a:r>
              <a:rPr lang="cs-CZ" altLang="cs-CZ" sz="2400" dirty="0">
                <a:latin typeface="Cambria" panose="02040503050406030204" pitchFamily="18" charset="0"/>
              </a:rPr>
              <a:t>Řízení dluhu obce – výše závazků a jejich splácení. Představa o maximálním únosném zadlužení obce.</a:t>
            </a:r>
          </a:p>
          <a:p>
            <a:pPr>
              <a:spcAft>
                <a:spcPct val="40000"/>
              </a:spcAft>
            </a:pPr>
            <a:r>
              <a:rPr lang="cs-CZ" altLang="cs-CZ" sz="2400" dirty="0">
                <a:latin typeface="Cambria" panose="02040503050406030204" pitchFamily="18" charset="0"/>
              </a:rPr>
              <a:t>Snadnější příprava rozpočtu města, jeho kvalitnější příprava.</a:t>
            </a:r>
          </a:p>
          <a:p>
            <a:pPr>
              <a:spcAft>
                <a:spcPct val="40000"/>
              </a:spcAft>
            </a:pPr>
            <a:r>
              <a:rPr lang="cs-CZ" altLang="cs-CZ" sz="2400" dirty="0">
                <a:latin typeface="Cambria" panose="02040503050406030204" pitchFamily="18" charset="0"/>
              </a:rPr>
              <a:t>Zlepšení strategického a dlouhodobého plánování obce.</a:t>
            </a:r>
          </a:p>
        </p:txBody>
      </p:sp>
    </p:spTree>
    <p:extLst>
      <p:ext uri="{BB962C8B-B14F-4D97-AF65-F5344CB8AC3E}">
        <p14:creationId xmlns:p14="http://schemas.microsoft.com/office/powerpoint/2010/main" val="1050341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476250"/>
            <a:ext cx="8534400" cy="8239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Problémy s využitím rozpočtového výhledu u menších obcí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358775" y="1844675"/>
            <a:ext cx="8785225" cy="4535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latin typeface="Cambria" panose="02040503050406030204" pitchFamily="18" charset="0"/>
              </a:rPr>
              <a:t>Neexistence politické podpory tohoto procesu.</a:t>
            </a:r>
          </a:p>
          <a:p>
            <a:pPr>
              <a:lnSpc>
                <a:spcPct val="90000"/>
              </a:lnSpc>
            </a:pPr>
            <a:endParaRPr lang="cs-CZ" altLang="cs-CZ" sz="2400" dirty="0"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mbria" panose="02040503050406030204" pitchFamily="18" charset="0"/>
              </a:rPr>
              <a:t>Chybějící definice rozvojových priorit.</a:t>
            </a:r>
          </a:p>
          <a:p>
            <a:pPr>
              <a:lnSpc>
                <a:spcPct val="90000"/>
              </a:lnSpc>
            </a:pPr>
            <a:endParaRPr lang="cs-CZ" altLang="cs-CZ" sz="2400" dirty="0"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mbria" panose="02040503050406030204" pitchFamily="18" charset="0"/>
              </a:rPr>
              <a:t>Nedůvěra pracovníků v přínosy víceletého rozpočtování.</a:t>
            </a:r>
          </a:p>
          <a:p>
            <a:pPr>
              <a:lnSpc>
                <a:spcPct val="90000"/>
              </a:lnSpc>
            </a:pPr>
            <a:endParaRPr lang="cs-CZ" altLang="cs-CZ" sz="2400" dirty="0"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Cambria" panose="02040503050406030204" pitchFamily="18" charset="0"/>
              </a:rPr>
              <a:t>Chybějící metodika – náročnost vytváření rozpočtového výhledu.</a:t>
            </a:r>
          </a:p>
        </p:txBody>
      </p:sp>
    </p:spTree>
    <p:extLst>
      <p:ext uri="{BB962C8B-B14F-4D97-AF65-F5344CB8AC3E}">
        <p14:creationId xmlns:p14="http://schemas.microsoft.com/office/powerpoint/2010/main" val="204349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4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Rozpočet </a:t>
            </a:r>
            <a:r>
              <a:rPr lang="cs-CZ" altLang="cs-CZ" sz="3400" b="1" cap="small" dirty="0" smtClean="0">
                <a:latin typeface="Georgia" pitchFamily="18" charset="0"/>
              </a:rPr>
              <a:t>obcí</a:t>
            </a:r>
            <a:endParaRPr lang="cs-CZ" altLang="cs-CZ" sz="3400" b="1" cap="small" dirty="0">
              <a:latin typeface="Georgia" pitchFamily="18" charset="0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jeden z nástrojů finančního řízení </a:t>
            </a:r>
            <a:r>
              <a:rPr lang="cs-CZ" altLang="cs-CZ" dirty="0" smtClean="0">
                <a:latin typeface="Cambria" panose="02040503050406030204" pitchFamily="18" charset="0"/>
              </a:rPr>
              <a:t>obce</a:t>
            </a:r>
            <a:endParaRPr lang="cs-CZ" altLang="cs-CZ" dirty="0">
              <a:latin typeface="Cambria" panose="02040503050406030204" pitchFamily="18" charset="0"/>
            </a:endParaRPr>
          </a:p>
          <a:p>
            <a:pPr marL="273050" indent="-273050">
              <a:spcBef>
                <a:spcPts val="1800"/>
              </a:spcBef>
            </a:pPr>
            <a:r>
              <a:rPr lang="cs-CZ" altLang="cs-CZ" dirty="0" smtClean="0">
                <a:latin typeface="Cambria" panose="02040503050406030204" pitchFamily="18" charset="0"/>
              </a:rPr>
              <a:t>zobrazení </a:t>
            </a:r>
            <a:r>
              <a:rPr lang="cs-CZ" altLang="cs-CZ" dirty="0">
                <a:latin typeface="Cambria" panose="02040503050406030204" pitchFamily="18" charset="0"/>
              </a:rPr>
              <a:t>finančního hospodaření obce či města na daný kalendářní rok </a:t>
            </a:r>
            <a:r>
              <a:rPr lang="cs-CZ" altLang="cs-CZ" dirty="0">
                <a:latin typeface="Cambria" panose="02040503050406030204" pitchFamily="18" charset="0"/>
                <a:sym typeface="Wingdings" pitchFamily="2" charset="2"/>
              </a:rPr>
              <a:t></a:t>
            </a:r>
            <a:r>
              <a:rPr lang="cs-CZ" altLang="cs-CZ" dirty="0">
                <a:latin typeface="Cambria" panose="02040503050406030204" pitchFamily="18" charset="0"/>
              </a:rPr>
              <a:t> krátkodobý nástroj řízení obce 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 smtClean="0">
                <a:latin typeface="Cambria" panose="02040503050406030204" pitchFamily="18" charset="0"/>
              </a:rPr>
              <a:t>nástroj </a:t>
            </a:r>
            <a:r>
              <a:rPr lang="cs-CZ" altLang="cs-CZ" dirty="0">
                <a:latin typeface="Cambria" panose="02040503050406030204" pitchFamily="18" charset="0"/>
              </a:rPr>
              <a:t>pro vyjádření a realizaci jednotlivých politik obce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700213"/>
            <a:ext cx="9144000" cy="24447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PŘÍJMOVÁ STRÁNKA </a:t>
            </a:r>
            <a:br>
              <a:rPr lang="cs-CZ" altLang="cs-CZ" sz="3200" b="1" kern="1200" cap="small" dirty="0">
                <a:latin typeface="Georgia" pitchFamily="18" charset="0"/>
              </a:rPr>
            </a:br>
            <a:r>
              <a:rPr lang="cs-CZ" altLang="cs-CZ" sz="3200" b="1" kern="1200" cap="small" dirty="0">
                <a:latin typeface="Georgia" pitchFamily="18" charset="0"/>
              </a:rPr>
              <a:t>ROZPOČTŮ OBCÍ </a:t>
            </a:r>
            <a:br>
              <a:rPr lang="cs-CZ" altLang="cs-CZ" sz="3200" b="1" kern="1200" cap="small" dirty="0">
                <a:latin typeface="Georgia" pitchFamily="18" charset="0"/>
              </a:rPr>
            </a:br>
            <a:r>
              <a:rPr lang="cs-CZ" altLang="cs-CZ" sz="3200" b="1" kern="1200" cap="small" dirty="0">
                <a:latin typeface="Georgia" pitchFamily="18" charset="0"/>
              </a:rPr>
              <a:t>- </a:t>
            </a:r>
            <a:br>
              <a:rPr lang="cs-CZ" altLang="cs-CZ" sz="3200" b="1" kern="1200" cap="small" dirty="0">
                <a:latin typeface="Georgia" pitchFamily="18" charset="0"/>
              </a:rPr>
            </a:br>
            <a:r>
              <a:rPr lang="cs-CZ" altLang="cs-CZ" sz="3200" b="1" kern="1200" cap="small" dirty="0">
                <a:latin typeface="Georgia" pitchFamily="18" charset="0"/>
              </a:rPr>
              <a:t>DAŇOVÉ PŘÍJMY</a:t>
            </a:r>
          </a:p>
        </p:txBody>
      </p:sp>
    </p:spTree>
    <p:extLst>
      <p:ext uri="{BB962C8B-B14F-4D97-AF65-F5344CB8AC3E}">
        <p14:creationId xmlns:p14="http://schemas.microsoft.com/office/powerpoint/2010/main" val="25697967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ChangeArrowheads="1"/>
          </p:cNvSpPr>
          <p:nvPr/>
        </p:nvSpPr>
        <p:spPr bwMode="auto">
          <a:xfrm>
            <a:off x="179388" y="5734050"/>
            <a:ext cx="87852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</a:p>
          <a:p>
            <a:pPr>
              <a:buFontTx/>
              <a:buNone/>
            </a:pPr>
            <a:r>
              <a:rPr lang="cs-CZ" altLang="cs-CZ" sz="1200" dirty="0">
                <a:latin typeface="Calibri" panose="020F0502020204030204" pitchFamily="34" charset="0"/>
              </a:rPr>
              <a:t>Údaje o příjmech a výdajích: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  <a:p>
            <a:pPr>
              <a:buFontTx/>
              <a:buNone/>
            </a:pPr>
            <a:r>
              <a:rPr lang="cs-CZ" altLang="cs-CZ" sz="1200" dirty="0">
                <a:latin typeface="Calibri" panose="020F0502020204030204" pitchFamily="34" charset="0"/>
              </a:rPr>
              <a:t>Údaje o výši HDP: ČSÚ: Databáze ročních národních účtů, 2013.</a:t>
            </a:r>
          </a:p>
        </p:txBody>
      </p:sp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864235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8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8501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Příjmy a výdaje obcí ČR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79388" y="6092825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</p:txBody>
      </p:sp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6581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79388" y="6567488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9144000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672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kern="1200" cap="small" dirty="0">
                <a:latin typeface="Georgia" pitchFamily="18" charset="0"/>
              </a:rPr>
              <a:t>Příjmy rozpočtů obcí by měly být: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28838"/>
            <a:ext cx="8229600" cy="3997325"/>
          </a:xfrm>
        </p:spPr>
        <p:txBody>
          <a:bodyPr/>
          <a:lstStyle/>
          <a:p>
            <a:r>
              <a:rPr lang="cs-CZ" altLang="cs-CZ" sz="2800" dirty="0">
                <a:latin typeface="Calibri" panose="020F0502020204030204" pitchFamily="34" charset="0"/>
              </a:rPr>
              <a:t>dostatečně výnosné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závislé na aktivitě obce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rovnoměrně rozložené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plánovatelné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administrativně nenáročné na správu a výběr</a:t>
            </a:r>
          </a:p>
          <a:p>
            <a:endParaRPr lang="cs-CZ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1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2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87450"/>
            <a:ext cx="9144000" cy="5349875"/>
          </a:xfrm>
          <a:ln/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Příjmy rozpočtů obcí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 flipV="1">
            <a:off x="3563938" y="3141663"/>
            <a:ext cx="0" cy="611187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 flipV="1">
            <a:off x="5940425" y="2420938"/>
            <a:ext cx="0" cy="647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 flipV="1">
            <a:off x="7559675" y="1916113"/>
            <a:ext cx="0" cy="5762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3563938" y="4221163"/>
            <a:ext cx="0" cy="647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8748713" y="3933825"/>
            <a:ext cx="0" cy="647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>
            <a:off x="5940425" y="3860800"/>
            <a:ext cx="0" cy="647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179388" y="6567488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V="1">
            <a:off x="8748713" y="2205038"/>
            <a:ext cx="0" cy="5762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7596188" y="2924175"/>
            <a:ext cx="0" cy="6477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3305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Struktura obecních příjmů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79388" y="6381750"/>
            <a:ext cx="8785225" cy="276999"/>
          </a:xfrm>
          <a:prstGeom prst="rect">
            <a:avLst/>
          </a:prstGeom>
          <a:ln/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91440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06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Vývoj podílu vlastních příjmů obcí na celkových příjmech</a:t>
            </a:r>
          </a:p>
        </p:txBody>
      </p:sp>
      <p:sp>
        <p:nvSpPr>
          <p:cNvPr id="737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cs-CZ" altLang="cs-CZ">
              <a:latin typeface="Arial" charset="0"/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79388" y="6092825"/>
            <a:ext cx="8785225" cy="276999"/>
          </a:xfrm>
          <a:prstGeom prst="rect">
            <a:avLst/>
          </a:prstGeom>
          <a:ln/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575"/>
            <a:ext cx="9144000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82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Daňové příjmy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73238"/>
            <a:ext cx="8496300" cy="43529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dirty="0">
                <a:latin typeface="Calibri" panose="020F0502020204030204" pitchFamily="34" charset="0"/>
              </a:rPr>
              <a:t>cca ½ celkových příjmů obcí</a:t>
            </a:r>
          </a:p>
          <a:p>
            <a:endParaRPr lang="cs-CZ" altLang="cs-CZ" sz="2800" dirty="0">
              <a:latin typeface="Calibri" panose="020F0502020204030204" pitchFamily="34" charset="0"/>
            </a:endParaRPr>
          </a:p>
          <a:p>
            <a:r>
              <a:rPr lang="cs-CZ" altLang="cs-CZ" sz="2800" dirty="0">
                <a:latin typeface="Calibri" panose="020F0502020204030204" pitchFamily="34" charset="0"/>
              </a:rPr>
              <a:t>příjmy ze svěřených a sdílených daní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příjmy z místních poplatků (zákon č. 565/1990 Sb.)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příjmy ze správních poplatků (</a:t>
            </a:r>
            <a:r>
              <a:rPr lang="cs-CZ" altLang="cs-CZ" sz="2800" dirty="0" smtClean="0">
                <a:latin typeface="Calibri" panose="020F0502020204030204" pitchFamily="34" charset="0"/>
              </a:rPr>
              <a:t>z. </a:t>
            </a:r>
            <a:r>
              <a:rPr lang="cs-CZ" altLang="cs-CZ" sz="2800" dirty="0">
                <a:latin typeface="Calibri" panose="020F0502020204030204" pitchFamily="34" charset="0"/>
              </a:rPr>
              <a:t>č. 634/2004 Sb.)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příjmy z ostatních poplatků</a:t>
            </a:r>
          </a:p>
        </p:txBody>
      </p:sp>
    </p:spTree>
    <p:extLst>
      <p:ext uri="{BB962C8B-B14F-4D97-AF65-F5344CB8AC3E}">
        <p14:creationId xmlns:p14="http://schemas.microsoft.com/office/powerpoint/2010/main" val="42308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Vývoj RUD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altLang="cs-CZ" sz="2800" dirty="0">
                <a:latin typeface="Calibri" panose="020F0502020204030204" pitchFamily="34" charset="0"/>
              </a:rPr>
              <a:t>Etapy: 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1993 – 1995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1996 – 2000</a:t>
            </a:r>
          </a:p>
          <a:p>
            <a:r>
              <a:rPr lang="cs-CZ" altLang="cs-CZ" sz="2800" dirty="0">
                <a:latin typeface="Calibri" panose="020F0502020204030204" pitchFamily="34" charset="0"/>
              </a:rPr>
              <a:t>2001 –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změna 2002 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změna 2008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změna od 2013</a:t>
            </a:r>
          </a:p>
        </p:txBody>
      </p:sp>
    </p:spTree>
    <p:extLst>
      <p:ext uri="{BB962C8B-B14F-4D97-AF65-F5344CB8AC3E}">
        <p14:creationId xmlns:p14="http://schemas.microsoft.com/office/powerpoint/2010/main" val="36570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107504" y="274638"/>
            <a:ext cx="8928992" cy="634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Na rozpočet můžeme nahlížet jako na: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16832"/>
            <a:ext cx="8229600" cy="42093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dirty="0" smtClean="0">
                <a:latin typeface="Cambria" panose="02040503050406030204" pitchFamily="18" charset="0"/>
              </a:rPr>
              <a:t>bilanci </a:t>
            </a:r>
            <a:r>
              <a:rPr lang="cs-CZ" altLang="cs-CZ" dirty="0">
                <a:latin typeface="Cambria" panose="02040503050406030204" pitchFamily="18" charset="0"/>
              </a:rPr>
              <a:t>příjmů a výdajů 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finanční plán obce 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decentralizovaný peněžní fond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nástroj prosazování obecní politiky </a:t>
            </a:r>
          </a:p>
          <a:p>
            <a:pPr marL="273050" indent="-273050">
              <a:spcBef>
                <a:spcPts val="1800"/>
              </a:spcBef>
            </a:pPr>
            <a:endParaRPr lang="cs-CZ" altLang="cs-CZ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1993 - 1995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dirty="0">
                <a:latin typeface="Calibri" panose="020F0502020204030204" pitchFamily="34" charset="0"/>
              </a:rPr>
              <a:t>100 % daně z nemovitostí (od 1994)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100 % daně z příjmu PO placená obcí (od 1994)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40 % (1993) daně z příjmu FO ze ZČ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podíl na celookresním výnosu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podíl stanoven na základě počtu obyvatel obce vůči počtu obyvatel okresu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(1994, 1995 vzrůst podílu)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100 % daně z příjmu FO SVČ</a:t>
            </a:r>
          </a:p>
        </p:txBody>
      </p:sp>
    </p:spTree>
    <p:extLst>
      <p:ext uri="{BB962C8B-B14F-4D97-AF65-F5344CB8AC3E}">
        <p14:creationId xmlns:p14="http://schemas.microsoft.com/office/powerpoint/2010/main" val="25058100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 idx="4294967295"/>
          </p:nvPr>
        </p:nvSpPr>
        <p:spPr>
          <a:xfrm>
            <a:off x="539750" y="333375"/>
            <a:ext cx="8229600" cy="6473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1996-2000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950" y="1341438"/>
            <a:ext cx="9036050" cy="52562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>
                <a:latin typeface="Calibri" panose="020F0502020204030204" pitchFamily="34" charset="0"/>
              </a:rPr>
              <a:t>100 % daně z nemovitostí</a:t>
            </a:r>
          </a:p>
          <a:p>
            <a:r>
              <a:rPr lang="cs-CZ" altLang="cs-CZ" sz="2400">
                <a:latin typeface="Calibri" panose="020F0502020204030204" pitchFamily="34" charset="0"/>
              </a:rPr>
              <a:t>100 % daně z příjmu PO placené obcí</a:t>
            </a:r>
          </a:p>
          <a:p>
            <a:r>
              <a:rPr lang="cs-CZ" altLang="cs-CZ" sz="2400">
                <a:latin typeface="Calibri" panose="020F0502020204030204" pitchFamily="34" charset="0"/>
              </a:rPr>
              <a:t>10 % daně z příjmu FO ze ZČ</a:t>
            </a:r>
          </a:p>
          <a:p>
            <a:pPr lvl="1"/>
            <a:r>
              <a:rPr lang="cs-CZ" altLang="cs-CZ" sz="2400">
                <a:latin typeface="Calibri" panose="020F0502020204030204" pitchFamily="34" charset="0"/>
              </a:rPr>
              <a:t>podíl na dani FO ze ZČ do rozpočtu té obce, kde bylo sídlo či bydliště plátce - umístění plátcovy pokladny</a:t>
            </a:r>
          </a:p>
          <a:p>
            <a:r>
              <a:rPr lang="cs-CZ" altLang="cs-CZ" sz="2400">
                <a:latin typeface="Calibri" panose="020F0502020204030204" pitchFamily="34" charset="0"/>
              </a:rPr>
              <a:t>20 % daně z příjmu FO ze ZČ</a:t>
            </a:r>
          </a:p>
          <a:p>
            <a:pPr lvl="1"/>
            <a:r>
              <a:rPr lang="cs-CZ" altLang="cs-CZ" sz="2400">
                <a:latin typeface="Calibri" panose="020F0502020204030204" pitchFamily="34" charset="0"/>
              </a:rPr>
              <a:t>podíl na celookresním výnosu, </a:t>
            </a:r>
          </a:p>
          <a:p>
            <a:pPr lvl="1"/>
            <a:r>
              <a:rPr lang="cs-CZ" altLang="cs-CZ" sz="2400">
                <a:latin typeface="Calibri" panose="020F0502020204030204" pitchFamily="34" charset="0"/>
              </a:rPr>
              <a:t>na základě počtu obyvatel obce vůči počtu obyvatel okresu</a:t>
            </a:r>
          </a:p>
          <a:p>
            <a:r>
              <a:rPr lang="cs-CZ" altLang="cs-CZ" sz="2400">
                <a:latin typeface="Calibri" panose="020F0502020204030204" pitchFamily="34" charset="0"/>
              </a:rPr>
              <a:t>100 % daně z příjmu FO SVČ</a:t>
            </a:r>
          </a:p>
          <a:p>
            <a:r>
              <a:rPr lang="cs-CZ" altLang="cs-CZ" sz="2400">
                <a:latin typeface="Calibri" panose="020F0502020204030204" pitchFamily="34" charset="0"/>
              </a:rPr>
              <a:t>20 % daně z příjmu PO </a:t>
            </a:r>
          </a:p>
          <a:p>
            <a:pPr lvl="1"/>
            <a:r>
              <a:rPr lang="cs-CZ" altLang="cs-CZ" sz="2400">
                <a:latin typeface="Calibri" panose="020F0502020204030204" pitchFamily="34" charset="0"/>
              </a:rPr>
              <a:t>dle počtu obyvatel obce vůči počtu obyvatel státu</a:t>
            </a:r>
          </a:p>
        </p:txBody>
      </p:sp>
    </p:spTree>
    <p:extLst>
      <p:ext uri="{BB962C8B-B14F-4D97-AF65-F5344CB8AC3E}">
        <p14:creationId xmlns:p14="http://schemas.microsoft.com/office/powerpoint/2010/main" val="3822996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501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2001 - 2012</a:t>
            </a:r>
          </a:p>
        </p:txBody>
      </p:sp>
      <p:sp>
        <p:nvSpPr>
          <p:cNvPr id="78851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557338"/>
            <a:ext cx="8569325" cy="49434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dirty="0">
                <a:latin typeface="Calibri" panose="020F0502020204030204" pitchFamily="34" charset="0"/>
              </a:rPr>
              <a:t>Zákon č. 243/2000 Sb., o rozpočtovém určení výnosů některých daní územním samosprávným celkům a některým státním fondům </a:t>
            </a:r>
            <a:r>
              <a:rPr lang="cs-CZ" altLang="cs-CZ" sz="2400" dirty="0" smtClean="0">
                <a:latin typeface="Calibri" panose="020F0502020204030204" pitchFamily="34" charset="0"/>
              </a:rPr>
              <a:t>(</a:t>
            </a:r>
            <a:r>
              <a:rPr lang="cs-CZ" altLang="cs-CZ" sz="2400" dirty="0">
                <a:latin typeface="Calibri" panose="020F0502020204030204" pitchFamily="34" charset="0"/>
              </a:rPr>
              <a:t>zákon o rozpočtovém určení daní)</a:t>
            </a:r>
          </a:p>
          <a:p>
            <a:endParaRPr lang="cs-CZ" altLang="cs-CZ" sz="2400" dirty="0">
              <a:latin typeface="Calibri" panose="020F0502020204030204" pitchFamily="34" charset="0"/>
            </a:endParaRPr>
          </a:p>
          <a:p>
            <a:r>
              <a:rPr lang="cs-CZ" altLang="cs-CZ" sz="2400" dirty="0">
                <a:latin typeface="Calibri" panose="020F0502020204030204" pitchFamily="34" charset="0"/>
              </a:rPr>
              <a:t>Prováděcí vyhláška na příslušný rozpočtový rok</a:t>
            </a:r>
          </a:p>
          <a:p>
            <a:endParaRPr lang="cs-CZ" alt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2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>
          <a:xfrm>
            <a:off x="571500" y="333375"/>
            <a:ext cx="8229600" cy="5033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2001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484313"/>
            <a:ext cx="8893175" cy="53736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dirty="0">
                <a:latin typeface="Calibri" panose="020F0502020204030204" pitchFamily="34" charset="0"/>
              </a:rPr>
              <a:t>100 % daně z nemovitostí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100 % daně z příjmu PO placená obcí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30 % daň z příjmu FO SVČ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Procento* z 20,59 % podílu na: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DPH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právnických osob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FO ze ZČ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FO placené srážkou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FO SVČ (70 </a:t>
            </a:r>
            <a:r>
              <a:rPr lang="cs-CZ" altLang="cs-CZ" sz="2400" dirty="0" smtClean="0">
                <a:latin typeface="Calibri" panose="020F0502020204030204" pitchFamily="34" charset="0"/>
              </a:rPr>
              <a:t>%)</a:t>
            </a:r>
          </a:p>
          <a:p>
            <a:pPr marL="57150" indent="0">
              <a:buNone/>
            </a:pPr>
            <a:r>
              <a:rPr lang="cs-CZ" altLang="cs-CZ" sz="2400" dirty="0" smtClean="0">
                <a:latin typeface="Calibri" panose="020F0502020204030204" pitchFamily="34" charset="0"/>
              </a:rPr>
              <a:t>* </a:t>
            </a:r>
            <a:r>
              <a:rPr lang="cs-CZ" altLang="cs-CZ" sz="2400" dirty="0">
                <a:latin typeface="Calibri" panose="020F0502020204030204" pitchFamily="34" charset="0"/>
              </a:rPr>
              <a:t>Procento – vyhláška MF - podíl násobku počtu obyvatel obce a koeficientu dané velikostní kategorie obce k součtu těchto násobků všech obcí v ČR.</a:t>
            </a:r>
          </a:p>
        </p:txBody>
      </p:sp>
    </p:spTree>
    <p:extLst>
      <p:ext uri="{BB962C8B-B14F-4D97-AF65-F5344CB8AC3E}">
        <p14:creationId xmlns:p14="http://schemas.microsoft.com/office/powerpoint/2010/main" val="38070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6632"/>
            <a:ext cx="8515350" cy="3600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cs-CZ" altLang="cs-CZ" sz="2800" b="1" cap="small" dirty="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rPr>
              <a:t>Koeficienty velikostních kategorii obci ČR</a:t>
            </a:r>
          </a:p>
        </p:txBody>
      </p:sp>
      <p:graphicFrame>
        <p:nvGraphicFramePr>
          <p:cNvPr id="80952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168466"/>
              </p:ext>
            </p:extLst>
          </p:nvPr>
        </p:nvGraphicFramePr>
        <p:xfrm>
          <a:off x="1764506" y="620688"/>
          <a:ext cx="5614987" cy="5760720"/>
        </p:xfrm>
        <a:graphic>
          <a:graphicData uri="http://schemas.openxmlformats.org/drawingml/2006/table">
            <a:tbl>
              <a:tblPr/>
              <a:tblGrid>
                <a:gridCol w="3371850"/>
                <a:gridCol w="2243137"/>
              </a:tblGrid>
              <a:tr h="349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Obce s počtem obyvatel*) 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od - do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Koeficienty velikostní kategorie obcí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do 100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0,4213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101 - 200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0,5370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201 - 300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0,5630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301 - 1 500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0,5881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1 501 - 5 000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0,5977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5 001 - 10 000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0,6150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10 001 - 20 000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0,7016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20 001 - 30 000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0,7102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30 001 - 40 000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0,7449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40 001 - 50 000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0,8142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50 001 - 100 000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0,8487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49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100 001 - 150 000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1,0393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150 001 a výše obyvatel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1,6715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Hlavní město Praha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2,7611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80949" name="Rectangle 53"/>
          <p:cNvSpPr>
            <a:spLocks noChangeArrowheads="1"/>
          </p:cNvSpPr>
          <p:nvPr/>
        </p:nvSpPr>
        <p:spPr bwMode="auto">
          <a:xfrm>
            <a:off x="1258888" y="6457563"/>
            <a:ext cx="6626225" cy="276999"/>
          </a:xfrm>
          <a:prstGeom prst="rect">
            <a:avLst/>
          </a:prstGeom>
          <a:ln/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* Dle ČSÚ k 1. lednu běžného roku, Pramen: Příloha č. 2 k zákonu č. 243/2000 Sb.</a:t>
            </a:r>
          </a:p>
        </p:txBody>
      </p:sp>
    </p:spTree>
    <p:extLst>
      <p:ext uri="{BB962C8B-B14F-4D97-AF65-F5344CB8AC3E}">
        <p14:creationId xmlns:p14="http://schemas.microsoft.com/office/powerpoint/2010/main" val="36302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6632"/>
            <a:ext cx="8229600" cy="6755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2002-2007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950" y="981075"/>
            <a:ext cx="9036050" cy="5373688"/>
          </a:xfrm>
        </p:spPr>
        <p:txBody>
          <a:bodyPr/>
          <a:lstStyle/>
          <a:p>
            <a:r>
              <a:rPr lang="cs-CZ" altLang="cs-CZ" sz="2400" dirty="0">
                <a:latin typeface="Calibri" panose="020F0502020204030204" pitchFamily="34" charset="0"/>
              </a:rPr>
              <a:t>100 % daně z nemovitostí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100 % daně z příjmu PO placená obcí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30 % z výnosu záloh na daň z příjmu FO SVČ</a:t>
            </a:r>
          </a:p>
          <a:p>
            <a:r>
              <a:rPr lang="cs-CZ" altLang="cs-CZ" sz="2400" dirty="0">
                <a:solidFill>
                  <a:srgbClr val="0069D2"/>
                </a:solidFill>
                <a:latin typeface="Calibri" panose="020F0502020204030204" pitchFamily="34" charset="0"/>
              </a:rPr>
              <a:t>1,5 % </a:t>
            </a:r>
            <a:r>
              <a:rPr lang="cs-CZ" altLang="cs-CZ" sz="2400" dirty="0" err="1">
                <a:solidFill>
                  <a:srgbClr val="0069D2"/>
                </a:solidFill>
                <a:latin typeface="Calibri" panose="020F0502020204030204" pitchFamily="34" charset="0"/>
              </a:rPr>
              <a:t>DzP</a:t>
            </a:r>
            <a:r>
              <a:rPr lang="cs-CZ" altLang="cs-CZ" sz="2400" dirty="0">
                <a:solidFill>
                  <a:srgbClr val="0069D2"/>
                </a:solidFill>
                <a:latin typeface="Calibri" panose="020F0502020204030204" pitchFamily="34" charset="0"/>
              </a:rPr>
              <a:t> FO ZČ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podíl počtu zaměstnanců v obci k počtu zaměstnanců v ČR</a:t>
            </a:r>
          </a:p>
          <a:p>
            <a:r>
              <a:rPr lang="cs-CZ" altLang="cs-CZ" sz="2400" dirty="0">
                <a:latin typeface="Calibri" panose="020F0502020204030204" pitchFamily="34" charset="0"/>
              </a:rPr>
              <a:t>Procento</a:t>
            </a:r>
            <a:r>
              <a:rPr lang="cs-CZ" altLang="cs-CZ" sz="2400" baseline="30000" dirty="0">
                <a:latin typeface="Calibri" panose="020F0502020204030204" pitchFamily="34" charset="0"/>
              </a:rPr>
              <a:t>*</a:t>
            </a:r>
            <a:r>
              <a:rPr lang="cs-CZ" altLang="cs-CZ" sz="2400" dirty="0">
                <a:latin typeface="Calibri" panose="020F0502020204030204" pitchFamily="34" charset="0"/>
              </a:rPr>
              <a:t> z 20,59 % podílu na: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DPH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právnických osob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FO ze ZČ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FO placené srážkou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daně z příjmu FO SVČ (</a:t>
            </a:r>
            <a:r>
              <a:rPr lang="cs-CZ" altLang="cs-CZ" sz="2400" dirty="0">
                <a:solidFill>
                  <a:srgbClr val="0069D2"/>
                </a:solidFill>
                <a:latin typeface="Calibri" panose="020F0502020204030204" pitchFamily="34" charset="0"/>
              </a:rPr>
              <a:t>ze 60 % výnosu</a:t>
            </a:r>
            <a:r>
              <a:rPr lang="cs-CZ" altLang="cs-CZ" sz="2400" dirty="0">
                <a:latin typeface="Calibri" panose="020F0502020204030204" pitchFamily="34" charset="0"/>
              </a:rPr>
              <a:t>)</a:t>
            </a:r>
          </a:p>
          <a:p>
            <a:pPr lvl="1">
              <a:buFontTx/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* </a:t>
            </a:r>
            <a:r>
              <a:rPr lang="cs-CZ" altLang="cs-CZ" sz="2000" dirty="0">
                <a:latin typeface="Calibri" panose="020F0502020204030204" pitchFamily="34" charset="0"/>
              </a:rPr>
              <a:t>Procento – vyhláška MF - podíl násobku počtu obyvatel obce a koeficientu dané velikostní kategorie obce k součtu těchto násobků všech obcí v ČR.</a:t>
            </a:r>
          </a:p>
        </p:txBody>
      </p:sp>
    </p:spTree>
    <p:extLst>
      <p:ext uri="{BB962C8B-B14F-4D97-AF65-F5344CB8AC3E}">
        <p14:creationId xmlns:p14="http://schemas.microsoft.com/office/powerpoint/2010/main" val="9563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228601"/>
            <a:ext cx="8534400" cy="6081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2008-2012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557338"/>
            <a:ext cx="8713788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100 % daň z nemovitostí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100 % daně z příjmu právnických osob pokud je poplatníkem obec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30 % z výnosu záloh na daň z příjmu fyzických osob SVČ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1,5 % výnosu daně z příjmu fyzických osob ze závislé činnosti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„procento“ z </a:t>
            </a:r>
            <a:r>
              <a:rPr lang="cs-CZ" altLang="cs-CZ" sz="2400">
                <a:solidFill>
                  <a:srgbClr val="0069D2"/>
                </a:solidFill>
                <a:latin typeface="Calibri" panose="020F0502020204030204" pitchFamily="34" charset="0"/>
              </a:rPr>
              <a:t>21,4 %</a:t>
            </a:r>
            <a:r>
              <a:rPr lang="cs-CZ" altLang="cs-CZ" sz="2400">
                <a:latin typeface="Calibri" panose="020F0502020204030204" pitchFamily="34" charset="0"/>
              </a:rPr>
              <a:t> z celostátního výnosu: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daně z přidané hodnoty*,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daně z příjmu fyzických osob ze závislé činnosti,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daně z příjmu fyzických osob placené srážkou,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60 % daně z příjmu fyzických osob SVČ,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daně z příjmu právnických osob </a:t>
            </a:r>
          </a:p>
          <a:p>
            <a:pPr>
              <a:lnSpc>
                <a:spcPct val="80000"/>
              </a:lnSpc>
            </a:pPr>
            <a:endParaRPr lang="cs-CZ" altLang="cs-CZ" sz="280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latin typeface="Calibri" panose="020F0502020204030204" pitchFamily="34" charset="0"/>
              </a:rPr>
              <a:t>* </a:t>
            </a:r>
            <a:r>
              <a:rPr lang="cs-CZ" altLang="cs-CZ" sz="2000">
                <a:latin typeface="Calibri" panose="020F0502020204030204" pitchFamily="34" charset="0"/>
              </a:rPr>
              <a:t>V roce 2012 podíl na </a:t>
            </a:r>
            <a:r>
              <a:rPr lang="cs-CZ" altLang="cs-CZ" sz="2400">
                <a:solidFill>
                  <a:srgbClr val="0069D2"/>
                </a:solidFill>
                <a:latin typeface="Calibri" panose="020F0502020204030204" pitchFamily="34" charset="0"/>
              </a:rPr>
              <a:t>19,93 %</a:t>
            </a:r>
            <a:r>
              <a:rPr lang="cs-CZ" altLang="cs-CZ" sz="280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0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921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„Procento“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84313"/>
            <a:ext cx="8964612" cy="5373687"/>
          </a:xfrm>
        </p:spPr>
        <p:txBody>
          <a:bodyPr/>
          <a:lstStyle/>
          <a:p>
            <a:r>
              <a:rPr lang="cs-CZ" altLang="cs-CZ" sz="2800" dirty="0" err="1">
                <a:latin typeface="Calibri" panose="020F0502020204030204" pitchFamily="34" charset="0"/>
              </a:rPr>
              <a:t>Kriteria</a:t>
            </a:r>
            <a:r>
              <a:rPr lang="cs-CZ" altLang="cs-CZ" sz="2800" dirty="0"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3 %	   Výměra obce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3 %	   Počet obyvatel obce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94 %	 „Přepočtený počet obyvatel obce“ – postupné přechody/přepočítací koeficienty</a:t>
            </a:r>
          </a:p>
        </p:txBody>
      </p:sp>
    </p:spTree>
    <p:extLst>
      <p:ext uri="{BB962C8B-B14F-4D97-AF65-F5344CB8AC3E}">
        <p14:creationId xmlns:p14="http://schemas.microsoft.com/office/powerpoint/2010/main" val="28145717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Daňové příjmy na obyvatele </a:t>
            </a:r>
            <a:br>
              <a:rPr lang="cs-CZ" altLang="cs-CZ" sz="3400" b="1" cap="small">
                <a:latin typeface="Georgia" pitchFamily="18" charset="0"/>
              </a:rPr>
            </a:br>
            <a:r>
              <a:rPr lang="cs-CZ" altLang="cs-CZ" sz="3400" b="1" cap="small">
                <a:latin typeface="Georgia" pitchFamily="18" charset="0"/>
              </a:rPr>
              <a:t>- bez DPPO za obce (2012, tis. Kč)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79388" y="6597650"/>
            <a:ext cx="8785225" cy="276999"/>
          </a:xfrm>
          <a:prstGeom prst="rect">
            <a:avLst/>
          </a:prstGeom>
          <a:ln/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endParaRPr lang="cs-CZ" altLang="cs-CZ" sz="1200" dirty="0">
              <a:latin typeface="Calibri" panose="020F0502020204030204" pitchFamily="34" charset="0"/>
            </a:endParaRPr>
          </a:p>
        </p:txBody>
      </p:sp>
      <p:pic>
        <p:nvPicPr>
          <p:cNvPr id="1034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00213"/>
            <a:ext cx="8604250" cy="45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634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91512" cy="50378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2013 – současné RUD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736"/>
            <a:ext cx="8856662" cy="54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100 % daň z nemovitostí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100 % DPPO pokud je poplatníkem obec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30 % z výnosu záloh na DPFO SVČ – dle sídla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1,5 % výnosu DPFO ze ZČ – dle místa výkonu práce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„procento“ z </a:t>
            </a:r>
            <a:r>
              <a:rPr lang="cs-CZ" altLang="cs-CZ" sz="2400">
                <a:solidFill>
                  <a:srgbClr val="0069D2"/>
                </a:solidFill>
                <a:latin typeface="Calibri" panose="020F0502020204030204" pitchFamily="34" charset="0"/>
              </a:rPr>
              <a:t>20,83 %</a:t>
            </a:r>
            <a:r>
              <a:rPr lang="cs-CZ" altLang="cs-CZ" sz="24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2400">
                <a:latin typeface="Calibri" panose="020F0502020204030204" pitchFamily="34" charset="0"/>
              </a:rPr>
              <a:t>* z celostátního hrubého výnosu: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DPH,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„procento“ z </a:t>
            </a:r>
            <a:r>
              <a:rPr lang="cs-CZ" altLang="cs-CZ" sz="2400">
                <a:solidFill>
                  <a:srgbClr val="0069D2"/>
                </a:solidFill>
                <a:latin typeface="Calibri" panose="020F0502020204030204" pitchFamily="34" charset="0"/>
              </a:rPr>
              <a:t>22,87 %</a:t>
            </a:r>
            <a:r>
              <a:rPr lang="cs-CZ" altLang="cs-CZ" sz="2400">
                <a:latin typeface="Calibri" panose="020F0502020204030204" pitchFamily="34" charset="0"/>
              </a:rPr>
              <a:t> **z celostátního hrubého výnosu: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DPFO ZČ, </a:t>
            </a:r>
          </a:p>
          <a:p>
            <a:pPr>
              <a:spcBef>
                <a:spcPct val="0"/>
              </a:spcBef>
              <a:buClr>
                <a:schemeClr val="bg1"/>
              </a:buClr>
            </a:pPr>
            <a:r>
              <a:rPr lang="cs-CZ" altLang="cs-CZ" sz="2400">
                <a:latin typeface="Calibri" panose="020F0502020204030204" pitchFamily="34" charset="0"/>
              </a:rPr>
              <a:t>„procento“ z </a:t>
            </a:r>
            <a:r>
              <a:rPr lang="cs-CZ" altLang="cs-CZ" sz="2400">
                <a:solidFill>
                  <a:srgbClr val="0069D2"/>
                </a:solidFill>
                <a:latin typeface="Calibri" panose="020F0502020204030204" pitchFamily="34" charset="0"/>
              </a:rPr>
              <a:t>23,58 %</a:t>
            </a:r>
            <a:r>
              <a:rPr lang="cs-CZ" altLang="cs-CZ" sz="2400">
                <a:latin typeface="Calibri" panose="020F0502020204030204" pitchFamily="34" charset="0"/>
              </a:rPr>
              <a:t> z celostátního hrubého výnosu: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DPFO placené srážkou,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60 % DPFO SVČ,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latin typeface="Calibri" panose="020F0502020204030204" pitchFamily="34" charset="0"/>
              </a:rPr>
              <a:t>DPPO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40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latin typeface="Calibri" panose="020F0502020204030204" pitchFamily="34" charset="0"/>
              </a:rPr>
              <a:t>* Od r. 2016 procento z 21,93 %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latin typeface="Calibri" panose="020F0502020204030204" pitchFamily="34" charset="0"/>
              </a:rPr>
              <a:t>** Od r. 2016 procento z 23,58 %</a:t>
            </a:r>
          </a:p>
        </p:txBody>
      </p:sp>
    </p:spTree>
    <p:extLst>
      <p:ext uri="{BB962C8B-B14F-4D97-AF65-F5344CB8AC3E}">
        <p14:creationId xmlns:p14="http://schemas.microsoft.com/office/powerpoint/2010/main" val="418722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539552" y="1556792"/>
            <a:ext cx="8229600" cy="9366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Základní rovnice rozpočtového hospodaření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852937"/>
            <a:ext cx="8229600" cy="792088"/>
          </a:xfrm>
        </p:spPr>
        <p:txBody>
          <a:bodyPr/>
          <a:lstStyle/>
          <a:p>
            <a:pPr marL="273050" indent="-273050" algn="ctr">
              <a:buFontTx/>
              <a:buNone/>
            </a:pPr>
            <a:r>
              <a:rPr lang="cs-CZ" altLang="cs-CZ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příjmy – výdaje = (-) financování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921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„Procento“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84313"/>
            <a:ext cx="8641084" cy="4464967"/>
          </a:xfrm>
        </p:spPr>
        <p:txBody>
          <a:bodyPr/>
          <a:lstStyle/>
          <a:p>
            <a:r>
              <a:rPr lang="cs-CZ" altLang="cs-CZ" sz="2800" dirty="0" err="1">
                <a:latin typeface="Calibri" panose="020F0502020204030204" pitchFamily="34" charset="0"/>
              </a:rPr>
              <a:t>Kriteria</a:t>
            </a:r>
            <a:r>
              <a:rPr lang="cs-CZ" altLang="cs-CZ" sz="2800" dirty="0"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3 %	Výměra obce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10 %	Počet obyvatel obce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7 %	Počet dětí v MŠ a žáků v ZŠ  </a:t>
            </a:r>
          </a:p>
          <a:p>
            <a:pPr lvl="1"/>
            <a:r>
              <a:rPr lang="cs-CZ" altLang="cs-CZ" dirty="0">
                <a:latin typeface="Calibri" panose="020F0502020204030204" pitchFamily="34" charset="0"/>
              </a:rPr>
              <a:t>váha 80 %	„Přepočtený počet obyvatel obce“ – postupné přechody/přepočítací koeficienty</a:t>
            </a:r>
          </a:p>
        </p:txBody>
      </p:sp>
    </p:spTree>
    <p:extLst>
      <p:ext uri="{BB962C8B-B14F-4D97-AF65-F5344CB8AC3E}">
        <p14:creationId xmlns:p14="http://schemas.microsoft.com/office/powerpoint/2010/main" val="25293431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9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Celkové procento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9144000" cy="5230812"/>
          </a:xfrm>
        </p:spPr>
        <p:txBody>
          <a:bodyPr/>
          <a:lstStyle/>
          <a:p>
            <a:r>
              <a:rPr lang="cs-CZ" altLang="cs-CZ" sz="2400" dirty="0">
                <a:latin typeface="Calibri" panose="020F0502020204030204" pitchFamily="34" charset="0"/>
              </a:rPr>
              <a:t>kterým se ostatní obce podílejí na části celostátního hrubého výnosu daní – podíl:</a:t>
            </a:r>
          </a:p>
          <a:p>
            <a:pPr>
              <a:buFontTx/>
              <a:buNone/>
            </a:pPr>
            <a:r>
              <a:rPr lang="cs-CZ" altLang="cs-CZ" sz="800" dirty="0">
                <a:latin typeface="Calibri" panose="020F0502020204030204" pitchFamily="34" charset="0"/>
              </a:rPr>
              <a:t> </a:t>
            </a:r>
            <a:endParaRPr lang="cs-CZ" altLang="cs-CZ" sz="900" dirty="0">
              <a:latin typeface="Calibri" panose="020F0502020204030204" pitchFamily="34" charset="0"/>
            </a:endParaRP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dle prováděcí vyhlášky na příslušný rok</a:t>
            </a:r>
          </a:p>
          <a:p>
            <a:pPr lvl="1">
              <a:buFontTx/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  <a:hlinkClick r:id="rId2"/>
              </a:rPr>
              <a:t>prováděcí vyhláška MF ČR r. 2014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1"/>
            <a:r>
              <a:rPr lang="cs-CZ" altLang="cs-CZ" sz="2400" dirty="0" smtClean="0">
                <a:latin typeface="Calibri" panose="020F0502020204030204" pitchFamily="34" charset="0"/>
              </a:rPr>
              <a:t>Výpočet</a:t>
            </a:r>
          </a:p>
          <a:p>
            <a:pPr marL="457200" lvl="1" indent="0"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1800" i="1" dirty="0" smtClean="0">
                <a:latin typeface="Calibri" panose="020F0502020204030204" pitchFamily="34" charset="0"/>
              </a:rPr>
              <a:t>PK – přepočítací koeficient, PO – počet obyvatel:</a:t>
            </a:r>
            <a:endParaRPr lang="cs-CZ" altLang="cs-CZ" sz="1800" i="1" dirty="0">
              <a:latin typeface="Calibri" panose="020F0502020204030204" pitchFamily="34" charset="0"/>
            </a:endParaRPr>
          </a:p>
          <a:p>
            <a:pPr lvl="1">
              <a:buFontTx/>
              <a:buNone/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cs-CZ" altLang="cs-CZ" sz="1800" dirty="0" smtClean="0">
                <a:latin typeface="Calibri" panose="020F0502020204030204" pitchFamily="34" charset="0"/>
              </a:rPr>
              <a:t>PK pro </a:t>
            </a:r>
            <a:r>
              <a:rPr lang="cs-CZ" altLang="cs-CZ" sz="1800" dirty="0">
                <a:latin typeface="Calibri" panose="020F0502020204030204" pitchFamily="34" charset="0"/>
              </a:rPr>
              <a:t>ostatní obce * </a:t>
            </a:r>
            <a:r>
              <a:rPr lang="cs-CZ" altLang="cs-CZ" sz="1800" dirty="0" smtClean="0">
                <a:latin typeface="Calibri" panose="020F0502020204030204" pitchFamily="34" charset="0"/>
              </a:rPr>
              <a:t>PO v </a:t>
            </a:r>
            <a:r>
              <a:rPr lang="cs-CZ" altLang="cs-CZ" sz="1800" dirty="0">
                <a:latin typeface="Calibri" panose="020F0502020204030204" pitchFamily="34" charset="0"/>
              </a:rPr>
              <a:t>ostatních obcích</a:t>
            </a:r>
          </a:p>
          <a:p>
            <a:pPr algn="ctr">
              <a:buFontTx/>
              <a:buNone/>
            </a:pPr>
            <a:r>
              <a:rPr lang="cs-CZ" altLang="cs-CZ" sz="1800" dirty="0" smtClean="0">
                <a:latin typeface="Calibri" panose="020F0502020204030204" pitchFamily="34" charset="0"/>
              </a:rPr>
              <a:t>(PK ostatní </a:t>
            </a:r>
            <a:r>
              <a:rPr lang="cs-CZ" altLang="cs-CZ" sz="1800" dirty="0">
                <a:latin typeface="Calibri" panose="020F0502020204030204" pitchFamily="34" charset="0"/>
              </a:rPr>
              <a:t>obce * </a:t>
            </a:r>
            <a:r>
              <a:rPr lang="cs-CZ" altLang="cs-CZ" sz="1800" dirty="0" smtClean="0">
                <a:latin typeface="Calibri" panose="020F0502020204030204" pitchFamily="34" charset="0"/>
              </a:rPr>
              <a:t>PO ostatní obce) +</a:t>
            </a:r>
          </a:p>
          <a:p>
            <a:pPr algn="ctr">
              <a:buFontTx/>
              <a:buNone/>
            </a:pPr>
            <a:r>
              <a:rPr lang="cs-CZ" altLang="cs-CZ" sz="1800" dirty="0" smtClean="0">
                <a:latin typeface="Calibri" panose="020F0502020204030204" pitchFamily="34" charset="0"/>
              </a:rPr>
              <a:t>(PK Praha </a:t>
            </a:r>
            <a:r>
              <a:rPr lang="cs-CZ" altLang="cs-CZ" sz="1800" dirty="0">
                <a:latin typeface="Calibri" panose="020F0502020204030204" pitchFamily="34" charset="0"/>
              </a:rPr>
              <a:t>* </a:t>
            </a:r>
            <a:r>
              <a:rPr lang="cs-CZ" altLang="cs-CZ" sz="1800" dirty="0" smtClean="0">
                <a:latin typeface="Calibri" panose="020F0502020204030204" pitchFamily="34" charset="0"/>
              </a:rPr>
              <a:t>PO Praha) + (PK Plzeň </a:t>
            </a:r>
            <a:r>
              <a:rPr lang="cs-CZ" altLang="cs-CZ" sz="1800" dirty="0">
                <a:latin typeface="Calibri" panose="020F0502020204030204" pitchFamily="34" charset="0"/>
              </a:rPr>
              <a:t>* </a:t>
            </a:r>
            <a:r>
              <a:rPr lang="cs-CZ" altLang="cs-CZ" sz="1800" dirty="0" smtClean="0">
                <a:latin typeface="Calibri" panose="020F0502020204030204" pitchFamily="34" charset="0"/>
              </a:rPr>
              <a:t>PO Plzeň) + (PK Ostrava </a:t>
            </a:r>
            <a:r>
              <a:rPr lang="cs-CZ" altLang="cs-CZ" sz="1800" dirty="0">
                <a:latin typeface="Calibri" panose="020F0502020204030204" pitchFamily="34" charset="0"/>
              </a:rPr>
              <a:t>* </a:t>
            </a:r>
            <a:r>
              <a:rPr lang="cs-CZ" altLang="cs-CZ" sz="1800" dirty="0" smtClean="0">
                <a:latin typeface="Calibri" panose="020F0502020204030204" pitchFamily="34" charset="0"/>
              </a:rPr>
              <a:t>PO Ostrava) + (PK Brno </a:t>
            </a:r>
            <a:r>
              <a:rPr lang="cs-CZ" altLang="cs-CZ" sz="1800" dirty="0">
                <a:latin typeface="Calibri" panose="020F0502020204030204" pitchFamily="34" charset="0"/>
              </a:rPr>
              <a:t>* </a:t>
            </a:r>
            <a:r>
              <a:rPr lang="cs-CZ" altLang="cs-CZ" sz="1800" dirty="0" smtClean="0">
                <a:latin typeface="Calibri" panose="020F0502020204030204" pitchFamily="34" charset="0"/>
              </a:rPr>
              <a:t>PO Brno)</a:t>
            </a:r>
            <a:endParaRPr lang="cs-CZ" altLang="cs-CZ" sz="2000" dirty="0">
              <a:latin typeface="Calibri" panose="020F0502020204030204" pitchFamily="34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179388" y="4797152"/>
            <a:ext cx="88566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>
                <a:latin typeface="Georgia" pitchFamily="18" charset="0"/>
              </a:rPr>
              <a:t>Přepočítací koeficient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6364948"/>
              </p:ext>
            </p:extLst>
          </p:nvPr>
        </p:nvGraphicFramePr>
        <p:xfrm>
          <a:off x="617538" y="2339975"/>
          <a:ext cx="7699375" cy="2926080"/>
        </p:xfrm>
        <a:graphic>
          <a:graphicData uri="http://schemas.openxmlformats.org/drawingml/2006/table">
            <a:tbl>
              <a:tblPr/>
              <a:tblGrid>
                <a:gridCol w="3968750"/>
                <a:gridCol w="1930400"/>
                <a:gridCol w="1800225"/>
              </a:tblGrid>
              <a:tr h="454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4095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4,2098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4,0641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Plzeň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2,5273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2,2961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Ostrava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2,5273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2,2961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2,5273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2,2961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Ostatní obce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6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2800" b="1" cap="small">
                <a:latin typeface="Georgia" pitchFamily="18" charset="0"/>
              </a:rPr>
              <a:t>Koeficienty postupných přechodů </a:t>
            </a:r>
            <a:br>
              <a:rPr lang="cs-CZ" altLang="cs-CZ" sz="2800" b="1" cap="small">
                <a:latin typeface="Georgia" pitchFamily="18" charset="0"/>
              </a:rPr>
            </a:br>
            <a:r>
              <a:rPr lang="cs-CZ" altLang="cs-CZ" sz="2800" b="1" cap="small">
                <a:latin typeface="Georgia" pitchFamily="18" charset="0"/>
              </a:rPr>
              <a:t>a násobky postupných přechodů - změny</a:t>
            </a:r>
          </a:p>
        </p:txBody>
      </p:sp>
      <p:graphicFrame>
        <p:nvGraphicFramePr>
          <p:cNvPr id="8909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376212"/>
              </p:ext>
            </p:extLst>
          </p:nvPr>
        </p:nvGraphicFramePr>
        <p:xfrm>
          <a:off x="323528" y="1196752"/>
          <a:ext cx="8640763" cy="5486400"/>
        </p:xfrm>
        <a:graphic>
          <a:graphicData uri="http://schemas.openxmlformats.org/drawingml/2006/table">
            <a:tbl>
              <a:tblPr/>
              <a:tblGrid>
                <a:gridCol w="1008063"/>
                <a:gridCol w="1798637"/>
                <a:gridCol w="1439863"/>
                <a:gridCol w="4394200"/>
              </a:tblGrid>
              <a:tr h="8784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obce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Koeficient postupných přechodů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Násobek postupných přechodů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0 – 300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1,000 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 počet obyvatel obce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3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0 – 50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1,000 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 počet obyvatel obce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301 – 5 000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1,0640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300 + 1,0640 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z počtu obyvatel obce přesahujících 300  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51 – 2 000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1,0700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50 + 1,0700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z počtu obyvatel obce přesahujících 50 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5 001 – 30 000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1,3872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5 300,8 + 1,3872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z počtu obyvatel obce přesahujících 5 000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2 001 – 30 000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1,1523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2136,5 + 1,1523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z počtu obyvatel obce přesahujících 2 000  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30 000 a více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1,7629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39 980,8 + 1,7629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z počtu obyvatel obce přesahujících 30 000  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r. 2013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30 000 a více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1,3663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34 400 + 1,3663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x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počet obyvatel z počtu obyvatel obce přesahujících 30 000  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3939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4905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2800" b="1" cap="small">
                <a:latin typeface="Georgia" pitchFamily="18" charset="0"/>
              </a:rPr>
              <a:t>Daňové příjmy obcí</a:t>
            </a:r>
          </a:p>
        </p:txBody>
      </p:sp>
      <p:sp>
        <p:nvSpPr>
          <p:cNvPr id="901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endParaRPr lang="cs-CZ" altLang="cs-CZ">
              <a:latin typeface="Arial" charset="0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256846" y="6428988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r>
              <a:rPr lang="cs-CZ" altLang="cs-CZ" sz="1200" dirty="0">
                <a:latin typeface="Calibri" panose="020F0502020204030204" pitchFamily="34" charset="0"/>
              </a:rPr>
              <a:t>, Provazníková a kol.: Vývoj finanční situace obcí a měst v letech 1993-2003.  </a:t>
            </a:r>
          </a:p>
        </p:txBody>
      </p:sp>
      <p:pic>
        <p:nvPicPr>
          <p:cNvPr id="9011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113"/>
            <a:ext cx="9144000" cy="551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67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adpis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7064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2800" b="1" cap="small">
                <a:latin typeface="Georgia" pitchFamily="18" charset="0"/>
              </a:rPr>
              <a:t>Daňové příjmy obcí, 2012</a:t>
            </a:r>
          </a:p>
        </p:txBody>
      </p:sp>
      <p:graphicFrame>
        <p:nvGraphicFramePr>
          <p:cNvPr id="91139" name="Group 3"/>
          <p:cNvGraphicFramePr>
            <a:graphicFrameLocks noGrp="1"/>
          </p:cNvGraphicFramePr>
          <p:nvPr/>
        </p:nvGraphicFramePr>
        <p:xfrm>
          <a:off x="4267200" y="3170238"/>
          <a:ext cx="609600" cy="51816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79388" y="6453188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endParaRPr lang="cs-CZ" altLang="cs-CZ" sz="1200" dirty="0">
              <a:latin typeface="Calibri" panose="020F0502020204030204" pitchFamily="34" charset="0"/>
            </a:endParaRPr>
          </a:p>
        </p:txBody>
      </p:sp>
      <p:pic>
        <p:nvPicPr>
          <p:cNvPr id="91148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113"/>
            <a:ext cx="9144000" cy="556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6428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7" name="Rectangle 107"/>
          <p:cNvSpPr>
            <a:spLocks noChangeArrowheads="1"/>
          </p:cNvSpPr>
          <p:nvPr/>
        </p:nvSpPr>
        <p:spPr bwMode="auto">
          <a:xfrm>
            <a:off x="251520" y="6562735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endParaRPr lang="cs-CZ" altLang="cs-CZ" sz="1200" dirty="0">
              <a:latin typeface="Calibri" panose="020F0502020204030204" pitchFamily="34" charset="0"/>
            </a:endParaRPr>
          </a:p>
        </p:txBody>
      </p:sp>
      <p:graphicFrame>
        <p:nvGraphicFramePr>
          <p:cNvPr id="92925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42229"/>
              </p:ext>
            </p:extLst>
          </p:nvPr>
        </p:nvGraphicFramePr>
        <p:xfrm>
          <a:off x="179512" y="54709"/>
          <a:ext cx="8748712" cy="6477000"/>
        </p:xfrm>
        <a:graphic>
          <a:graphicData uri="http://schemas.openxmlformats.org/drawingml/2006/table">
            <a:tbl>
              <a:tblPr/>
              <a:tblGrid>
                <a:gridCol w="823912"/>
                <a:gridCol w="182563"/>
                <a:gridCol w="182562"/>
                <a:gridCol w="3095625"/>
                <a:gridCol w="1152525"/>
                <a:gridCol w="1152525"/>
                <a:gridCol w="1079500"/>
                <a:gridCol w="1079500"/>
              </a:tblGrid>
              <a:tr h="26352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Daňový příjem (v mld. Kč)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2009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2010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2011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2012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4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DPH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54,16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57,55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58,75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55,74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74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DPPO celkem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32,66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32,19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30,81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33,18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2563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v tom: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DPPO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26,89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26,72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25,05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27,76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975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DPPO za obce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5,76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5,47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5,76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5,42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9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celkem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30,11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32,66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36,79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32,92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97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v tom: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– zvláštní sazba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2,15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2,18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2,38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2,82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- z přiznání celkem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4,08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4,78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2,74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2,74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- z přiznání sdílená část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1,22</a:t>
                      </a:r>
                      <a:endParaRPr kumimoji="0" lang="cs-CZ" alt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1,43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0,82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0,82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- z přiznání 30 %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2,85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3,35</a:t>
                      </a:r>
                      <a:endParaRPr kumimoji="0" lang="cs-CZ" alt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1,92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1,92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- závislá  celkem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23,89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25,70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31,67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27,36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- závislá sdílená část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22,26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24,02</a:t>
                      </a:r>
                      <a:endParaRPr kumimoji="0" lang="cs-CZ" altLang="cs-CZ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29,92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25,57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638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DPFO - závislá 1,5 % motiv.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1,62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1,68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1,75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1,79</a:t>
                      </a:r>
                      <a:endParaRPr kumimoji="0" lang="cs-CZ" altLang="cs-CZ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Daň z nemovitostí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6,32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8,66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8,61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9,60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Místní a správní poplatky (+ VHP)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9,38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9,00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8,74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10,26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9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Poplatky za znečišťování ŽP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2,03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1,96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2,60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2,88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44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Vybrané daňové příjmy celkem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134,66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142,02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146,30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144,58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2262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76250"/>
            <a:ext cx="9144000" cy="5905500"/>
          </a:xfrm>
          <a:ln/>
        </p:spPr>
      </p:pic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185263" y="6459150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MF ČR, Finanční správa (</a:t>
            </a:r>
            <a:r>
              <a:rPr lang="cs-CZ" altLang="cs-CZ" sz="1200" dirty="0">
                <a:latin typeface="Calibri" panose="020F0502020204030204" pitchFamily="34" charset="0"/>
                <a:hlinkClick r:id="rId3"/>
              </a:rPr>
              <a:t>http://www.financnisprava.cz/</a:t>
            </a:r>
            <a:r>
              <a:rPr lang="cs-CZ" altLang="cs-CZ" sz="1200" dirty="0" err="1">
                <a:latin typeface="Calibri" panose="020F0502020204030204" pitchFamily="34" charset="0"/>
                <a:hlinkClick r:id="rId3"/>
              </a:rPr>
              <a:t>cs</a:t>
            </a:r>
            <a:r>
              <a:rPr lang="cs-CZ" altLang="cs-CZ" sz="1200" dirty="0">
                <a:latin typeface="Calibri" panose="020F0502020204030204" pitchFamily="34" charset="0"/>
                <a:hlinkClick r:id="rId3"/>
              </a:rPr>
              <a:t>/dane-a-</a:t>
            </a:r>
            <a:r>
              <a:rPr lang="cs-CZ" altLang="cs-CZ" sz="1200" dirty="0" err="1">
                <a:latin typeface="Calibri" panose="020F0502020204030204" pitchFamily="34" charset="0"/>
                <a:hlinkClick r:id="rId3"/>
              </a:rPr>
              <a:t>pojistne</a:t>
            </a:r>
            <a:r>
              <a:rPr lang="cs-CZ" altLang="cs-CZ" sz="1200" dirty="0">
                <a:latin typeface="Calibri" panose="020F0502020204030204" pitchFamily="34" charset="0"/>
                <a:hlinkClick r:id="rId3"/>
              </a:rPr>
              <a:t>/kraje-a-obce</a:t>
            </a:r>
            <a:r>
              <a:rPr lang="cs-CZ" altLang="cs-CZ" sz="1200" dirty="0">
                <a:latin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766908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914400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148555" y="6459150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MF ČR, Finanční správa (</a:t>
            </a:r>
            <a:r>
              <a:rPr lang="cs-CZ" altLang="cs-CZ" sz="1200" dirty="0">
                <a:latin typeface="Calibri" panose="020F0502020204030204" pitchFamily="34" charset="0"/>
                <a:hlinkClick r:id="rId3"/>
              </a:rPr>
              <a:t>http://www.financnisprava.cz/</a:t>
            </a:r>
            <a:r>
              <a:rPr lang="cs-CZ" altLang="cs-CZ" sz="1200" dirty="0" err="1">
                <a:latin typeface="Calibri" panose="020F0502020204030204" pitchFamily="34" charset="0"/>
                <a:hlinkClick r:id="rId3"/>
              </a:rPr>
              <a:t>cs</a:t>
            </a:r>
            <a:r>
              <a:rPr lang="cs-CZ" altLang="cs-CZ" sz="1200" dirty="0">
                <a:latin typeface="Calibri" panose="020F0502020204030204" pitchFamily="34" charset="0"/>
                <a:hlinkClick r:id="rId3"/>
              </a:rPr>
              <a:t>/dane-a-</a:t>
            </a:r>
            <a:r>
              <a:rPr lang="cs-CZ" altLang="cs-CZ" sz="1200" dirty="0" err="1">
                <a:latin typeface="Calibri" panose="020F0502020204030204" pitchFamily="34" charset="0"/>
                <a:hlinkClick r:id="rId3"/>
              </a:rPr>
              <a:t>pojistne</a:t>
            </a:r>
            <a:r>
              <a:rPr lang="cs-CZ" altLang="cs-CZ" sz="1200" dirty="0">
                <a:latin typeface="Calibri" panose="020F0502020204030204" pitchFamily="34" charset="0"/>
                <a:hlinkClick r:id="rId3"/>
              </a:rPr>
              <a:t>/kraje-a-obce</a:t>
            </a:r>
            <a:r>
              <a:rPr lang="cs-CZ" altLang="cs-CZ" sz="1200" dirty="0">
                <a:latin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792218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 algn="ctr"/>
            <a:endParaRPr lang="cs-CZ" altLang="cs-CZ" dirty="0">
              <a:latin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cs-CZ" altLang="cs-CZ" dirty="0">
                <a:latin typeface="Calibri" panose="020F0502020204030204" pitchFamily="34" charset="0"/>
              </a:rPr>
              <a:t>Které z daňových příjmů </a:t>
            </a:r>
            <a:endParaRPr lang="cs-CZ" altLang="cs-CZ" dirty="0" smtClean="0">
              <a:latin typeface="Calibri" panose="020F0502020204030204" pitchFamily="34" charset="0"/>
            </a:endParaRPr>
          </a:p>
          <a:p>
            <a:pPr algn="ctr">
              <a:buFontTx/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může </a:t>
            </a:r>
            <a:r>
              <a:rPr lang="cs-CZ" altLang="cs-CZ" dirty="0">
                <a:latin typeface="Calibri" panose="020F0502020204030204" pitchFamily="34" charset="0"/>
              </a:rPr>
              <a:t>obec svou aktivitou ovlivnit?</a:t>
            </a:r>
          </a:p>
        </p:txBody>
      </p:sp>
    </p:spTree>
    <p:extLst>
      <p:ext uri="{BB962C8B-B14F-4D97-AF65-F5344CB8AC3E}">
        <p14:creationId xmlns:p14="http://schemas.microsoft.com/office/powerpoint/2010/main" val="31125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Rozpočtové zásady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844675"/>
            <a:ext cx="82296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>
                <a:latin typeface="Cambria" panose="02040503050406030204" pitchFamily="18" charset="0"/>
              </a:rPr>
              <a:t>každoročního sestavování a schvalování rozpočtu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>
                <a:latin typeface="Cambria" panose="02040503050406030204" pitchFamily="18" charset="0"/>
              </a:rPr>
              <a:t>dlouhodobé vyrovnanosti rozpočtu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>
                <a:latin typeface="Cambria" panose="02040503050406030204" pitchFamily="18" charset="0"/>
              </a:rPr>
              <a:t>reálnosti a pravdivosti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>
                <a:latin typeface="Cambria" panose="02040503050406030204" pitchFamily="18" charset="0"/>
              </a:rPr>
              <a:t>úplnosti a jednotnosti rozpočtu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>
                <a:latin typeface="Cambria" panose="02040503050406030204" pitchFamily="18" charset="0"/>
              </a:rPr>
              <a:t>publicity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cap="small" dirty="0">
                <a:latin typeface="Georgia" pitchFamily="18" charset="0"/>
              </a:rPr>
              <a:t>Místní poplatky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400" dirty="0">
                <a:latin typeface="Calibri" panose="020F0502020204030204" pitchFamily="34" charset="0"/>
              </a:rPr>
              <a:t>zákon č. 565/1990 Sb., o místní poplatcích</a:t>
            </a:r>
          </a:p>
          <a:p>
            <a:endParaRPr lang="cs-CZ" altLang="cs-CZ" sz="2400" dirty="0">
              <a:latin typeface="Calibri" panose="020F0502020204030204" pitchFamily="34" charset="0"/>
            </a:endParaRPr>
          </a:p>
          <a:p>
            <a:r>
              <a:rPr lang="cs-CZ" altLang="cs-CZ" sz="2400" dirty="0">
                <a:latin typeface="Calibri" panose="020F0502020204030204" pitchFamily="34" charset="0"/>
              </a:rPr>
              <a:t>stanovuje </a:t>
            </a:r>
            <a:r>
              <a:rPr lang="cs-CZ" altLang="cs-CZ" sz="2400" dirty="0">
                <a:solidFill>
                  <a:srgbClr val="0069D2"/>
                </a:solidFill>
                <a:latin typeface="Calibri" panose="020F0502020204030204" pitchFamily="34" charset="0"/>
              </a:rPr>
              <a:t>8</a:t>
            </a:r>
            <a:r>
              <a:rPr lang="cs-CZ" altLang="cs-CZ" sz="2400" dirty="0">
                <a:latin typeface="Calibri" panose="020F0502020204030204" pitchFamily="34" charset="0"/>
              </a:rPr>
              <a:t> druhů místních poplatků, které mohou obce vybírat</a:t>
            </a:r>
          </a:p>
          <a:p>
            <a:endParaRPr lang="cs-CZ" altLang="cs-CZ" sz="2400" dirty="0">
              <a:latin typeface="Calibri" panose="020F0502020204030204" pitchFamily="34" charset="0"/>
            </a:endParaRPr>
          </a:p>
          <a:p>
            <a:r>
              <a:rPr lang="cs-CZ" altLang="cs-CZ" sz="2400" dirty="0">
                <a:latin typeface="Calibri" panose="020F0502020204030204" pitchFamily="34" charset="0"/>
              </a:rPr>
              <a:t>fakultativní povaha místních poplatků</a:t>
            </a:r>
          </a:p>
          <a:p>
            <a:pPr lvl="1"/>
            <a:r>
              <a:rPr lang="cs-CZ" altLang="cs-CZ" sz="2400" dirty="0">
                <a:latin typeface="Calibri" panose="020F0502020204030204" pitchFamily="34" charset="0"/>
              </a:rPr>
              <a:t>povinnými se stávají až jejich zavedením obecně závaznou vyhláškou obce. </a:t>
            </a:r>
          </a:p>
        </p:txBody>
      </p:sp>
    </p:spTree>
    <p:extLst>
      <p:ext uri="{BB962C8B-B14F-4D97-AF65-F5344CB8AC3E}">
        <p14:creationId xmlns:p14="http://schemas.microsoft.com/office/powerpoint/2010/main" val="415000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260648"/>
            <a:ext cx="8964613" cy="6429375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ze psů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za lázeňský nebo rekreační pobyt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za užívání veřejného prostranství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ze vstupného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za ubytovací kapacity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za povolení vjezdu s motorovým vozidlem do vybraných míst a částí měst 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za provoz systému shromažďování, sběru, přepravy, třídění, využívání a odstraňování komunálních odpadů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Calibri" panose="020F0502020204030204" pitchFamily="34" charset="0"/>
              </a:rPr>
              <a:t>Poplatek za zhodnocení stavebního pozemku možností jeho připojení na stavbu vodovodu nebo kanalizace</a:t>
            </a:r>
          </a:p>
        </p:txBody>
      </p:sp>
    </p:spTree>
    <p:extLst>
      <p:ext uri="{BB962C8B-B14F-4D97-AF65-F5344CB8AC3E}">
        <p14:creationId xmlns:p14="http://schemas.microsoft.com/office/powerpoint/2010/main" val="15250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876" name="Group 6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399348"/>
              </p:ext>
            </p:extLst>
          </p:nvPr>
        </p:nvGraphicFramePr>
        <p:xfrm>
          <a:off x="250825" y="1268760"/>
          <a:ext cx="8785225" cy="5159697"/>
        </p:xfrm>
        <a:graphic>
          <a:graphicData uri="http://schemas.openxmlformats.org/drawingml/2006/table">
            <a:tbl>
              <a:tblPr/>
              <a:tblGrid>
                <a:gridCol w="6011863"/>
                <a:gridCol w="925512"/>
                <a:gridCol w="923925"/>
                <a:gridCol w="923925"/>
              </a:tblGrid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 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Relativně (v %)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 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2010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2011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2012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78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poplatky za likvidaci komunálního odpadu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63,30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54,85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64,30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ze psů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4,39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4,57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5,94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za lázeňský nebo rekreační pobyt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4,43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4,79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6,33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za užívaní veřejného prostranství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9,78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10,83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13,62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78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ze vstupného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0,82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0,96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1,20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 ubytovací kapacity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2,30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2,64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3,91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za povolení k vjezdu do vybraných míst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0,35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0,36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0,44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za provozovaný výherní hrací přístroj –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zrušeno jako MP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od r. 2012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14,48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20,74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3,91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78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poplatek za zhodnocení stavebního pozemku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0,14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0,26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0,20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zrušené místní poplatky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0,01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0,01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0,16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76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Místní poplatky celkem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100,00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100,00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100,00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3" y="214313"/>
            <a:ext cx="8715375" cy="83842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cap="small" dirty="0">
                <a:latin typeface="Georgia" pitchFamily="18" charset="0"/>
              </a:rPr>
              <a:t>Struktura výnosů z místních poplatků</a:t>
            </a:r>
          </a:p>
        </p:txBody>
      </p:sp>
      <p:sp>
        <p:nvSpPr>
          <p:cNvPr id="96329" name="Oval 73"/>
          <p:cNvSpPr>
            <a:spLocks noChangeArrowheads="1"/>
          </p:cNvSpPr>
          <p:nvPr/>
        </p:nvSpPr>
        <p:spPr bwMode="auto">
          <a:xfrm>
            <a:off x="8243888" y="2060798"/>
            <a:ext cx="792162" cy="288925"/>
          </a:xfrm>
          <a:prstGeom prst="ellipse">
            <a:avLst/>
          </a:prstGeom>
          <a:solidFill>
            <a:srgbClr val="FF0000">
              <a:alpha val="0"/>
            </a:srgbClr>
          </a:solidFill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330" name="Oval 74"/>
          <p:cNvSpPr>
            <a:spLocks noChangeArrowheads="1"/>
          </p:cNvSpPr>
          <p:nvPr/>
        </p:nvSpPr>
        <p:spPr bwMode="auto">
          <a:xfrm>
            <a:off x="8253646" y="3186528"/>
            <a:ext cx="792163" cy="288925"/>
          </a:xfrm>
          <a:prstGeom prst="ellipse">
            <a:avLst/>
          </a:prstGeom>
          <a:solidFill>
            <a:srgbClr val="FF0000">
              <a:alpha val="0"/>
            </a:srgbClr>
          </a:solidFill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331" name="Oval 75"/>
          <p:cNvSpPr>
            <a:spLocks noChangeArrowheads="1"/>
          </p:cNvSpPr>
          <p:nvPr/>
        </p:nvSpPr>
        <p:spPr bwMode="auto">
          <a:xfrm>
            <a:off x="7344537" y="4948861"/>
            <a:ext cx="792163" cy="288925"/>
          </a:xfrm>
          <a:prstGeom prst="ellipse">
            <a:avLst/>
          </a:prstGeom>
          <a:solidFill>
            <a:srgbClr val="FF0000">
              <a:alpha val="0"/>
            </a:srgbClr>
          </a:solidFill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332" name="Rectangle 76"/>
          <p:cNvSpPr>
            <a:spLocks noChangeArrowheads="1"/>
          </p:cNvSpPr>
          <p:nvPr/>
        </p:nvSpPr>
        <p:spPr bwMode="auto">
          <a:xfrm>
            <a:off x="161034" y="6450397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ARISweb</a:t>
            </a:r>
            <a:r>
              <a:rPr lang="cs-CZ" altLang="cs-CZ" sz="1200" dirty="0">
                <a:latin typeface="Calibri" panose="020F0502020204030204" pitchFamily="34" charset="0"/>
              </a:rPr>
              <a:t>,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endParaRPr lang="cs-CZ" altLang="cs-CZ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5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179388" y="6478364"/>
            <a:ext cx="8785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 dirty="0">
                <a:latin typeface="Calibri" panose="020F0502020204030204" pitchFamily="34" charset="0"/>
              </a:rPr>
              <a:t>Zdroj dat: </a:t>
            </a:r>
            <a:r>
              <a:rPr lang="cs-CZ" altLang="cs-CZ" sz="1200" dirty="0" err="1">
                <a:latin typeface="Calibri" panose="020F0502020204030204" pitchFamily="34" charset="0"/>
              </a:rPr>
              <a:t>ÚFISweb</a:t>
            </a:r>
            <a:endParaRPr lang="cs-CZ" altLang="cs-CZ" sz="1200" dirty="0">
              <a:latin typeface="Calibri" panose="020F0502020204030204" pitchFamily="34" charset="0"/>
            </a:endParaRPr>
          </a:p>
        </p:txBody>
      </p:sp>
      <p:pic>
        <p:nvPicPr>
          <p:cNvPr id="10445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54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7" name="Line 9"/>
          <p:cNvSpPr>
            <a:spLocks noChangeShapeType="1"/>
          </p:cNvSpPr>
          <p:nvPr/>
        </p:nvSpPr>
        <p:spPr bwMode="auto">
          <a:xfrm flipV="1">
            <a:off x="6372225" y="5661025"/>
            <a:ext cx="0" cy="5746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458" name="Text Box 10"/>
          <p:cNvSpPr txBox="1">
            <a:spLocks noChangeArrowheads="1"/>
          </p:cNvSpPr>
          <p:nvPr/>
        </p:nvSpPr>
        <p:spPr bwMode="auto">
          <a:xfrm>
            <a:off x="5795963" y="6237288"/>
            <a:ext cx="2160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dirty="0">
                <a:solidFill>
                  <a:srgbClr val="800000"/>
                </a:solidFill>
                <a:latin typeface="Calibri" panose="020F0502020204030204" pitchFamily="34" charset="0"/>
              </a:rPr>
              <a:t>v roce 2012 zrušeno</a:t>
            </a:r>
          </a:p>
        </p:txBody>
      </p:sp>
    </p:spTree>
    <p:extLst>
      <p:ext uri="{BB962C8B-B14F-4D97-AF65-F5344CB8AC3E}">
        <p14:creationId xmlns:p14="http://schemas.microsoft.com/office/powerpoint/2010/main" val="39919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cap="small" dirty="0">
                <a:latin typeface="Georgia" pitchFamily="18" charset="0"/>
              </a:rPr>
              <a:t>Zdroje dat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>
                <a:latin typeface="Calibri" panose="020F0502020204030204" pitchFamily="34" charset="0"/>
                <a:hlinkClick r:id="rId2"/>
              </a:rPr>
              <a:t>http://wwwinfo.mfcr.cz/aris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r>
              <a:rPr lang="cs-CZ" altLang="cs-CZ" sz="2800" dirty="0">
                <a:latin typeface="Calibri" panose="020F0502020204030204" pitchFamily="34" charset="0"/>
                <a:hlinkClick r:id="rId3"/>
              </a:rPr>
              <a:t>http://wwwinfo.mfcr.cz/ufis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r>
              <a:rPr lang="cs-CZ" altLang="cs-CZ" sz="2800" dirty="0" smtClean="0">
                <a:latin typeface="Calibri" panose="020F0502020204030204" pitchFamily="34" charset="0"/>
                <a:hlinkClick r:id="rId4"/>
              </a:rPr>
              <a:t>http://monitor.statnipokladna.cz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endParaRPr lang="cs-CZ" altLang="cs-CZ" sz="2800" dirty="0">
              <a:latin typeface="Calibri" panose="020F0502020204030204" pitchFamily="34" charset="0"/>
            </a:endParaRPr>
          </a:p>
          <a:p>
            <a:r>
              <a:rPr lang="cs-CZ" altLang="cs-CZ" sz="2800" dirty="0">
                <a:latin typeface="Calibri" panose="020F0502020204030204" pitchFamily="34" charset="0"/>
                <a:hlinkClick r:id="rId5"/>
              </a:rPr>
              <a:t>http://www.financnisprava.cz/cs/dane-a-pojistne/kraje-a-obce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endParaRPr lang="cs-CZ" altLang="cs-CZ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05263"/>
            <a:ext cx="8353425" cy="6778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cs-CZ" altLang="cs-CZ" b="1" cap="small" dirty="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00581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09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Rozpočtová skladba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484313"/>
            <a:ext cx="8229600" cy="50688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Vyhláška MF č. 323/2002 Sb.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 smtClean="0">
                <a:latin typeface="Cambria" panose="02040503050406030204" pitchFamily="18" charset="0"/>
              </a:rPr>
              <a:t>Klasifikace </a:t>
            </a:r>
            <a:r>
              <a:rPr lang="cs-CZ" altLang="cs-CZ" dirty="0">
                <a:latin typeface="Cambria" panose="02040503050406030204" pitchFamily="18" charset="0"/>
              </a:rPr>
              <a:t>peněžních operací v rozpočtu a peněžních fondech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 smtClean="0">
                <a:latin typeface="Cambria" panose="02040503050406030204" pitchFamily="18" charset="0"/>
              </a:rPr>
              <a:t>Finanční </a:t>
            </a:r>
            <a:r>
              <a:rPr lang="cs-CZ" altLang="cs-CZ" dirty="0">
                <a:latin typeface="Cambria" panose="02040503050406030204" pitchFamily="18" charset="0"/>
              </a:rPr>
              <a:t>operace, které rozpočtem </a:t>
            </a:r>
            <a:r>
              <a:rPr lang="cs-CZ" altLang="cs-CZ" dirty="0" smtClean="0">
                <a:latin typeface="Cambria" panose="02040503050406030204" pitchFamily="18" charset="0"/>
              </a:rPr>
              <a:t>neprocházejí, nejsou klasifikovány rozpočtovou skladbou:</a:t>
            </a:r>
            <a:endParaRPr lang="cs-CZ" altLang="cs-CZ" dirty="0">
              <a:latin typeface="Cambria" panose="02040503050406030204" pitchFamily="18" charset="0"/>
            </a:endParaRPr>
          </a:p>
          <a:p>
            <a:pPr lvl="1"/>
            <a:r>
              <a:rPr lang="cs-CZ" altLang="cs-CZ" dirty="0">
                <a:latin typeface="Cambria" panose="02040503050406030204" pitchFamily="18" charset="0"/>
              </a:rPr>
              <a:t>cizí prostředky</a:t>
            </a:r>
          </a:p>
          <a:p>
            <a:pPr lvl="1"/>
            <a:r>
              <a:rPr lang="cs-CZ" altLang="cs-CZ" dirty="0">
                <a:latin typeface="Cambria" panose="02040503050406030204" pitchFamily="18" charset="0"/>
              </a:rPr>
              <a:t>sdružené prostředky</a:t>
            </a:r>
          </a:p>
          <a:p>
            <a:pPr lvl="1"/>
            <a:r>
              <a:rPr lang="cs-CZ" altLang="cs-CZ" dirty="0">
                <a:latin typeface="Cambria" panose="02040503050406030204" pitchFamily="18" charset="0"/>
              </a:rPr>
              <a:t>operace podnikatelské činnosti obce </a:t>
            </a:r>
          </a:p>
          <a:p>
            <a:pPr marL="273050" indent="-273050"/>
            <a:endParaRPr lang="cs-CZ" altLang="cs-CZ" dirty="0">
              <a:latin typeface="Cambria" panose="02040503050406030204" pitchFamily="18" charset="0"/>
            </a:endParaRPr>
          </a:p>
          <a:p>
            <a:pPr lvl="1"/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251520" y="116632"/>
            <a:ext cx="8642350" cy="7064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200" b="1" cap="small" dirty="0">
                <a:latin typeface="Georgia" pitchFamily="18" charset="0"/>
              </a:rPr>
              <a:t>Základní členění rozpočtové skladby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838566312"/>
              </p:ext>
            </p:extLst>
          </p:nvPr>
        </p:nvGraphicFramePr>
        <p:xfrm>
          <a:off x="251520" y="836712"/>
          <a:ext cx="8569325" cy="5889618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Rozpočtová skladba rok 2012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Rozpočtová skladba od r. 2013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Odpovědnostní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Druhové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Odvětvové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Konsolidační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Zdrojové 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Podkladové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Prostorové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Nástrojové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Doplňkové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Programové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Účelové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Strukturní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06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itchFamily="34" charset="0"/>
                          <a:cs typeface="Times New Roman" pitchFamily="18" charset="0"/>
                        </a:rPr>
                        <a:t>Transferové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395536" y="260648"/>
            <a:ext cx="8229600" cy="7350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cs-CZ" altLang="cs-CZ" sz="3400" b="1" cap="small" dirty="0">
                <a:latin typeface="Georgia" pitchFamily="18" charset="0"/>
              </a:rPr>
              <a:t>Druhové členění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052736"/>
            <a:ext cx="8713787" cy="547233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ekonomický charakter operace</a:t>
            </a:r>
          </a:p>
          <a:p>
            <a:pPr marL="273050" indent="-273050">
              <a:spcBef>
                <a:spcPts val="1800"/>
              </a:spcBef>
            </a:pPr>
            <a:r>
              <a:rPr lang="cs-CZ" altLang="cs-CZ" dirty="0">
                <a:latin typeface="Cambria" panose="02040503050406030204" pitchFamily="18" charset="0"/>
              </a:rPr>
              <a:t>třídy › seskupení položek › podseskupení položek › položky</a:t>
            </a:r>
          </a:p>
          <a:p>
            <a:pPr lvl="1"/>
            <a:r>
              <a:rPr lang="cs-CZ" altLang="cs-CZ" sz="2400" dirty="0" smtClean="0">
                <a:latin typeface="Cambria" panose="02040503050406030204" pitchFamily="18" charset="0"/>
              </a:rPr>
              <a:t>třída </a:t>
            </a:r>
            <a:r>
              <a:rPr lang="cs-CZ" altLang="cs-CZ" sz="2400" dirty="0">
                <a:latin typeface="Cambria" panose="02040503050406030204" pitchFamily="18" charset="0"/>
              </a:rPr>
              <a:t>1 – daňové příjmy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třída 2 – nedaňové příjmy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třída 3 – kapitálové příjmy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třída 4 – přijaté transfery</a:t>
            </a:r>
          </a:p>
          <a:p>
            <a:pPr lvl="1"/>
            <a:endParaRPr lang="cs-CZ" altLang="cs-CZ" sz="1000" dirty="0">
              <a:latin typeface="Cambria" panose="02040503050406030204" pitchFamily="18" charset="0"/>
            </a:endParaRP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třída 5 – běžné výdaje</a:t>
            </a: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třída 6 – kapitálové výdaje</a:t>
            </a:r>
          </a:p>
          <a:p>
            <a:pPr lvl="1"/>
            <a:endParaRPr lang="cs-CZ" altLang="cs-CZ" sz="1000" dirty="0">
              <a:latin typeface="Cambria" panose="02040503050406030204" pitchFamily="18" charset="0"/>
            </a:endParaRPr>
          </a:p>
          <a:p>
            <a:pPr lvl="1"/>
            <a:r>
              <a:rPr lang="cs-CZ" altLang="cs-CZ" sz="2400" dirty="0">
                <a:latin typeface="Cambria" panose="02040503050406030204" pitchFamily="18" charset="0"/>
              </a:rPr>
              <a:t>třída 8 – financování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2333</Words>
  <Application>Microsoft Office PowerPoint</Application>
  <PresentationFormat>Předvádění na obrazovce (4:3)</PresentationFormat>
  <Paragraphs>659</Paragraphs>
  <Slides>65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6" baseType="lpstr">
      <vt:lpstr>Výchozí návrh</vt:lpstr>
      <vt:lpstr>Nástroje finančního řízení  -  rozpočet obce</vt:lpstr>
      <vt:lpstr>Nástroje finančního řízení</vt:lpstr>
      <vt:lpstr>Rozpočet obcí</vt:lpstr>
      <vt:lpstr>Na rozpočet můžeme nahlížet jako na:</vt:lpstr>
      <vt:lpstr>Základní rovnice rozpočtového hospodaření</vt:lpstr>
      <vt:lpstr>Rozpočtové zásady</vt:lpstr>
      <vt:lpstr>Rozpočtová skladba</vt:lpstr>
      <vt:lpstr>Základní členění rozpočtové skladby</vt:lpstr>
      <vt:lpstr>Druhové členění</vt:lpstr>
      <vt:lpstr>Financující operace</vt:lpstr>
      <vt:lpstr>Prezentace aplikace PowerPoint</vt:lpstr>
      <vt:lpstr>Odvětvové členění</vt:lpstr>
      <vt:lpstr>Konsolidační členění</vt:lpstr>
      <vt:lpstr>Zdrojové a transferové třídění</vt:lpstr>
      <vt:lpstr>Omezení rozpočtu</vt:lpstr>
      <vt:lpstr>Rozpočtový proces</vt:lpstr>
      <vt:lpstr>Prezentace aplikace PowerPoint</vt:lpstr>
      <vt:lpstr>Prezentace aplikace PowerPoint</vt:lpstr>
      <vt:lpstr>Rozpočtový výhled</vt:lpstr>
      <vt:lpstr>Důvody pro využití víceletého rozpočtu</vt:lpstr>
      <vt:lpstr>Potenciální problémové oblasti</vt:lpstr>
      <vt:lpstr>Víceleté rozpočtování v ČR</vt:lpstr>
      <vt:lpstr>Základní typy víceletých rozpočtů</vt:lpstr>
      <vt:lpstr>Rozpočtový výhled na úrovni obcí v ČR</vt:lpstr>
      <vt:lpstr>Co rozpočtová pravidla neřeší</vt:lpstr>
      <vt:lpstr>Srozumitelnost a obsah RV</vt:lpstr>
      <vt:lpstr>Podmínky ovlivňující úspěšnou realizaci  rozpočtového výhledu</vt:lpstr>
      <vt:lpstr>Výhody spojené s využíváním RV – jak je vidí česká města</vt:lpstr>
      <vt:lpstr>Problémy s využitím rozpočtového výhledu u menších obcí</vt:lpstr>
      <vt:lpstr>PŘÍJMOVÁ STRÁNKA  ROZPOČTŮ OBCÍ  -  DAŇOVÉ PŘÍJMY</vt:lpstr>
      <vt:lpstr>Prezentace aplikace PowerPoint</vt:lpstr>
      <vt:lpstr>Příjmy a výdaje obcí ČR</vt:lpstr>
      <vt:lpstr>Prezentace aplikace PowerPoint</vt:lpstr>
      <vt:lpstr>Příjmy rozpočtů obcí by měly být:</vt:lpstr>
      <vt:lpstr>Příjmy rozpočtů obcí</vt:lpstr>
      <vt:lpstr>Struktura obecních příjmů</vt:lpstr>
      <vt:lpstr>Vývoj podílu vlastních příjmů obcí na celkových příjmech</vt:lpstr>
      <vt:lpstr>Daňové příjmy</vt:lpstr>
      <vt:lpstr>Vývoj RUD</vt:lpstr>
      <vt:lpstr>1993 - 1995</vt:lpstr>
      <vt:lpstr>1996-2000</vt:lpstr>
      <vt:lpstr>2001 - 2012</vt:lpstr>
      <vt:lpstr>2001</vt:lpstr>
      <vt:lpstr>Prezentace aplikace PowerPoint</vt:lpstr>
      <vt:lpstr>2002-2007</vt:lpstr>
      <vt:lpstr>2008-2012</vt:lpstr>
      <vt:lpstr>„Procento“</vt:lpstr>
      <vt:lpstr>Daňové příjmy na obyvatele  - bez DPPO za obce (2012, tis. Kč)</vt:lpstr>
      <vt:lpstr>2013 – současné RUD</vt:lpstr>
      <vt:lpstr>„Procento“</vt:lpstr>
      <vt:lpstr>Celkové procento</vt:lpstr>
      <vt:lpstr>Přepočítací koeficient</vt:lpstr>
      <vt:lpstr>Koeficienty postupných přechodů  a násobky postupných přechodů - změny</vt:lpstr>
      <vt:lpstr>Daňové příjmy obcí</vt:lpstr>
      <vt:lpstr>Daňové příjmy obcí, 2012</vt:lpstr>
      <vt:lpstr>Prezentace aplikace PowerPoint</vt:lpstr>
      <vt:lpstr>Prezentace aplikace PowerPoint</vt:lpstr>
      <vt:lpstr>Prezentace aplikace PowerPoint</vt:lpstr>
      <vt:lpstr>Prezentace aplikace PowerPoint</vt:lpstr>
      <vt:lpstr>Místní poplatky</vt:lpstr>
      <vt:lpstr>Prezentace aplikace PowerPoint</vt:lpstr>
      <vt:lpstr>Struktura výnosů z místních poplatků</vt:lpstr>
      <vt:lpstr>Prezentace aplikace PowerPoint</vt:lpstr>
      <vt:lpstr>Zdroje dat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samospráva</dc:title>
  <dc:creator>oplustii</dc:creator>
  <cp:lastModifiedBy>Oplustilova Irena</cp:lastModifiedBy>
  <cp:revision>51</cp:revision>
  <dcterms:created xsi:type="dcterms:W3CDTF">2011-04-08T08:10:10Z</dcterms:created>
  <dcterms:modified xsi:type="dcterms:W3CDTF">2014-10-23T10:44:57Z</dcterms:modified>
</cp:coreProperties>
</file>