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.xml" ContentType="application/vnd.openxmlformats-officedocument.drawingml.char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2" r:id="rId1"/>
    <p:sldMasterId id="2147483653" r:id="rId2"/>
  </p:sldMasterIdLst>
  <p:notesMasterIdLst>
    <p:notesMasterId r:id="rId43"/>
  </p:notesMasterIdLst>
  <p:handoutMasterIdLst>
    <p:handoutMasterId r:id="rId44"/>
  </p:handoutMasterIdLst>
  <p:sldIdLst>
    <p:sldId id="310" r:id="rId3"/>
    <p:sldId id="337" r:id="rId4"/>
    <p:sldId id="321" r:id="rId5"/>
    <p:sldId id="304" r:id="rId6"/>
    <p:sldId id="314" r:id="rId7"/>
    <p:sldId id="315" r:id="rId8"/>
    <p:sldId id="322" r:id="rId9"/>
    <p:sldId id="339" r:id="rId10"/>
    <p:sldId id="311" r:id="rId11"/>
    <p:sldId id="313" r:id="rId12"/>
    <p:sldId id="323" r:id="rId13"/>
    <p:sldId id="338" r:id="rId14"/>
    <p:sldId id="324" r:id="rId15"/>
    <p:sldId id="325" r:id="rId16"/>
    <p:sldId id="317" r:id="rId17"/>
    <p:sldId id="318" r:id="rId18"/>
    <p:sldId id="340" r:id="rId19"/>
    <p:sldId id="342" r:id="rId20"/>
    <p:sldId id="343" r:id="rId21"/>
    <p:sldId id="320" r:id="rId22"/>
    <p:sldId id="312" r:id="rId23"/>
    <p:sldId id="328" r:id="rId24"/>
    <p:sldId id="326" r:id="rId25"/>
    <p:sldId id="330" r:id="rId26"/>
    <p:sldId id="331" r:id="rId27"/>
    <p:sldId id="332" r:id="rId28"/>
    <p:sldId id="333" r:id="rId29"/>
    <p:sldId id="334" r:id="rId30"/>
    <p:sldId id="336" r:id="rId31"/>
    <p:sldId id="344" r:id="rId32"/>
    <p:sldId id="345" r:id="rId33"/>
    <p:sldId id="346" r:id="rId34"/>
    <p:sldId id="347" r:id="rId35"/>
    <p:sldId id="335" r:id="rId36"/>
    <p:sldId id="329" r:id="rId37"/>
    <p:sldId id="348" r:id="rId38"/>
    <p:sldId id="349" r:id="rId39"/>
    <p:sldId id="350" r:id="rId40"/>
    <p:sldId id="316" r:id="rId41"/>
    <p:sldId id="327" r:id="rId42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D5BD"/>
    <a:srgbClr val="E7C99D"/>
    <a:srgbClr val="FFF1E1"/>
    <a:srgbClr val="EAEAEA"/>
    <a:srgbClr val="FFEACD"/>
    <a:srgbClr val="7D1E1E"/>
    <a:srgbClr val="FFFFFF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79" autoAdjust="0"/>
    <p:restoredTop sz="94747" autoAdjust="0"/>
  </p:normalViewPr>
  <p:slideViewPr>
    <p:cSldViewPr>
      <p:cViewPr varScale="1">
        <p:scale>
          <a:sx n="51" d="100"/>
          <a:sy n="51" d="100"/>
        </p:scale>
        <p:origin x="-1176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3"/>
            <c:bubble3D val="0"/>
            <c:spPr>
              <a:solidFill>
                <a:schemeClr val="bg1">
                  <a:lumMod val="75000"/>
                </a:schemeClr>
              </a:solidFill>
            </c:spPr>
          </c:dPt>
          <c:dLbls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List1!$E$6:$E$9</c:f>
              <c:strCache>
                <c:ptCount val="4"/>
                <c:pt idx="0">
                  <c:v>Dlouhodobý nehmotný majetek</c:v>
                </c:pt>
                <c:pt idx="1">
                  <c:v>Dlouhodobý hmotný majetek</c:v>
                </c:pt>
                <c:pt idx="2">
                  <c:v>Finanční majetek</c:v>
                </c:pt>
                <c:pt idx="3">
                  <c:v>Oběžná aktiva</c:v>
                </c:pt>
              </c:strCache>
            </c:strRef>
          </c:cat>
          <c:val>
            <c:numRef>
              <c:f>List1!$F$6:$F$9</c:f>
              <c:numCache>
                <c:formatCode>#,##0</c:formatCode>
                <c:ptCount val="4"/>
                <c:pt idx="0" formatCode="General">
                  <c:v>11</c:v>
                </c:pt>
                <c:pt idx="1">
                  <c:v>1284</c:v>
                </c:pt>
                <c:pt idx="2" formatCode="General">
                  <c:v>118</c:v>
                </c:pt>
                <c:pt idx="3" formatCode="General">
                  <c:v>115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B39C4C91-F57B-4392-97BC-126CDD7BCF5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063649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5F9D04BF-2103-4547-BDE3-08574A119E7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638329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CDBCBE-3AE6-4E69-B168-3C773EF8643C}" type="slidenum">
              <a:rPr lang="cs-CZ" altLang="cs-CZ"/>
              <a:pPr/>
              <a:t>1</a:t>
            </a:fld>
            <a:endParaRPr lang="cs-CZ" altLang="cs-CZ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Dotazy</a:t>
            </a:r>
            <a:r>
              <a:rPr lang="cs-CZ" altLang="cs-CZ" baseline="0" dirty="0" smtClean="0"/>
              <a:t> ihned</a:t>
            </a:r>
            <a:endParaRPr lang="cs-CZ" altLang="cs-CZ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10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11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12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13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Pro</a:t>
            </a:r>
            <a:r>
              <a:rPr lang="cs-CZ" altLang="cs-CZ" baseline="0" dirty="0" smtClean="0"/>
              <a:t> srovnání: objem výdajů státního rozpočtu v roce 2012: 1 152 mld. Kč </a:t>
            </a:r>
            <a:endParaRPr lang="cs-CZ" altLang="cs-CZ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14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15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Jakou</a:t>
            </a:r>
            <a:r>
              <a:rPr lang="cs-CZ" altLang="cs-CZ" baseline="0" dirty="0" smtClean="0"/>
              <a:t> většinou rozhoduje zastupitelstvo?</a:t>
            </a:r>
            <a:endParaRPr lang="cs-CZ" altLang="cs-CZ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16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Ne každá stavba je nemovitost</a:t>
            </a:r>
            <a:r>
              <a:rPr lang="cs-CZ" altLang="cs-CZ" baseline="0" dirty="0" smtClean="0"/>
              <a:t> – možnost převodu bez souhlasu zastupitelstva, smluvní vztahy – schválení rady.</a:t>
            </a:r>
            <a:endParaRPr lang="cs-CZ" altLang="cs-CZ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17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18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19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20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21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22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23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24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25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26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Odkaz</a:t>
            </a:r>
            <a:r>
              <a:rPr lang="cs-CZ" altLang="cs-CZ" baseline="0" dirty="0" smtClean="0"/>
              <a:t> na zřizovací listinu, odkaz na obchodní rejstřík</a:t>
            </a:r>
            <a:endParaRPr lang="cs-CZ" altLang="cs-CZ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27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28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29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30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31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32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33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34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35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36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37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38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39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4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Majetek</a:t>
            </a:r>
            <a:r>
              <a:rPr lang="cs-CZ" altLang="cs-CZ" baseline="0" dirty="0" smtClean="0"/>
              <a:t> se nemusí nacházet na katastru obce.</a:t>
            </a:r>
            <a:endParaRPr lang="cs-CZ" altLang="cs-CZ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40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5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6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Má někdo</a:t>
            </a:r>
            <a:r>
              <a:rPr lang="cs-CZ" altLang="cs-CZ" baseline="0" dirty="0" smtClean="0"/>
              <a:t> nějaké další „netradiční“ kousky?</a:t>
            </a:r>
            <a:endParaRPr lang="cs-CZ" altLang="cs-CZ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7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Vznik obcí 1850</a:t>
            </a:r>
            <a:r>
              <a:rPr lang="cs-CZ" altLang="cs-CZ" baseline="0" dirty="0" smtClean="0"/>
              <a:t> – po zrušení panství a vrchnostenského zřízení.</a:t>
            </a:r>
            <a:endParaRPr lang="cs-CZ" altLang="cs-CZ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8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9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Publikační povinnost – prodej, směna, dar, pronájem, výpůjčka </a:t>
            </a:r>
            <a:endParaRPr lang="cs-CZ" altLang="cs-C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6688" y="2709863"/>
            <a:ext cx="5969000" cy="3455987"/>
          </a:xfrm>
        </p:spPr>
        <p:txBody>
          <a:bodyPr bIns="1080000" anchor="ctr"/>
          <a:lstStyle>
            <a:lvl1pPr>
              <a:defRPr sz="3400"/>
            </a:lvl1pPr>
          </a:lstStyle>
          <a:p>
            <a:pPr lvl="0"/>
            <a:r>
              <a:rPr lang="cs-CZ" altLang="cs-CZ" noProof="0" smtClean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6688" y="5373688"/>
            <a:ext cx="5969000" cy="792162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pPr lvl="0"/>
            <a:r>
              <a:rPr lang="cs-CZ" altLang="cs-CZ" noProof="0" smtClean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6688" y="6442075"/>
            <a:ext cx="4960937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Majetek obcí a formy jeho správy, Teorie a praxe rozvoje měst a obcí, Ing. Jiří Velinský, 22. 11. 2014</a:t>
            </a:r>
            <a:endParaRPr lang="cs-CZ" altLang="cs-CZ"/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D03C3E06-7ADB-4652-9B57-30EA6E4E666B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35585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7D1E1E">
                  <a:gamma/>
                  <a:shade val="75686"/>
                  <a:invGamma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1919" name="Picture 15" descr="pruh_TIT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50800"/>
            <a:ext cx="1397000" cy="676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1921" name="Picture 17" descr="tex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2400" y="858838"/>
            <a:ext cx="5275263" cy="630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1922" name="Picture 18" descr="N:\work\projekty\šablony\sablony\logoC.wmf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138" y="533400"/>
            <a:ext cx="1506537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Majetek obcí a formy jeho správy, Teorie a praxe rozvoje měst a obcí, Ing. Jiří Velinský, 22. 11. 2014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E722E9-6DA2-40DC-B02C-2D9A0818077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52947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Majetek obcí a formy jeho správy, Teorie a praxe rozvoje měst a obcí, Ing. Jiří Velinský, 22. 11. 2014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93492E-8BB5-43DF-8813-5E4EA685710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687813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Majetek obcí a formy jeho správy, Teorie a praxe rozvoje měst a obcí, Ing. Jiří Velinský, 22. 11. 2014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D3544F6-6E8B-43A8-ADD1-29D39B73D47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131867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Majetek obcí a formy jeho správy, Teorie a praxe rozvoje měst a obcí, Ing. Jiří Velinský, 22. 11. 2014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C37C276-21C1-4AB3-97B4-F4442E2D3E0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729544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Majetek obcí a formy jeho správy, Teorie a praxe rozvoje měst a obcí, Ing. Jiří Velinský, 22. 11. 2014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81B83B8-D64F-48A6-A941-B7AA44681A7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947072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Majetek obcí a formy jeho správy, Teorie a praxe rozvoje měst a obcí, Ing. Jiří Velinský, 22. 11. 2014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578DBF-99F8-43AA-A3E6-A8B4550708A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940932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Majetek obcí a formy jeho správy, Teorie a praxe rozvoje měst a obcí, Ing. Jiří Velinský, 22. 11. 2014</a:t>
            </a:r>
            <a:endParaRPr lang="cs-CZ" alt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B0CA0F7-3736-48B9-BD97-2B313D5C8B6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606199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Majetek obcí a formy jeho správy, Teorie a praxe rozvoje měst a obcí, Ing. Jiří Velinský, 22. 11. 2014</a:t>
            </a:r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C6410D6-4E0D-486C-AB53-5D2805D9487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989974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Majetek obcí a formy jeho správy, Teorie a praxe rozvoje měst a obcí, Ing. Jiří Velinský, 22. 11. 2014</a:t>
            </a:r>
            <a:endParaRPr lang="cs-CZ" alt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517AD43-E98A-4453-8B59-FA9EBEAD11B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286478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Majetek obcí a formy jeho správy, Teorie a praxe rozvoje měst a obcí, Ing. Jiří Velinský, 22. 11. 2014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18CAFC-42AD-4921-A467-8986D229D61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80359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Majetek obcí a formy jeho správy, Teorie a praxe rozvoje měst a obcí, Ing. Jiří Velinský, 22. 11. 2014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5E3113-0635-44CD-8427-CC86178B721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266975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Majetek obcí a formy jeho správy, Teorie a praxe rozvoje měst a obcí, Ing. Jiří Velinský, 22. 11. 2014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8692DA-34FA-4898-853A-B23892C329C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147235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Majetek obcí a formy jeho správy, Teorie a praxe rozvoje měst a obcí, Ing. Jiří Velinský, 22. 11. 2014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70DDAC4-36C4-4B8D-BCCF-945ECF22912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692412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6565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656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Majetek obcí a formy jeho správy, Teorie a praxe rozvoje měst a obcí, Ing. Jiří Velinský, 22. 11. 2014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11D42E7-9104-4611-AC21-AEEC86B17F9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35000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Majetek obcí a formy jeho správy, Teorie a praxe rozvoje měst a obcí, Ing. Jiří Velinský, 22. 11. 2014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174B14D-E4F3-4D41-B8FE-88C66D59FFD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60330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Majetek obcí a formy jeho správy, Teorie a praxe rozvoje měst a obcí, Ing. Jiří Velinský, 22. 11. 2014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0CEE82-F45A-4C34-8DBE-F378D1290C7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27661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Majetek obcí a formy jeho správy, Teorie a praxe rozvoje měst a obcí, Ing. Jiří Velinský, 22. 11. 2014</a:t>
            </a:r>
            <a:endParaRPr lang="cs-CZ" alt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D893499-694B-417F-A7BF-BE225E4203B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72154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Majetek obcí a formy jeho správy, Teorie a praxe rozvoje měst a obcí, Ing. Jiří Velinský, 22. 11. 2014</a:t>
            </a:r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1366C5B-E62D-4D27-9582-F79656C2DDF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56522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Majetek obcí a formy jeho správy, Teorie a praxe rozvoje měst a obcí, Ing. Jiří Velinský, 22. 11. 2014</a:t>
            </a:r>
            <a:endParaRPr lang="cs-CZ" alt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C88399-244E-476E-BF8A-68A060DE4D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52677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Majetek obcí a formy jeho správy, Teorie a praxe rozvoje měst a obcí, Ing. Jiří Velinský, 22. 11. 2014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8D38613-22E6-497A-9398-DBC0648592B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97802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Majetek obcí a formy jeho správy, Teorie a praxe rozvoje měst a obcí, Ing. Jiří Velinský, 22. 11. 2014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1BCDF0A-A5C2-48AE-BD79-D5F46FDEA43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16230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6.emf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1E1"/>
            </a:gs>
            <a:gs pos="100000">
              <a:srgbClr val="E5D5BD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1280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7D1E1E">
                  <a:gamma/>
                  <a:shade val="75686"/>
                  <a:invGamma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6315" name="Picture 11" descr="tex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22250"/>
            <a:ext cx="3414713" cy="407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6688" y="6442075"/>
            <a:ext cx="5087937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 smtClean="0"/>
              <a:t>Majetek obcí a formy jeho správy, Teorie a praxe rozvoje měst a obcí, Ing. Jiří Velinský, 22. 11. 2014</a:t>
            </a:r>
            <a:endParaRPr lang="cs-CZ" altLang="cs-CZ"/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7D1E1E"/>
                </a:solidFill>
                <a:latin typeface="+mn-lt"/>
              </a:defRPr>
            </a:lvl1pPr>
          </a:lstStyle>
          <a:p>
            <a:fld id="{CE2FE403-592F-4F59-954C-C832FFEACD9F}" type="slidenum">
              <a:rPr lang="cs-CZ" altLang="cs-CZ"/>
              <a:pPr/>
              <a:t>‹#›</a:t>
            </a:fld>
            <a:endParaRPr lang="cs-CZ" altLang="cs-CZ"/>
          </a:p>
        </p:txBody>
      </p:sp>
      <p:pic>
        <p:nvPicPr>
          <p:cNvPr id="226311" name="Picture 7" descr="pruh_normal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44450"/>
            <a:ext cx="1420812" cy="973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12" name="Picture 8" descr="pruh_normal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423025"/>
            <a:ext cx="1420812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48438" y="463550"/>
            <a:ext cx="2160587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200" b="1">
                <a:solidFill>
                  <a:srgbClr val="FFFFFF"/>
                </a:solidFill>
                <a:latin typeface="Trebuchet MS" pitchFamily="34" charset="0"/>
              </a:rPr>
              <a:t>www.econ.muni.cz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1E1"/>
            </a:gs>
            <a:gs pos="100000">
              <a:srgbClr val="E5D5BD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35585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7D1E1E">
                  <a:gamma/>
                  <a:shade val="75686"/>
                  <a:invGamma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6688" y="6442075"/>
            <a:ext cx="4960937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 smtClean="0"/>
              <a:t>Majetek obcí a formy jeho správy, Teorie a praxe rozvoje měst a obcí, Ing. Jiří Velinský, 22. 11. 2014</a:t>
            </a:r>
            <a:endParaRPr lang="cs-CZ" altLang="cs-CZ"/>
          </a:p>
        </p:txBody>
      </p:sp>
      <p:sp>
        <p:nvSpPr>
          <p:cNvPr id="22733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01013" y="6442075"/>
            <a:ext cx="585787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7D1E1E"/>
                </a:solidFill>
                <a:latin typeface="+mn-lt"/>
              </a:defRPr>
            </a:lvl1pPr>
          </a:lstStyle>
          <a:p>
            <a:fld id="{B3A993E5-AF58-4C32-8EB5-855DFE30AF6E}" type="slidenum">
              <a:rPr lang="cs-CZ" altLang="cs-CZ"/>
              <a:pPr/>
              <a:t>‹#›</a:t>
            </a:fld>
            <a:endParaRPr lang="cs-CZ" altLang="cs-CZ"/>
          </a:p>
        </p:txBody>
      </p:sp>
      <p:pic>
        <p:nvPicPr>
          <p:cNvPr id="227334" name="Picture 6" descr="pruh_TITL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50800"/>
            <a:ext cx="1397000" cy="676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7338" name="Picture 10" descr="text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2400" y="858838"/>
            <a:ext cx="5275263" cy="630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6688" y="2708275"/>
            <a:ext cx="5969000" cy="345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pic>
        <p:nvPicPr>
          <p:cNvPr id="227340" name="Picture 12" descr="N:\work\projekty\šablony\sablony\logoC.wmf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138" y="533400"/>
            <a:ext cx="1506537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f0-SY70ZR08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dirty="0" smtClean="0"/>
              <a:t>Majetek obcí a formy jeho správy – tutoriál 04</a:t>
            </a:r>
            <a:endParaRPr lang="cs-CZ" altLang="cs-CZ" dirty="0"/>
          </a:p>
        </p:txBody>
      </p:sp>
      <p:sp>
        <p:nvSpPr>
          <p:cNvPr id="3420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altLang="cs-CZ" dirty="0" smtClean="0"/>
              <a:t>Teorie a praxe rozvoje měst a obcí</a:t>
            </a:r>
          </a:p>
          <a:p>
            <a:r>
              <a:rPr lang="cs-CZ" altLang="cs-CZ" dirty="0" smtClean="0"/>
              <a:t>Ing. Jiří </a:t>
            </a:r>
            <a:r>
              <a:rPr lang="cs-CZ" altLang="cs-CZ" dirty="0" err="1" smtClean="0"/>
              <a:t>Velinský</a:t>
            </a:r>
            <a:r>
              <a:rPr lang="cs-CZ" altLang="cs-CZ" dirty="0" smtClean="0"/>
              <a:t>, </a:t>
            </a:r>
            <a:r>
              <a:rPr lang="cs-CZ" altLang="cs-CZ" dirty="0" smtClean="0"/>
              <a:t>22. </a:t>
            </a:r>
            <a:r>
              <a:rPr lang="cs-CZ" altLang="cs-CZ" dirty="0" smtClean="0"/>
              <a:t>11. </a:t>
            </a:r>
            <a:r>
              <a:rPr lang="cs-CZ" altLang="cs-CZ" dirty="0" smtClean="0"/>
              <a:t>2014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Majetek obcí a formy jeho správy, Teorie a praxe rozvoje měst a obcí, Ing. Jiří Velinský, 22. 11.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10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Sankce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z</a:t>
            </a:r>
            <a:r>
              <a:rPr lang="cs-CZ" altLang="cs-CZ" dirty="0" smtClean="0"/>
              <a:t>ákon 140/1961 Sb., trestní zákon</a:t>
            </a:r>
          </a:p>
          <a:p>
            <a:r>
              <a:rPr lang="cs-CZ" altLang="cs-CZ" dirty="0" smtClean="0"/>
              <a:t>§ 248: zpronevěra</a:t>
            </a:r>
          </a:p>
          <a:p>
            <a:r>
              <a:rPr lang="cs-CZ" altLang="cs-CZ" dirty="0" smtClean="0"/>
              <a:t>§ 249: neoprávněné užívání cizí věci</a:t>
            </a:r>
          </a:p>
          <a:p>
            <a:r>
              <a:rPr lang="cs-CZ" altLang="cs-CZ" dirty="0" smtClean="0"/>
              <a:t>§ 255: porušování povinnosti při správě cizího majetku</a:t>
            </a:r>
          </a:p>
          <a:p>
            <a:endParaRPr lang="cs-CZ" alt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3861048"/>
            <a:ext cx="4107160" cy="24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41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Majetek obcí a formy jeho správy, Teorie a praxe rozvoje měst a obcí, Ing. Jiří Velinský, 22. 11.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11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Specifika hospodaření s obecním majetkem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struktura majetku</a:t>
            </a:r>
          </a:p>
          <a:p>
            <a:r>
              <a:rPr lang="cs-CZ" altLang="cs-CZ" dirty="0" smtClean="0"/>
              <a:t>neodepisování majetku (rozpočtová činnost, do roku 2011), odpisy – odpisový plán</a:t>
            </a:r>
          </a:p>
          <a:p>
            <a:r>
              <a:rPr lang="cs-CZ" altLang="cs-CZ" dirty="0" smtClean="0"/>
              <a:t>pravidla pro zadávání veřejných zakázek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0414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Majetek obcí a formy jeho správy, Teorie a praxe rozvoje měst a obcí, Ing. Jiří Velinský, 22. 11.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12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Karlovarská </a:t>
            </a:r>
            <a:r>
              <a:rPr lang="cs-CZ" altLang="cs-CZ" dirty="0" err="1" smtClean="0"/>
              <a:t>losovačka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 dirty="0">
                <a:hlinkClick r:id="rId3"/>
              </a:rPr>
              <a:t>http://</a:t>
            </a:r>
            <a:r>
              <a:rPr lang="cs-CZ" altLang="cs-CZ" dirty="0" smtClean="0">
                <a:hlinkClick r:id="rId3"/>
              </a:rPr>
              <a:t>www.youtube.com/watch?v=f0-SY70ZR08</a:t>
            </a:r>
            <a:endParaRPr lang="cs-CZ" altLang="cs-CZ" dirty="0" smtClean="0"/>
          </a:p>
          <a:p>
            <a:pPr marL="0" indent="0">
              <a:buNone/>
            </a:pPr>
            <a:endParaRPr lang="cs-CZ" altLang="cs-CZ" dirty="0" smtClean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0645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Majetek obcí a formy jeho správy, Teorie a praxe rozvoje měst a obcí, Ing. Jiří Velinský, 22. 11.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13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Struktura majetku obcí v Česku I. (v mld. Kč)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cs-CZ" altLang="cs-CZ" dirty="0" smtClean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0460183"/>
              </p:ext>
            </p:extLst>
          </p:nvPr>
        </p:nvGraphicFramePr>
        <p:xfrm>
          <a:off x="971600" y="1988840"/>
          <a:ext cx="7632848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  <a:gridCol w="936104"/>
                <a:gridCol w="1008112"/>
                <a:gridCol w="936104"/>
                <a:gridCol w="1080120"/>
                <a:gridCol w="1008112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Druh majetku/rok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2005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2006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2007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2008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2009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Stálá aktiva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1 105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1 230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1 283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1 340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1 413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Dlouhodobý</a:t>
                      </a:r>
                      <a:r>
                        <a:rPr lang="cs-CZ" baseline="0" dirty="0" smtClean="0"/>
                        <a:t> nehmotný majetek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11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Dlouhodobý</a:t>
                      </a:r>
                      <a:r>
                        <a:rPr lang="cs-CZ" baseline="0" dirty="0" smtClean="0"/>
                        <a:t> hmotný majetek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985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1 107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1 161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1 213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1 284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Finanční majetek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115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117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114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117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118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Oběžná aktiva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108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118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134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115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Aktiva</a:t>
                      </a:r>
                      <a:r>
                        <a:rPr lang="cs-CZ" baseline="0" dirty="0" smtClean="0"/>
                        <a:t> celkem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1 219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1 341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1 401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1 474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1 528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509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Majetek obcí a formy jeho správy, Teorie a praxe rozvoje měst a obcí, Ing. Jiří Velinský, 22. 11.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14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Struktura majetku obcí v Česku II.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cs-CZ" altLang="cs-CZ" dirty="0" smtClean="0"/>
          </a:p>
        </p:txBody>
      </p:sp>
      <p:graphicFrame>
        <p:nvGraphicFramePr>
          <p:cNvPr id="7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567045"/>
              </p:ext>
            </p:extLst>
          </p:nvPr>
        </p:nvGraphicFramePr>
        <p:xfrm>
          <a:off x="1691680" y="1772816"/>
          <a:ext cx="6390456" cy="4323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2249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Majetek obcí a formy jeho správy, Teorie a praxe rozvoje měst a obcí, Ing. Jiří Velinský, 22. 11.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15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Majetkoprávní úkony obce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zastupitelstvo obce – veřejné zasedání: § 85 zákona 128/2000 Sb. v platném znění, o obcích (obecní zřízení</a:t>
            </a:r>
            <a:r>
              <a:rPr lang="cs-CZ" altLang="cs-CZ" dirty="0"/>
              <a:t>): zastupitelstvu obce je dále vyhrazeno rozhodování o těchto majetkoprávních úkonech</a:t>
            </a:r>
            <a:r>
              <a:rPr lang="cs-CZ" altLang="cs-CZ" dirty="0" smtClean="0"/>
              <a:t>)</a:t>
            </a:r>
          </a:p>
          <a:p>
            <a:r>
              <a:rPr lang="cs-CZ" altLang="cs-CZ" dirty="0" smtClean="0"/>
              <a:t>rada obce – neveřejné jednání: § 102 zákona 128/2000 Sb. v platném znění, o obcích (obecní zřízení)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7782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Majetek obcí a formy jeho správy, Teorie a praxe rozvoje měst a obcí, Ing. Jiří Velinský, 22. 11.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16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Pravomoci zastupitelstva 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§ 85</a:t>
            </a:r>
          </a:p>
          <a:p>
            <a:r>
              <a:rPr lang="cs-CZ" altLang="cs-CZ" dirty="0" smtClean="0"/>
              <a:t>a) nabytí a převod nemovitých věcí včetně vydání nemovitosti podle zvláštních zákonů, převody bytů a nebytových prostor z majetku obce</a:t>
            </a:r>
          </a:p>
          <a:p>
            <a:r>
              <a:rPr lang="cs-CZ" altLang="cs-CZ" dirty="0" smtClean="0"/>
              <a:t>b) poskytování věcných darů v hodnotě nad 20 000 Kč a peněžitých darů ve výši nad 20 000 Kč fyzické nebo právnické osobně v jednom kalendářním roce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7877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Majetek obcí a formy jeho správy, Teorie a praxe rozvoje měst a obcí, Ing. Jiří Velinský, 22. 11.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17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Pravomoci zastupitelstva II.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c) p</a:t>
            </a:r>
            <a:r>
              <a:rPr lang="cs-CZ" altLang="cs-CZ" dirty="0">
                <a:latin typeface="Arial" charset="0"/>
              </a:rPr>
              <a:t>oskytování dotací nad 50 000 Kč v jednotlivých případech občanským sdružením, humanitárním organizacím a jiným fyzickým nebo právnickým osobám působícím v oblasti mládeže, tělovýchovy a sportu, sociálních služeb, podpory rodin, požární ochrany, kultury, vzdělávání a vědy, zdravotnictví, protidrogových aktivit, prevence kriminality a ochrany životního </a:t>
            </a:r>
            <a:r>
              <a:rPr lang="cs-CZ" altLang="cs-CZ" dirty="0" smtClean="0">
                <a:latin typeface="Arial" charset="0"/>
              </a:rPr>
              <a:t>prostředí</a:t>
            </a:r>
            <a:endParaRPr lang="cs-CZ" altLang="cs-CZ" dirty="0" smtClean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8777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Majetek obcí a formy jeho správy, Teorie a praxe rozvoje měst a obcí, Ing. Jiří Velinský, 22. 11.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18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Pravomoci zastupitelstva III.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d</a:t>
            </a:r>
            <a:r>
              <a:rPr lang="cs-CZ" altLang="cs-CZ" dirty="0" smtClean="0"/>
              <a:t>) </a:t>
            </a:r>
            <a:r>
              <a:rPr lang="cs-CZ" altLang="cs-CZ" dirty="0" smtClean="0">
                <a:latin typeface="Arial" charset="0"/>
              </a:rPr>
              <a:t>uzavření </a:t>
            </a:r>
            <a:r>
              <a:rPr lang="cs-CZ" altLang="cs-CZ" dirty="0">
                <a:latin typeface="Arial" charset="0"/>
              </a:rPr>
              <a:t>smlouvy o sdružení a poskytování majetkových hodnot podle smlouvy o sdružení, jehož je obec </a:t>
            </a:r>
            <a:r>
              <a:rPr lang="cs-CZ" altLang="cs-CZ" dirty="0" smtClean="0">
                <a:latin typeface="Arial" charset="0"/>
              </a:rPr>
              <a:t>účastníkem</a:t>
            </a:r>
          </a:p>
          <a:p>
            <a:r>
              <a:rPr lang="cs-CZ" altLang="cs-CZ" dirty="0">
                <a:latin typeface="Arial" charset="0"/>
              </a:rPr>
              <a:t>e) peněžité i nepeněžité vklady do právnických </a:t>
            </a:r>
            <a:r>
              <a:rPr lang="cs-CZ" altLang="cs-CZ" dirty="0" smtClean="0">
                <a:latin typeface="Arial" charset="0"/>
              </a:rPr>
              <a:t>osob</a:t>
            </a:r>
          </a:p>
          <a:p>
            <a:r>
              <a:rPr lang="cs-CZ" altLang="cs-CZ" dirty="0">
                <a:latin typeface="Arial" charset="0"/>
              </a:rPr>
              <a:t>f) vzdání se práva a prominutí pohledávky vyšší než 20 000 </a:t>
            </a:r>
            <a:r>
              <a:rPr lang="cs-CZ" altLang="cs-CZ" dirty="0" smtClean="0">
                <a:latin typeface="Arial" charset="0"/>
              </a:rPr>
              <a:t>Kč</a:t>
            </a:r>
          </a:p>
          <a:p>
            <a:r>
              <a:rPr lang="cs-CZ" altLang="cs-CZ" dirty="0">
                <a:latin typeface="Arial" charset="0"/>
              </a:rPr>
              <a:t>g) zastavení </a:t>
            </a:r>
            <a:r>
              <a:rPr lang="cs-CZ" altLang="cs-CZ" dirty="0" smtClean="0">
                <a:latin typeface="Arial" charset="0"/>
              </a:rPr>
              <a:t>movitých </a:t>
            </a:r>
            <a:r>
              <a:rPr lang="cs-CZ" altLang="cs-CZ" dirty="0">
                <a:latin typeface="Arial" charset="0"/>
              </a:rPr>
              <a:t>věcí nebo práv v hodnotě vyšší než 20 000 </a:t>
            </a:r>
            <a:r>
              <a:rPr lang="cs-CZ" altLang="cs-CZ" dirty="0" smtClean="0">
                <a:latin typeface="Arial" charset="0"/>
              </a:rPr>
              <a:t>Kč</a:t>
            </a:r>
            <a:endParaRPr lang="cs-CZ" altLang="cs-CZ" dirty="0">
              <a:latin typeface="Arial" charset="0"/>
            </a:endParaRPr>
          </a:p>
          <a:p>
            <a:endParaRPr lang="cs-CZ" altLang="cs-CZ" dirty="0" smtClean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578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Majetek obcí a formy jeho správy, Teorie a praxe rozvoje měst a obcí, Ing. Jiří Velinský, 22. 11.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19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Pravomoci zastupitelstva IV.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h</a:t>
            </a:r>
            <a:r>
              <a:rPr lang="cs-CZ" altLang="cs-CZ" dirty="0" smtClean="0"/>
              <a:t>) </a:t>
            </a:r>
            <a:r>
              <a:rPr lang="cs-CZ" altLang="cs-CZ" dirty="0">
                <a:latin typeface="Arial" charset="0"/>
              </a:rPr>
              <a:t>dohody o splátkách s lhůtou splatnosti delší než 18 </a:t>
            </a:r>
            <a:r>
              <a:rPr lang="cs-CZ" altLang="cs-CZ" dirty="0" smtClean="0">
                <a:latin typeface="Arial" charset="0"/>
              </a:rPr>
              <a:t>měsíců</a:t>
            </a:r>
          </a:p>
          <a:p>
            <a:r>
              <a:rPr lang="cs-CZ" altLang="cs-CZ" dirty="0" smtClean="0">
                <a:latin typeface="Arial" charset="0"/>
              </a:rPr>
              <a:t>i) </a:t>
            </a:r>
            <a:r>
              <a:rPr lang="cs-CZ" altLang="cs-CZ" dirty="0">
                <a:latin typeface="Arial" charset="0"/>
              </a:rPr>
              <a:t>postoupení pohledávky vyšší než 20 000 </a:t>
            </a:r>
            <a:r>
              <a:rPr lang="cs-CZ" altLang="cs-CZ" dirty="0" smtClean="0">
                <a:latin typeface="Arial" charset="0"/>
              </a:rPr>
              <a:t>Kč</a:t>
            </a:r>
          </a:p>
          <a:p>
            <a:r>
              <a:rPr lang="cs-CZ" altLang="cs-CZ" dirty="0" smtClean="0">
                <a:latin typeface="Arial" charset="0"/>
              </a:rPr>
              <a:t>j) </a:t>
            </a:r>
            <a:r>
              <a:rPr lang="cs-CZ" altLang="cs-CZ" dirty="0">
                <a:latin typeface="Arial" charset="0"/>
              </a:rPr>
              <a:t>uzavření smlouvy o přijetí a poskytnutí úvěru nebo půjčky, o poskytnutí dotace, o převzetí dluhu, o převzetí ručitelského závazku, o přistoupení k závazku a smlouvy o </a:t>
            </a:r>
            <a:r>
              <a:rPr lang="cs-CZ" altLang="cs-CZ" dirty="0" smtClean="0">
                <a:latin typeface="Arial" charset="0"/>
              </a:rPr>
              <a:t>sdružení</a:t>
            </a:r>
          </a:p>
          <a:p>
            <a:r>
              <a:rPr lang="cs-CZ" altLang="cs-CZ" dirty="0" smtClean="0">
                <a:latin typeface="Arial" charset="0"/>
              </a:rPr>
              <a:t>k) </a:t>
            </a:r>
            <a:r>
              <a:rPr lang="cs-CZ" altLang="cs-CZ" dirty="0">
                <a:latin typeface="Arial" charset="0"/>
              </a:rPr>
              <a:t>zastavení nemovitých </a:t>
            </a:r>
            <a:r>
              <a:rPr lang="cs-CZ" altLang="cs-CZ" dirty="0" smtClean="0">
                <a:latin typeface="Arial" charset="0"/>
              </a:rPr>
              <a:t>věcí</a:t>
            </a:r>
          </a:p>
          <a:p>
            <a:r>
              <a:rPr lang="cs-CZ" altLang="cs-CZ" dirty="0" smtClean="0">
                <a:latin typeface="Arial" charset="0"/>
              </a:rPr>
              <a:t>l) </a:t>
            </a:r>
            <a:r>
              <a:rPr lang="cs-CZ" altLang="cs-CZ" dirty="0">
                <a:latin typeface="Arial" charset="0"/>
              </a:rPr>
              <a:t>vydání komunálních dluhopisů</a:t>
            </a:r>
            <a:endParaRPr lang="cs-CZ" altLang="cs-CZ" dirty="0" smtClean="0">
              <a:latin typeface="Arial" charset="0"/>
            </a:endParaRPr>
          </a:p>
          <a:p>
            <a:endParaRPr lang="cs-CZ" altLang="cs-CZ" dirty="0">
              <a:latin typeface="Arial" charset="0"/>
            </a:endParaRPr>
          </a:p>
          <a:p>
            <a:endParaRPr lang="cs-CZ" altLang="cs-CZ" dirty="0" smtClean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5507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dirty="0" smtClean="0"/>
              <a:t>Majetek obcí a formy jeho správy, Teorie a praxe rozvoje měst a obcí, Ing. Jiří </a:t>
            </a:r>
            <a:r>
              <a:rPr lang="cs-CZ" altLang="cs-CZ" dirty="0" err="1" smtClean="0"/>
              <a:t>Velinský</a:t>
            </a:r>
            <a:r>
              <a:rPr lang="cs-CZ" altLang="cs-CZ" dirty="0" smtClean="0"/>
              <a:t>, 22. 11.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N</a:t>
            </a:r>
            <a:r>
              <a:rPr lang="cs-CZ" altLang="cs-CZ" dirty="0" smtClean="0"/>
              <a:t>a odlehčení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Velmi podnapilý občan se vypotácí z hospody. Potká ho starosta a domlouvá mu: </a:t>
            </a:r>
            <a:r>
              <a:rPr lang="cs-CZ" dirty="0" smtClean="0"/>
              <a:t>„Jsi </a:t>
            </a:r>
            <a:r>
              <a:rPr lang="cs-CZ" dirty="0"/>
              <a:t>na špatné cestě, Nováku! Nestydíš se</a:t>
            </a:r>
            <a:r>
              <a:rPr lang="cs-CZ" dirty="0" smtClean="0"/>
              <a:t>?“ „A </a:t>
            </a:r>
            <a:r>
              <a:rPr lang="cs-CZ" dirty="0"/>
              <a:t>proč já? Za špatnou cestu, ať se stydí </a:t>
            </a:r>
            <a:r>
              <a:rPr lang="cs-CZ" dirty="0" smtClean="0"/>
              <a:t>obec!“</a:t>
            </a:r>
          </a:p>
          <a:p>
            <a:r>
              <a:rPr lang="cs-CZ" dirty="0" smtClean="0"/>
              <a:t>Volá </a:t>
            </a:r>
            <a:r>
              <a:rPr lang="cs-CZ" dirty="0"/>
              <a:t>místostarosta </a:t>
            </a:r>
            <a:r>
              <a:rPr lang="cs-CZ" dirty="0" smtClean="0"/>
              <a:t>Beruška </a:t>
            </a:r>
            <a:r>
              <a:rPr lang="cs-CZ" dirty="0"/>
              <a:t>radní </a:t>
            </a:r>
            <a:r>
              <a:rPr lang="cs-CZ" dirty="0" smtClean="0"/>
              <a:t>Broučkové: </a:t>
            </a:r>
            <a:r>
              <a:rPr lang="cs-CZ" dirty="0"/>
              <a:t>„Lidi </a:t>
            </a:r>
            <a:r>
              <a:rPr lang="cs-CZ" dirty="0" smtClean="0"/>
              <a:t>říkají, že už </a:t>
            </a:r>
            <a:r>
              <a:rPr lang="cs-CZ" dirty="0"/>
              <a:t>nejsou </a:t>
            </a:r>
            <a:r>
              <a:rPr lang="cs-CZ" dirty="0" smtClean="0"/>
              <a:t>peníze </a:t>
            </a:r>
            <a:r>
              <a:rPr lang="cs-CZ" dirty="0"/>
              <a:t>na </a:t>
            </a:r>
            <a:r>
              <a:rPr lang="cs-CZ" dirty="0" smtClean="0"/>
              <a:t>údržbu majetku, </a:t>
            </a:r>
            <a:r>
              <a:rPr lang="cs-CZ" dirty="0"/>
              <a:t>je to pravda</a:t>
            </a:r>
            <a:r>
              <a:rPr lang="cs-CZ" dirty="0" smtClean="0"/>
              <a:t>?“ „</a:t>
            </a:r>
            <a:r>
              <a:rPr lang="cs-CZ" dirty="0"/>
              <a:t>Ale ne, </a:t>
            </a:r>
            <a:r>
              <a:rPr lang="cs-CZ" dirty="0" smtClean="0"/>
              <a:t>Beruško, </a:t>
            </a:r>
            <a:r>
              <a:rPr lang="cs-CZ" dirty="0"/>
              <a:t>peněz je minimálně na rok dost</a:t>
            </a:r>
            <a:r>
              <a:rPr lang="cs-CZ" dirty="0" smtClean="0"/>
              <a:t>!“ „</a:t>
            </a:r>
            <a:r>
              <a:rPr lang="cs-CZ" dirty="0"/>
              <a:t>Počítáš do toho i fungování úřadu</a:t>
            </a:r>
            <a:r>
              <a:rPr lang="cs-CZ" dirty="0" smtClean="0"/>
              <a:t>?“ „</a:t>
            </a:r>
            <a:r>
              <a:rPr lang="cs-CZ" dirty="0"/>
              <a:t>Ne, jen nás dva.“</a:t>
            </a: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5514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Majetek obcí a formy jeho správy, Teorie a praxe rozvoje měst a obcí, Ing. Jiří Velinský, 22. 11.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20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Pravomoci rady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§ 102</a:t>
            </a:r>
          </a:p>
          <a:p>
            <a:r>
              <a:rPr lang="cs-CZ" altLang="cs-CZ" dirty="0" smtClean="0"/>
              <a:t>úkoly zřizovatele/zakladatele – příspěvkové organizace, organizační složky, organizace</a:t>
            </a:r>
          </a:p>
          <a:p>
            <a:r>
              <a:rPr lang="cs-CZ" altLang="cs-CZ" dirty="0" smtClean="0"/>
              <a:t>rozhodování v pozici jediného společníka obchodní společnosti</a:t>
            </a:r>
          </a:p>
          <a:p>
            <a:r>
              <a:rPr lang="cs-CZ" altLang="cs-CZ" dirty="0" smtClean="0"/>
              <a:t>nájemní smlouvy, smlouvy o výpůjčce</a:t>
            </a:r>
          </a:p>
          <a:p>
            <a:r>
              <a:rPr lang="cs-CZ" altLang="cs-CZ" dirty="0" smtClean="0"/>
              <a:t>co v případě, není-li zřízena rada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6132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Majetek obcí a formy jeho správy, Teorie a praxe rozvoje měst a obcí, Ing. Jiří Velinský, 22. 11.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21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F</a:t>
            </a:r>
            <a:r>
              <a:rPr lang="cs-CZ" altLang="cs-CZ" dirty="0" smtClean="0"/>
              <a:t>ormy správy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vlastní správa</a:t>
            </a:r>
          </a:p>
          <a:p>
            <a:r>
              <a:rPr lang="cs-CZ" altLang="cs-CZ" dirty="0" smtClean="0"/>
              <a:t>zřizované/zakládané organizace – zákon 250/2000 Sb., o rozpočtových pravidlech územních rozpočtů</a:t>
            </a:r>
          </a:p>
          <a:p>
            <a:r>
              <a:rPr lang="cs-CZ" altLang="cs-CZ" dirty="0" smtClean="0"/>
              <a:t>externí správa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6199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Majetek obcí a formy jeho správy, Teorie a praxe rozvoje měst a obcí, Ing. Jiří Velinský, 22. 11.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22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Vlastní správa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proč?</a:t>
            </a:r>
          </a:p>
          <a:p>
            <a:r>
              <a:rPr lang="cs-CZ" altLang="cs-CZ" dirty="0" smtClean="0"/>
              <a:t>jak?</a:t>
            </a:r>
          </a:p>
        </p:txBody>
      </p:sp>
    </p:spTree>
    <p:extLst>
      <p:ext uri="{BB962C8B-B14F-4D97-AF65-F5344CB8AC3E}">
        <p14:creationId xmlns:p14="http://schemas.microsoft.com/office/powerpoint/2010/main" val="41276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Majetek obcí a formy jeho správy, Teorie a praxe rozvoje měst a obcí, Ing. Jiří Velinský, 22. 11.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23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Zřizované/zakládané organizace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organizační složky</a:t>
            </a:r>
          </a:p>
          <a:p>
            <a:r>
              <a:rPr lang="cs-CZ" altLang="cs-CZ" dirty="0" smtClean="0"/>
              <a:t>příspěvkové organizace</a:t>
            </a:r>
          </a:p>
          <a:p>
            <a:r>
              <a:rPr lang="cs-CZ" altLang="cs-CZ" dirty="0" smtClean="0"/>
              <a:t>obchodní společnosti</a:t>
            </a:r>
          </a:p>
          <a:p>
            <a:r>
              <a:rPr lang="cs-CZ" altLang="cs-CZ" dirty="0" smtClean="0"/>
              <a:t>obecně prospěšné společnosti</a:t>
            </a:r>
          </a:p>
          <a:p>
            <a:r>
              <a:rPr lang="cs-CZ" altLang="cs-CZ" dirty="0" smtClean="0"/>
              <a:t>školské právnické osoby</a:t>
            </a:r>
          </a:p>
          <a:p>
            <a:r>
              <a:rPr lang="cs-CZ" altLang="cs-CZ" dirty="0" smtClean="0"/>
              <a:t>veřejné výzkumné instituce</a:t>
            </a:r>
          </a:p>
          <a:p>
            <a:r>
              <a:rPr lang="cs-CZ" altLang="cs-CZ" dirty="0" smtClean="0"/>
              <a:t>veřejné ústavní zdravotnické zařízení</a:t>
            </a:r>
          </a:p>
          <a:p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26615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Majetek obcí a formy jeho správy, Teorie a praxe rozvoje měst a obcí, Ing. Jiří Velinský, 22. 11.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24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Organizační složka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proč?</a:t>
            </a:r>
          </a:p>
          <a:p>
            <a:r>
              <a:rPr lang="cs-CZ" altLang="cs-CZ" dirty="0" smtClean="0"/>
              <a:t>jak?</a:t>
            </a:r>
          </a:p>
          <a:p>
            <a:r>
              <a:rPr lang="cs-CZ" altLang="cs-CZ" dirty="0" smtClean="0"/>
              <a:t>nemá právní subjektivitu</a:t>
            </a:r>
          </a:p>
          <a:p>
            <a:r>
              <a:rPr lang="cs-CZ" altLang="cs-CZ" dirty="0" smtClean="0"/>
              <a:t>vzniká usnesením zastupitelstva</a:t>
            </a:r>
          </a:p>
          <a:p>
            <a:r>
              <a:rPr lang="cs-CZ" altLang="cs-CZ" dirty="0" smtClean="0"/>
              <a:t>zřizovací listina</a:t>
            </a:r>
          </a:p>
          <a:p>
            <a:r>
              <a:rPr lang="cs-CZ" altLang="cs-CZ" dirty="0" smtClean="0"/>
              <a:t>tzv. čisté veřejné statky</a:t>
            </a:r>
          </a:p>
          <a:p>
            <a:r>
              <a:rPr lang="cs-CZ" altLang="cs-CZ" dirty="0" smtClean="0"/>
              <a:t>zaměstnanci</a:t>
            </a:r>
          </a:p>
        </p:txBody>
      </p:sp>
    </p:spTree>
    <p:extLst>
      <p:ext uri="{BB962C8B-B14F-4D97-AF65-F5344CB8AC3E}">
        <p14:creationId xmlns:p14="http://schemas.microsoft.com/office/powerpoint/2010/main" val="263746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Majetek obcí a formy jeho správy, Teorie a praxe rozvoje měst a obcí, Ing. Jiří Velinský, 22. 11.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25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Organizační složka - hospodaření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v rámci rozpočtu obce (příjmy i výdaje)</a:t>
            </a:r>
          </a:p>
          <a:p>
            <a:r>
              <a:rPr lang="cs-CZ" altLang="cs-CZ" dirty="0" smtClean="0"/>
              <a:t>absence výraznějších příjmů</a:t>
            </a:r>
          </a:p>
        </p:txBody>
      </p:sp>
    </p:spTree>
    <p:extLst>
      <p:ext uri="{BB962C8B-B14F-4D97-AF65-F5344CB8AC3E}">
        <p14:creationId xmlns:p14="http://schemas.microsoft.com/office/powerpoint/2010/main" val="405372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Majetek obcí a formy jeho správy, Teorie a praxe rozvoje měst a obcí, Ing. Jiří Velinský, 22. 11.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26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Příspěvková organizace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proč?</a:t>
            </a:r>
          </a:p>
          <a:p>
            <a:r>
              <a:rPr lang="cs-CZ" altLang="cs-CZ" dirty="0" smtClean="0"/>
              <a:t>jak?</a:t>
            </a:r>
          </a:p>
          <a:p>
            <a:r>
              <a:rPr lang="cs-CZ" altLang="cs-CZ" dirty="0" smtClean="0"/>
              <a:t>právní subjektivita</a:t>
            </a:r>
          </a:p>
          <a:p>
            <a:r>
              <a:rPr lang="cs-CZ" altLang="cs-CZ" dirty="0" smtClean="0"/>
              <a:t>zřizovací listina</a:t>
            </a:r>
          </a:p>
          <a:p>
            <a:r>
              <a:rPr lang="cs-CZ" altLang="cs-CZ" dirty="0" smtClean="0"/>
              <a:t>zápis do obchodního rejstříku</a:t>
            </a:r>
          </a:p>
          <a:p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416615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Majetek obcí a formy jeho správy, Teorie a praxe rozvoje měst a obcí, Ing. Jiří Velinský, 22. 11.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27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Příspěvková organizace – hospodaření 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hlavní, vedlejší činnost (zisk ve prospěch hlavní)</a:t>
            </a:r>
          </a:p>
          <a:p>
            <a:r>
              <a:rPr lang="cs-CZ" altLang="cs-CZ" dirty="0" smtClean="0"/>
              <a:t>„rozpočet“ – plán nákladů a výnosů</a:t>
            </a:r>
          </a:p>
          <a:p>
            <a:r>
              <a:rPr lang="cs-CZ" altLang="cs-CZ" dirty="0"/>
              <a:t>http://www.hvezdarna.cz/wp-content/uploads/Financni_plan_2013.pdf</a:t>
            </a:r>
            <a:endParaRPr lang="cs-CZ" altLang="cs-CZ" dirty="0" smtClean="0"/>
          </a:p>
          <a:p>
            <a:r>
              <a:rPr lang="cs-CZ" altLang="cs-CZ" dirty="0" smtClean="0"/>
              <a:t>příspěvek od zřizovatele (provoz, investice)</a:t>
            </a:r>
          </a:p>
          <a:p>
            <a:r>
              <a:rPr lang="cs-CZ" altLang="cs-CZ" dirty="0" smtClean="0"/>
              <a:t>vlastní příjmy, fondy, dary</a:t>
            </a:r>
          </a:p>
          <a:p>
            <a:r>
              <a:rPr lang="cs-CZ" altLang="cs-CZ" dirty="0" smtClean="0"/>
              <a:t>možnost uložení odvodu do rozpočtu zřizovatele</a:t>
            </a:r>
          </a:p>
          <a:p>
            <a:r>
              <a:rPr lang="cs-CZ" altLang="cs-CZ" dirty="0" smtClean="0"/>
              <a:t>možnost změny v průběhu roku</a:t>
            </a:r>
          </a:p>
        </p:txBody>
      </p:sp>
    </p:spTree>
    <p:extLst>
      <p:ext uri="{BB962C8B-B14F-4D97-AF65-F5344CB8AC3E}">
        <p14:creationId xmlns:p14="http://schemas.microsoft.com/office/powerpoint/2010/main" val="151753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Majetek obcí a formy jeho správy, Teorie a praxe rozvoje měst a obcí, Ing. Jiří Velinský, 22. 11.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28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Příspěvková organizace – hospodaření II.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svěřený majetek</a:t>
            </a:r>
          </a:p>
          <a:p>
            <a:r>
              <a:rPr lang="cs-CZ" altLang="cs-CZ" dirty="0" smtClean="0"/>
              <a:t>nabývání majetku pro zřizovatele</a:t>
            </a:r>
          </a:p>
          <a:p>
            <a:pPr marL="547688" lvl="1" indent="-273050">
              <a:lnSpc>
                <a:spcPct val="80000"/>
              </a:lnSpc>
            </a:pPr>
            <a:r>
              <a:rPr lang="cs-CZ" altLang="cs-CZ" sz="2200" dirty="0">
                <a:latin typeface="Arial" charset="0"/>
              </a:rPr>
              <a:t>a) bezúplatným převodem od svého zřizovatele,</a:t>
            </a:r>
          </a:p>
          <a:p>
            <a:pPr marL="547688" lvl="1" indent="-273050">
              <a:lnSpc>
                <a:spcPct val="80000"/>
              </a:lnSpc>
            </a:pPr>
            <a:r>
              <a:rPr lang="cs-CZ" altLang="cs-CZ" sz="2200" dirty="0">
                <a:latin typeface="Arial" charset="0"/>
              </a:rPr>
              <a:t>b) darem s předchozím písemným souhlasem zřizovatele,</a:t>
            </a:r>
          </a:p>
          <a:p>
            <a:pPr marL="547688" lvl="1" indent="-273050">
              <a:lnSpc>
                <a:spcPct val="80000"/>
              </a:lnSpc>
            </a:pPr>
            <a:r>
              <a:rPr lang="cs-CZ" altLang="cs-CZ" sz="2200" dirty="0">
                <a:latin typeface="Arial" charset="0"/>
              </a:rPr>
              <a:t>c) děděním; bez předchozího písemného souhlasu zřizovatele je příspěvková organizace povinna dědictví odmítnout, nebo</a:t>
            </a:r>
          </a:p>
          <a:p>
            <a:pPr marL="547688" lvl="1" indent="-273050">
              <a:lnSpc>
                <a:spcPct val="80000"/>
              </a:lnSpc>
            </a:pPr>
            <a:r>
              <a:rPr lang="cs-CZ" altLang="cs-CZ" sz="2200" dirty="0">
                <a:latin typeface="Arial" charset="0"/>
              </a:rPr>
              <a:t>d) jiným způsobem na základě rozhodnutí </a:t>
            </a:r>
            <a:r>
              <a:rPr lang="cs-CZ" altLang="cs-CZ" sz="2200" dirty="0" smtClean="0">
                <a:latin typeface="Arial" charset="0"/>
              </a:rPr>
              <a:t>zřizovatele</a:t>
            </a:r>
            <a:endParaRPr lang="cs-CZ" altLang="cs-CZ" dirty="0" smtClean="0"/>
          </a:p>
          <a:p>
            <a:r>
              <a:rPr lang="cs-CZ" altLang="cs-CZ" dirty="0" smtClean="0"/>
              <a:t>bezúplatná nabídka majetku zřizovateli</a:t>
            </a:r>
          </a:p>
        </p:txBody>
      </p:sp>
    </p:spTree>
    <p:extLst>
      <p:ext uri="{BB962C8B-B14F-4D97-AF65-F5344CB8AC3E}">
        <p14:creationId xmlns:p14="http://schemas.microsoft.com/office/powerpoint/2010/main" val="355087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Majetek obcí a formy jeho správy, Teorie a praxe rozvoje měst a obcí, Ing. Jiří Velinský, 22. 11.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29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Příspěvková organizace – fondy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rezervní fond</a:t>
            </a:r>
          </a:p>
          <a:p>
            <a:r>
              <a:rPr lang="cs-CZ" altLang="cs-CZ" dirty="0" smtClean="0"/>
              <a:t>investiční fond</a:t>
            </a:r>
          </a:p>
          <a:p>
            <a:r>
              <a:rPr lang="cs-CZ" altLang="cs-CZ" dirty="0" smtClean="0"/>
              <a:t>fond odměn</a:t>
            </a:r>
          </a:p>
          <a:p>
            <a:r>
              <a:rPr lang="cs-CZ" altLang="cs-CZ" dirty="0" smtClean="0"/>
              <a:t>fond kulturních a sociálních potřeb</a:t>
            </a:r>
          </a:p>
          <a:p>
            <a:endParaRPr lang="cs-CZ" altLang="cs-CZ" dirty="0"/>
          </a:p>
          <a:p>
            <a:r>
              <a:rPr lang="cs-CZ" altLang="cs-CZ" dirty="0" smtClean="0"/>
              <a:t>převod zůstatků fondů</a:t>
            </a:r>
          </a:p>
        </p:txBody>
      </p:sp>
    </p:spTree>
    <p:extLst>
      <p:ext uri="{BB962C8B-B14F-4D97-AF65-F5344CB8AC3E}">
        <p14:creationId xmlns:p14="http://schemas.microsoft.com/office/powerpoint/2010/main" val="263485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Majetek obcí a formy jeho správy, Teorie a praxe rozvoje měst a obcí, Ing. Jiří Velinský, 22. 11.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Program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definice majetku</a:t>
            </a:r>
          </a:p>
          <a:p>
            <a:r>
              <a:rPr lang="cs-CZ" altLang="cs-CZ" dirty="0" smtClean="0"/>
              <a:t>historický vývoj</a:t>
            </a:r>
          </a:p>
          <a:p>
            <a:r>
              <a:rPr lang="cs-CZ" altLang="cs-CZ" dirty="0" smtClean="0"/>
              <a:t>povinnosti správce</a:t>
            </a:r>
          </a:p>
          <a:p>
            <a:r>
              <a:rPr lang="cs-CZ" altLang="cs-CZ" dirty="0" smtClean="0"/>
              <a:t>struktura obecního majetku v Česku</a:t>
            </a:r>
          </a:p>
          <a:p>
            <a:r>
              <a:rPr lang="cs-CZ" altLang="cs-CZ" dirty="0" smtClean="0"/>
              <a:t>majetkoprávní úkony</a:t>
            </a:r>
          </a:p>
          <a:p>
            <a:r>
              <a:rPr lang="cs-CZ" altLang="cs-CZ" dirty="0" smtClean="0"/>
              <a:t>formy správy</a:t>
            </a:r>
          </a:p>
          <a:p>
            <a:r>
              <a:rPr lang="cs-CZ" altLang="cs-CZ" dirty="0" smtClean="0"/>
              <a:t>organizace zřizované/zakládané obcemi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1542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Majetek obcí a formy jeho správy, Teorie a praxe rozvoje měst a obcí, Ing. Jiří Velinský, 22. 11.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30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Příspěvková organizace – rezervní fond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tvorba: zlepšený hospodářský výsledek, peněžní neinvestiční dary</a:t>
            </a:r>
          </a:p>
          <a:p>
            <a:r>
              <a:rPr lang="cs-CZ" altLang="cs-CZ" dirty="0" smtClean="0"/>
              <a:t>použití: další rozvoj, časové překlenutí rozdílu mezi výnosy a náklady, úhrada ztráty předchozích let, úhrada sankcí za porušování rozpočtové kázně, posílení investičního fondu (po souhlasu zřizovatele)</a:t>
            </a:r>
          </a:p>
          <a:p>
            <a:r>
              <a:rPr lang="cs-CZ" altLang="cs-CZ" dirty="0" smtClean="0"/>
              <a:t>motivační faktor</a:t>
            </a:r>
          </a:p>
        </p:txBody>
      </p:sp>
    </p:spTree>
    <p:extLst>
      <p:ext uri="{BB962C8B-B14F-4D97-AF65-F5344CB8AC3E}">
        <p14:creationId xmlns:p14="http://schemas.microsoft.com/office/powerpoint/2010/main" val="319410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Majetek obcí a formy jeho správy, Teorie a praxe rozvoje měst a obcí, Ing. Jiří Velinský, 22. 11.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31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Příspěvková organizace – investiční fond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tvorba: odpisy, investiční příspěvek od zřizovatele, investiční příspěvek ze státních fondů, prodej hmotného majetku, převod z rezervního fondu</a:t>
            </a:r>
          </a:p>
          <a:p>
            <a:r>
              <a:rPr lang="cs-CZ" altLang="cs-CZ" dirty="0" smtClean="0"/>
              <a:t>použití: investiční výdaje, úhrada investičních úvěrů a půjček, odvod do rozpočtu zřizovatele, financování údržby a oprav nemovitého majetku zřizovatele</a:t>
            </a:r>
          </a:p>
        </p:txBody>
      </p:sp>
    </p:spTree>
    <p:extLst>
      <p:ext uri="{BB962C8B-B14F-4D97-AF65-F5344CB8AC3E}">
        <p14:creationId xmlns:p14="http://schemas.microsoft.com/office/powerpoint/2010/main" val="385537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Majetek obcí a formy jeho správy, Teorie a praxe rozvoje měst a obcí, Ing. Jiří Velinský, 22. 11.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32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Příspěvková organizace – fond odměn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tvorba: zlepšený hospodářský výsledek</a:t>
            </a:r>
          </a:p>
          <a:p>
            <a:r>
              <a:rPr lang="cs-CZ" altLang="cs-CZ" dirty="0" smtClean="0"/>
              <a:t>použití: odměny</a:t>
            </a:r>
          </a:p>
          <a:p>
            <a:r>
              <a:rPr lang="cs-CZ" altLang="cs-CZ" dirty="0" smtClean="0"/>
              <a:t>motivační faktor</a:t>
            </a:r>
          </a:p>
        </p:txBody>
      </p:sp>
    </p:spTree>
    <p:extLst>
      <p:ext uri="{BB962C8B-B14F-4D97-AF65-F5344CB8AC3E}">
        <p14:creationId xmlns:p14="http://schemas.microsoft.com/office/powerpoint/2010/main" val="195027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Majetek obcí a formy jeho správy, Teorie a praxe rozvoje měst a obcí, Ing. Jiří Velinský, 22. 11.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33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Příspěvková organizace – fond kulturních a sociálních potřeb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 smtClean="0"/>
          </a:p>
          <a:p>
            <a:r>
              <a:rPr lang="cs-CZ" altLang="cs-CZ" dirty="0" smtClean="0"/>
              <a:t>tvorba: z ročního objemu prostředků určených na platy, náhrady a odměny (1 %)</a:t>
            </a:r>
          </a:p>
          <a:p>
            <a:r>
              <a:rPr lang="cs-CZ" altLang="cs-CZ" dirty="0" smtClean="0"/>
              <a:t>použití: kulturní, sociální a jiné potřeby</a:t>
            </a:r>
          </a:p>
          <a:p>
            <a:r>
              <a:rPr lang="cs-CZ" altLang="cs-CZ" dirty="0" smtClean="0"/>
              <a:t>vnitřní pravidla čerpání</a:t>
            </a:r>
          </a:p>
        </p:txBody>
      </p:sp>
    </p:spTree>
    <p:extLst>
      <p:ext uri="{BB962C8B-B14F-4D97-AF65-F5344CB8AC3E}">
        <p14:creationId xmlns:p14="http://schemas.microsoft.com/office/powerpoint/2010/main" val="403475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Majetek obcí a formy jeho správy, Teorie a praxe rozvoje měst a obcí, Ing. Jiří Velinský, 22. 11.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34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Příspěvková organizace – omezení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uzavírání smluv o půjčce, úvěru (souhlas)</a:t>
            </a:r>
          </a:p>
          <a:p>
            <a:r>
              <a:rPr lang="cs-CZ" altLang="cs-CZ" dirty="0" smtClean="0"/>
              <a:t>poskytování darů</a:t>
            </a:r>
          </a:p>
          <a:p>
            <a:r>
              <a:rPr lang="cs-CZ" altLang="cs-CZ" dirty="0" smtClean="0"/>
              <a:t>zajišťování závazků (souhlas)</a:t>
            </a:r>
          </a:p>
          <a:p>
            <a:r>
              <a:rPr lang="cs-CZ" altLang="cs-CZ" dirty="0" smtClean="0"/>
              <a:t>nákup na splátky, smlouva o nájmu (souhlas)</a:t>
            </a:r>
          </a:p>
          <a:p>
            <a:r>
              <a:rPr lang="cs-CZ" altLang="cs-CZ" dirty="0" smtClean="0"/>
              <a:t>nákup cenných papírů</a:t>
            </a:r>
          </a:p>
          <a:p>
            <a:r>
              <a:rPr lang="cs-CZ" altLang="cs-CZ" dirty="0" smtClean="0"/>
              <a:t>zřizovat nebo zakládat právnické osoby</a:t>
            </a:r>
          </a:p>
          <a:p>
            <a:r>
              <a:rPr lang="cs-CZ" altLang="cs-CZ" dirty="0" smtClean="0"/>
              <a:t>mít majetkovou účast v podnikatelských subjektech</a:t>
            </a:r>
          </a:p>
        </p:txBody>
      </p:sp>
    </p:spTree>
    <p:extLst>
      <p:ext uri="{BB962C8B-B14F-4D97-AF65-F5344CB8AC3E}">
        <p14:creationId xmlns:p14="http://schemas.microsoft.com/office/powerpoint/2010/main" val="199415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Majetek obcí a formy jeho správy, Teorie a praxe rozvoje měst a obcí, Ing. Jiří Velinský, 22. 11.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35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Externí správa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proč?</a:t>
            </a:r>
          </a:p>
          <a:p>
            <a:r>
              <a:rPr lang="cs-CZ" altLang="cs-CZ" dirty="0" smtClean="0"/>
              <a:t>jak?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7650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Majetek obcí a formy jeho správy, Teorie a praxe rozvoje měst a obcí, Ing. Jiří Velinský, 22. 11.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36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Dobrovolný svazek obcí 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proč?</a:t>
            </a:r>
          </a:p>
          <a:p>
            <a:r>
              <a:rPr lang="cs-CZ" altLang="cs-CZ" dirty="0" smtClean="0"/>
              <a:t>právnická osoba</a:t>
            </a:r>
          </a:p>
          <a:p>
            <a:r>
              <a:rPr lang="cs-CZ" altLang="cs-CZ" dirty="0" smtClean="0"/>
              <a:t>obce vkládají majetek</a:t>
            </a:r>
          </a:p>
          <a:p>
            <a:r>
              <a:rPr lang="cs-CZ" altLang="cs-CZ" dirty="0" smtClean="0"/>
              <a:t>smlouva o vytvoření, stanovy</a:t>
            </a:r>
          </a:p>
          <a:p>
            <a:r>
              <a:rPr lang="cs-CZ" altLang="cs-CZ" dirty="0" smtClean="0"/>
              <a:t>účel: plnění předem definovaných veřejnoprávních služeb samosprávného charakteru</a:t>
            </a:r>
          </a:p>
          <a:p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14871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Majetek obcí a formy jeho správy, Teorie a praxe rozvoje měst a obcí, Ing. Jiří Velinský, 22. 11.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37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Dobrovolný svazek obcí II.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pouze obce</a:t>
            </a:r>
          </a:p>
          <a:p>
            <a:r>
              <a:rPr lang="cs-CZ" altLang="cs-CZ" dirty="0" smtClean="0"/>
              <a:t>schválení zastupitelstvem</a:t>
            </a:r>
          </a:p>
          <a:p>
            <a:r>
              <a:rPr lang="cs-CZ" altLang="cs-CZ" dirty="0" smtClean="0"/>
              <a:t>typické příklady: hospodaření s vodou, cestovní ruch, školství, ochrana životního prostředí, dopravní obslužnost</a:t>
            </a:r>
          </a:p>
          <a:p>
            <a:r>
              <a:rPr lang="cs-CZ" altLang="cs-CZ" dirty="0" smtClean="0"/>
              <a:t>majetek vložený obcemi, majetek získaný vlastní činností</a:t>
            </a:r>
          </a:p>
        </p:txBody>
      </p:sp>
    </p:spTree>
    <p:extLst>
      <p:ext uri="{BB962C8B-B14F-4D97-AF65-F5344CB8AC3E}">
        <p14:creationId xmlns:p14="http://schemas.microsoft.com/office/powerpoint/2010/main" val="232666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Majetek obcí a formy jeho správy, Teorie a praxe rozvoje měst a obcí, Ing. Jiří Velinský, 22. 11.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38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Dobrovolný svazek obcí III.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rozpočet a jeho zveřejnění</a:t>
            </a:r>
          </a:p>
          <a:p>
            <a:r>
              <a:rPr lang="cs-CZ" altLang="cs-CZ" dirty="0" smtClean="0"/>
              <a:t>kontrola hospodaření</a:t>
            </a:r>
          </a:p>
          <a:p>
            <a:r>
              <a:rPr lang="cs-CZ" altLang="cs-CZ" dirty="0" smtClean="0"/>
              <a:t>závěrečný účet a jeho publikace</a:t>
            </a:r>
          </a:p>
        </p:txBody>
      </p:sp>
    </p:spTree>
    <p:extLst>
      <p:ext uri="{BB962C8B-B14F-4D97-AF65-F5344CB8AC3E}">
        <p14:creationId xmlns:p14="http://schemas.microsoft.com/office/powerpoint/2010/main" val="141160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Majetek obcí a formy jeho správy, Teorie a praxe rozvoje měst a obcí, Ing. Jiří Velinský, 22. 11.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39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Shrnutí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obce: movitý i nemovitý majetek – zabezpečování veřejných statků, podnikání</a:t>
            </a:r>
          </a:p>
          <a:p>
            <a:r>
              <a:rPr lang="cs-CZ" altLang="cs-CZ" dirty="0" smtClean="0"/>
              <a:t>nakládání s majetkem dle svého uvážení v souladu se zákony</a:t>
            </a:r>
          </a:p>
          <a:p>
            <a:r>
              <a:rPr lang="cs-CZ" altLang="cs-CZ" dirty="0" smtClean="0"/>
              <a:t>možnost vkládat svůj majetek do podnikatelských aktivit, finanční investice</a:t>
            </a:r>
          </a:p>
          <a:p>
            <a:r>
              <a:rPr lang="cs-CZ" altLang="cs-CZ" dirty="0" smtClean="0"/>
              <a:t>majetek svěřený příspěvkovým organizacím</a:t>
            </a:r>
          </a:p>
          <a:p>
            <a:r>
              <a:rPr lang="cs-CZ" altLang="cs-CZ" dirty="0" smtClean="0"/>
              <a:t>evidence majetku</a:t>
            </a:r>
          </a:p>
          <a:p>
            <a:r>
              <a:rPr lang="cs-CZ" altLang="cs-CZ" dirty="0" smtClean="0"/>
              <a:t>publicita</a:t>
            </a:r>
          </a:p>
          <a:p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33164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Majetek obcí a formy jeho správy, Teorie a praxe rozvoje měst a obcí, Ing. Jiří Velinský, 22. 11.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4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Majetek obcí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vlastnictví majetku a právo</a:t>
            </a:r>
            <a:r>
              <a:rPr lang="cs-CZ" altLang="cs-CZ" dirty="0"/>
              <a:t> </a:t>
            </a:r>
            <a:r>
              <a:rPr lang="cs-CZ" altLang="cs-CZ" dirty="0" smtClean="0"/>
              <a:t>s ním hospodařit  - předpoklad existence územní samosprávy</a:t>
            </a:r>
          </a:p>
          <a:p>
            <a:r>
              <a:rPr lang="cs-CZ" altLang="cs-CZ" dirty="0" smtClean="0"/>
              <a:t>rozvoj území</a:t>
            </a:r>
          </a:p>
          <a:p>
            <a:r>
              <a:rPr lang="cs-CZ" altLang="cs-CZ" dirty="0" smtClean="0"/>
              <a:t>zabezpečování veřejných statků</a:t>
            </a:r>
          </a:p>
          <a:p>
            <a:r>
              <a:rPr lang="cs-CZ" altLang="cs-CZ" dirty="0" smtClean="0"/>
              <a:t>hmotný majetek (nemovitý, </a:t>
            </a:r>
            <a:r>
              <a:rPr lang="cs-CZ" altLang="cs-CZ" dirty="0" err="1" smtClean="0"/>
              <a:t>motivý</a:t>
            </a:r>
            <a:r>
              <a:rPr lang="cs-CZ" altLang="cs-CZ" dirty="0" smtClean="0"/>
              <a:t>, majetková práva a pohledávky, peněžní prostředky, cenné papíry)</a:t>
            </a:r>
          </a:p>
          <a:p>
            <a:r>
              <a:rPr lang="cs-CZ" altLang="cs-CZ" dirty="0" smtClean="0"/>
              <a:t>nehmotný majetek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Majetek obcí a formy jeho správy, Teorie a praxe rozvoje měst a obcí, Ing. Jiří Velinský, 22. 11.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40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Děkuji za pozornost!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Ing. Jiří </a:t>
            </a:r>
            <a:r>
              <a:rPr lang="cs-CZ" altLang="cs-CZ" dirty="0" err="1" smtClean="0"/>
              <a:t>Velinský</a:t>
            </a:r>
            <a:endParaRPr lang="cs-CZ" altLang="cs-CZ" dirty="0"/>
          </a:p>
          <a:p>
            <a:r>
              <a:rPr lang="cs-CZ" altLang="cs-CZ" dirty="0" smtClean="0"/>
              <a:t>jiri.velinsky@econ.muni.cz</a:t>
            </a:r>
          </a:p>
        </p:txBody>
      </p:sp>
    </p:spTree>
    <p:extLst>
      <p:ext uri="{BB962C8B-B14F-4D97-AF65-F5344CB8AC3E}">
        <p14:creationId xmlns:p14="http://schemas.microsoft.com/office/powerpoint/2010/main" val="281330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Majetek obcí a formy jeho správy, Teorie a praxe rozvoje měst a obcí, Ing. Jiří Velinský, 22. 11.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5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Typické obecní majetky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domy</a:t>
            </a:r>
          </a:p>
          <a:p>
            <a:r>
              <a:rPr lang="cs-CZ" altLang="cs-CZ" dirty="0" smtClean="0"/>
              <a:t>pozemky</a:t>
            </a:r>
          </a:p>
          <a:p>
            <a:r>
              <a:rPr lang="cs-CZ" altLang="cs-CZ" dirty="0" smtClean="0"/>
              <a:t>lesy</a:t>
            </a:r>
          </a:p>
          <a:p>
            <a:r>
              <a:rPr lang="cs-CZ" altLang="cs-CZ" dirty="0"/>
              <a:t>d</a:t>
            </a:r>
            <a:r>
              <a:rPr lang="cs-CZ" altLang="cs-CZ" dirty="0" smtClean="0"/>
              <a:t>opravní prostředky</a:t>
            </a:r>
          </a:p>
          <a:p>
            <a:r>
              <a:rPr lang="cs-CZ" altLang="cs-CZ" dirty="0"/>
              <a:t>z</a:t>
            </a:r>
            <a:r>
              <a:rPr lang="cs-CZ" altLang="cs-CZ" dirty="0" smtClean="0"/>
              <a:t>ařízení</a:t>
            </a:r>
          </a:p>
          <a:p>
            <a:r>
              <a:rPr lang="cs-CZ" altLang="cs-CZ" dirty="0"/>
              <a:t>a</a:t>
            </a:r>
            <a:r>
              <a:rPr lang="cs-CZ" altLang="cs-CZ" dirty="0" smtClean="0"/>
              <a:t>td.</a:t>
            </a:r>
            <a:endParaRPr lang="cs-CZ" alt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1819372"/>
            <a:ext cx="2839161" cy="212663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3980558"/>
            <a:ext cx="2820614" cy="2112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09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Majetek obcí a formy jeho správy, Teorie a praxe rozvoje měst a obcí, Ing. Jiří Velinský, 22. 11.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6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Méně typické obecní majetky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h</a:t>
            </a:r>
            <a:r>
              <a:rPr lang="cs-CZ" altLang="cs-CZ" dirty="0" smtClean="0"/>
              <a:t>rady</a:t>
            </a:r>
          </a:p>
          <a:p>
            <a:r>
              <a:rPr lang="cs-CZ" altLang="cs-CZ" dirty="0"/>
              <a:t>š</a:t>
            </a:r>
            <a:r>
              <a:rPr lang="cs-CZ" altLang="cs-CZ" dirty="0" smtClean="0"/>
              <a:t>perky</a:t>
            </a:r>
          </a:p>
          <a:p>
            <a:r>
              <a:rPr lang="cs-CZ" altLang="cs-CZ" dirty="0"/>
              <a:t>a</a:t>
            </a:r>
            <a:r>
              <a:rPr lang="cs-CZ" altLang="cs-CZ" dirty="0" smtClean="0"/>
              <a:t>kcie</a:t>
            </a:r>
          </a:p>
          <a:p>
            <a:r>
              <a:rPr lang="cs-CZ" altLang="cs-CZ" dirty="0"/>
              <a:t>u</a:t>
            </a:r>
            <a:r>
              <a:rPr lang="cs-CZ" altLang="cs-CZ" dirty="0" smtClean="0"/>
              <a:t>mělecká díla</a:t>
            </a:r>
          </a:p>
          <a:p>
            <a:r>
              <a:rPr lang="cs-CZ" altLang="cs-CZ" dirty="0" smtClean="0"/>
              <a:t>atd.</a:t>
            </a:r>
            <a:endParaRPr lang="cs-CZ" alt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5142" y="1772816"/>
            <a:ext cx="2232248" cy="2232248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4188" y="4149080"/>
            <a:ext cx="3473202" cy="1993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77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Majetek obcí a formy jeho správy, Teorie a praxe rozvoje měst a obcí, Ing. Jiří Velinský, 22. 11.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7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Historický vývoj 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1. 1. 1950 – znárodnění majetku obcí – národní výbory</a:t>
            </a:r>
          </a:p>
          <a:p>
            <a:endParaRPr lang="cs-CZ" altLang="cs-CZ" dirty="0"/>
          </a:p>
          <a:p>
            <a:endParaRPr lang="cs-CZ" altLang="cs-CZ" dirty="0" smtClean="0"/>
          </a:p>
          <a:p>
            <a:endParaRPr lang="cs-CZ" altLang="cs-CZ" dirty="0" smtClean="0"/>
          </a:p>
          <a:p>
            <a:r>
              <a:rPr lang="cs-CZ" altLang="cs-CZ" dirty="0" smtClean="0"/>
              <a:t>zákon 172/1991 Sb., o přechodu některých věcí z majetku ČR do vlastnictví obcí: nástupnický princip, historický princip, územní princip, majetek, který nepřecházel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2276872"/>
            <a:ext cx="2432298" cy="1728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56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Majetek obcí a formy jeho správy, Teorie a praxe rozvoje měst a obcí, Ing. Jiří Velinský, 22. 11.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8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Historický vývoj II.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rozhodnutí příslušného úřadu (okresní úřad, ministerstvo školství, ministerstvo kultury)</a:t>
            </a:r>
          </a:p>
          <a:p>
            <a:r>
              <a:rPr lang="cs-CZ" altLang="cs-CZ" dirty="0" smtClean="0"/>
              <a:t>zákon 92/1991 Sb., o podmínkách převodu majetku na jiné osoby: privatizace (technické služby, úklid veřejných ploch, veřejná zeleň, akcie plynárenských a energetických rozvodných společností)</a:t>
            </a:r>
          </a:p>
          <a:p>
            <a:r>
              <a:rPr lang="cs-CZ" altLang="cs-CZ" dirty="0" smtClean="0"/>
              <a:t>rušení okresních úřadů</a:t>
            </a:r>
          </a:p>
        </p:txBody>
      </p:sp>
    </p:spTree>
    <p:extLst>
      <p:ext uri="{BB962C8B-B14F-4D97-AF65-F5344CB8AC3E}">
        <p14:creationId xmlns:p14="http://schemas.microsoft.com/office/powerpoint/2010/main" val="104977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Majetek obcí a formy jeho správy, Teorie a praxe rozvoje měst a obcí, Ing. Jiří Velinský, 22. 11.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9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Povinnosti správce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povinnost spravovat účelně a hospodárně</a:t>
            </a:r>
          </a:p>
          <a:p>
            <a:r>
              <a:rPr lang="cs-CZ" altLang="cs-CZ" dirty="0" smtClean="0"/>
              <a:t>ochrana před zničením, poškozením, odcizením, zneužitím</a:t>
            </a:r>
          </a:p>
          <a:p>
            <a:r>
              <a:rPr lang="cs-CZ" altLang="cs-CZ" dirty="0" smtClean="0"/>
              <a:t>právo na náhradu škody, na vydání bezdůvodného obohacení</a:t>
            </a:r>
          </a:p>
          <a:p>
            <a:r>
              <a:rPr lang="cs-CZ" altLang="cs-CZ" dirty="0" smtClean="0"/>
              <a:t>publikační povinnost</a:t>
            </a:r>
          </a:p>
          <a:p>
            <a:endParaRPr lang="cs-CZ" altLang="cs-CZ" dirty="0"/>
          </a:p>
          <a:p>
            <a:r>
              <a:rPr lang="cs-CZ" altLang="cs-CZ" dirty="0" smtClean="0"/>
              <a:t>evidence majetku</a:t>
            </a:r>
          </a:p>
          <a:p>
            <a:endParaRPr lang="cs-CZ" altLang="cs-CZ" dirty="0" smtClean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3354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F_prezentace_okrova_sablona">
  <a:themeElements>
    <a:clrScheme name="BÉŽOVÁ základní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základní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základní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ESF_prezentace_okrova_sablona</Template>
  <TotalTime>630</TotalTime>
  <Words>2494</Words>
  <Application>Microsoft Office PowerPoint</Application>
  <PresentationFormat>Předvádění na obrazovce (4:3)</PresentationFormat>
  <Paragraphs>366</Paragraphs>
  <Slides>40</Slides>
  <Notes>40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40</vt:i4>
      </vt:variant>
    </vt:vector>
  </HeadingPairs>
  <TitlesOfParts>
    <vt:vector size="42" baseType="lpstr">
      <vt:lpstr>ESF_prezentace_okrova_sablona</vt:lpstr>
      <vt:lpstr>BÉŽOVÁ TITL</vt:lpstr>
      <vt:lpstr>Majetek obcí a formy jeho správy – tutoriál 04</vt:lpstr>
      <vt:lpstr>Na odlehčení</vt:lpstr>
      <vt:lpstr>Program</vt:lpstr>
      <vt:lpstr>Majetek obcí</vt:lpstr>
      <vt:lpstr>Typické obecní majetky</vt:lpstr>
      <vt:lpstr>Méně typické obecní majetky</vt:lpstr>
      <vt:lpstr>Historický vývoj I.</vt:lpstr>
      <vt:lpstr>Historický vývoj II.</vt:lpstr>
      <vt:lpstr>Povinnosti správce</vt:lpstr>
      <vt:lpstr>Sankce</vt:lpstr>
      <vt:lpstr>Specifika hospodaření s obecním majetkem</vt:lpstr>
      <vt:lpstr>Karlovarská losovačka</vt:lpstr>
      <vt:lpstr>Struktura majetku obcí v Česku I. (v mld. Kč)</vt:lpstr>
      <vt:lpstr>Struktura majetku obcí v Česku II.</vt:lpstr>
      <vt:lpstr>Majetkoprávní úkony obce</vt:lpstr>
      <vt:lpstr>Pravomoci zastupitelstva I.</vt:lpstr>
      <vt:lpstr>Pravomoci zastupitelstva II.</vt:lpstr>
      <vt:lpstr>Pravomoci zastupitelstva III.</vt:lpstr>
      <vt:lpstr>Pravomoci zastupitelstva IV.</vt:lpstr>
      <vt:lpstr>Pravomoci rady</vt:lpstr>
      <vt:lpstr>Formy správy</vt:lpstr>
      <vt:lpstr>Vlastní správa</vt:lpstr>
      <vt:lpstr>Zřizované/zakládané organizace</vt:lpstr>
      <vt:lpstr>Organizační složka</vt:lpstr>
      <vt:lpstr>Organizační složka - hospodaření</vt:lpstr>
      <vt:lpstr>Příspěvková organizace</vt:lpstr>
      <vt:lpstr>Příspěvková organizace – hospodaření I.</vt:lpstr>
      <vt:lpstr>Příspěvková organizace – hospodaření II.</vt:lpstr>
      <vt:lpstr>Příspěvková organizace – fondy</vt:lpstr>
      <vt:lpstr>Příspěvková organizace – rezervní fond</vt:lpstr>
      <vt:lpstr>Příspěvková organizace – investiční fond</vt:lpstr>
      <vt:lpstr>Příspěvková organizace – fond odměn</vt:lpstr>
      <vt:lpstr>Příspěvková organizace – fond kulturních a sociálních potřeb</vt:lpstr>
      <vt:lpstr>Příspěvková organizace – omezení</vt:lpstr>
      <vt:lpstr>Externí správa</vt:lpstr>
      <vt:lpstr>Dobrovolný svazek obcí I.</vt:lpstr>
      <vt:lpstr>Dobrovolný svazek obcí II.</vt:lpstr>
      <vt:lpstr>Dobrovolný svazek obcí III.</vt:lpstr>
      <vt:lpstr>Shrnutí</vt:lpstr>
      <vt:lpstr>Děkuji za pozornost!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Velinsky</dc:creator>
  <cp:lastModifiedBy>Velinsky</cp:lastModifiedBy>
  <cp:revision>44</cp:revision>
  <dcterms:created xsi:type="dcterms:W3CDTF">2013-11-06T13:20:55Z</dcterms:created>
  <dcterms:modified xsi:type="dcterms:W3CDTF">2014-11-22T09:38:44Z</dcterms:modified>
</cp:coreProperties>
</file>