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  <p:sldMasterId id="2147483653" r:id="rId2"/>
  </p:sldMasterIdLst>
  <p:notesMasterIdLst>
    <p:notesMasterId r:id="rId44"/>
  </p:notesMasterIdLst>
  <p:handoutMasterIdLst>
    <p:handoutMasterId r:id="rId45"/>
  </p:handoutMasterIdLst>
  <p:sldIdLst>
    <p:sldId id="310" r:id="rId3"/>
    <p:sldId id="358" r:id="rId4"/>
    <p:sldId id="361" r:id="rId5"/>
    <p:sldId id="321" r:id="rId6"/>
    <p:sldId id="304" r:id="rId7"/>
    <p:sldId id="337" r:id="rId8"/>
    <p:sldId id="338" r:id="rId9"/>
    <p:sldId id="363" r:id="rId10"/>
    <p:sldId id="364" r:id="rId11"/>
    <p:sldId id="365" r:id="rId12"/>
    <p:sldId id="340" r:id="rId13"/>
    <p:sldId id="344" r:id="rId14"/>
    <p:sldId id="328" r:id="rId15"/>
    <p:sldId id="329" r:id="rId16"/>
    <p:sldId id="330" r:id="rId17"/>
    <p:sldId id="331" r:id="rId18"/>
    <p:sldId id="332" r:id="rId19"/>
    <p:sldId id="333" r:id="rId20"/>
    <p:sldId id="334" r:id="rId21"/>
    <p:sldId id="362" r:id="rId22"/>
    <p:sldId id="335" r:id="rId23"/>
    <p:sldId id="345" r:id="rId24"/>
    <p:sldId id="367" r:id="rId25"/>
    <p:sldId id="360" r:id="rId26"/>
    <p:sldId id="346" r:id="rId27"/>
    <p:sldId id="347" r:id="rId28"/>
    <p:sldId id="348" r:id="rId29"/>
    <p:sldId id="349" r:id="rId30"/>
    <p:sldId id="357" r:id="rId31"/>
    <p:sldId id="350" r:id="rId32"/>
    <p:sldId id="366" r:id="rId33"/>
    <p:sldId id="351" r:id="rId34"/>
    <p:sldId id="354" r:id="rId35"/>
    <p:sldId id="355" r:id="rId36"/>
    <p:sldId id="341" r:id="rId37"/>
    <p:sldId id="336" r:id="rId38"/>
    <p:sldId id="352" r:id="rId39"/>
    <p:sldId id="342" r:id="rId40"/>
    <p:sldId id="343" r:id="rId41"/>
    <p:sldId id="356" r:id="rId42"/>
    <p:sldId id="327" r:id="rId43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FFF1E1"/>
    <a:srgbClr val="EAEAEA"/>
    <a:srgbClr val="FFEACD"/>
    <a:srgbClr val="7D1E1E"/>
    <a:srgbClr val="FFFFFF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79" autoAdjust="0"/>
    <p:restoredTop sz="94747" autoAdjust="0"/>
  </p:normalViewPr>
  <p:slideViewPr>
    <p:cSldViewPr>
      <p:cViewPr varScale="1">
        <p:scale>
          <a:sx n="51" d="100"/>
          <a:sy n="51" d="100"/>
        </p:scale>
        <p:origin x="-117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B39C4C91-F57B-4392-97BC-126CDD7BCF5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6364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F9D04BF-2103-4547-BDE3-08574A119E7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3832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CDBCBE-3AE6-4E69-B168-3C773EF8643C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ne pouze pro obce s turistickým potenciálem,</a:t>
            </a:r>
            <a:r>
              <a:rPr lang="cs-CZ" altLang="cs-CZ" baseline="0" dirty="0" smtClean="0"/>
              <a:t> ale skutečně pro všechny obce; lepší služby pro všechny obyvatele, zákazníky, návštěvníky</a:t>
            </a:r>
            <a:endParaRPr lang="cs-CZ" altLang="cs-CZ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výroba – prodej –</a:t>
            </a:r>
            <a:r>
              <a:rPr lang="cs-CZ" altLang="cs-CZ" baseline="0" dirty="0" smtClean="0"/>
              <a:t> převaha poptávky nad nabídkou</a:t>
            </a:r>
            <a:endParaRPr lang="cs-CZ" altLang="cs-CZ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lidé: zaměstnanci,</a:t>
            </a:r>
            <a:r>
              <a:rPr lang="cs-CZ" altLang="cs-CZ" baseline="0" dirty="0" smtClean="0"/>
              <a:t> zákazníci; materiální prostředí: životní prostředí, atmosféra; procesy: politika, prostor pro rozhodování; partnerství: soukromý, neziskový i veřejný sektor</a:t>
            </a:r>
            <a:endParaRPr lang="cs-CZ" altLang="cs-CZ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25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26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27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28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29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30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31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34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35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36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37</a:t>
            </a:fld>
            <a:endParaRPr lang="cs-CZ" altLang="cs-CZ" dirty="0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38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39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40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41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6688" y="2709863"/>
            <a:ext cx="5969000" cy="3455987"/>
          </a:xfrm>
        </p:spPr>
        <p:txBody>
          <a:bodyPr bIns="1080000" anchor="ctr"/>
          <a:lstStyle>
            <a:lvl1pPr>
              <a:defRPr sz="34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6688" y="5373688"/>
            <a:ext cx="5969000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6688" y="6442075"/>
            <a:ext cx="4960937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D03C3E06-7ADB-4652-9B57-30EA6E4E666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19" name="Picture 15" descr="pruh_TIT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1" name="Picture 17" descr="tex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2" name="Picture 18" descr="N:\work\projekty\šablony\sablony\logoC.wmf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E722E9-6DA2-40DC-B02C-2D9A081807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294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93492E-8BB5-43DF-8813-5E4EA685710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8781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3544F6-6E8B-43A8-ADD1-29D39B73D47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3186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37C276-21C1-4AB3-97B4-F4442E2D3E0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2954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1B83B8-D64F-48A6-A941-B7AA44681A7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47072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578DBF-99F8-43AA-A3E6-A8B4550708A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4093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0CA0F7-3736-48B9-BD97-2B313D5C8B6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606199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6410D6-4E0D-486C-AB53-5D2805D9487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89974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17AD43-E98A-4453-8B59-FA9EBEAD11B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8647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18CAFC-42AD-4921-A467-8986D229D6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80359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5E3113-0635-44CD-8427-CC86178B721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66975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8692DA-34FA-4898-853A-B23892C329C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47235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0DDAC4-36C4-4B8D-BCCF-945ECF22912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92412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656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65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1D42E7-9104-4611-AC21-AEEC86B17F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500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74B14D-E4F3-4D41-B8FE-88C66D59FFD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0330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0CEE82-F45A-4C34-8DBE-F378D1290C7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766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893499-694B-417F-A7BF-BE225E4203B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2154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366C5B-E62D-4D27-9582-F79656C2DDF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6522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C88399-244E-476E-BF8A-68A060DE4D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2677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D38613-22E6-497A-9398-DBC0648592B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7802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BCDF0A-A5C2-48AE-BD79-D5F46FDEA43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6230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6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6315" name="Picture 11" descr="tex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22250"/>
            <a:ext cx="3414713" cy="40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CE2FE403-592F-4F59-954C-C832FFEACD9F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226311" name="Picture 7" descr="pruh_normal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4450"/>
            <a:ext cx="1420812" cy="973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12" name="Picture 8" descr="pruh_normal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423025"/>
            <a:ext cx="1420812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48438" y="463550"/>
            <a:ext cx="2160587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200" b="1">
                <a:solidFill>
                  <a:srgbClr val="FFFFFF"/>
                </a:solidFill>
                <a:latin typeface="Trebuchet MS" pitchFamily="34" charset="0"/>
              </a:rPr>
              <a:t>www.econ.muni.cz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4960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442075"/>
            <a:ext cx="58578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B3A993E5-AF58-4C32-8EB5-855DFE30AF6E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227334" name="Picture 6" descr="pruh_TIT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7338" name="Picture 10" descr="text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6688" y="2708275"/>
            <a:ext cx="596900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pic>
        <p:nvPicPr>
          <p:cNvPr id="227340" name="Picture 12" descr="N:\work\projekty\šablony\sablony\logoC.wm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ccUxaxPD0yc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Marketing měst a </a:t>
            </a:r>
            <a:r>
              <a:rPr lang="cs-CZ" altLang="cs-CZ" dirty="0" smtClean="0"/>
              <a:t>obcí – tutoriál 04</a:t>
            </a:r>
            <a:endParaRPr lang="cs-CZ" altLang="cs-CZ" dirty="0"/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dirty="0" smtClean="0"/>
              <a:t>Teorie a praxe rozvoje měst a obcí</a:t>
            </a:r>
          </a:p>
          <a:p>
            <a:r>
              <a:rPr lang="cs-CZ" altLang="cs-CZ" dirty="0" smtClean="0"/>
              <a:t>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</a:t>
            </a:r>
            <a:r>
              <a:rPr lang="cs-CZ" altLang="cs-CZ" dirty="0" smtClean="0"/>
              <a:t>22. </a:t>
            </a:r>
            <a:r>
              <a:rPr lang="cs-CZ" altLang="cs-CZ" dirty="0" smtClean="0"/>
              <a:t>11. </a:t>
            </a:r>
            <a:r>
              <a:rPr lang="cs-CZ" altLang="cs-CZ" dirty="0" smtClean="0"/>
              <a:t>2014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Obec a marketing III.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i omezené využívání marketingových přístupů je lepší než jejich nevyužívání</a:t>
            </a:r>
          </a:p>
        </p:txBody>
      </p:sp>
    </p:spTree>
    <p:extLst>
      <p:ext uri="{BB962C8B-B14F-4D97-AF65-F5344CB8AC3E}">
        <p14:creationId xmlns:p14="http://schemas.microsoft.com/office/powerpoint/2010/main" val="380576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Marketingové prostředí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poskytovatel: produkt, cena, komunikace, distribuce</a:t>
            </a:r>
          </a:p>
          <a:p>
            <a:r>
              <a:rPr lang="cs-CZ" altLang="cs-CZ" dirty="0" smtClean="0"/>
              <a:t>vnitřní prostředí: veřejnost, zájmové skupiny, zaměstnanci, rozpočet, dodavatelé, konkurence</a:t>
            </a:r>
          </a:p>
          <a:p>
            <a:r>
              <a:rPr lang="cs-CZ" altLang="cs-CZ" dirty="0" smtClean="0"/>
              <a:t>vnější prostředí: politicko-právní vývoj, ekonomický vývoj, technologický vývoj, demografický vývoj, sociální a kulturní vývoj, přírodní podmínky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48326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Obec a marketingový produkt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vlastní obec</a:t>
            </a:r>
          </a:p>
          <a:p>
            <a:r>
              <a:rPr lang="cs-CZ" altLang="cs-CZ" dirty="0" smtClean="0"/>
              <a:t>komplexní operace (rekonstrukce centra, přesun nádraží, revitalizace čtvrti)</a:t>
            </a:r>
          </a:p>
          <a:p>
            <a:r>
              <a:rPr lang="cs-CZ" altLang="cs-CZ" dirty="0" smtClean="0"/>
              <a:t>významná akce</a:t>
            </a:r>
          </a:p>
          <a:p>
            <a:r>
              <a:rPr lang="cs-CZ" altLang="cs-CZ" dirty="0" smtClean="0"/>
              <a:t>pronájem prostor/průmyslové zóny</a:t>
            </a:r>
          </a:p>
          <a:p>
            <a:r>
              <a:rPr lang="cs-CZ" altLang="cs-CZ" dirty="0" smtClean="0"/>
              <a:t>veřejné služby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16104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Analýza potřeb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potřeba – nedostatek něčeho</a:t>
            </a:r>
          </a:p>
          <a:p>
            <a:r>
              <a:rPr lang="cs-CZ" altLang="cs-CZ" dirty="0" smtClean="0"/>
              <a:t>hierarchicky uspořádané (</a:t>
            </a:r>
            <a:r>
              <a:rPr lang="cs-CZ" altLang="cs-CZ" dirty="0" err="1" smtClean="0"/>
              <a:t>Maslow</a:t>
            </a:r>
            <a:r>
              <a:rPr lang="cs-CZ" altLang="cs-CZ" dirty="0" smtClean="0"/>
              <a:t>: fyziologické, bezpečí, sounáležitost a láska, uznání, kognitivní, estetické, seberealizace)</a:t>
            </a:r>
          </a:p>
          <a:p>
            <a:r>
              <a:rPr lang="cs-CZ" altLang="cs-CZ" dirty="0" smtClean="0"/>
              <a:t>historicky a regionálně podmíněné</a:t>
            </a:r>
          </a:p>
          <a:p>
            <a:r>
              <a:rPr lang="cs-CZ" altLang="cs-CZ" dirty="0" smtClean="0"/>
              <a:t>možnost uspokojit potřebu různě – substituty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47976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Marketingové plánování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poslání</a:t>
            </a:r>
          </a:p>
          <a:p>
            <a:r>
              <a:rPr lang="cs-CZ" altLang="cs-CZ" dirty="0" smtClean="0"/>
              <a:t>analýzy</a:t>
            </a:r>
          </a:p>
          <a:p>
            <a:r>
              <a:rPr lang="cs-CZ" altLang="cs-CZ" dirty="0" smtClean="0"/>
              <a:t>cíle</a:t>
            </a:r>
          </a:p>
          <a:p>
            <a:r>
              <a:rPr lang="cs-CZ" altLang="cs-CZ" dirty="0" smtClean="0"/>
              <a:t>strategie</a:t>
            </a:r>
          </a:p>
          <a:p>
            <a:r>
              <a:rPr lang="cs-CZ" altLang="cs-CZ" dirty="0" smtClean="0"/>
              <a:t>programy a politiky</a:t>
            </a:r>
          </a:p>
          <a:p>
            <a:r>
              <a:rPr lang="cs-CZ" altLang="cs-CZ" dirty="0" smtClean="0"/>
              <a:t>akční plány</a:t>
            </a:r>
          </a:p>
          <a:p>
            <a:r>
              <a:rPr lang="cs-CZ" altLang="cs-CZ" dirty="0" smtClean="0"/>
              <a:t>implementace</a:t>
            </a:r>
          </a:p>
          <a:p>
            <a:r>
              <a:rPr lang="cs-CZ" altLang="cs-CZ" dirty="0" smtClean="0"/>
              <a:t>kontrola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71775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Marketingové plánování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systematický proces</a:t>
            </a:r>
          </a:p>
          <a:p>
            <a:r>
              <a:rPr lang="cs-CZ" altLang="cs-CZ" dirty="0" smtClean="0"/>
              <a:t>stále probíhající proces</a:t>
            </a:r>
          </a:p>
          <a:p>
            <a:r>
              <a:rPr lang="cs-CZ" altLang="cs-CZ" dirty="0" smtClean="0"/>
              <a:t>není předpovídání</a:t>
            </a:r>
          </a:p>
          <a:p>
            <a:r>
              <a:rPr lang="cs-CZ" altLang="cs-CZ" dirty="0" smtClean="0"/>
              <a:t>není plán</a:t>
            </a:r>
          </a:p>
          <a:p>
            <a:r>
              <a:rPr lang="cs-CZ" altLang="cs-CZ" dirty="0" smtClean="0"/>
              <a:t>shromažďování výhod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11432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Časté chyby při plánování</a:t>
            </a:r>
            <a:r>
              <a:rPr lang="cs-CZ" altLang="cs-CZ" dirty="0"/>
              <a:t> </a:t>
            </a:r>
            <a:r>
              <a:rPr lang="cs-CZ" altLang="cs-CZ" dirty="0" smtClean="0"/>
              <a:t>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neexistující plán</a:t>
            </a:r>
          </a:p>
          <a:p>
            <a:r>
              <a:rPr lang="cs-CZ" altLang="cs-CZ" dirty="0" smtClean="0"/>
              <a:t>stejný plán jako vloni</a:t>
            </a:r>
          </a:p>
          <a:p>
            <a:r>
              <a:rPr lang="cs-CZ" altLang="cs-CZ" dirty="0" smtClean="0"/>
              <a:t>stanovené cíle jsou pouze čísla</a:t>
            </a:r>
          </a:p>
          <a:p>
            <a:r>
              <a:rPr lang="cs-CZ" altLang="cs-CZ" dirty="0" smtClean="0"/>
              <a:t>žádný výzkum</a:t>
            </a:r>
          </a:p>
          <a:p>
            <a:r>
              <a:rPr lang="cs-CZ" altLang="cs-CZ" dirty="0" smtClean="0"/>
              <a:t>malá zainteresovanost</a:t>
            </a:r>
          </a:p>
          <a:p>
            <a:r>
              <a:rPr lang="cs-CZ" altLang="cs-CZ" dirty="0" smtClean="0"/>
              <a:t>rozhodovací procesy jsou chaotické</a:t>
            </a:r>
          </a:p>
          <a:p>
            <a:r>
              <a:rPr lang="cs-CZ" altLang="cs-CZ" dirty="0" smtClean="0"/>
              <a:t>nerozhodnost manažerů</a:t>
            </a:r>
          </a:p>
          <a:p>
            <a:r>
              <a:rPr lang="cs-CZ" altLang="cs-CZ" dirty="0" smtClean="0"/>
              <a:t>nepřenášení pravomocí, žádná komunikace</a:t>
            </a:r>
          </a:p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73027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Časté chyby při plánování</a:t>
            </a:r>
            <a:r>
              <a:rPr lang="cs-CZ" altLang="cs-CZ" dirty="0"/>
              <a:t> </a:t>
            </a:r>
            <a:r>
              <a:rPr lang="cs-CZ" altLang="cs-CZ" dirty="0" smtClean="0"/>
              <a:t>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vzrůstající počet stížností zainteresovaných pracovníků</a:t>
            </a:r>
          </a:p>
          <a:p>
            <a:r>
              <a:rPr lang="cs-CZ" altLang="cs-CZ" dirty="0" smtClean="0"/>
              <a:t>špatné plánování není trestáno, dobré není odměňováno</a:t>
            </a:r>
          </a:p>
          <a:p>
            <a:r>
              <a:rPr lang="cs-CZ" altLang="cs-CZ" dirty="0" smtClean="0"/>
              <a:t>špatné výsledky</a:t>
            </a:r>
          </a:p>
          <a:p>
            <a:r>
              <a:rPr lang="cs-CZ" altLang="cs-CZ" dirty="0" smtClean="0"/>
              <a:t>konkurence má lepší výsledky</a:t>
            </a:r>
          </a:p>
          <a:p>
            <a:endParaRPr lang="cs-CZ" altLang="cs-CZ" dirty="0"/>
          </a:p>
          <a:p>
            <a:r>
              <a:rPr lang="cs-CZ" altLang="cs-CZ" dirty="0" smtClean="0"/>
              <a:t>vrcholový management musí plánování aktivně podporovat</a:t>
            </a:r>
          </a:p>
          <a:p>
            <a:endParaRPr lang="cs-CZ" altLang="cs-CZ" dirty="0" smtClean="0"/>
          </a:p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69256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Marketingové cíle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SMART</a:t>
            </a:r>
          </a:p>
          <a:p>
            <a:r>
              <a:rPr lang="cs-CZ" altLang="cs-CZ" dirty="0" smtClean="0"/>
              <a:t>specifické</a:t>
            </a:r>
          </a:p>
          <a:p>
            <a:r>
              <a:rPr lang="cs-CZ" altLang="cs-CZ" dirty="0" smtClean="0"/>
              <a:t>měřitelné</a:t>
            </a:r>
          </a:p>
          <a:p>
            <a:r>
              <a:rPr lang="cs-CZ" altLang="cs-CZ" dirty="0" smtClean="0"/>
              <a:t>ambiciózní/akceptované</a:t>
            </a:r>
          </a:p>
          <a:p>
            <a:r>
              <a:rPr lang="cs-CZ" altLang="cs-CZ" dirty="0" smtClean="0"/>
              <a:t>realistické</a:t>
            </a:r>
          </a:p>
          <a:p>
            <a:r>
              <a:rPr lang="cs-CZ" altLang="cs-CZ" dirty="0" smtClean="0"/>
              <a:t>termínované</a:t>
            </a:r>
          </a:p>
          <a:p>
            <a:endParaRPr lang="cs-CZ" altLang="cs-CZ" dirty="0" smtClean="0"/>
          </a:p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1496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Analýza SWOT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interní </a:t>
            </a:r>
            <a:r>
              <a:rPr lang="cs-CZ" altLang="cs-CZ" dirty="0"/>
              <a:t>analýza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silné stránky (S – </a:t>
            </a:r>
            <a:r>
              <a:rPr lang="cs-CZ" altLang="cs-CZ" sz="2200" dirty="0" err="1" smtClean="0">
                <a:latin typeface="Arial" charset="0"/>
              </a:rPr>
              <a:t>strengths</a:t>
            </a:r>
            <a:r>
              <a:rPr lang="cs-CZ" altLang="cs-CZ" sz="2200" dirty="0" smtClean="0">
                <a:latin typeface="Arial" charset="0"/>
              </a:rPr>
              <a:t>)</a:t>
            </a:r>
            <a:endParaRPr lang="cs-CZ" altLang="cs-CZ" sz="2200" dirty="0">
              <a:latin typeface="Arial" charset="0"/>
            </a:endParaRP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slabé stránky (W – </a:t>
            </a:r>
            <a:r>
              <a:rPr lang="cs-CZ" altLang="cs-CZ" sz="2200" dirty="0" err="1" smtClean="0">
                <a:latin typeface="Arial" charset="0"/>
              </a:rPr>
              <a:t>weaknesses</a:t>
            </a:r>
            <a:r>
              <a:rPr lang="cs-CZ" altLang="cs-CZ" sz="2200" dirty="0" smtClean="0">
                <a:latin typeface="Arial" charset="0"/>
              </a:rPr>
              <a:t>)</a:t>
            </a:r>
            <a:endParaRPr lang="cs-CZ" altLang="cs-CZ" dirty="0"/>
          </a:p>
          <a:p>
            <a:r>
              <a:rPr lang="cs-CZ" altLang="cs-CZ" dirty="0"/>
              <a:t>externí analýza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>
                <a:latin typeface="Arial" charset="0"/>
              </a:rPr>
              <a:t>příležitosti (O – </a:t>
            </a:r>
            <a:r>
              <a:rPr lang="cs-CZ" altLang="cs-CZ" sz="2200" dirty="0" err="1">
                <a:latin typeface="Arial" charset="0"/>
              </a:rPr>
              <a:t>opportunities</a:t>
            </a:r>
            <a:r>
              <a:rPr lang="cs-CZ" altLang="cs-CZ" sz="2200" dirty="0">
                <a:latin typeface="Arial" charset="0"/>
              </a:rPr>
              <a:t>)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>
                <a:latin typeface="Arial" charset="0"/>
              </a:rPr>
              <a:t>hrozby (T – </a:t>
            </a:r>
            <a:r>
              <a:rPr lang="cs-CZ" altLang="cs-CZ" sz="2200" dirty="0" err="1">
                <a:latin typeface="Arial" charset="0"/>
              </a:rPr>
              <a:t>threats</a:t>
            </a:r>
            <a:r>
              <a:rPr lang="cs-CZ" altLang="cs-CZ" sz="2200" dirty="0" smtClean="0">
                <a:latin typeface="Arial" charset="0"/>
              </a:rPr>
              <a:t>)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0950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dirty="0" smtClean="0"/>
              <a:t>Marketing měst a obcí, Teorie a praxe rozvoje měst a obcí, 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Na úvod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marketing</a:t>
            </a:r>
          </a:p>
          <a:p>
            <a:r>
              <a:rPr lang="cs-CZ" dirty="0" smtClean="0"/>
              <a:t>historie</a:t>
            </a:r>
            <a:endParaRPr lang="cs-CZ" i="1" dirty="0" smtClean="0"/>
          </a:p>
          <a:p>
            <a:endParaRPr lang="cs-CZ" i="1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3258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K zamyšlení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„Marketing </a:t>
            </a:r>
            <a:r>
              <a:rPr lang="cs-CZ" dirty="0"/>
              <a:t>je umění nacházet příležitosti, rozvíjet je a výnosně jich využívat</a:t>
            </a:r>
            <a:r>
              <a:rPr lang="cs-CZ" dirty="0" smtClean="0"/>
              <a:t>.“ (</a:t>
            </a:r>
            <a:r>
              <a:rPr lang="cs-CZ" i="1" dirty="0" smtClean="0"/>
              <a:t>Philip </a:t>
            </a:r>
            <a:r>
              <a:rPr lang="cs-CZ" i="1" dirty="0" err="1" smtClean="0"/>
              <a:t>Kotler</a:t>
            </a:r>
            <a:r>
              <a:rPr lang="cs-CZ" i="1" dirty="0" smtClean="0"/>
              <a:t>, marketingový guru)</a:t>
            </a:r>
            <a:endParaRPr lang="cs-CZ" alt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357056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Marketingový mix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produkt</a:t>
            </a:r>
          </a:p>
          <a:p>
            <a:r>
              <a:rPr lang="cs-CZ" altLang="cs-CZ" dirty="0" smtClean="0"/>
              <a:t>cena</a:t>
            </a:r>
          </a:p>
          <a:p>
            <a:r>
              <a:rPr lang="cs-CZ" altLang="cs-CZ" dirty="0" smtClean="0"/>
              <a:t>distribuční politika</a:t>
            </a:r>
          </a:p>
          <a:p>
            <a:r>
              <a:rPr lang="cs-CZ" altLang="cs-CZ" dirty="0" smtClean="0"/>
              <a:t>marketingová komunikace</a:t>
            </a:r>
          </a:p>
          <a:p>
            <a:endParaRPr lang="cs-CZ" altLang="cs-CZ" dirty="0"/>
          </a:p>
          <a:p>
            <a:r>
              <a:rPr lang="cs-CZ" altLang="cs-CZ" dirty="0" smtClean="0"/>
              <a:t>lidé</a:t>
            </a:r>
          </a:p>
          <a:p>
            <a:r>
              <a:rPr lang="cs-CZ" altLang="cs-CZ" dirty="0" smtClean="0"/>
              <a:t>materiální prostředí</a:t>
            </a:r>
          </a:p>
          <a:p>
            <a:r>
              <a:rPr lang="cs-CZ" altLang="cs-CZ" dirty="0" smtClean="0"/>
              <a:t>procesy</a:t>
            </a:r>
          </a:p>
          <a:p>
            <a:r>
              <a:rPr lang="cs-CZ" altLang="cs-CZ" dirty="0" smtClean="0"/>
              <a:t>partnerství</a:t>
            </a:r>
          </a:p>
        </p:txBody>
      </p:sp>
    </p:spTree>
    <p:extLst>
      <p:ext uri="{BB962C8B-B14F-4D97-AF65-F5344CB8AC3E}">
        <p14:creationId xmlns:p14="http://schemas.microsoft.com/office/powerpoint/2010/main" val="62650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Produkt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fyzické rysy (chuť, vůně, tvar, barva,…)</a:t>
            </a:r>
          </a:p>
          <a:p>
            <a:r>
              <a:rPr lang="cs-CZ" altLang="cs-CZ" dirty="0" smtClean="0"/>
              <a:t>přidané charakteristické rysy (obal, značka,…)</a:t>
            </a:r>
          </a:p>
          <a:p>
            <a:r>
              <a:rPr lang="cs-CZ" altLang="cs-CZ" dirty="0" smtClean="0"/>
              <a:t>symbolické nebo odvozené rysy (statut, vnímaná délka životnosti)</a:t>
            </a:r>
          </a:p>
          <a:p>
            <a:endParaRPr lang="cs-CZ" altLang="cs-CZ" dirty="0"/>
          </a:p>
          <a:p>
            <a:r>
              <a:rPr lang="cs-CZ" altLang="cs-CZ" dirty="0" smtClean="0"/>
              <a:t>vše, co nabízí obec svým zákazníkům</a:t>
            </a:r>
          </a:p>
          <a:p>
            <a:endParaRPr lang="cs-CZ" altLang="cs-CZ" dirty="0"/>
          </a:p>
          <a:p>
            <a:r>
              <a:rPr lang="cs-CZ" altLang="cs-CZ" dirty="0" smtClean="0"/>
              <a:t>forma produktu: vlastní zabezpečení, externí</a:t>
            </a:r>
          </a:p>
          <a:p>
            <a:r>
              <a:rPr lang="cs-CZ" altLang="cs-CZ" dirty="0" smtClean="0"/>
              <a:t>hmotný, nehmotný</a:t>
            </a:r>
          </a:p>
        </p:txBody>
      </p:sp>
    </p:spTree>
    <p:extLst>
      <p:ext uri="{BB962C8B-B14F-4D97-AF65-F5344CB8AC3E}">
        <p14:creationId xmlns:p14="http://schemas.microsoft.com/office/powerpoint/2010/main" val="249418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Produkt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často úspěšné produktové strategie: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sz="2200" dirty="0">
                <a:latin typeface="Arial" charset="0"/>
              </a:rPr>
              <a:t>co v žádném jiném území není, co je pro dané území specifické a jedinečné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sz="2200" dirty="0">
                <a:latin typeface="Arial" charset="0"/>
              </a:rPr>
              <a:t>co zatím nikdo nenabízí, nebo o to trh neprojevil zájem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sz="2200" dirty="0">
                <a:latin typeface="Arial" charset="0"/>
              </a:rPr>
              <a:t>o co trh zájem má, ale je toho nedostatek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sz="2200" dirty="0">
                <a:latin typeface="Arial" charset="0"/>
              </a:rPr>
              <a:t>co je nabízeno pouze zřídka, nebo to není příliš </a:t>
            </a:r>
            <a:r>
              <a:rPr lang="cs-CZ" sz="2200" dirty="0" smtClean="0">
                <a:latin typeface="Arial" charset="0"/>
              </a:rPr>
              <a:t>běžné</a:t>
            </a:r>
            <a:endParaRPr lang="cs-CZ" sz="2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36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K zamyšlení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„Prvním </a:t>
            </a:r>
            <a:r>
              <a:rPr lang="cs-CZ" dirty="0"/>
              <a:t>pravidlem marketingu je mít skvělý výrobek. Druhým pravidlem je nikdy nezapomínat na první pravidlo</a:t>
            </a:r>
            <a:r>
              <a:rPr lang="cs-CZ" dirty="0" smtClean="0"/>
              <a:t>.“ </a:t>
            </a:r>
            <a:r>
              <a:rPr lang="cs-CZ" dirty="0"/>
              <a:t>Victor </a:t>
            </a:r>
            <a:r>
              <a:rPr lang="cs-CZ" dirty="0" err="1"/>
              <a:t>Kiam</a:t>
            </a:r>
            <a:r>
              <a:rPr lang="cs-CZ" dirty="0"/>
              <a:t> </a:t>
            </a:r>
            <a:r>
              <a:rPr lang="cs-CZ" i="1" dirty="0" smtClean="0"/>
              <a:t>(americký podnikatel, Remington)</a:t>
            </a:r>
            <a:endParaRPr lang="cs-CZ" alt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196829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25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Cena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specifická situace obcí</a:t>
            </a:r>
          </a:p>
          <a:p>
            <a:r>
              <a:rPr lang="cs-CZ" altLang="cs-CZ" dirty="0" smtClean="0"/>
              <a:t>produkty poskytované zdarma</a:t>
            </a:r>
          </a:p>
          <a:p>
            <a:r>
              <a:rPr lang="cs-CZ" altLang="cs-CZ" dirty="0" smtClean="0"/>
              <a:t>produkty s regulovanou cenou</a:t>
            </a:r>
          </a:p>
          <a:p>
            <a:r>
              <a:rPr lang="cs-CZ" altLang="cs-CZ" dirty="0" smtClean="0"/>
              <a:t>produkty, kde je možné volně určit cenu</a:t>
            </a:r>
          </a:p>
          <a:p>
            <a:endParaRPr lang="cs-CZ" altLang="cs-CZ" dirty="0"/>
          </a:p>
          <a:p>
            <a:r>
              <a:rPr lang="cs-CZ" altLang="cs-CZ" dirty="0" smtClean="0"/>
              <a:t>politická dohoda</a:t>
            </a:r>
          </a:p>
          <a:p>
            <a:r>
              <a:rPr lang="cs-CZ" altLang="cs-CZ" dirty="0" smtClean="0"/>
              <a:t>cenová elasticita</a:t>
            </a:r>
          </a:p>
        </p:txBody>
      </p:sp>
    </p:spTree>
    <p:extLst>
      <p:ext uri="{BB962C8B-B14F-4D97-AF65-F5344CB8AC3E}">
        <p14:creationId xmlns:p14="http://schemas.microsoft.com/office/powerpoint/2010/main" val="121878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26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Cena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otázky vhodné k zodpovězení:</a:t>
            </a:r>
          </a:p>
          <a:p>
            <a:r>
              <a:rPr lang="cs-CZ" altLang="cs-CZ" dirty="0" smtClean="0"/>
              <a:t>cílová skupina?</a:t>
            </a:r>
          </a:p>
          <a:p>
            <a:r>
              <a:rPr lang="cs-CZ" altLang="cs-CZ" dirty="0" smtClean="0"/>
              <a:t>vhodnost poplatku?</a:t>
            </a:r>
          </a:p>
          <a:p>
            <a:r>
              <a:rPr lang="cs-CZ" altLang="cs-CZ" dirty="0" smtClean="0"/>
              <a:t>celkové náklady služby?</a:t>
            </a:r>
          </a:p>
          <a:p>
            <a:r>
              <a:rPr lang="cs-CZ" altLang="cs-CZ" dirty="0" smtClean="0"/>
              <a:t>má být dotováno?</a:t>
            </a:r>
          </a:p>
          <a:p>
            <a:r>
              <a:rPr lang="cs-CZ" altLang="cs-CZ" dirty="0" smtClean="0"/>
              <a:t>priority v oblasti dotací?</a:t>
            </a:r>
          </a:p>
          <a:p>
            <a:r>
              <a:rPr lang="cs-CZ" altLang="cs-CZ" dirty="0" smtClean="0"/>
              <a:t>zohlednění majetkových poměrů klienta?</a:t>
            </a:r>
          </a:p>
          <a:p>
            <a:r>
              <a:rPr lang="cs-CZ" altLang="cs-CZ" dirty="0" smtClean="0"/>
              <a:t>další důsledky cenové politiky?</a:t>
            </a:r>
          </a:p>
        </p:txBody>
      </p:sp>
    </p:spTree>
    <p:extLst>
      <p:ext uri="{BB962C8B-B14F-4D97-AF65-F5344CB8AC3E}">
        <p14:creationId xmlns:p14="http://schemas.microsoft.com/office/powerpoint/2010/main" val="264835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27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Distribuční politika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přímý distribuční kanál</a:t>
            </a:r>
          </a:p>
          <a:p>
            <a:r>
              <a:rPr lang="cs-CZ" altLang="cs-CZ" dirty="0" smtClean="0"/>
              <a:t>nepřímý distribuční kanál</a:t>
            </a:r>
          </a:p>
          <a:p>
            <a:r>
              <a:rPr lang="cs-CZ" altLang="cs-CZ" dirty="0" smtClean="0"/>
              <a:t>kritéria pro volbu kanálu:</a:t>
            </a:r>
          </a:p>
          <a:p>
            <a:r>
              <a:rPr lang="cs-CZ" altLang="cs-CZ" dirty="0" smtClean="0"/>
              <a:t>výše nákladů</a:t>
            </a:r>
          </a:p>
          <a:p>
            <a:r>
              <a:rPr lang="cs-CZ" altLang="cs-CZ" dirty="0" smtClean="0"/>
              <a:t>pohodlí pro spotřebitele</a:t>
            </a:r>
          </a:p>
          <a:p>
            <a:r>
              <a:rPr lang="cs-CZ" altLang="cs-CZ" dirty="0" smtClean="0"/>
              <a:t>spolehlivost</a:t>
            </a:r>
          </a:p>
          <a:p>
            <a:r>
              <a:rPr lang="cs-CZ" altLang="cs-CZ" dirty="0" smtClean="0"/>
              <a:t>dostupnost</a:t>
            </a:r>
          </a:p>
          <a:p>
            <a:r>
              <a:rPr lang="cs-CZ" altLang="cs-CZ" dirty="0" smtClean="0"/>
              <a:t>kvalita</a:t>
            </a:r>
          </a:p>
        </p:txBody>
      </p:sp>
    </p:spTree>
    <p:extLst>
      <p:ext uri="{BB962C8B-B14F-4D97-AF65-F5344CB8AC3E}">
        <p14:creationId xmlns:p14="http://schemas.microsoft.com/office/powerpoint/2010/main" val="359775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28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Marketingová komunikace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komunikační model:</a:t>
            </a:r>
          </a:p>
          <a:p>
            <a:r>
              <a:rPr lang="cs-CZ" altLang="cs-CZ" dirty="0" smtClean="0"/>
              <a:t>poselství</a:t>
            </a:r>
          </a:p>
          <a:p>
            <a:r>
              <a:rPr lang="cs-CZ" altLang="cs-CZ" dirty="0" smtClean="0"/>
              <a:t>médium</a:t>
            </a:r>
          </a:p>
          <a:p>
            <a:r>
              <a:rPr lang="cs-CZ" altLang="cs-CZ" dirty="0" smtClean="0"/>
              <a:t>kódování</a:t>
            </a:r>
          </a:p>
          <a:p>
            <a:r>
              <a:rPr lang="cs-CZ" altLang="cs-CZ" dirty="0" smtClean="0"/>
              <a:t>význam</a:t>
            </a:r>
          </a:p>
          <a:p>
            <a:r>
              <a:rPr lang="cs-CZ" altLang="cs-CZ" dirty="0" smtClean="0"/>
              <a:t>zpětná vazba</a:t>
            </a:r>
          </a:p>
          <a:p>
            <a:r>
              <a:rPr lang="cs-CZ" altLang="cs-CZ" dirty="0" smtClean="0"/>
              <a:t>komunikační šumy</a:t>
            </a:r>
          </a:p>
        </p:txBody>
      </p:sp>
    </p:spTree>
    <p:extLst>
      <p:ext uri="{BB962C8B-B14F-4D97-AF65-F5344CB8AC3E}">
        <p14:creationId xmlns:p14="http://schemas.microsoft.com/office/powerpoint/2010/main" val="55108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29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Bush and </a:t>
            </a:r>
            <a:r>
              <a:rPr lang="cs-CZ" altLang="cs-CZ" dirty="0" err="1" smtClean="0"/>
              <a:t>Rice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>
                <a:hlinkClick r:id="rId3"/>
              </a:rPr>
              <a:t>http://www.youtube.com/watch?v=ccUxaxPD0yc</a:t>
            </a:r>
            <a:endParaRPr lang="cs-CZ" altLang="cs-CZ" dirty="0" smtClean="0"/>
          </a:p>
          <a:p>
            <a:pPr marL="0" indent="0"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17843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K zamyšlení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„Mnoho </a:t>
            </a:r>
            <a:r>
              <a:rPr lang="cs-CZ" dirty="0"/>
              <a:t>lidí si myslí, že zákazníci jsou jako autobusy. Přijíždějí pravidelně a často. Mýlí se</a:t>
            </a:r>
            <a:r>
              <a:rPr lang="cs-CZ" dirty="0" smtClean="0"/>
              <a:t>!“ (</a:t>
            </a:r>
            <a:r>
              <a:rPr lang="cs-CZ" i="1" dirty="0"/>
              <a:t>Michael </a:t>
            </a:r>
            <a:r>
              <a:rPr lang="cs-CZ" i="1" dirty="0" err="1" smtClean="0"/>
              <a:t>LeBoeuf</a:t>
            </a:r>
            <a:r>
              <a:rPr lang="cs-CZ" i="1" dirty="0" smtClean="0"/>
              <a:t>, americký autor a konzultant)</a:t>
            </a:r>
          </a:p>
          <a:p>
            <a:r>
              <a:rPr lang="cs-CZ" dirty="0"/>
              <a:t>Marketing je příliš důležitý na to, aby byl ve firmě záležitostí pouze jednoho specializovaného oddělení. </a:t>
            </a:r>
            <a:r>
              <a:rPr lang="cs-CZ" i="1" dirty="0" smtClean="0"/>
              <a:t>(Dave Packard, spoluzakladatel Hewlett-Packard)</a:t>
            </a:r>
          </a:p>
          <a:p>
            <a:endParaRPr lang="cs-CZ" i="1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0925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30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Marketingová komunikace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reklama</a:t>
            </a:r>
          </a:p>
          <a:p>
            <a:r>
              <a:rPr lang="cs-CZ" altLang="cs-CZ" dirty="0" smtClean="0"/>
              <a:t>osobní prodej</a:t>
            </a:r>
          </a:p>
          <a:p>
            <a:r>
              <a:rPr lang="cs-CZ" altLang="cs-CZ" dirty="0" smtClean="0"/>
              <a:t>podpora prodeje</a:t>
            </a:r>
          </a:p>
          <a:p>
            <a:r>
              <a:rPr lang="cs-CZ" altLang="cs-CZ" dirty="0" smtClean="0"/>
              <a:t>public relations</a:t>
            </a:r>
          </a:p>
          <a:p>
            <a:r>
              <a:rPr lang="cs-CZ" altLang="cs-CZ" dirty="0" smtClean="0"/>
              <a:t>sponzorování</a:t>
            </a:r>
          </a:p>
          <a:p>
            <a:r>
              <a:rPr lang="cs-CZ" altLang="cs-CZ" dirty="0" smtClean="0"/>
              <a:t>direct marketing</a:t>
            </a:r>
          </a:p>
          <a:p>
            <a:r>
              <a:rPr lang="cs-CZ" altLang="cs-CZ" dirty="0" smtClean="0"/>
              <a:t>marketing událostí</a:t>
            </a:r>
          </a:p>
          <a:p>
            <a:r>
              <a:rPr lang="cs-CZ" altLang="cs-CZ" dirty="0" smtClean="0"/>
              <a:t>on-line komunikace</a:t>
            </a:r>
          </a:p>
        </p:txBody>
      </p:sp>
    </p:spTree>
    <p:extLst>
      <p:ext uri="{BB962C8B-B14F-4D97-AF65-F5344CB8AC3E}">
        <p14:creationId xmlns:p14="http://schemas.microsoft.com/office/powerpoint/2010/main" val="400330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31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K zamyšlení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Svůj </a:t>
            </a:r>
            <a:r>
              <a:rPr lang="cs-CZ" dirty="0"/>
              <a:t>marketingový mix byste měli považovat za permanentní staveniště, na němž se jednotlivé budovy musí neustále přestavovat podle aktuálních potřeb nájemníků. </a:t>
            </a:r>
            <a:r>
              <a:rPr lang="cs-CZ" i="1" dirty="0" smtClean="0"/>
              <a:t>(Thomas </a:t>
            </a:r>
            <a:r>
              <a:rPr lang="cs-CZ" i="1" dirty="0" err="1" smtClean="0"/>
              <a:t>Patalas</a:t>
            </a:r>
            <a:r>
              <a:rPr lang="cs-CZ" i="1" dirty="0" smtClean="0"/>
              <a:t>, profesor, autor knihy Guerillový marketing)</a:t>
            </a:r>
            <a:endParaRPr lang="cs-CZ" alt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221024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32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Důležité aspekty u poskytování služeb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zajištění souladu kapacit a požadavků</a:t>
            </a:r>
          </a:p>
          <a:p>
            <a:r>
              <a:rPr lang="cs-CZ" altLang="cs-CZ" dirty="0" smtClean="0"/>
              <a:t>výběr pracovníků</a:t>
            </a:r>
          </a:p>
          <a:p>
            <a:r>
              <a:rPr lang="cs-CZ" altLang="cs-CZ" dirty="0" smtClean="0"/>
              <a:t>výcvik pracovníků a jejich motivace</a:t>
            </a:r>
          </a:p>
          <a:p>
            <a:r>
              <a:rPr lang="cs-CZ" altLang="cs-CZ" dirty="0" smtClean="0"/>
              <a:t>role ústní reklamy</a:t>
            </a:r>
          </a:p>
          <a:p>
            <a:r>
              <a:rPr lang="cs-CZ" altLang="cs-CZ" dirty="0" smtClean="0"/>
              <a:t>řízení styku s veřejností a pověsti</a:t>
            </a:r>
          </a:p>
          <a:p>
            <a:r>
              <a:rPr lang="cs-CZ" altLang="cs-CZ" dirty="0" smtClean="0"/>
              <a:t>využití technologií</a:t>
            </a:r>
          </a:p>
          <a:p>
            <a:r>
              <a:rPr lang="cs-CZ" altLang="cs-CZ" dirty="0" smtClean="0"/>
              <a:t>informace o způsobu poskytování služby – urychlení průchodu</a:t>
            </a:r>
          </a:p>
        </p:txBody>
      </p:sp>
    </p:spTree>
    <p:extLst>
      <p:ext uri="{BB962C8B-B14F-4D97-AF65-F5344CB8AC3E}">
        <p14:creationId xmlns:p14="http://schemas.microsoft.com/office/powerpoint/2010/main" val="15560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33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Na odlehčení – jak vybrat správné lidi? I. (nekorektní politický vtip)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Jiří </a:t>
            </a:r>
            <a:r>
              <a:rPr lang="cs-CZ" sz="1800" dirty="0"/>
              <a:t>Paroubek navštíví Anglii a je přijat královnou Alžbětou. Protože závidí </a:t>
            </a:r>
            <a:r>
              <a:rPr lang="cs-CZ" sz="1800" dirty="0" smtClean="0"/>
              <a:t>Angličanům, jak </a:t>
            </a:r>
            <a:r>
              <a:rPr lang="cs-CZ" sz="1800" dirty="0"/>
              <a:t>jim státní správa pod královským vedením pěkně a efektivně funguje, ptá se královny, jaký na to má recept.</a:t>
            </a:r>
            <a:br>
              <a:rPr lang="cs-CZ" sz="1800" dirty="0"/>
            </a:b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Královna odpoví: "Já se vždy snažím obklopit moudrými a inteligentními lidmi - sama nemůžu všemu rozumět." Paroubek na to: "Tomu rozumím, Vaše Veličenstvo, ale jak zjistit, kdo je inteligentní?" Královna se usměje: "Uděláme si malý test." Nechá si vytočit číslo Tonyho Blaira a říká mu: "Tony, odpověz rychle na otázku - je to syn tvého otce a není to tvůj bratr - kdo je to?" Blair pohotově odpoví: "No přece já</a:t>
            </a:r>
            <a:r>
              <a:rPr lang="cs-CZ" sz="1800" dirty="0" smtClean="0"/>
              <a:t>!"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23973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34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Na odlehčení – jak vybrat správné lidi? II.</a:t>
            </a:r>
            <a:br>
              <a:rPr lang="cs-CZ" altLang="cs-CZ" dirty="0" smtClean="0"/>
            </a:br>
            <a:r>
              <a:rPr lang="cs-CZ" altLang="cs-CZ" dirty="0" smtClean="0"/>
              <a:t>(nekorektní politický vtip)</a:t>
            </a:r>
            <a:br>
              <a:rPr lang="cs-CZ" altLang="cs-CZ" dirty="0" smtClean="0"/>
            </a:b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Paroubkovi </a:t>
            </a:r>
            <a:r>
              <a:rPr lang="cs-CZ" sz="1800" dirty="0"/>
              <a:t>se to moc líbí a hned po návratu se rozhodne přezkoušet své lidi. Jako první mu padne do ruky Sobotka. "Bohoušku, odpověz rychle na otázku - je to syn tvého otce a není to tvůj bratr - kdo je to?"</a:t>
            </a:r>
            <a:br>
              <a:rPr lang="cs-CZ" sz="1800" dirty="0"/>
            </a:b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Sobotka si nechá otázku zopakovat; pak se vymlouvá, že se nejprve musí zeptat ženy a svého asistenta, ale že na ně vyvine tlak a do 24 hodin bude znát odpověď. Celou noc nespí, převaluje se v posteli, a pořád nic. Ráno potká v parlamentu na chodbě Kalouska - sice ho nemá rád, ale účel světí prostředky, a tak se ho rozhodne využít.</a:t>
            </a:r>
            <a:br>
              <a:rPr lang="cs-CZ" sz="1800" dirty="0"/>
            </a:b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"Mirku, odpověz rychle na otázku - je to syn tvého otce a není to tvůj bratr - kdo je to?" "No přece já!", odpoví překvapený Kalousek.</a:t>
            </a:r>
            <a:br>
              <a:rPr lang="cs-CZ" sz="1800" dirty="0"/>
            </a:b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Sobotka přiběhne celý rozradostněný za Paroubkem a hlasitě volá: "Už vím, je to Kalousek!!" Paroubek ho popadne pod krkem a řve ještě hlasitěji: "Ty jsi ale debil - je to Tony Blair!!!"</a:t>
            </a:r>
            <a:r>
              <a:rPr lang="cs-CZ" dirty="0"/>
              <a:t/>
            </a:r>
            <a:br>
              <a:rPr lang="cs-CZ" dirty="0"/>
            </a:b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74600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35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Strategie segmentace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tržní segment: </a:t>
            </a:r>
            <a:r>
              <a:rPr lang="cs-CZ" altLang="cs-CZ" dirty="0"/>
              <a:t>skupina zákazníků (obyvatel nebo podniků), které mají podobné potřeby a chování</a:t>
            </a:r>
            <a:endParaRPr lang="cs-CZ" altLang="cs-CZ" dirty="0" smtClean="0"/>
          </a:p>
          <a:p>
            <a:r>
              <a:rPr lang="cs-CZ" altLang="cs-CZ" dirty="0" smtClean="0"/>
              <a:t>nediferencovaný marketing</a:t>
            </a:r>
          </a:p>
          <a:p>
            <a:r>
              <a:rPr lang="cs-CZ" altLang="cs-CZ" dirty="0" smtClean="0"/>
              <a:t>diferencovaný marketing</a:t>
            </a:r>
          </a:p>
          <a:p>
            <a:r>
              <a:rPr lang="cs-CZ" altLang="cs-CZ" dirty="0" smtClean="0"/>
              <a:t>soustředěný (koncentrovaný) marketing</a:t>
            </a:r>
          </a:p>
        </p:txBody>
      </p:sp>
    </p:spTree>
    <p:extLst>
      <p:ext uri="{BB962C8B-B14F-4D97-AF65-F5344CB8AC3E}">
        <p14:creationId xmlns:p14="http://schemas.microsoft.com/office/powerpoint/2010/main" val="103760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36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Kritéria segmentace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geografická: městská část, ulice</a:t>
            </a:r>
          </a:p>
          <a:p>
            <a:r>
              <a:rPr lang="cs-CZ" altLang="cs-CZ" dirty="0" smtClean="0"/>
              <a:t>demografická: věk, pohlaví, počet dětí, velikost rodiny, sociální postavení</a:t>
            </a:r>
          </a:p>
          <a:p>
            <a:r>
              <a:rPr lang="cs-CZ" altLang="cs-CZ" dirty="0" smtClean="0"/>
              <a:t>sociálně ekonomická: příjem, zaměstnání, vzdělání, společenská třída</a:t>
            </a:r>
          </a:p>
          <a:p>
            <a:r>
              <a:rPr lang="cs-CZ" altLang="cs-CZ" dirty="0" smtClean="0"/>
              <a:t>psychologická: osobnost, životní styl</a:t>
            </a:r>
          </a:p>
          <a:p>
            <a:r>
              <a:rPr lang="cs-CZ" altLang="cs-CZ" dirty="0" smtClean="0"/>
              <a:t>motivy koupě</a:t>
            </a:r>
          </a:p>
          <a:p>
            <a:r>
              <a:rPr lang="cs-CZ" altLang="cs-CZ" dirty="0" smtClean="0"/>
              <a:t>kupní chování</a:t>
            </a:r>
          </a:p>
          <a:p>
            <a:r>
              <a:rPr lang="cs-CZ" altLang="cs-CZ" dirty="0" smtClean="0"/>
              <a:t>citlivost na marketingové nástroje</a:t>
            </a:r>
          </a:p>
        </p:txBody>
      </p:sp>
    </p:spTree>
    <p:extLst>
      <p:ext uri="{BB962C8B-B14F-4D97-AF65-F5344CB8AC3E}">
        <p14:creationId xmlns:p14="http://schemas.microsoft.com/office/powerpoint/2010/main" val="245172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37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Možnosti segmentace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obyvatelé</a:t>
            </a:r>
          </a:p>
          <a:p>
            <a:r>
              <a:rPr lang="cs-CZ" altLang="cs-CZ" dirty="0" smtClean="0"/>
              <a:t>návštěvníci</a:t>
            </a:r>
          </a:p>
          <a:p>
            <a:r>
              <a:rPr lang="cs-CZ" altLang="cs-CZ" dirty="0" smtClean="0"/>
              <a:t>zaměstnanci úřadu</a:t>
            </a:r>
          </a:p>
          <a:p>
            <a:r>
              <a:rPr lang="cs-CZ" altLang="cs-CZ" dirty="0" smtClean="0"/>
              <a:t>finanční instituce</a:t>
            </a:r>
          </a:p>
          <a:p>
            <a:r>
              <a:rPr lang="cs-CZ" altLang="cs-CZ" dirty="0" smtClean="0"/>
              <a:t>investoři</a:t>
            </a:r>
          </a:p>
          <a:p>
            <a:r>
              <a:rPr lang="cs-CZ" altLang="cs-CZ" dirty="0" smtClean="0"/>
              <a:t>zaměstnavatelé působící v obci</a:t>
            </a:r>
          </a:p>
          <a:p>
            <a:r>
              <a:rPr lang="cs-CZ" altLang="cs-CZ" dirty="0" smtClean="0"/>
              <a:t>externí podniky</a:t>
            </a:r>
          </a:p>
        </p:txBody>
      </p:sp>
    </p:spTree>
    <p:extLst>
      <p:ext uri="{BB962C8B-B14F-4D97-AF65-F5344CB8AC3E}">
        <p14:creationId xmlns:p14="http://schemas.microsoft.com/office/powerpoint/2010/main" val="6687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38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Umísťování (</a:t>
            </a:r>
            <a:r>
              <a:rPr lang="cs-CZ" altLang="cs-CZ" dirty="0" err="1" smtClean="0"/>
              <a:t>positioning</a:t>
            </a:r>
            <a:r>
              <a:rPr lang="cs-CZ" altLang="cs-CZ" dirty="0" smtClean="0"/>
              <a:t>)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postup, pomocí kterého se tvoří identita produktu nebo značky v myslích cílové skupiny</a:t>
            </a:r>
            <a:endParaRPr lang="cs-CZ" altLang="cs-CZ" dirty="0"/>
          </a:p>
          <a:p>
            <a:r>
              <a:rPr lang="cs-CZ" altLang="cs-CZ" dirty="0" err="1" smtClean="0"/>
              <a:t>positioning</a:t>
            </a:r>
            <a:r>
              <a:rPr lang="cs-CZ" altLang="cs-CZ" dirty="0" smtClean="0"/>
              <a:t> postavený na</a:t>
            </a:r>
            <a:endParaRPr lang="cs-CZ" altLang="cs-CZ" dirty="0"/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>
                <a:latin typeface="Arial" charset="0"/>
              </a:rPr>
              <a:t>a) </a:t>
            </a:r>
            <a:r>
              <a:rPr lang="cs-CZ" altLang="cs-CZ" sz="2200" dirty="0" smtClean="0">
                <a:latin typeface="Arial" charset="0"/>
              </a:rPr>
              <a:t>specifických vlastnostech produktu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b) přidané hodnotě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c) specifických potřebách nebo řešeních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d) specifickém způsobu užití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 smtClean="0">
                <a:latin typeface="Arial" charset="0"/>
              </a:rPr>
              <a:t>e) umísťování vůči konkurenčnímu produktu</a:t>
            </a:r>
            <a:endParaRPr lang="cs-CZ" altLang="cs-CZ" dirty="0"/>
          </a:p>
          <a:p>
            <a:r>
              <a:rPr lang="cs-CZ" altLang="cs-CZ" dirty="0" smtClean="0"/>
              <a:t>kde jsme, kam chceme jít (image, vize, klíčové hodnoty)</a:t>
            </a:r>
          </a:p>
        </p:txBody>
      </p:sp>
    </p:spTree>
    <p:extLst>
      <p:ext uri="{BB962C8B-B14F-4D97-AF65-F5344CB8AC3E}">
        <p14:creationId xmlns:p14="http://schemas.microsoft.com/office/powerpoint/2010/main" val="385285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39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Umísťování (</a:t>
            </a:r>
            <a:r>
              <a:rPr lang="cs-CZ" altLang="cs-CZ" dirty="0" err="1" smtClean="0"/>
              <a:t>positioning</a:t>
            </a:r>
            <a:r>
              <a:rPr lang="cs-CZ" altLang="cs-CZ" dirty="0" smtClean="0"/>
              <a:t>)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komerční a finanční centrum</a:t>
            </a:r>
          </a:p>
          <a:p>
            <a:r>
              <a:rPr lang="cs-CZ" altLang="cs-CZ" dirty="0" smtClean="0"/>
              <a:t>kulturní centrum</a:t>
            </a:r>
          </a:p>
          <a:p>
            <a:r>
              <a:rPr lang="cs-CZ" altLang="cs-CZ" dirty="0" smtClean="0"/>
              <a:t>centrum vzdělanosti</a:t>
            </a:r>
          </a:p>
          <a:p>
            <a:r>
              <a:rPr lang="cs-CZ" altLang="cs-CZ" dirty="0" smtClean="0"/>
              <a:t>turistická oblast</a:t>
            </a:r>
          </a:p>
          <a:p>
            <a:r>
              <a:rPr lang="cs-CZ" altLang="cs-CZ" dirty="0" smtClean="0"/>
              <a:t>historická obec</a:t>
            </a:r>
          </a:p>
          <a:p>
            <a:r>
              <a:rPr lang="cs-CZ" altLang="cs-CZ" dirty="0" smtClean="0"/>
              <a:t>středisko rozvoje průmyslu</a:t>
            </a:r>
          </a:p>
          <a:p>
            <a:r>
              <a:rPr lang="cs-CZ" altLang="cs-CZ" dirty="0" smtClean="0"/>
              <a:t>středisko rozvoje služeb</a:t>
            </a:r>
          </a:p>
        </p:txBody>
      </p:sp>
    </p:spTree>
    <p:extLst>
      <p:ext uri="{BB962C8B-B14F-4D97-AF65-F5344CB8AC3E}">
        <p14:creationId xmlns:p14="http://schemas.microsoft.com/office/powerpoint/2010/main" val="87170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Program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definice marketingu</a:t>
            </a:r>
            <a:endParaRPr lang="cs-CZ" altLang="cs-CZ" dirty="0" smtClean="0"/>
          </a:p>
          <a:p>
            <a:r>
              <a:rPr lang="cs-CZ" altLang="cs-CZ" dirty="0" smtClean="0"/>
              <a:t>analýza potřeb</a:t>
            </a:r>
          </a:p>
          <a:p>
            <a:r>
              <a:rPr lang="cs-CZ" altLang="cs-CZ" dirty="0" smtClean="0"/>
              <a:t>marketingové plánování</a:t>
            </a:r>
          </a:p>
          <a:p>
            <a:r>
              <a:rPr lang="cs-CZ" altLang="cs-CZ" dirty="0" smtClean="0"/>
              <a:t>marketingové cíle</a:t>
            </a:r>
          </a:p>
          <a:p>
            <a:r>
              <a:rPr lang="cs-CZ" altLang="cs-CZ" dirty="0" smtClean="0"/>
              <a:t>analýza SWOT</a:t>
            </a:r>
          </a:p>
          <a:p>
            <a:r>
              <a:rPr lang="cs-CZ" altLang="cs-CZ" dirty="0" smtClean="0"/>
              <a:t>marketingový mix</a:t>
            </a:r>
          </a:p>
          <a:p>
            <a:r>
              <a:rPr lang="cs-CZ" altLang="cs-CZ" dirty="0" smtClean="0"/>
              <a:t>segmentace a </a:t>
            </a:r>
            <a:r>
              <a:rPr lang="cs-CZ" altLang="cs-CZ" dirty="0" err="1" smtClean="0"/>
              <a:t>positioning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21542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40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Shrnutí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využívání marketingu</a:t>
            </a:r>
          </a:p>
          <a:p>
            <a:r>
              <a:rPr lang="cs-CZ" altLang="cs-CZ" dirty="0" smtClean="0"/>
              <a:t>analýza potřeb</a:t>
            </a:r>
          </a:p>
          <a:p>
            <a:r>
              <a:rPr lang="cs-CZ" altLang="cs-CZ" dirty="0" smtClean="0"/>
              <a:t>plánování – nepodceňovat, kde jsme a kam jdeme - cíle</a:t>
            </a:r>
          </a:p>
          <a:p>
            <a:r>
              <a:rPr lang="cs-CZ" altLang="cs-CZ" dirty="0" smtClean="0"/>
              <a:t>specifika při poskytování služeb</a:t>
            </a:r>
          </a:p>
          <a:p>
            <a:r>
              <a:rPr lang="cs-CZ" altLang="cs-CZ" dirty="0" smtClean="0"/>
              <a:t>segmentace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640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41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Děkuji za pozornost!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Ing. Jiří </a:t>
            </a:r>
            <a:r>
              <a:rPr lang="cs-CZ" altLang="cs-CZ" dirty="0" err="1" smtClean="0"/>
              <a:t>Velinský</a:t>
            </a:r>
            <a:endParaRPr lang="cs-CZ" altLang="cs-CZ" dirty="0"/>
          </a:p>
          <a:p>
            <a:r>
              <a:rPr lang="cs-CZ" altLang="cs-CZ" dirty="0" smtClean="0"/>
              <a:t>jiri.velinsky@econ.muni.cz</a:t>
            </a:r>
          </a:p>
        </p:txBody>
      </p:sp>
    </p:spTree>
    <p:extLst>
      <p:ext uri="{BB962C8B-B14F-4D97-AF65-F5344CB8AC3E}">
        <p14:creationId xmlns:p14="http://schemas.microsoft.com/office/powerpoint/2010/main" val="281330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Marketing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mnoho definic</a:t>
            </a:r>
          </a:p>
          <a:p>
            <a:r>
              <a:rPr lang="cs-CZ" dirty="0" smtClean="0"/>
              <a:t>komplexní proces </a:t>
            </a:r>
            <a:r>
              <a:rPr lang="cs-CZ" dirty="0"/>
              <a:t>zaměřený na uspokojování potřeb zákazníka</a:t>
            </a:r>
            <a:r>
              <a:rPr lang="cs-CZ" dirty="0" smtClean="0"/>
              <a:t>. </a:t>
            </a:r>
            <a:r>
              <a:rPr lang="cs-CZ" dirty="0"/>
              <a:t>Pomocí </a:t>
            </a:r>
            <a:r>
              <a:rPr lang="cs-CZ" dirty="0" smtClean="0"/>
              <a:t>nástrojů </a:t>
            </a:r>
            <a:r>
              <a:rPr lang="cs-CZ" dirty="0"/>
              <a:t>marketingového výzkumu dochází ke zjištění potřeb </a:t>
            </a:r>
            <a:r>
              <a:rPr lang="cs-CZ" dirty="0" smtClean="0"/>
              <a:t>zákazníka </a:t>
            </a:r>
            <a:r>
              <a:rPr lang="cs-CZ" dirty="0"/>
              <a:t>ze strany </a:t>
            </a:r>
            <a:r>
              <a:rPr lang="cs-CZ" dirty="0" smtClean="0"/>
              <a:t>poskytovatelů. </a:t>
            </a:r>
            <a:r>
              <a:rPr lang="cs-CZ" dirty="0"/>
              <a:t>Na základě zjištěných skutečností tyto organizace přijmou taková opatření, jejichž cílem je nabídnout zákazníkovi výrobky a služby s co největší přidanou hodnotou, ve správný čas, v ideálním místě a za vhodnou </a:t>
            </a:r>
            <a:r>
              <a:rPr lang="cs-CZ" dirty="0" smtClean="0"/>
              <a:t>cenu.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Marketing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odle </a:t>
            </a:r>
            <a:r>
              <a:rPr lang="cs-CZ" dirty="0"/>
              <a:t>většiny definic je marketing chápán jako proces zaměřený na zákazníka, který prostupuje všemi činnostmi firmy od zajištění zdrojů, přes logistiku, výrobu, skladování až po prodej a zajištění poprodejního </a:t>
            </a:r>
            <a:r>
              <a:rPr lang="cs-CZ" dirty="0" smtClean="0"/>
              <a:t>servisu</a:t>
            </a:r>
          </a:p>
          <a:p>
            <a:r>
              <a:rPr lang="cs-CZ" altLang="cs-CZ" dirty="0" smtClean="0"/>
              <a:t>zaměření na zisk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5147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Obec a marketing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rozvoj obce</a:t>
            </a:r>
          </a:p>
          <a:p>
            <a:r>
              <a:rPr lang="cs-CZ" dirty="0" smtClean="0"/>
              <a:t>rozvoj služeb komunity</a:t>
            </a:r>
          </a:p>
          <a:p>
            <a:r>
              <a:rPr lang="cs-CZ" dirty="0" smtClean="0"/>
              <a:t>předcházení konfliktům</a:t>
            </a:r>
          </a:p>
          <a:p>
            <a:r>
              <a:rPr lang="cs-CZ" dirty="0" smtClean="0"/>
              <a:t>hledání shody mezi různými zájmovými/cílovými skupinami</a:t>
            </a:r>
          </a:p>
          <a:p>
            <a:r>
              <a:rPr lang="cs-CZ" altLang="cs-CZ" dirty="0" smtClean="0"/>
              <a:t>konkurenční prostředí (obce navzájem, konkurence s podnikatelským sektorem)</a:t>
            </a:r>
          </a:p>
          <a:p>
            <a:r>
              <a:rPr lang="cs-CZ" altLang="cs-CZ" dirty="0" smtClean="0"/>
              <a:t>sbližování metod řízení v soukromém a veřejném sektoru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2875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Obec a marketing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emancipovaný občan – určitý standard bez ohledu na poskytovatele</a:t>
            </a:r>
          </a:p>
          <a:p>
            <a:r>
              <a:rPr lang="cs-CZ" dirty="0" smtClean="0"/>
              <a:t>finanční omezení obecních rozpočtů</a:t>
            </a:r>
          </a:p>
          <a:p>
            <a:r>
              <a:rPr lang="cs-CZ" dirty="0" smtClean="0"/>
              <a:t>poskytování smíšených statků, kde lze aplikovat tržní mechanismy (kultura, zdravotnictví, sociální služby)</a:t>
            </a:r>
          </a:p>
        </p:txBody>
      </p:sp>
    </p:spTree>
    <p:extLst>
      <p:ext uri="{BB962C8B-B14F-4D97-AF65-F5344CB8AC3E}">
        <p14:creationId xmlns:p14="http://schemas.microsoft.com/office/powerpoint/2010/main" val="21326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Marketing měst a obcí, Teorie a praxe rozvoje měst a obcí, Ing. Jiří Velinský, 22. 11.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Obec a marketing - problémy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dynamické prostředí – neočekávané změny</a:t>
            </a:r>
          </a:p>
          <a:p>
            <a:r>
              <a:rPr lang="cs-CZ" dirty="0" smtClean="0"/>
              <a:t>cizí subjekty zasahující do rozhodování (financování, apod.)</a:t>
            </a:r>
          </a:p>
          <a:p>
            <a:r>
              <a:rPr lang="cs-CZ" dirty="0" smtClean="0"/>
              <a:t>některé veřejné služby mají obce povinnost poskytovat ze zákona</a:t>
            </a:r>
          </a:p>
          <a:p>
            <a:r>
              <a:rPr lang="cs-CZ" dirty="0" smtClean="0"/>
              <a:t>u některých služeb nelze zvýšit poptávku, nebylo by jí možné pak uspokojit</a:t>
            </a:r>
          </a:p>
          <a:p>
            <a:r>
              <a:rPr lang="cs-CZ" dirty="0" smtClean="0"/>
              <a:t>státní správa – menší šance uplatnění marketingových procesů</a:t>
            </a:r>
          </a:p>
        </p:txBody>
      </p:sp>
    </p:spTree>
    <p:extLst>
      <p:ext uri="{BB962C8B-B14F-4D97-AF65-F5344CB8AC3E}">
        <p14:creationId xmlns:p14="http://schemas.microsoft.com/office/powerpoint/2010/main" val="121206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F_prezentace_okrova_sablona">
  <a:themeElements>
    <a:clrScheme name="BÉŽOV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základní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ESF_prezentace_okrova_sablona</Template>
  <TotalTime>1182</TotalTime>
  <Words>2280</Words>
  <Application>Microsoft Office PowerPoint</Application>
  <PresentationFormat>Předvádění na obrazovce (4:3)</PresentationFormat>
  <Paragraphs>365</Paragraphs>
  <Slides>41</Slides>
  <Notes>41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41</vt:i4>
      </vt:variant>
    </vt:vector>
  </HeadingPairs>
  <TitlesOfParts>
    <vt:vector size="43" baseType="lpstr">
      <vt:lpstr>ESF_prezentace_okrova_sablona</vt:lpstr>
      <vt:lpstr>BÉŽOVÁ TITL</vt:lpstr>
      <vt:lpstr>Marketing měst a obcí – tutoriál 04</vt:lpstr>
      <vt:lpstr>Na úvod</vt:lpstr>
      <vt:lpstr>K zamyšlení</vt:lpstr>
      <vt:lpstr>Program</vt:lpstr>
      <vt:lpstr>Marketing I.</vt:lpstr>
      <vt:lpstr>Marketing II.</vt:lpstr>
      <vt:lpstr>Obec a marketing I.</vt:lpstr>
      <vt:lpstr>Obec a marketing II.</vt:lpstr>
      <vt:lpstr>Obec a marketing - problémy</vt:lpstr>
      <vt:lpstr>Obec a marketing III.</vt:lpstr>
      <vt:lpstr>Marketingové prostředí</vt:lpstr>
      <vt:lpstr>Obec a marketingový produkt</vt:lpstr>
      <vt:lpstr>Analýza potřeb</vt:lpstr>
      <vt:lpstr>Marketingové plánování I.</vt:lpstr>
      <vt:lpstr>Marketingové plánování II.</vt:lpstr>
      <vt:lpstr>Časté chyby při plánování I.</vt:lpstr>
      <vt:lpstr>Časté chyby při plánování II.</vt:lpstr>
      <vt:lpstr>Marketingové cíle</vt:lpstr>
      <vt:lpstr>Analýza SWOT</vt:lpstr>
      <vt:lpstr>K zamyšlení</vt:lpstr>
      <vt:lpstr>Marketingový mix</vt:lpstr>
      <vt:lpstr>Produkt I.</vt:lpstr>
      <vt:lpstr>Produkt II.</vt:lpstr>
      <vt:lpstr>K zamyšlení</vt:lpstr>
      <vt:lpstr>Cena I.</vt:lpstr>
      <vt:lpstr>Cena II.</vt:lpstr>
      <vt:lpstr>Distribuční politika</vt:lpstr>
      <vt:lpstr>Marketingová komunikace I.</vt:lpstr>
      <vt:lpstr>Bush and Rice</vt:lpstr>
      <vt:lpstr>Marketingová komunikace II.</vt:lpstr>
      <vt:lpstr>K zamyšlení</vt:lpstr>
      <vt:lpstr>Důležité aspekty u poskytování služeb</vt:lpstr>
      <vt:lpstr>Na odlehčení – jak vybrat správné lidi? I. (nekorektní politický vtip)</vt:lpstr>
      <vt:lpstr>Na odlehčení – jak vybrat správné lidi? II. (nekorektní politický vtip) </vt:lpstr>
      <vt:lpstr>Strategie segmentace</vt:lpstr>
      <vt:lpstr>Kritéria segmentace</vt:lpstr>
      <vt:lpstr>Možnosti segmentace</vt:lpstr>
      <vt:lpstr>Umísťování (positioning) I.</vt:lpstr>
      <vt:lpstr>Umísťování (positioning) II.</vt:lpstr>
      <vt:lpstr>Shrnutí</vt:lpstr>
      <vt:lpstr>Děkuji za pozornost!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Velinsky</dc:creator>
  <cp:lastModifiedBy>Velinsky</cp:lastModifiedBy>
  <cp:revision>77</cp:revision>
  <dcterms:created xsi:type="dcterms:W3CDTF">2013-11-06T13:20:55Z</dcterms:created>
  <dcterms:modified xsi:type="dcterms:W3CDTF">2014-11-22T09:27:16Z</dcterms:modified>
</cp:coreProperties>
</file>