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</p:sldMasterIdLst>
  <p:notesMasterIdLst>
    <p:notesMasterId r:id="rId63"/>
  </p:notesMasterIdLst>
  <p:handoutMasterIdLst>
    <p:handoutMasterId r:id="rId64"/>
  </p:handoutMasterIdLst>
  <p:sldIdLst>
    <p:sldId id="310" r:id="rId3"/>
    <p:sldId id="337" r:id="rId4"/>
    <p:sldId id="321" r:id="rId5"/>
    <p:sldId id="365" r:id="rId6"/>
    <p:sldId id="366" r:id="rId7"/>
    <p:sldId id="304" r:id="rId8"/>
    <p:sldId id="354" r:id="rId9"/>
    <p:sldId id="362" r:id="rId10"/>
    <p:sldId id="384" r:id="rId11"/>
    <p:sldId id="385" r:id="rId12"/>
    <p:sldId id="386" r:id="rId13"/>
    <p:sldId id="387" r:id="rId14"/>
    <p:sldId id="388" r:id="rId15"/>
    <p:sldId id="389" r:id="rId16"/>
    <p:sldId id="364" r:id="rId17"/>
    <p:sldId id="367" r:id="rId18"/>
    <p:sldId id="369" r:id="rId19"/>
    <p:sldId id="370" r:id="rId20"/>
    <p:sldId id="380" r:id="rId21"/>
    <p:sldId id="381" r:id="rId22"/>
    <p:sldId id="382" r:id="rId23"/>
    <p:sldId id="383" r:id="rId24"/>
    <p:sldId id="372" r:id="rId25"/>
    <p:sldId id="378" r:id="rId26"/>
    <p:sldId id="379" r:id="rId27"/>
    <p:sldId id="371" r:id="rId28"/>
    <p:sldId id="390" r:id="rId29"/>
    <p:sldId id="391" r:id="rId30"/>
    <p:sldId id="376" r:id="rId31"/>
    <p:sldId id="377" r:id="rId32"/>
    <p:sldId id="349" r:id="rId33"/>
    <p:sldId id="350" r:id="rId34"/>
    <p:sldId id="351" r:id="rId35"/>
    <p:sldId id="401" r:id="rId36"/>
    <p:sldId id="407" r:id="rId37"/>
    <p:sldId id="396" r:id="rId38"/>
    <p:sldId id="373" r:id="rId39"/>
    <p:sldId id="374" r:id="rId40"/>
    <p:sldId id="394" r:id="rId41"/>
    <p:sldId id="395" r:id="rId42"/>
    <p:sldId id="392" r:id="rId43"/>
    <p:sldId id="393" r:id="rId44"/>
    <p:sldId id="397" r:id="rId45"/>
    <p:sldId id="398" r:id="rId46"/>
    <p:sldId id="399" r:id="rId47"/>
    <p:sldId id="375" r:id="rId48"/>
    <p:sldId id="355" r:id="rId49"/>
    <p:sldId id="356" r:id="rId50"/>
    <p:sldId id="359" r:id="rId51"/>
    <p:sldId id="402" r:id="rId52"/>
    <p:sldId id="403" r:id="rId53"/>
    <p:sldId id="404" r:id="rId54"/>
    <p:sldId id="405" r:id="rId55"/>
    <p:sldId id="406" r:id="rId56"/>
    <p:sldId id="408" r:id="rId57"/>
    <p:sldId id="409" r:id="rId58"/>
    <p:sldId id="410" r:id="rId59"/>
    <p:sldId id="411" r:id="rId60"/>
    <p:sldId id="316" r:id="rId61"/>
    <p:sldId id="327" r:id="rId62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FFF1E1"/>
    <a:srgbClr val="EAEAEA"/>
    <a:srgbClr val="FFEACD"/>
    <a:srgbClr val="7D1E1E"/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9" autoAdjust="0"/>
    <p:restoredTop sz="94747" autoAdjust="0"/>
  </p:normalViewPr>
  <p:slideViewPr>
    <p:cSldViewPr>
      <p:cViewPr varScale="1">
        <p:scale>
          <a:sx n="51" d="100"/>
          <a:sy n="51" d="100"/>
        </p:scale>
        <p:origin x="-117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39C4C91-F57B-4392-97BC-126CDD7BCF5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6364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F9D04BF-2103-4547-BDE3-08574A119E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38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DBCBE-3AE6-4E69-B168-3C773EF8643C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Dotazy</a:t>
            </a:r>
            <a:r>
              <a:rPr lang="cs-CZ" altLang="cs-CZ" baseline="0" dirty="0" smtClean="0"/>
              <a:t> ihned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50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51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52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53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54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55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56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57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58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59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60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sz="34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D03C3E06-7ADB-4652-9B57-30EA6E4E666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19" name="Picture 15" descr="pruh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1" name="Picture 17" descr="t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2" name="Picture 18" descr="N:\work\projekty\šablony\sablony\logoC.wm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E722E9-6DA2-40DC-B02C-2D9A081807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294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93492E-8BB5-43DF-8813-5E4EA68571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8781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3544F6-6E8B-43A8-ADD1-29D39B73D4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3186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37C276-21C1-4AB3-97B4-F4442E2D3E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954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1B83B8-D64F-48A6-A941-B7AA44681A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4707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578DBF-99F8-43AA-A3E6-A8B4550708A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4093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0CA0F7-3736-48B9-BD97-2B313D5C8B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0619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6410D6-4E0D-486C-AB53-5D2805D948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8997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17AD43-E98A-4453-8B59-FA9EBEAD11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8647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18CAFC-42AD-4921-A467-8986D229D6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035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5E3113-0635-44CD-8427-CC86178B72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6697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8692DA-34FA-4898-853A-B23892C329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4723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0DDAC4-36C4-4B8D-BCCF-945ECF22912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9241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1D42E7-9104-4611-AC21-AEEC86B17F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500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74B14D-E4F3-4D41-B8FE-88C66D59FF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033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0CEE82-F45A-4C34-8DBE-F378D1290C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766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893499-694B-417F-A7BF-BE225E4203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215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366C5B-E62D-4D27-9582-F79656C2DD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652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C88399-244E-476E-BF8A-68A060DE4D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267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D38613-22E6-497A-9398-DBC0648592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780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BCDF0A-A5C2-48AE-BD79-D5F46FDEA4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62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15" name="Picture 11" descr="tex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CE2FE403-592F-4F59-954C-C832FFEACD9F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6311" name="Picture 7" descr="pruh_norma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2" name="Picture 8" descr="pruh_norma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B3A993E5-AF58-4C32-8EB5-855DFE30AF6E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7334" name="Picture 6" descr="pruh_TIT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38" name="Picture 10" descr="tex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pic>
        <p:nvPicPr>
          <p:cNvPr id="227340" name="Picture 12" descr="N:\work\projekty\šablony\sablony\logoC.wm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ber.org/papers/w13350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Poskytování veřejných služeb </a:t>
            </a:r>
            <a:r>
              <a:rPr lang="cs-CZ" altLang="cs-CZ" dirty="0" smtClean="0"/>
              <a:t>obcemi – tutoriál 04</a:t>
            </a:r>
            <a:endParaRPr lang="cs-CZ" altLang="cs-CZ" dirty="0"/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 smtClean="0"/>
              <a:t>Teorie a praxe rozvoje měst a obcí</a:t>
            </a:r>
          </a:p>
          <a:p>
            <a:r>
              <a:rPr lang="cs-CZ" altLang="cs-CZ" dirty="0" smtClean="0"/>
              <a:t>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</a:t>
            </a:r>
            <a:r>
              <a:rPr lang="cs-CZ" altLang="cs-CZ" dirty="0"/>
              <a:t>2</a:t>
            </a:r>
            <a:r>
              <a:rPr lang="cs-CZ" altLang="cs-CZ" dirty="0" smtClean="0"/>
              <a:t>2</a:t>
            </a:r>
            <a:r>
              <a:rPr lang="cs-CZ" altLang="cs-CZ" dirty="0" smtClean="0"/>
              <a:t>. </a:t>
            </a:r>
            <a:r>
              <a:rPr lang="cs-CZ" altLang="cs-CZ" dirty="0" smtClean="0"/>
              <a:t>11. 2014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Veřejné služby III.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rozdělení veřejných služeb</a:t>
            </a:r>
            <a:endParaRPr lang="cs-CZ" altLang="cs-CZ" dirty="0"/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věcné veřejné služby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správní činnosti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finanční podpory (zlepšení podmínek, za kterých jsou veřejné služby zajišťovány)</a:t>
            </a:r>
            <a:endParaRPr lang="cs-CZ" altLang="cs-CZ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53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Věcné veřejné služby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sociální služby (senioři, zdravotně postižení, děti, rodiny, sociálně vyloučení, atd.)</a:t>
            </a:r>
          </a:p>
          <a:p>
            <a:r>
              <a:rPr lang="cs-CZ" altLang="cs-CZ" dirty="0" smtClean="0"/>
              <a:t>zdravotnictví (ambulantní péče, ústavní péče, atd.)</a:t>
            </a:r>
          </a:p>
          <a:p>
            <a:r>
              <a:rPr lang="cs-CZ" altLang="cs-CZ" dirty="0" smtClean="0"/>
              <a:t>školství (předškolní, základní, střední, atd.)</a:t>
            </a:r>
          </a:p>
          <a:p>
            <a:r>
              <a:rPr lang="cs-CZ" altLang="cs-CZ" dirty="0" smtClean="0"/>
              <a:t>zaměstnanost (politika zaměstnanosti)</a:t>
            </a:r>
          </a:p>
          <a:p>
            <a:r>
              <a:rPr lang="cs-CZ" altLang="cs-CZ" dirty="0" smtClean="0"/>
              <a:t>kultura (profesionální umění, neprofesionální umění, muzea, knihovny, památková péče, atd.)</a:t>
            </a:r>
          </a:p>
        </p:txBody>
      </p:sp>
    </p:spTree>
    <p:extLst>
      <p:ext uri="{BB962C8B-B14F-4D97-AF65-F5344CB8AC3E}">
        <p14:creationId xmlns:p14="http://schemas.microsoft.com/office/powerpoint/2010/main" val="30710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Věcné veřejné služby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doprava (silniční, drážní, vodní, letecká)</a:t>
            </a:r>
          </a:p>
          <a:p>
            <a:r>
              <a:rPr lang="cs-CZ" altLang="cs-CZ" dirty="0" smtClean="0"/>
              <a:t>obrana (vojenská, záchranná a pátrací služba)</a:t>
            </a:r>
          </a:p>
          <a:p>
            <a:r>
              <a:rPr lang="cs-CZ" altLang="cs-CZ" dirty="0" smtClean="0"/>
              <a:t>vnitřní věci (bezpečnost a veřejný pořádek, IZS, archivnictví, azylová zařízení, atd.)</a:t>
            </a:r>
          </a:p>
          <a:p>
            <a:r>
              <a:rPr lang="cs-CZ" altLang="cs-CZ" dirty="0" smtClean="0"/>
              <a:t>spoje (pošta, telekomunikace)</a:t>
            </a:r>
          </a:p>
          <a:p>
            <a:r>
              <a:rPr lang="cs-CZ" altLang="cs-CZ" dirty="0" smtClean="0"/>
              <a:t>životní prostředí (ochrana přírody a krajiny)</a:t>
            </a:r>
          </a:p>
          <a:p>
            <a:r>
              <a:rPr lang="cs-CZ" altLang="cs-CZ" dirty="0" smtClean="0"/>
              <a:t>služby technické infrastruktury (voda, energie)</a:t>
            </a:r>
          </a:p>
          <a:p>
            <a:r>
              <a:rPr lang="cs-CZ" altLang="cs-CZ" dirty="0" smtClean="0"/>
              <a:t>informační služby (portály veřejné správy)</a:t>
            </a:r>
          </a:p>
        </p:txBody>
      </p:sp>
    </p:spTree>
    <p:extLst>
      <p:ext uri="{BB962C8B-B14F-4D97-AF65-F5344CB8AC3E}">
        <p14:creationId xmlns:p14="http://schemas.microsoft.com/office/powerpoint/2010/main" val="5881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Dostupnost místních veřejných služeb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mapování potřeb poptávkové strany</a:t>
            </a:r>
          </a:p>
          <a:p>
            <a:r>
              <a:rPr lang="cs-CZ" altLang="cs-CZ" dirty="0" smtClean="0"/>
              <a:t>kapacity nabídkové strany</a:t>
            </a:r>
          </a:p>
          <a:p>
            <a:r>
              <a:rPr lang="cs-CZ" altLang="cs-CZ" dirty="0" smtClean="0"/>
              <a:t>podpora procesu komunitního plánování</a:t>
            </a:r>
          </a:p>
          <a:p>
            <a:r>
              <a:rPr lang="cs-CZ" altLang="cs-CZ" dirty="0" smtClean="0"/>
              <a:t>informační služby</a:t>
            </a:r>
          </a:p>
        </p:txBody>
      </p:sp>
    </p:spTree>
    <p:extLst>
      <p:ext uri="{BB962C8B-B14F-4D97-AF65-F5344CB8AC3E}">
        <p14:creationId xmlns:p14="http://schemas.microsoft.com/office/powerpoint/2010/main" val="342013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Dostupnost a kvalita místních veřejných služeb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stanovení standardů v právním předpise</a:t>
            </a:r>
          </a:p>
          <a:p>
            <a:r>
              <a:rPr lang="cs-CZ" altLang="cs-CZ" dirty="0" smtClean="0"/>
              <a:t>resortní koncepce</a:t>
            </a:r>
          </a:p>
          <a:p>
            <a:r>
              <a:rPr lang="cs-CZ" altLang="cs-CZ" dirty="0" smtClean="0"/>
              <a:t>komunitní plánování</a:t>
            </a:r>
          </a:p>
          <a:p>
            <a:r>
              <a:rPr lang="cs-CZ" altLang="cs-CZ" dirty="0" smtClean="0"/>
              <a:t>řešení transparentnosti</a:t>
            </a:r>
          </a:p>
          <a:p>
            <a:r>
              <a:rPr lang="cs-CZ" altLang="cs-CZ" dirty="0" smtClean="0"/>
              <a:t>porovnávání a soutěžení (</a:t>
            </a:r>
            <a:r>
              <a:rPr lang="cs-CZ" altLang="cs-CZ" dirty="0" err="1" smtClean="0"/>
              <a:t>benchmarking</a:t>
            </a:r>
            <a:r>
              <a:rPr lang="cs-CZ" alt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9360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Způsoby poskytování veřejných služeb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vlastními silami</a:t>
            </a:r>
          </a:p>
          <a:p>
            <a:r>
              <a:rPr lang="cs-CZ" altLang="cs-CZ" dirty="0" smtClean="0"/>
              <a:t>prostřednictvím zřízené organizace</a:t>
            </a:r>
          </a:p>
          <a:p>
            <a:r>
              <a:rPr lang="cs-CZ" altLang="cs-CZ" dirty="0" smtClean="0"/>
              <a:t>spoluprací</a:t>
            </a:r>
          </a:p>
          <a:p>
            <a:r>
              <a:rPr lang="cs-CZ" altLang="cs-CZ" dirty="0" smtClean="0"/>
              <a:t>externím nákupem</a:t>
            </a:r>
          </a:p>
        </p:txBody>
      </p:sp>
    </p:spTree>
    <p:extLst>
      <p:ext uri="{BB962C8B-B14F-4D97-AF65-F5344CB8AC3E}">
        <p14:creationId xmlns:p14="http://schemas.microsoft.com/office/powerpoint/2010/main" val="265736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Odlišnosti při poskytování veřejných služeb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možnost řízení a kontroly</a:t>
            </a:r>
          </a:p>
          <a:p>
            <a:r>
              <a:rPr lang="cs-CZ" altLang="cs-CZ" dirty="0" smtClean="0"/>
              <a:t>povinnosti a omezení organizační formy</a:t>
            </a:r>
          </a:p>
          <a:p>
            <a:r>
              <a:rPr lang="cs-CZ" altLang="cs-CZ" dirty="0" smtClean="0"/>
              <a:t>transparentnost finančního hospodaření</a:t>
            </a:r>
          </a:p>
        </p:txBody>
      </p:sp>
    </p:spTree>
    <p:extLst>
      <p:ext uri="{BB962C8B-B14F-4D97-AF65-F5344CB8AC3E}">
        <p14:creationId xmlns:p14="http://schemas.microsoft.com/office/powerpoint/2010/main" val="248224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Vlastními silami versus externě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711894"/>
              </p:ext>
            </p:extLst>
          </p:nvPr>
        </p:nvGraphicFramePr>
        <p:xfrm>
          <a:off x="1691680" y="2060852"/>
          <a:ext cx="6336704" cy="3472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3096344"/>
              </a:tblGrid>
              <a:tr h="42501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err="1">
                          <a:effectLst/>
                        </a:rPr>
                        <a:t>Inhouse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err="1">
                          <a:effectLst/>
                        </a:rPr>
                        <a:t>Contracting</a:t>
                      </a:r>
                      <a:r>
                        <a:rPr lang="cs-CZ" sz="2000" u="none" strike="noStrike" dirty="0">
                          <a:effectLst/>
                        </a:rPr>
                        <a:t> </a:t>
                      </a:r>
                      <a:r>
                        <a:rPr lang="cs-CZ" sz="2000" u="none" strike="noStrike" dirty="0" err="1">
                          <a:effectLst/>
                        </a:rPr>
                        <a:t>out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01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Zodpovědnost vůči veřejnosti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Efektivnost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01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Byrokratická instituce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Soukromý subjekt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01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Zodpovědnost za procesy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Zodpovědnost za výsledek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01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Vertikální způsob řízení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Prostor pro tvořivost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518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Minimalizace rizika (vyhnout se chybám)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Zvyšování produktivity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01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Politická zodpovědnost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Zodpovědnost kontraktora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01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Občan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Zákazník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39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Externí zajištění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stanovit podrobné standardy výkonu</a:t>
            </a:r>
          </a:p>
          <a:p>
            <a:r>
              <a:rPr lang="cs-CZ" altLang="cs-CZ" dirty="0" smtClean="0"/>
              <a:t>hlášení a monitorování stížností</a:t>
            </a:r>
          </a:p>
          <a:p>
            <a:r>
              <a:rPr lang="cs-CZ" altLang="cs-CZ" dirty="0" smtClean="0"/>
              <a:t>častá obnova smlouvy s možností výpovědi</a:t>
            </a:r>
          </a:p>
        </p:txBody>
      </p:sp>
    </p:spTree>
    <p:extLst>
      <p:ext uri="{BB962C8B-B14F-4D97-AF65-F5344CB8AC3E}">
        <p14:creationId xmlns:p14="http://schemas.microsoft.com/office/powerpoint/2010/main" val="314035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Přínosy externího zajištění služeb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altLang="cs-CZ" dirty="0" smtClean="0"/>
              <a:t>s</a:t>
            </a:r>
            <a:r>
              <a:rPr lang="cs-CZ" dirty="0" smtClean="0"/>
              <a:t>tupeň </a:t>
            </a:r>
            <a:r>
              <a:rPr lang="cs-CZ" dirty="0"/>
              <a:t>konkurence</a:t>
            </a:r>
          </a:p>
          <a:p>
            <a:pPr lvl="0"/>
            <a:r>
              <a:rPr lang="cs-CZ" dirty="0" smtClean="0"/>
              <a:t>možnost stanovení požadavků </a:t>
            </a:r>
            <a:r>
              <a:rPr lang="cs-CZ" dirty="0"/>
              <a:t>na kvalitní zabezpečení služby a </a:t>
            </a:r>
            <a:r>
              <a:rPr lang="cs-CZ" dirty="0" smtClean="0"/>
              <a:t>jejich monitorování</a:t>
            </a:r>
          </a:p>
          <a:p>
            <a:pPr lvl="0"/>
            <a:r>
              <a:rPr lang="cs-CZ" dirty="0" smtClean="0"/>
              <a:t>riziko </a:t>
            </a:r>
            <a:r>
              <a:rPr lang="cs-CZ" dirty="0"/>
              <a:t>ze špatného zabezpečení služby</a:t>
            </a:r>
          </a:p>
          <a:p>
            <a:pPr lvl="0"/>
            <a:r>
              <a:rPr lang="cs-CZ" dirty="0"/>
              <a:t>c</a:t>
            </a:r>
            <a:r>
              <a:rPr lang="cs-CZ" dirty="0" smtClean="0"/>
              <a:t>itlivost </a:t>
            </a:r>
            <a:r>
              <a:rPr lang="cs-CZ" dirty="0"/>
              <a:t>občanů na špatné zabezpečení </a:t>
            </a:r>
            <a:r>
              <a:rPr lang="cs-CZ" dirty="0" smtClean="0"/>
              <a:t>služby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02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Poskytování veřejných služeb obcemi, Teorie a praxe rozvoje měst a obcí,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</a:t>
            </a:r>
            <a:r>
              <a:rPr lang="cs-CZ" altLang="cs-CZ" dirty="0" smtClean="0"/>
              <a:t>a odlehčení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„Neptej se, co může udělat úřad pro tebe. Ptej se, co můžeš udělat ty pro úřad.“ </a:t>
            </a:r>
            <a:r>
              <a:rPr lang="cs-CZ" i="1" dirty="0" smtClean="0"/>
              <a:t>(parafráze výroku z inauguračního projevu Johna Fitzgeralda Kennedyho: „Neptej </a:t>
            </a:r>
            <a:r>
              <a:rPr lang="cs-CZ" i="1" dirty="0"/>
              <a:t>se, co může udělat tvá zem pro tebe. Ptej se, co můžeš ty udělat pro svou </a:t>
            </a:r>
            <a:r>
              <a:rPr lang="cs-CZ" i="1" dirty="0" smtClean="0"/>
              <a:t>zem.“)</a:t>
            </a:r>
            <a:endParaRPr lang="cs-CZ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551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Externí zajištění služeb – studie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Contracting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r>
              <a:rPr lang="cs-CZ" dirty="0" smtClean="0"/>
              <a:t>: </a:t>
            </a:r>
            <a:r>
              <a:rPr lang="cs-CZ" dirty="0" err="1" smtClean="0"/>
              <a:t>Theory</a:t>
            </a:r>
            <a:r>
              <a:rPr lang="cs-CZ" dirty="0" smtClean="0"/>
              <a:t> and evidence </a:t>
            </a:r>
            <a:r>
              <a:rPr lang="cs-CZ" dirty="0" err="1" smtClean="0"/>
              <a:t>from</a:t>
            </a:r>
            <a:r>
              <a:rPr lang="cs-CZ" dirty="0" smtClean="0"/>
              <a:t> U.S. </a:t>
            </a:r>
            <a:r>
              <a:rPr lang="cs-CZ" dirty="0" err="1" smtClean="0"/>
              <a:t>cities</a:t>
            </a:r>
            <a:r>
              <a:rPr lang="cs-CZ" dirty="0" smtClean="0"/>
              <a:t>; Jonathan </a:t>
            </a:r>
            <a:r>
              <a:rPr lang="cs-CZ" dirty="0" err="1" smtClean="0"/>
              <a:t>Levinw</a:t>
            </a:r>
            <a:r>
              <a:rPr lang="cs-CZ" dirty="0" smtClean="0"/>
              <a:t>, Steven </a:t>
            </a:r>
            <a:r>
              <a:rPr lang="cs-CZ" dirty="0" err="1" smtClean="0"/>
              <a:t>Tadelisz</a:t>
            </a:r>
            <a:r>
              <a:rPr lang="cs-CZ" dirty="0" smtClean="0"/>
              <a:t>, 2007</a:t>
            </a:r>
          </a:p>
          <a:p>
            <a:pPr lvl="0"/>
            <a:r>
              <a:rPr lang="cs-CZ" dirty="0" smtClean="0"/>
              <a:t>způsob kontraktování se odvíjí od transakčních nákladů</a:t>
            </a:r>
          </a:p>
          <a:p>
            <a:pPr lvl="0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www.nber.org/papers/w13350</a:t>
            </a:r>
            <a:endParaRPr lang="cs-CZ" dirty="0" smtClean="0"/>
          </a:p>
          <a:p>
            <a:pPr lvl="0"/>
            <a:r>
              <a:rPr lang="cs-CZ" dirty="0" smtClean="0"/>
              <a:t>jaké </a:t>
            </a:r>
            <a:r>
              <a:rPr lang="cs-CZ" dirty="0"/>
              <a:t>služby město zajišťuje je dáno historicky a institucionálně</a:t>
            </a:r>
            <a:endParaRPr lang="cs-CZ" dirty="0" smtClean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0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Externí zajištění služeb – studie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Formy zajišťování</a:t>
            </a:r>
            <a:endParaRPr lang="cs-CZ" altLang="cs-CZ" dirty="0"/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60 % vlastními silami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20 % kontraktování se soukromým subjektem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12 % kontraktování s jiným veřejným subjektem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jiný způsob zabezpečení služby (franšíza, dobrovolníci)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79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Omezení pro externí zajištění služeb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btížné stanovení </a:t>
            </a:r>
            <a:r>
              <a:rPr lang="cs-CZ" dirty="0"/>
              <a:t>a </a:t>
            </a:r>
            <a:r>
              <a:rPr lang="cs-CZ" dirty="0" smtClean="0"/>
              <a:t>sledování ukazatelů </a:t>
            </a:r>
            <a:r>
              <a:rPr lang="cs-CZ" dirty="0"/>
              <a:t>výkonu</a:t>
            </a:r>
          </a:p>
          <a:p>
            <a:r>
              <a:rPr lang="cs-CZ" dirty="0" smtClean="0"/>
              <a:t>potřeba </a:t>
            </a:r>
            <a:r>
              <a:rPr lang="cs-CZ" dirty="0"/>
              <a:t>flexibility v zajišťování služeb</a:t>
            </a:r>
          </a:p>
          <a:p>
            <a:r>
              <a:rPr lang="cs-CZ" dirty="0" smtClean="0"/>
              <a:t>nedostatečný </a:t>
            </a:r>
            <a:r>
              <a:rPr lang="cs-CZ" dirty="0"/>
              <a:t>počet firem na soutěž</a:t>
            </a:r>
          </a:p>
          <a:p>
            <a:r>
              <a:rPr lang="cs-CZ" dirty="0" smtClean="0"/>
              <a:t>služby </a:t>
            </a:r>
            <a:r>
              <a:rPr lang="cs-CZ" dirty="0"/>
              <a:t>kde jsou občané/politici citliví na kvalitu</a:t>
            </a:r>
          </a:p>
          <a:p>
            <a:r>
              <a:rPr lang="cs-CZ" dirty="0" smtClean="0"/>
              <a:t>existuje </a:t>
            </a:r>
            <a:r>
              <a:rPr lang="cs-CZ" dirty="0"/>
              <a:t>politický tlak poskytovat službu určitým </a:t>
            </a:r>
            <a:r>
              <a:rPr lang="cs-CZ" dirty="0" smtClean="0"/>
              <a:t>způsobem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29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Stanovení výše výdajů na službu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Historická metoda</a:t>
            </a:r>
            <a:endParaRPr lang="cs-CZ" altLang="cs-CZ" dirty="0"/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změna v rozsahu zabezpečování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změna v kvalitě poskytované služby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narůst cen vstupů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m</a:t>
            </a:r>
            <a:r>
              <a:rPr lang="cs-CZ" sz="2200" dirty="0" smtClean="0"/>
              <a:t>ožnost </a:t>
            </a:r>
            <a:r>
              <a:rPr lang="cs-CZ" sz="2200" dirty="0"/>
              <a:t>využití nových technologií při zabezpečování</a:t>
            </a:r>
          </a:p>
          <a:p>
            <a:r>
              <a:rPr lang="cs-CZ" altLang="cs-CZ" dirty="0" smtClean="0"/>
              <a:t>Metoda nulové základny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priority a cíle obce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stanovení standardu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odhad jednotkových nákladů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odhad celkových nákladů</a:t>
            </a:r>
            <a:endParaRPr lang="cs-CZ" altLang="cs-CZ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74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Stanovení ceny poskytované služby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/>
              <a:t>jaké jsou priority obce při zajišťování veřejné </a:t>
            </a:r>
            <a:r>
              <a:rPr lang="cs-CZ" dirty="0" smtClean="0"/>
              <a:t>služby</a:t>
            </a:r>
            <a:endParaRPr lang="cs-CZ" dirty="0"/>
          </a:p>
          <a:p>
            <a:pPr lvl="0"/>
            <a:r>
              <a:rPr lang="cs-CZ" dirty="0"/>
              <a:t>jak mají být náklady veřejné služby rozloženy mezi </a:t>
            </a:r>
            <a:r>
              <a:rPr lang="cs-CZ" dirty="0" smtClean="0"/>
              <a:t>občany</a:t>
            </a:r>
            <a:endParaRPr lang="cs-CZ" dirty="0"/>
          </a:p>
          <a:p>
            <a:pPr lvl="0"/>
            <a:r>
              <a:rPr lang="cs-CZ" dirty="0"/>
              <a:t>jaký je zamýšlený dopad poskytování veřejné služby na rozpočet </a:t>
            </a:r>
            <a:r>
              <a:rPr lang="cs-CZ" dirty="0" smtClean="0"/>
              <a:t>obce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707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Poplatek za poskytování služby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dministrativní </a:t>
            </a:r>
            <a:r>
              <a:rPr lang="cs-CZ" dirty="0"/>
              <a:t>náročnost výběru poplatku</a:t>
            </a:r>
          </a:p>
          <a:p>
            <a:r>
              <a:rPr lang="cs-CZ" dirty="0" smtClean="0"/>
              <a:t>schopnost </a:t>
            </a:r>
            <a:r>
              <a:rPr lang="cs-CZ" dirty="0"/>
              <a:t>spotřebitelů za službu platit</a:t>
            </a:r>
          </a:p>
          <a:p>
            <a:r>
              <a:rPr lang="cs-CZ" dirty="0" smtClean="0"/>
              <a:t>vliv </a:t>
            </a:r>
            <a:r>
              <a:rPr lang="cs-CZ" dirty="0"/>
              <a:t>zavedení poplatku na spotřebu dané </a:t>
            </a:r>
            <a:r>
              <a:rPr lang="cs-CZ" dirty="0" smtClean="0"/>
              <a:t>služby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10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Hodnocení poskytovaných služeb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náklady: běžně stanovené za jednotku služby (např. tuna odpadu, kilometr komunikace, hektar parku)</a:t>
            </a:r>
            <a:endParaRPr lang="cs-CZ" dirty="0"/>
          </a:p>
          <a:p>
            <a:r>
              <a:rPr lang="cs-CZ" dirty="0" smtClean="0"/>
              <a:t>míra využití: porovnání dodávky služeb s veřejnou poptávkou (např. procentuální obsazenost sedadel v divadle, počet cestujících na jeden autobus)</a:t>
            </a:r>
            <a:endParaRPr lang="cs-CZ" dirty="0"/>
          </a:p>
          <a:p>
            <a:r>
              <a:rPr lang="cs-CZ" dirty="0" smtClean="0"/>
              <a:t>kvalita</a:t>
            </a:r>
            <a:r>
              <a:rPr lang="cs-CZ" dirty="0"/>
              <a:t>: (např. čistota vody, doba potřebná k provedení opravy městského bytu</a:t>
            </a:r>
            <a:r>
              <a:rPr lang="cs-CZ" dirty="0" smtClean="0"/>
              <a:t>)</a:t>
            </a:r>
            <a:endParaRPr lang="cs-CZ" dirty="0"/>
          </a:p>
          <a:p>
            <a:endParaRPr lang="cs-CZ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08855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Hodnocení poskytovaných služeb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pokrytí/rozsah </a:t>
            </a:r>
            <a:r>
              <a:rPr lang="cs-CZ" dirty="0"/>
              <a:t>zajišťování </a:t>
            </a:r>
            <a:r>
              <a:rPr lang="cs-CZ" dirty="0" smtClean="0"/>
              <a:t>služby: vztah služby k zákonem stanovenému či politickému cíli (např. procentuální množství recyklovaného komunálního odpadu, procentuální množství čištění odpadních vod)</a:t>
            </a:r>
            <a:endParaRPr lang="cs-CZ" dirty="0"/>
          </a:p>
          <a:p>
            <a:r>
              <a:rPr lang="cs-CZ" dirty="0" smtClean="0"/>
              <a:t>dostupnost: do jaké míry mohou jednotlivé typy potenciálních uživatelů službu skutečně využívat (např. procentuální vyjádření počtu budov s bezbariérovým přístupem, dostupnost titulů knihovního fondu v Braillově písmě atd.)</a:t>
            </a:r>
            <a:endParaRPr lang="cs-CZ" dirty="0"/>
          </a:p>
          <a:p>
            <a:r>
              <a:rPr lang="cs-CZ" dirty="0" smtClean="0"/>
              <a:t>spokojenost</a:t>
            </a:r>
            <a:endParaRPr lang="cs-CZ" dirty="0"/>
          </a:p>
          <a:p>
            <a:endParaRPr lang="cs-CZ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66535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Hodnocení poskytovaných služeb III.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spokojenost: měří se průzkumy veřejného mínění nebo počtem stížností</a:t>
            </a:r>
            <a:endParaRPr lang="cs-CZ" dirty="0"/>
          </a:p>
          <a:p>
            <a:endParaRPr lang="cs-CZ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373098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Důvody pro analýzu a hodnocení poskytovaných služeb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pPr lvl="0"/>
            <a:r>
              <a:rPr lang="cs-CZ" dirty="0" smtClean="0"/>
              <a:t>zvýšeni </a:t>
            </a:r>
            <a:r>
              <a:rPr lang="cs-CZ" dirty="0"/>
              <a:t>efektivnosti vynakládaných prostředků</a:t>
            </a:r>
          </a:p>
          <a:p>
            <a:pPr lvl="0"/>
            <a:r>
              <a:rPr lang="cs-CZ" dirty="0"/>
              <a:t>zajištění žádoucího rozložení </a:t>
            </a:r>
            <a:r>
              <a:rPr lang="cs-CZ" dirty="0" smtClean="0"/>
              <a:t>služeb </a:t>
            </a:r>
            <a:endParaRPr lang="cs-CZ" dirty="0"/>
          </a:p>
          <a:p>
            <a:pPr lvl="0"/>
            <a:r>
              <a:rPr lang="cs-CZ" dirty="0"/>
              <a:t>snížení rozsahu - není poptávka ze strany </a:t>
            </a:r>
            <a:r>
              <a:rPr lang="cs-CZ" dirty="0" smtClean="0"/>
              <a:t>obyvatel</a:t>
            </a:r>
            <a:endParaRPr lang="cs-CZ" dirty="0"/>
          </a:p>
          <a:p>
            <a:pPr lvl="0"/>
            <a:r>
              <a:rPr lang="cs-CZ" dirty="0"/>
              <a:t>zvýšení výdajů - nabídka je nedostatečná vzhledem k poptávce veřejnosti či záměrům </a:t>
            </a:r>
            <a:r>
              <a:rPr lang="cs-CZ" dirty="0" smtClean="0"/>
              <a:t>obce</a:t>
            </a:r>
            <a:endParaRPr lang="cs-CZ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28020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Program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teorie statků a alokační činnost obcí</a:t>
            </a:r>
          </a:p>
          <a:p>
            <a:r>
              <a:rPr lang="cs-CZ" altLang="cs-CZ" dirty="0" smtClean="0"/>
              <a:t>veřejné služby</a:t>
            </a:r>
          </a:p>
          <a:p>
            <a:r>
              <a:rPr lang="cs-CZ" altLang="cs-CZ" dirty="0" smtClean="0"/>
              <a:t>způsoby poskytování veřejných služeb</a:t>
            </a:r>
          </a:p>
          <a:p>
            <a:r>
              <a:rPr lang="cs-CZ" altLang="cs-CZ" dirty="0" smtClean="0"/>
              <a:t>stanovení výše výdajů na službu</a:t>
            </a:r>
          </a:p>
          <a:p>
            <a:r>
              <a:rPr lang="cs-CZ" altLang="cs-CZ" dirty="0" smtClean="0"/>
              <a:t>stanovení ceny poskytované služby</a:t>
            </a:r>
          </a:p>
          <a:p>
            <a:r>
              <a:rPr lang="cs-CZ" altLang="cs-CZ" dirty="0" smtClean="0"/>
              <a:t>hodnocení poskytovaných služeb</a:t>
            </a:r>
          </a:p>
          <a:p>
            <a:r>
              <a:rPr lang="cs-CZ" altLang="cs-CZ" dirty="0" smtClean="0"/>
              <a:t>kvalita poskytovaných služeb</a:t>
            </a:r>
          </a:p>
          <a:p>
            <a:r>
              <a:rPr lang="cs-CZ" altLang="cs-CZ" dirty="0" smtClean="0"/>
              <a:t>standardy kvality veřejných služeb</a:t>
            </a:r>
          </a:p>
          <a:p>
            <a:r>
              <a:rPr lang="cs-CZ" altLang="cs-CZ" dirty="0" smtClean="0"/>
              <a:t>metody hodnocení kvality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154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Zvýšení účinnosti vynakládaných finančních prostředků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minimalizace </a:t>
            </a:r>
            <a:r>
              <a:rPr lang="cs-CZ" dirty="0"/>
              <a:t>nákladů</a:t>
            </a:r>
          </a:p>
          <a:p>
            <a:r>
              <a:rPr lang="cs-CZ" dirty="0" smtClean="0"/>
              <a:t>vyšší </a:t>
            </a:r>
            <a:r>
              <a:rPr lang="cs-CZ" dirty="0"/>
              <a:t>produktivita</a:t>
            </a:r>
          </a:p>
          <a:p>
            <a:r>
              <a:rPr lang="cs-CZ" dirty="0" smtClean="0"/>
              <a:t>zavedení </a:t>
            </a:r>
            <a:r>
              <a:rPr lang="cs-CZ" dirty="0"/>
              <a:t>konkurence</a:t>
            </a:r>
          </a:p>
          <a:p>
            <a:r>
              <a:rPr lang="cs-CZ" dirty="0" smtClean="0"/>
              <a:t>úspory </a:t>
            </a:r>
            <a:r>
              <a:rPr lang="cs-CZ" dirty="0"/>
              <a:t>z </a:t>
            </a:r>
            <a:r>
              <a:rPr lang="cs-CZ" dirty="0" smtClean="0"/>
              <a:t>rozsahu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01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Zavádění změn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„Kdykoliv chcete zavést změnu, čekejte tuhý odpor.“ </a:t>
            </a:r>
            <a:r>
              <a:rPr lang="cs-CZ" altLang="cs-CZ" i="1" dirty="0" smtClean="0"/>
              <a:t>(Britský polní maršál </a:t>
            </a:r>
            <a:r>
              <a:rPr lang="cs-CZ" altLang="cs-CZ" i="1" dirty="0" err="1" smtClean="0"/>
              <a:t>Slim</a:t>
            </a:r>
            <a:r>
              <a:rPr lang="cs-CZ" altLang="cs-CZ" i="1" dirty="0" smtClean="0"/>
              <a:t>)</a:t>
            </a:r>
          </a:p>
          <a:p>
            <a:r>
              <a:rPr lang="cs-CZ" altLang="cs-CZ" dirty="0" smtClean="0"/>
              <a:t>„Kdykoliv měníte organizaci, zvyklosti a řády, měníte vyjeté koleje. U většiny lidí je třeba očekávat určitou setrvačnost, nedůvěru, strach ze změn. Buďte si vědomi těchto aspektů a vždy je zahrnujte do svých úvah o zamýšlených změnách. Mluvte s lidmi, vysvětlujte, přesvědčujte, motivujte – bez nich nebude fungovat sebelépe navržený systém.“ </a:t>
            </a:r>
            <a:r>
              <a:rPr lang="cs-CZ" altLang="cs-CZ" i="1" dirty="0" smtClean="0"/>
              <a:t>(Jan Doležal)</a:t>
            </a:r>
          </a:p>
        </p:txBody>
      </p:sp>
    </p:spTree>
    <p:extLst>
      <p:ext uri="{BB962C8B-B14F-4D97-AF65-F5344CB8AC3E}">
        <p14:creationId xmlns:p14="http://schemas.microsoft.com/office/powerpoint/2010/main" val="232666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Kvalita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v rámci ISO norem definována jako „souhrn všech znaků produktu nebo služby, které ovlivňují jejich schopnost uspokojit stanovené a předpokládané potřeby“</a:t>
            </a:r>
          </a:p>
          <a:p>
            <a:r>
              <a:rPr lang="cs-CZ" altLang="cs-CZ" dirty="0" smtClean="0"/>
              <a:t>bezvadnost</a:t>
            </a:r>
          </a:p>
          <a:p>
            <a:r>
              <a:rPr lang="cs-CZ" altLang="cs-CZ" dirty="0" smtClean="0"/>
              <a:t>kvalitativní parametry</a:t>
            </a:r>
          </a:p>
          <a:p>
            <a:r>
              <a:rPr lang="cs-CZ" altLang="cs-CZ" dirty="0" smtClean="0"/>
              <a:t>stabilita v čase</a:t>
            </a:r>
          </a:p>
        </p:txBody>
      </p:sp>
    </p:spTree>
    <p:extLst>
      <p:ext uri="{BB962C8B-B14F-4D97-AF65-F5344CB8AC3E}">
        <p14:creationId xmlns:p14="http://schemas.microsoft.com/office/powerpoint/2010/main" val="141160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Řízení kvality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politika řízení kvality</a:t>
            </a:r>
          </a:p>
          <a:p>
            <a:r>
              <a:rPr lang="cs-CZ" altLang="cs-CZ" dirty="0" smtClean="0"/>
              <a:t>kvalitativní cíle</a:t>
            </a:r>
          </a:p>
          <a:p>
            <a:r>
              <a:rPr lang="cs-CZ" altLang="cs-CZ" dirty="0" smtClean="0"/>
              <a:t>zajištění kvality</a:t>
            </a:r>
          </a:p>
          <a:p>
            <a:r>
              <a:rPr lang="cs-CZ" altLang="cs-CZ" dirty="0" smtClean="0"/>
              <a:t>kontrola kvality</a:t>
            </a:r>
          </a:p>
          <a:p>
            <a:r>
              <a:rPr lang="cs-CZ" altLang="cs-CZ" dirty="0" smtClean="0"/>
              <a:t>audit kvality</a:t>
            </a:r>
          </a:p>
          <a:p>
            <a:r>
              <a:rPr lang="cs-CZ" altLang="cs-CZ" dirty="0" smtClean="0"/>
              <a:t>plán řízení kvality</a:t>
            </a:r>
          </a:p>
        </p:txBody>
      </p:sp>
    </p:spTree>
    <p:extLst>
      <p:ext uri="{BB962C8B-B14F-4D97-AF65-F5344CB8AC3E}">
        <p14:creationId xmlns:p14="http://schemas.microsoft.com/office/powerpoint/2010/main" val="162081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Metoda PDCA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err="1" smtClean="0"/>
              <a:t>plan</a:t>
            </a:r>
            <a:r>
              <a:rPr lang="cs-CZ" altLang="cs-CZ" dirty="0" smtClean="0"/>
              <a:t> – plánuj – analýza, návrh řešení</a:t>
            </a:r>
          </a:p>
          <a:p>
            <a:r>
              <a:rPr lang="cs-CZ" altLang="cs-CZ" dirty="0" smtClean="0"/>
              <a:t>do – dělej – testování navrženého řešení</a:t>
            </a:r>
          </a:p>
          <a:p>
            <a:r>
              <a:rPr lang="cs-CZ" altLang="cs-CZ" dirty="0" err="1" smtClean="0"/>
              <a:t>check</a:t>
            </a:r>
            <a:r>
              <a:rPr lang="cs-CZ" altLang="cs-CZ" dirty="0" smtClean="0"/>
              <a:t> – kontroluj – ověření, zda navrhované řešení vede k zamýšleným výsledkům</a:t>
            </a:r>
          </a:p>
          <a:p>
            <a:r>
              <a:rPr lang="cs-CZ" altLang="cs-CZ" dirty="0" err="1" smtClean="0"/>
              <a:t>act</a:t>
            </a:r>
            <a:r>
              <a:rPr lang="cs-CZ" altLang="cs-CZ" dirty="0" smtClean="0"/>
              <a:t> – jednej – je-li řešení úspěšné, implementuje do běžných procesů</a:t>
            </a:r>
          </a:p>
        </p:txBody>
      </p:sp>
    </p:spTree>
    <p:extLst>
      <p:ext uri="{BB962C8B-B14F-4D97-AF65-F5344CB8AC3E}">
        <p14:creationId xmlns:p14="http://schemas.microsoft.com/office/powerpoint/2010/main" val="176967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/>
              <a:t>Meskimenův</a:t>
            </a:r>
            <a:r>
              <a:rPr lang="cs-CZ" altLang="cs-CZ" dirty="0" smtClean="0"/>
              <a:t> zákon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„Nikdy není dost času na to, aby se to udělalo dobře. Ale vždycky je dost času na to, aby se to udělalo znovu.“ </a:t>
            </a:r>
            <a:r>
              <a:rPr lang="cs-CZ" altLang="cs-CZ" i="1" dirty="0" smtClean="0"/>
              <a:t>(Murphy)</a:t>
            </a:r>
          </a:p>
        </p:txBody>
      </p:sp>
    </p:spTree>
    <p:extLst>
      <p:ext uri="{BB962C8B-B14F-4D97-AF65-F5344CB8AC3E}">
        <p14:creationId xmlns:p14="http://schemas.microsoft.com/office/powerpoint/2010/main" val="40855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Důležité aspekty u poskytování služeb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zajištění souladu kapacit a požadavků</a:t>
            </a:r>
          </a:p>
          <a:p>
            <a:r>
              <a:rPr lang="cs-CZ" altLang="cs-CZ" dirty="0"/>
              <a:t>výběr pracovníků</a:t>
            </a:r>
          </a:p>
          <a:p>
            <a:r>
              <a:rPr lang="cs-CZ" altLang="cs-CZ" dirty="0"/>
              <a:t>výcvik pracovníků a jejich motivace</a:t>
            </a:r>
          </a:p>
          <a:p>
            <a:r>
              <a:rPr lang="cs-CZ" altLang="cs-CZ" dirty="0"/>
              <a:t>role ústní reklamy</a:t>
            </a:r>
          </a:p>
          <a:p>
            <a:r>
              <a:rPr lang="cs-CZ" altLang="cs-CZ" dirty="0"/>
              <a:t>řízení styku s veřejností a pověsti</a:t>
            </a:r>
          </a:p>
          <a:p>
            <a:r>
              <a:rPr lang="cs-CZ" altLang="cs-CZ" dirty="0"/>
              <a:t>využití technologií</a:t>
            </a:r>
          </a:p>
          <a:p>
            <a:r>
              <a:rPr lang="cs-CZ" altLang="cs-CZ" dirty="0"/>
              <a:t>informace o způsobu poskytování služby – urychlení </a:t>
            </a:r>
            <a:r>
              <a:rPr lang="cs-CZ" altLang="cs-CZ" dirty="0" smtClean="0"/>
              <a:t>průchodu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86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Standardy kvality veřejných služeb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použití</a:t>
            </a:r>
            <a:endParaRPr lang="cs-CZ" altLang="cs-CZ" dirty="0"/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kontrola a zlepšování činnosti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nástroj srovnávání obcí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sz="2200" dirty="0" smtClean="0">
                <a:latin typeface="Arial" charset="0"/>
              </a:rPr>
              <a:t>podklad pro smlouvu - kontraktování</a:t>
            </a:r>
            <a:endParaRPr lang="cs-CZ" sz="2200" dirty="0"/>
          </a:p>
          <a:p>
            <a:r>
              <a:rPr lang="cs-CZ" altLang="cs-CZ" dirty="0" smtClean="0"/>
              <a:t>informace o tom, čeho má daná služba dosáhnout</a:t>
            </a:r>
          </a:p>
          <a:p>
            <a:r>
              <a:rPr lang="cs-CZ" altLang="cs-CZ" dirty="0" smtClean="0"/>
              <a:t>odlišení dobrých a špatných služeb</a:t>
            </a:r>
          </a:p>
          <a:p>
            <a:r>
              <a:rPr lang="cs-CZ" altLang="cs-CZ" dirty="0" smtClean="0"/>
              <a:t>měření není vždy snadné, ale je důležité obtížnost měření nezveličovat</a:t>
            </a:r>
          </a:p>
        </p:txBody>
      </p:sp>
    </p:spTree>
    <p:extLst>
      <p:ext uri="{BB962C8B-B14F-4D97-AF65-F5344CB8AC3E}">
        <p14:creationId xmlns:p14="http://schemas.microsoft.com/office/powerpoint/2010/main" val="90432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Typy standardů kvality veřejných služeb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dosažitelné</a:t>
            </a:r>
          </a:p>
          <a:p>
            <a:r>
              <a:rPr lang="cs-CZ" altLang="cs-CZ" dirty="0" smtClean="0"/>
              <a:t>vycházející z dostupných zdrojů a využívající tyto zdroje co nejlépe ve vztahu k veřejné poptávce</a:t>
            </a:r>
          </a:p>
          <a:p>
            <a:r>
              <a:rPr lang="cs-CZ" altLang="cs-CZ" dirty="0" smtClean="0"/>
              <a:t>absolutní (např. zajištění a kontrola hasicích přístrojů v bytových domech, ekologické normy – kvalita vody, nakládání s odpady – stanoveny v zákonných normách</a:t>
            </a:r>
          </a:p>
          <a:p>
            <a:r>
              <a:rPr lang="cs-CZ" altLang="cs-CZ" dirty="0" smtClean="0"/>
              <a:t>relativní (častější) – využívání dostupných zdrojů</a:t>
            </a:r>
          </a:p>
        </p:txBody>
      </p:sp>
    </p:spTree>
    <p:extLst>
      <p:ext uri="{BB962C8B-B14F-4D97-AF65-F5344CB8AC3E}">
        <p14:creationId xmlns:p14="http://schemas.microsoft.com/office/powerpoint/2010/main" val="16517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Nebezpečí absolutních standardů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mohou být příliš nákladné</a:t>
            </a:r>
          </a:p>
          <a:p>
            <a:r>
              <a:rPr lang="cs-CZ" altLang="cs-CZ" dirty="0" smtClean="0"/>
              <a:t>přehlíženy</a:t>
            </a:r>
          </a:p>
          <a:p>
            <a:r>
              <a:rPr lang="cs-CZ" altLang="cs-CZ" dirty="0" smtClean="0"/>
              <a:t>spotřebovávají příliš mnoho prostředků na úkor ostatních potřeb stejné důležitosti</a:t>
            </a:r>
          </a:p>
        </p:txBody>
      </p:sp>
    </p:spTree>
    <p:extLst>
      <p:ext uri="{BB962C8B-B14F-4D97-AF65-F5344CB8AC3E}">
        <p14:creationId xmlns:p14="http://schemas.microsoft.com/office/powerpoint/2010/main" val="325106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Teorie statků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Strecková</a:t>
            </a:r>
            <a:endParaRPr lang="cs-CZ" altLang="cs-CZ" dirty="0"/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čisté veřejné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smíšené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privátní (soukromé)</a:t>
            </a:r>
          </a:p>
          <a:p>
            <a:r>
              <a:rPr lang="cs-CZ" altLang="cs-CZ" dirty="0" err="1" smtClean="0"/>
              <a:t>Savas</a:t>
            </a:r>
            <a:endParaRPr lang="cs-CZ" altLang="cs-CZ" dirty="0" smtClean="0"/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individuální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err="1" smtClean="0">
                <a:latin typeface="Arial" charset="0"/>
              </a:rPr>
              <a:t>toll</a:t>
            </a:r>
            <a:r>
              <a:rPr lang="cs-CZ" altLang="cs-CZ" sz="2200" dirty="0" smtClean="0">
                <a:latin typeface="Arial" charset="0"/>
              </a:rPr>
              <a:t> </a:t>
            </a:r>
            <a:r>
              <a:rPr lang="cs-CZ" altLang="cs-CZ" sz="2200" dirty="0" err="1" smtClean="0">
                <a:latin typeface="Arial" charset="0"/>
              </a:rPr>
              <a:t>goods</a:t>
            </a:r>
            <a:endParaRPr lang="cs-CZ" altLang="cs-CZ" sz="2200" dirty="0" smtClean="0">
              <a:latin typeface="Arial" charset="0"/>
            </a:endParaRP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kolektivní statky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err="1" smtClean="0">
                <a:latin typeface="Arial" charset="0"/>
              </a:rPr>
              <a:t>worthy</a:t>
            </a:r>
            <a:r>
              <a:rPr lang="cs-CZ" altLang="cs-CZ" sz="2200" dirty="0" smtClean="0">
                <a:latin typeface="Arial" charset="0"/>
              </a:rPr>
              <a:t> </a:t>
            </a:r>
            <a:r>
              <a:rPr lang="cs-CZ" altLang="cs-CZ" sz="2200" dirty="0" err="1" smtClean="0">
                <a:latin typeface="Arial" charset="0"/>
              </a:rPr>
              <a:t>goods</a:t>
            </a:r>
            <a:endParaRPr lang="cs-CZ" altLang="cs-CZ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93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Relativní standardy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lze stanovit na základě současné úrovně zajišťování služby obcí</a:t>
            </a:r>
          </a:p>
          <a:p>
            <a:r>
              <a:rPr lang="cs-CZ" altLang="cs-CZ" dirty="0" smtClean="0"/>
              <a:t>cíl: zlepšení současného stavu</a:t>
            </a:r>
          </a:p>
          <a:p>
            <a:r>
              <a:rPr lang="cs-CZ" altLang="cs-CZ" dirty="0" smtClean="0"/>
              <a:t>cíl: k úrovni ostatních obcí (</a:t>
            </a:r>
            <a:r>
              <a:rPr lang="cs-CZ" altLang="cs-CZ" dirty="0" err="1" smtClean="0"/>
              <a:t>benchmarking</a:t>
            </a:r>
            <a:r>
              <a:rPr lang="cs-CZ" alt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5250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Standardy kvality veřejných služeb – novinka?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oživení socialistické praxe?</a:t>
            </a:r>
          </a:p>
          <a:p>
            <a:r>
              <a:rPr lang="cs-CZ" altLang="cs-CZ" dirty="0" smtClean="0"/>
              <a:t>centrální plánování – normy hmotného zajišťování služeb</a:t>
            </a:r>
          </a:p>
          <a:p>
            <a:r>
              <a:rPr lang="cs-CZ" altLang="cs-CZ" dirty="0" smtClean="0"/>
              <a:t>normy určovány plánovači, nikoliv místními představiteli</a:t>
            </a:r>
          </a:p>
          <a:p>
            <a:r>
              <a:rPr lang="cs-CZ" altLang="cs-CZ" dirty="0" smtClean="0"/>
              <a:t>nebyly výsledkem preferencí a poptávky</a:t>
            </a:r>
          </a:p>
          <a:p>
            <a:r>
              <a:rPr lang="cs-CZ" altLang="cs-CZ" dirty="0" smtClean="0"/>
              <a:t>nezohledňovaly dostupné zdroje na jejich financování – nadbytek infrastruktury a nedostatek prostředků na údržbu</a:t>
            </a:r>
          </a:p>
        </p:txBody>
      </p:sp>
    </p:spTree>
    <p:extLst>
      <p:ext uri="{BB962C8B-B14F-4D97-AF65-F5344CB8AC3E}">
        <p14:creationId xmlns:p14="http://schemas.microsoft.com/office/powerpoint/2010/main" val="17806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Standardy kvality veřejných služeb – novinka?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zájmy poskytovatelů</a:t>
            </a:r>
          </a:p>
          <a:p>
            <a:r>
              <a:rPr lang="cs-CZ" altLang="cs-CZ" dirty="0" smtClean="0"/>
              <a:t>malý zájem o preference uživatelů</a:t>
            </a:r>
          </a:p>
          <a:p>
            <a:r>
              <a:rPr lang="cs-CZ" altLang="cs-CZ" dirty="0" smtClean="0"/>
              <a:t>určování norem ve smyslu nabídky namísto poptávky, využití nebo míry spokojenosti</a:t>
            </a:r>
          </a:p>
        </p:txBody>
      </p:sp>
    </p:spTree>
    <p:extLst>
      <p:ext uri="{BB962C8B-B14F-4D97-AF65-F5344CB8AC3E}">
        <p14:creationId xmlns:p14="http://schemas.microsoft.com/office/powerpoint/2010/main" val="173240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Příklad standardů v oblasti veřejné dopravy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cena: běžně za jednotku služby</a:t>
            </a:r>
          </a:p>
          <a:p>
            <a:r>
              <a:rPr lang="cs-CZ" altLang="cs-CZ" dirty="0" smtClean="0"/>
              <a:t>využití: např. počet cestujících na 1 autobus</a:t>
            </a:r>
          </a:p>
          <a:p>
            <a:r>
              <a:rPr lang="cs-CZ" altLang="cs-CZ" dirty="0" smtClean="0"/>
              <a:t>kvalita: míra uspokojení potřeb zákazníka</a:t>
            </a:r>
          </a:p>
          <a:p>
            <a:r>
              <a:rPr lang="cs-CZ" altLang="cs-CZ" dirty="0" smtClean="0"/>
              <a:t>pokrytí: vztah služby k cílům stanoveným zákonem nebo obcí</a:t>
            </a:r>
          </a:p>
          <a:p>
            <a:r>
              <a:rPr lang="cs-CZ" altLang="cs-CZ" dirty="0" smtClean="0"/>
              <a:t>dostupnost: např. maximální vzdálenost mezi domácnostmi a trasou veřejné dopravy</a:t>
            </a:r>
          </a:p>
          <a:p>
            <a:r>
              <a:rPr lang="cs-CZ" altLang="cs-CZ" dirty="0" smtClean="0"/>
              <a:t>spokojenost: průzkum veřejného mínění nebo objem stížností</a:t>
            </a:r>
          </a:p>
        </p:txBody>
      </p:sp>
    </p:spTree>
    <p:extLst>
      <p:ext uri="{BB962C8B-B14F-4D97-AF65-F5344CB8AC3E}">
        <p14:creationId xmlns:p14="http://schemas.microsoft.com/office/powerpoint/2010/main" val="4814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Příklad standardů v oblasti veřejné dopravy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základní standardy</a:t>
            </a:r>
            <a:endParaRPr lang="cs-CZ" altLang="cs-CZ" dirty="0"/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>
                <a:latin typeface="Arial" charset="0"/>
              </a:rPr>
              <a:t>1) </a:t>
            </a:r>
            <a:r>
              <a:rPr lang="cs-CZ" altLang="cs-CZ" sz="2200" dirty="0" smtClean="0">
                <a:latin typeface="Arial" charset="0"/>
              </a:rPr>
              <a:t>jízdné včetně slev – důležitý ukazatel pro rozhodování cestujících mezi veřejnou hromadnou dopravou a individuální automobilovou dopravou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2) </a:t>
            </a:r>
            <a:r>
              <a:rPr lang="cs-CZ" altLang="cs-CZ" sz="2200" dirty="0" err="1" smtClean="0">
                <a:latin typeface="Arial" charset="0"/>
              </a:rPr>
              <a:t>obsaditelnost</a:t>
            </a:r>
            <a:r>
              <a:rPr lang="cs-CZ" altLang="cs-CZ" sz="2200" dirty="0" smtClean="0">
                <a:latin typeface="Arial" charset="0"/>
              </a:rPr>
              <a:t> vozidla – obsazenost vozidla, poměr sedící/stojící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3) frekvence spojů, intervaly mezi spoji (špička, sedlo)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4) docházková vzdálenost (mimo město, ve městě)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5) počet přestupů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>
                <a:latin typeface="Arial" charset="0"/>
              </a:rPr>
              <a:t>6</a:t>
            </a:r>
            <a:r>
              <a:rPr lang="cs-CZ" altLang="cs-CZ" sz="2200" dirty="0" smtClean="0">
                <a:latin typeface="Arial" charset="0"/>
              </a:rPr>
              <a:t>) doba strávená přepravou – závisí na rychlosti vozidel, prostupnosti dopravní sítě, počtu přestupů, docházkové vzdálenosti</a:t>
            </a:r>
            <a:endParaRPr lang="cs-CZ" altLang="cs-CZ" sz="2200" dirty="0">
              <a:latin typeface="Arial" charset="0"/>
            </a:endParaRP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3727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Příklad standardů v oblasti veřejné dopravy III.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doplňkové standardy</a:t>
            </a:r>
            <a:endParaRPr lang="cs-CZ" altLang="cs-CZ" dirty="0"/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>
                <a:latin typeface="Arial" charset="0"/>
              </a:rPr>
              <a:t>1) </a:t>
            </a:r>
            <a:r>
              <a:rPr lang="cs-CZ" altLang="cs-CZ" sz="2200" dirty="0" smtClean="0">
                <a:latin typeface="Arial" charset="0"/>
              </a:rPr>
              <a:t>spolehlivost dopravy – jízdy dle jízdního řádu, zrušené jízdy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2) využití – jednotlivých linek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3) informační a odbavovací systém – integrace tarifů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4) provázanost jednotlivých druhů veřejné dopravy v rámci systému – integrované systémy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5) přístup pro lidi se sníženou pohyblivostí – nízkopodlažní vozidla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6) bezpečnost provozu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7) objem stížností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8) ekologičnost provozu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2235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Na odlehčení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Přijde pan Novák na ministerstvo a ptá se ve vrátnici: „Toto ministerstvo je velké, že?“ „To víte, že ano!“ „A mohl byste mi říci, kolik tu asi dělá lidí?“ „No, řekl bych, že necelá polovina</a:t>
            </a:r>
            <a:r>
              <a:rPr lang="cs-CZ" altLang="cs-CZ" dirty="0" smtClean="0"/>
              <a:t>.“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639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Metody hodnocení kvality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ISO</a:t>
            </a:r>
          </a:p>
          <a:p>
            <a:r>
              <a:rPr lang="cs-CZ" altLang="cs-CZ" dirty="0" smtClean="0"/>
              <a:t>TQM</a:t>
            </a:r>
          </a:p>
          <a:p>
            <a:r>
              <a:rPr lang="cs-CZ" altLang="cs-CZ" dirty="0" smtClean="0"/>
              <a:t>EFQM</a:t>
            </a:r>
          </a:p>
          <a:p>
            <a:r>
              <a:rPr lang="cs-CZ" altLang="cs-CZ" dirty="0" smtClean="0"/>
              <a:t>CAF</a:t>
            </a:r>
          </a:p>
        </p:txBody>
      </p:sp>
    </p:spTree>
    <p:extLst>
      <p:ext uri="{BB962C8B-B14F-4D97-AF65-F5344CB8AC3E}">
        <p14:creationId xmlns:p14="http://schemas.microsoft.com/office/powerpoint/2010/main" val="275316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ISO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International </a:t>
            </a:r>
            <a:r>
              <a:rPr lang="cs-CZ" altLang="cs-CZ" dirty="0" err="1" smtClean="0"/>
              <a:t>Organization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for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Standardization</a:t>
            </a:r>
            <a:r>
              <a:rPr lang="cs-CZ" altLang="cs-CZ" dirty="0"/>
              <a:t> </a:t>
            </a:r>
            <a:r>
              <a:rPr lang="cs-CZ" altLang="cs-CZ" dirty="0" smtClean="0"/>
              <a:t>(</a:t>
            </a:r>
            <a:r>
              <a:rPr lang="cs-CZ" altLang="cs-CZ" dirty="0"/>
              <a:t>Mezinárodní organizace pro standardizaci </a:t>
            </a:r>
            <a:r>
              <a:rPr lang="cs-CZ" altLang="cs-CZ" dirty="0" smtClean="0"/>
              <a:t>)</a:t>
            </a:r>
          </a:p>
          <a:p>
            <a:r>
              <a:rPr lang="cs-CZ" altLang="cs-CZ" dirty="0" smtClean="0"/>
              <a:t>světová federace normalizačních organizací, 1947, Ženeva</a:t>
            </a:r>
          </a:p>
          <a:p>
            <a:r>
              <a:rPr lang="cs-CZ" altLang="cs-CZ" dirty="0" smtClean="0"/>
              <a:t>v Česku od roku 2009 zastupuje Úřad pro technickou normalizaci, metrologii a státní </a:t>
            </a:r>
            <a:r>
              <a:rPr lang="cs-CZ" altLang="cs-CZ" dirty="0"/>
              <a:t>zkušebnictví, http://www.unmz.cz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74875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ISO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ISO 9001: stěžejní norma řady 9000, požadavky na systém řízení kvality</a:t>
            </a:r>
          </a:p>
          <a:p>
            <a:r>
              <a:rPr lang="cs-CZ" altLang="cs-CZ" dirty="0" smtClean="0"/>
              <a:t>ISO 14001: životní prostředí</a:t>
            </a:r>
          </a:p>
          <a:p>
            <a:r>
              <a:rPr lang="cs-CZ" altLang="cs-CZ" dirty="0" smtClean="0"/>
              <a:t>ISO/IEC 2000: IT/IS</a:t>
            </a:r>
          </a:p>
          <a:p>
            <a:r>
              <a:rPr lang="cs-CZ" altLang="cs-CZ" dirty="0" smtClean="0"/>
              <a:t>poplatek za certifikaci</a:t>
            </a:r>
          </a:p>
        </p:txBody>
      </p:sp>
    </p:spTree>
    <p:extLst>
      <p:ext uri="{BB962C8B-B14F-4D97-AF65-F5344CB8AC3E}">
        <p14:creationId xmlns:p14="http://schemas.microsoft.com/office/powerpoint/2010/main" val="3382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Teorie statků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charakter statků se může v čase měnit</a:t>
            </a:r>
            <a:endParaRPr lang="cs-CZ" altLang="cs-CZ" dirty="0"/>
          </a:p>
          <a:p>
            <a:r>
              <a:rPr lang="cs-CZ" altLang="cs-CZ" dirty="0" smtClean="0"/>
              <a:t>určení veřejně zabezpečovaných statků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historický vývoj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kulturní vývoj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veřejná volba</a:t>
            </a:r>
            <a:endParaRPr lang="cs-CZ" altLang="cs-CZ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84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50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ISO III.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8 obecných zásad (normy ISO řady 9000)</a:t>
            </a:r>
            <a:endParaRPr lang="cs-CZ" altLang="cs-CZ" dirty="0"/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>
                <a:latin typeface="Arial" charset="0"/>
              </a:rPr>
              <a:t>1) </a:t>
            </a:r>
            <a:r>
              <a:rPr lang="cs-CZ" altLang="cs-CZ" sz="2200" dirty="0" smtClean="0">
                <a:latin typeface="Arial" charset="0"/>
              </a:rPr>
              <a:t>zaměření na zákazníka – analýza potřeb</a:t>
            </a:r>
            <a:endParaRPr lang="cs-CZ" altLang="cs-CZ" sz="2200" dirty="0">
              <a:latin typeface="Arial" charset="0"/>
            </a:endParaRP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>
                <a:latin typeface="Arial" charset="0"/>
              </a:rPr>
              <a:t>2) </a:t>
            </a:r>
            <a:r>
              <a:rPr lang="cs-CZ" altLang="cs-CZ" sz="2200" dirty="0" smtClean="0">
                <a:latin typeface="Arial" charset="0"/>
              </a:rPr>
              <a:t>vedení – proaktivní přístup, motivace</a:t>
            </a:r>
            <a:endParaRPr lang="cs-CZ" altLang="cs-CZ" sz="2200" dirty="0">
              <a:latin typeface="Arial" charset="0"/>
            </a:endParaRP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>
                <a:latin typeface="Arial" charset="0"/>
              </a:rPr>
              <a:t>3) </a:t>
            </a:r>
            <a:r>
              <a:rPr lang="cs-CZ" altLang="cs-CZ" sz="2200" dirty="0" smtClean="0">
                <a:latin typeface="Arial" charset="0"/>
              </a:rPr>
              <a:t>zapojení pracovníků</a:t>
            </a:r>
            <a:endParaRPr lang="cs-CZ" altLang="cs-CZ" sz="2200" dirty="0">
              <a:latin typeface="Arial" charset="0"/>
            </a:endParaRP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>
                <a:latin typeface="Arial" charset="0"/>
              </a:rPr>
              <a:t>4) </a:t>
            </a:r>
            <a:r>
              <a:rPr lang="cs-CZ" altLang="cs-CZ" sz="2200" dirty="0" smtClean="0">
                <a:latin typeface="Arial" charset="0"/>
              </a:rPr>
              <a:t>procesy – nastavení procesů</a:t>
            </a:r>
            <a:endParaRPr lang="cs-CZ" altLang="cs-CZ" sz="2200" dirty="0">
              <a:latin typeface="Arial" charset="0"/>
            </a:endParaRP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>
                <a:latin typeface="Arial" charset="0"/>
              </a:rPr>
              <a:t>5) </a:t>
            </a:r>
            <a:r>
              <a:rPr lang="cs-CZ" altLang="cs-CZ" sz="2200" dirty="0" smtClean="0">
                <a:latin typeface="Arial" charset="0"/>
              </a:rPr>
              <a:t>systémový přístup k managementu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6) neustálé zlepšování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7) rozhodování na základě faktů – analýza údajů a informací – monitoring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8) vzájemné výhodné dodavatelské vztahy – úsilí o partnerství</a:t>
            </a:r>
            <a:endParaRPr lang="cs-CZ" altLang="cs-CZ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46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51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TQM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err="1" smtClean="0"/>
              <a:t>Total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Quality</a:t>
            </a:r>
            <a:r>
              <a:rPr lang="cs-CZ" altLang="cs-CZ" dirty="0" smtClean="0"/>
              <a:t> Management (komplexní management jakosti)</a:t>
            </a:r>
          </a:p>
          <a:p>
            <a:r>
              <a:rPr lang="cs-CZ" altLang="cs-CZ" dirty="0" smtClean="0"/>
              <a:t>Japonsko – po druhé světové válce, dále USA a Evropa</a:t>
            </a:r>
          </a:p>
          <a:p>
            <a:r>
              <a:rPr lang="cs-CZ" altLang="cs-CZ" dirty="0" smtClean="0"/>
              <a:t>náročnější na zavedení než ISO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5060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52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TQM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základní zásady</a:t>
            </a:r>
            <a:endParaRPr lang="cs-CZ" altLang="cs-CZ" dirty="0"/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>
                <a:latin typeface="Arial" charset="0"/>
              </a:rPr>
              <a:t>1) </a:t>
            </a:r>
            <a:r>
              <a:rPr lang="cs-CZ" altLang="cs-CZ" sz="2200" dirty="0" smtClean="0">
                <a:latin typeface="Arial" charset="0"/>
              </a:rPr>
              <a:t>vedení každé firmy (</a:t>
            </a:r>
            <a:r>
              <a:rPr lang="cs-CZ" altLang="cs-CZ" sz="2200" dirty="0" err="1" smtClean="0">
                <a:latin typeface="Arial" charset="0"/>
              </a:rPr>
              <a:t>leadership</a:t>
            </a:r>
            <a:r>
              <a:rPr lang="cs-CZ" altLang="cs-CZ" sz="2200" dirty="0" smtClean="0">
                <a:latin typeface="Arial" charset="0"/>
              </a:rPr>
              <a:t>) má nezastupitelnou úlohu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2) kvalita je záležitostí všech pracovníků firmy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3) orientace na zákazníka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4) bezvadnost výrobků či služeb je samozřejmostí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5) úsilí o trvalé zlepšování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6) procesní přístupy</a:t>
            </a:r>
            <a:endParaRPr lang="cs-CZ" altLang="cs-CZ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5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53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EFQM I.</a:t>
            </a:r>
            <a:br>
              <a:rPr lang="cs-CZ" altLang="cs-CZ" dirty="0" smtClean="0"/>
            </a:b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model excelence EFQM</a:t>
            </a:r>
          </a:p>
          <a:p>
            <a:r>
              <a:rPr lang="cs-CZ" altLang="cs-CZ" dirty="0" smtClean="0"/>
              <a:t>1991: Evropská nadace pro management kvality</a:t>
            </a:r>
          </a:p>
          <a:p>
            <a:r>
              <a:rPr lang="pl-PL" dirty="0" smtClean="0"/>
              <a:t>doporučení </a:t>
            </a:r>
            <a:r>
              <a:rPr lang="pl-PL" dirty="0"/>
              <a:t>podnikatelskému </a:t>
            </a:r>
            <a:r>
              <a:rPr lang="pl-PL" dirty="0" smtClean="0"/>
              <a:t>sektoru </a:t>
            </a:r>
            <a:r>
              <a:rPr lang="cs-CZ" dirty="0" smtClean="0"/>
              <a:t>i </a:t>
            </a:r>
            <a:r>
              <a:rPr lang="cs-CZ" dirty="0"/>
              <a:t>neziskové </a:t>
            </a:r>
            <a:r>
              <a:rPr lang="cs-CZ" dirty="0" smtClean="0"/>
              <a:t>sféře, </a:t>
            </a:r>
            <a:r>
              <a:rPr lang="cs-CZ" dirty="0"/>
              <a:t>jejichž aplikace se dotýká </a:t>
            </a:r>
            <a:r>
              <a:rPr lang="cs-CZ" dirty="0" smtClean="0"/>
              <a:t>posunu </a:t>
            </a:r>
            <a:r>
              <a:rPr lang="cs-CZ" dirty="0"/>
              <a:t>ve stylu řízení </a:t>
            </a:r>
            <a:r>
              <a:rPr lang="cs-CZ" dirty="0" smtClean="0"/>
              <a:t>těchto organizací </a:t>
            </a:r>
            <a:r>
              <a:rPr lang="cs-CZ" dirty="0"/>
              <a:t>a v jejichž důsledku by mělo dojít ke zlepšení, která se projeví jak v </a:t>
            </a:r>
            <a:r>
              <a:rPr lang="cs-CZ" dirty="0" smtClean="0"/>
              <a:t>ekonomických výsledcích</a:t>
            </a:r>
            <a:r>
              <a:rPr lang="cs-CZ" dirty="0"/>
              <a:t>, tak i ve vztazích se zákazníky, zaměstnanci a </a:t>
            </a:r>
            <a:r>
              <a:rPr lang="cs-CZ" dirty="0" smtClean="0"/>
              <a:t>společnostmi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2629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54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EFQM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vedení, politika a strategie, lidské zdroje, partnerství a zdroje, procesy, spokojenost zákazníků, spokojenost pracovníků, vliv na společnost, výkonnost organizace</a:t>
            </a:r>
          </a:p>
          <a:p>
            <a:r>
              <a:rPr lang="cs-CZ" altLang="cs-CZ" dirty="0" smtClean="0"/>
              <a:t>zavedení charakteristik</a:t>
            </a:r>
          </a:p>
          <a:p>
            <a:r>
              <a:rPr lang="cs-CZ" altLang="cs-CZ" dirty="0" err="1" smtClean="0"/>
              <a:t>samohodnotící</a:t>
            </a:r>
            <a:r>
              <a:rPr lang="cs-CZ" altLang="cs-CZ" dirty="0" smtClean="0"/>
              <a:t> zpráva</a:t>
            </a:r>
          </a:p>
          <a:p>
            <a:r>
              <a:rPr lang="cs-CZ" altLang="cs-CZ" dirty="0" smtClean="0"/>
              <a:t>audit skupinou </a:t>
            </a:r>
            <a:r>
              <a:rPr lang="cs-CZ" altLang="cs-CZ" dirty="0" err="1" smtClean="0"/>
              <a:t>prověřovatelů</a:t>
            </a:r>
            <a:endParaRPr lang="cs-CZ" altLang="cs-CZ" dirty="0" smtClean="0"/>
          </a:p>
          <a:p>
            <a:r>
              <a:rPr lang="cs-CZ" altLang="cs-CZ" dirty="0" smtClean="0"/>
              <a:t>udělení ceny EQA</a:t>
            </a:r>
          </a:p>
        </p:txBody>
      </p:sp>
    </p:spTree>
    <p:extLst>
      <p:ext uri="{BB962C8B-B14F-4D97-AF65-F5344CB8AC3E}">
        <p14:creationId xmlns:p14="http://schemas.microsoft.com/office/powerpoint/2010/main" val="258185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55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CAF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err="1"/>
              <a:t>C</a:t>
            </a:r>
            <a:r>
              <a:rPr lang="cs-CZ" altLang="cs-CZ" dirty="0" err="1" smtClean="0"/>
              <a:t>ommon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Assessment</a:t>
            </a:r>
            <a:r>
              <a:rPr lang="cs-CZ" altLang="cs-CZ" dirty="0" smtClean="0"/>
              <a:t> Framework (společný hodnotící rámec)</a:t>
            </a:r>
          </a:p>
          <a:p>
            <a:r>
              <a:rPr lang="cs-CZ" altLang="cs-CZ" dirty="0" smtClean="0"/>
              <a:t>Evropský institut pro veřejnou správu (EIPA)</a:t>
            </a:r>
          </a:p>
          <a:p>
            <a:r>
              <a:rPr lang="cs-CZ" altLang="cs-CZ" dirty="0" smtClean="0"/>
              <a:t>první verze 2000, Lisabon</a:t>
            </a:r>
          </a:p>
          <a:p>
            <a:r>
              <a:rPr lang="cs-CZ" altLang="cs-CZ" dirty="0" smtClean="0"/>
              <a:t>poslední vylepšení 2006, </a:t>
            </a:r>
            <a:r>
              <a:rPr lang="cs-CZ" altLang="cs-CZ" dirty="0" err="1" smtClean="0"/>
              <a:t>Tampere</a:t>
            </a:r>
            <a:r>
              <a:rPr lang="cs-CZ" altLang="cs-CZ" dirty="0" smtClean="0"/>
              <a:t>, 4</a:t>
            </a:r>
            <a:r>
              <a:rPr lang="cs-CZ" dirty="0" smtClean="0"/>
              <a:t>. Evropská konference </a:t>
            </a:r>
            <a:r>
              <a:rPr lang="cs-CZ" dirty="0"/>
              <a:t>kvality veřejné </a:t>
            </a:r>
            <a:r>
              <a:rPr lang="cs-CZ" dirty="0" smtClean="0"/>
              <a:t>správy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80107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56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CAF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volně šiřitelný nástroj</a:t>
            </a:r>
          </a:p>
          <a:p>
            <a:r>
              <a:rPr lang="cs-CZ" altLang="cs-CZ" dirty="0" smtClean="0"/>
              <a:t>bez licenčního poplatku</a:t>
            </a:r>
          </a:p>
          <a:p>
            <a:r>
              <a:rPr lang="cs-CZ" altLang="cs-CZ" dirty="0" smtClean="0"/>
              <a:t>zlepšení výkonnosti organizace veřejného sektoru pomocí předem daného rámce</a:t>
            </a:r>
          </a:p>
          <a:p>
            <a:r>
              <a:rPr lang="cs-CZ" altLang="cs-CZ" dirty="0" smtClean="0"/>
              <a:t>9 kritérií – sebehodnocení organizace</a:t>
            </a:r>
          </a:p>
          <a:p>
            <a:r>
              <a:rPr lang="cs-CZ" altLang="cs-CZ" dirty="0" smtClean="0"/>
              <a:t>založen na TQM a EFQM</a:t>
            </a:r>
          </a:p>
        </p:txBody>
      </p:sp>
    </p:spTree>
    <p:extLst>
      <p:ext uri="{BB962C8B-B14F-4D97-AF65-F5344CB8AC3E}">
        <p14:creationId xmlns:p14="http://schemas.microsoft.com/office/powerpoint/2010/main" val="160922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57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CAF III.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kritéria předpokladů</a:t>
            </a:r>
            <a:endParaRPr lang="cs-CZ" altLang="cs-CZ" dirty="0"/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1) vedení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2) strategie a plánování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3) zaměstnanci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4) partnerství a zdroje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5) procesy</a:t>
            </a:r>
          </a:p>
          <a:p>
            <a:r>
              <a:rPr lang="cs-CZ" altLang="cs-CZ" dirty="0"/>
              <a:t>kritéria </a:t>
            </a:r>
            <a:r>
              <a:rPr lang="cs-CZ" altLang="cs-CZ" dirty="0" smtClean="0"/>
              <a:t>výsledků</a:t>
            </a:r>
            <a:endParaRPr lang="cs-CZ" altLang="cs-CZ" dirty="0"/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6) občané/zákazníci – výsledky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7) zaměstnanci – výsledky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8) společnost – výsledky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9) klíčové výsledky výkonnosti</a:t>
            </a:r>
            <a:endParaRPr lang="cs-CZ" altLang="cs-CZ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63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58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CAF IV.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4 hlavní cíle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1) seznámení veřejná správy s principy TQM, změnit princip PD na PDCA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2</a:t>
            </a:r>
            <a:r>
              <a:rPr lang="cs-CZ" altLang="cs-CZ" sz="2200" dirty="0">
                <a:latin typeface="Arial" charset="0"/>
              </a:rPr>
              <a:t>) </a:t>
            </a:r>
            <a:r>
              <a:rPr lang="cs-CZ" altLang="cs-CZ" sz="2200" dirty="0" smtClean="0">
                <a:latin typeface="Arial" charset="0"/>
              </a:rPr>
              <a:t>usnadňovat sebehodnocení úřadu a poskytovat informace pro jeho zlepšení</a:t>
            </a:r>
            <a:endParaRPr lang="cs-CZ" altLang="cs-CZ" sz="2200" dirty="0">
              <a:latin typeface="Arial" charset="0"/>
            </a:endParaRP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>
                <a:latin typeface="Arial" charset="0"/>
              </a:rPr>
              <a:t>3) </a:t>
            </a:r>
            <a:r>
              <a:rPr lang="cs-CZ" altLang="cs-CZ" sz="2200" dirty="0" smtClean="0">
                <a:latin typeface="Arial" charset="0"/>
              </a:rPr>
              <a:t>propojení různých nástrojů pro řízení kvality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4) usnadnění </a:t>
            </a:r>
            <a:r>
              <a:rPr lang="cs-CZ" altLang="cs-CZ" sz="2200" dirty="0" err="1" smtClean="0">
                <a:latin typeface="Arial" charset="0"/>
              </a:rPr>
              <a:t>benchmarkingu</a:t>
            </a:r>
            <a:r>
              <a:rPr lang="cs-CZ" altLang="cs-CZ" sz="2200" dirty="0" smtClean="0">
                <a:latin typeface="Arial" charset="0"/>
              </a:rPr>
              <a:t> a </a:t>
            </a:r>
            <a:r>
              <a:rPr lang="cs-CZ" altLang="cs-CZ" sz="2200" dirty="0" err="1" smtClean="0">
                <a:latin typeface="Arial" charset="0"/>
              </a:rPr>
              <a:t>benchlearningu</a:t>
            </a:r>
            <a:endParaRPr lang="cs-CZ" altLang="cs-CZ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47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59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Klíčové body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poskytované služby – občan hodnotí dostupnost, kvalitu a cenu</a:t>
            </a:r>
          </a:p>
          <a:p>
            <a:r>
              <a:rPr lang="cs-CZ" altLang="cs-CZ" dirty="0" smtClean="0"/>
              <a:t>mapování potřeb poptávkové strany</a:t>
            </a:r>
          </a:p>
          <a:p>
            <a:r>
              <a:rPr lang="cs-CZ" altLang="cs-CZ" dirty="0" smtClean="0"/>
              <a:t>externí zajišťování služeb</a:t>
            </a:r>
          </a:p>
          <a:p>
            <a:r>
              <a:rPr lang="cs-CZ" altLang="cs-CZ" dirty="0" smtClean="0"/>
              <a:t>stanovení výše výdajů na služby</a:t>
            </a:r>
          </a:p>
          <a:p>
            <a:r>
              <a:rPr lang="cs-CZ" altLang="cs-CZ" dirty="0" smtClean="0"/>
              <a:t>stanovení ceny poskytovaných služeb</a:t>
            </a:r>
          </a:p>
          <a:p>
            <a:r>
              <a:rPr lang="cs-CZ" altLang="cs-CZ" dirty="0" smtClean="0"/>
              <a:t>řízení kvality, standardy kvality</a:t>
            </a:r>
          </a:p>
          <a:p>
            <a:r>
              <a:rPr lang="cs-CZ" altLang="cs-CZ" dirty="0" smtClean="0"/>
              <a:t>systémy řízení kvality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33164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Alokační činnost obcí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tradiční činností územní samosprávy je alokační činnost, která souvisí se zabezpečováním čistých a smíšených veřejných statků, u nichž dochází k selhání trhu</a:t>
            </a:r>
          </a:p>
          <a:p>
            <a:r>
              <a:rPr lang="cs-CZ" altLang="cs-CZ" dirty="0" smtClean="0"/>
              <a:t>u čistých veřejných statků je kvantita i kvalita statku nedělitelná mezi spotřebiteli</a:t>
            </a:r>
            <a:r>
              <a:rPr lang="cs-CZ" altLang="cs-CZ" dirty="0"/>
              <a:t> </a:t>
            </a:r>
            <a:r>
              <a:rPr lang="cs-CZ" altLang="cs-CZ" dirty="0" smtClean="0"/>
              <a:t>– nelze určit podíl jednotlivce na spotřebě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60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Děkuji za pozornost!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Ing. Jiří </a:t>
            </a:r>
            <a:r>
              <a:rPr lang="cs-CZ" altLang="cs-CZ" dirty="0" err="1" smtClean="0"/>
              <a:t>Velinský</a:t>
            </a:r>
            <a:endParaRPr lang="cs-CZ" altLang="cs-CZ" dirty="0"/>
          </a:p>
          <a:p>
            <a:r>
              <a:rPr lang="cs-CZ" altLang="cs-CZ" dirty="0" smtClean="0"/>
              <a:t>jiri.velinsky@econ.muni.cz</a:t>
            </a:r>
          </a:p>
        </p:txBody>
      </p:sp>
    </p:spTree>
    <p:extLst>
      <p:ext uri="{BB962C8B-B14F-4D97-AF65-F5344CB8AC3E}">
        <p14:creationId xmlns:p14="http://schemas.microsoft.com/office/powerpoint/2010/main" val="281330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Alokační činnost obcí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u smíšených veřejných statků je kvantita dělitelná, takže lze určit podíl jednotlivce na spotřebě statku, ale je nedělitelná kvalita</a:t>
            </a:r>
          </a:p>
          <a:p>
            <a:r>
              <a:rPr lang="cs-CZ" altLang="cs-CZ" dirty="0" smtClean="0"/>
              <a:t>u veřejných statků může dojít k nadspotřebě, snížení kvality veřejného statku pro všechny spotřebitele v důsledku přetížení (návalu)</a:t>
            </a:r>
          </a:p>
        </p:txBody>
      </p:sp>
    </p:spTree>
    <p:extLst>
      <p:ext uri="{BB962C8B-B14F-4D97-AF65-F5344CB8AC3E}">
        <p14:creationId xmlns:p14="http://schemas.microsoft.com/office/powerpoint/2010/main" val="318368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Veřejné služby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služba </a:t>
            </a:r>
            <a:r>
              <a:rPr lang="cs-CZ" dirty="0"/>
              <a:t>vytvořená, organizovaná nebo regulovaná orgánem veřejné správy. A to proto, aby byla poskytována způsobem, který lze považovat za nezbytný pro uspokojení společenských potřeb při respektování principu </a:t>
            </a:r>
            <a:r>
              <a:rPr lang="cs-CZ" dirty="0" smtClean="0"/>
              <a:t>subsidiarity (dle usnesení </a:t>
            </a:r>
            <a:r>
              <a:rPr lang="cs-CZ" dirty="0"/>
              <a:t>vlády ČR č. </a:t>
            </a:r>
            <a:r>
              <a:rPr lang="cs-CZ" dirty="0" smtClean="0"/>
              <a:t>164 ze dne 20. února 2002  k návrhu věcného záměru zákona o standardizaci vybraných veřejných služeb)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34014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Poskytování veřejných služeb obcemi, Teorie a praxe rozvoje měst a obcí, Ing. Jiří Velinský, 22. 11. 2013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Veřejné služby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všechny úrovně veřejné správy – služba pro občana</a:t>
            </a:r>
          </a:p>
          <a:p>
            <a:r>
              <a:rPr lang="cs-CZ" altLang="cs-CZ" dirty="0" smtClean="0"/>
              <a:t>občana obvykle nezajímá způsob vnitřního uspořádání veřejné správy</a:t>
            </a:r>
          </a:p>
          <a:p>
            <a:r>
              <a:rPr lang="cs-CZ" altLang="cs-CZ" dirty="0" smtClean="0"/>
              <a:t>občana zajímá</a:t>
            </a:r>
            <a:endParaRPr lang="cs-CZ" altLang="cs-CZ" dirty="0"/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dostupnost poskytované služby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kvalita služby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cena služby</a:t>
            </a:r>
            <a:endParaRPr lang="cs-CZ" altLang="cs-CZ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4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F_prezentace_okrova_sablona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ESF_prezentace_okrova_sablona</Template>
  <TotalTime>1208</TotalTime>
  <Words>3775</Words>
  <Application>Microsoft Office PowerPoint</Application>
  <PresentationFormat>Předvádění na obrazovce (4:3)</PresentationFormat>
  <Paragraphs>522</Paragraphs>
  <Slides>60</Slides>
  <Notes>60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60</vt:i4>
      </vt:variant>
    </vt:vector>
  </HeadingPairs>
  <TitlesOfParts>
    <vt:vector size="62" baseType="lpstr">
      <vt:lpstr>ESF_prezentace_okrova_sablona</vt:lpstr>
      <vt:lpstr>BÉŽOVÁ TITL</vt:lpstr>
      <vt:lpstr>Poskytování veřejných služeb obcemi – tutoriál 04</vt:lpstr>
      <vt:lpstr>Na odlehčení</vt:lpstr>
      <vt:lpstr>Program</vt:lpstr>
      <vt:lpstr>Teorie statků I.</vt:lpstr>
      <vt:lpstr>Teorie statků II.</vt:lpstr>
      <vt:lpstr>Alokační činnost obcí I.</vt:lpstr>
      <vt:lpstr>Alokační činnost obcí II.</vt:lpstr>
      <vt:lpstr>Veřejné služby I.</vt:lpstr>
      <vt:lpstr>Veřejné služby II.</vt:lpstr>
      <vt:lpstr>Veřejné služby III.</vt:lpstr>
      <vt:lpstr>Věcné veřejné služby I.</vt:lpstr>
      <vt:lpstr>Věcné veřejné služby II.</vt:lpstr>
      <vt:lpstr>Dostupnost místních veřejných služeb</vt:lpstr>
      <vt:lpstr>Dostupnost a kvalita místních veřejných služeb</vt:lpstr>
      <vt:lpstr>Způsoby poskytování veřejných služeb</vt:lpstr>
      <vt:lpstr>Odlišnosti při poskytování veřejných služeb</vt:lpstr>
      <vt:lpstr>Vlastními silami versus externě</vt:lpstr>
      <vt:lpstr>Externí zajištění</vt:lpstr>
      <vt:lpstr>Přínosy externího zajištění služeb</vt:lpstr>
      <vt:lpstr>Externí zajištění služeb – studie I.</vt:lpstr>
      <vt:lpstr>Externí zajištění služeb – studie II.</vt:lpstr>
      <vt:lpstr>Omezení pro externí zajištění služeb</vt:lpstr>
      <vt:lpstr>Stanovení výše výdajů na službu</vt:lpstr>
      <vt:lpstr>Stanovení ceny poskytované služby</vt:lpstr>
      <vt:lpstr>Poplatek za poskytování služby</vt:lpstr>
      <vt:lpstr>Hodnocení poskytovaných služeb I.</vt:lpstr>
      <vt:lpstr>Hodnocení poskytovaných služeb II.</vt:lpstr>
      <vt:lpstr>Hodnocení poskytovaných služeb III.</vt:lpstr>
      <vt:lpstr>Důvody pro analýzu a hodnocení poskytovaných služeb</vt:lpstr>
      <vt:lpstr>Zvýšení účinnosti vynakládaných finančních prostředků</vt:lpstr>
      <vt:lpstr>Zavádění změn</vt:lpstr>
      <vt:lpstr>Kvalita</vt:lpstr>
      <vt:lpstr>Řízení kvality</vt:lpstr>
      <vt:lpstr>Metoda PDCA</vt:lpstr>
      <vt:lpstr>Meskimenův zákon</vt:lpstr>
      <vt:lpstr>Důležité aspekty u poskytování služeb</vt:lpstr>
      <vt:lpstr>Standardy kvality veřejných služeb</vt:lpstr>
      <vt:lpstr>Typy standardů kvality veřejných služeb</vt:lpstr>
      <vt:lpstr>Nebezpečí absolutních standardů</vt:lpstr>
      <vt:lpstr>Relativní standardy</vt:lpstr>
      <vt:lpstr>Standardy kvality veřejných služeb – novinka? I.</vt:lpstr>
      <vt:lpstr>Standardy kvality veřejných služeb – novinka? II.</vt:lpstr>
      <vt:lpstr>Příklad standardů v oblasti veřejné dopravy I.</vt:lpstr>
      <vt:lpstr>Příklad standardů v oblasti veřejné dopravy II.</vt:lpstr>
      <vt:lpstr>Příklad standardů v oblasti veřejné dopravy III.</vt:lpstr>
      <vt:lpstr>Na odlehčení</vt:lpstr>
      <vt:lpstr>Metody hodnocení kvality</vt:lpstr>
      <vt:lpstr>ISO I.</vt:lpstr>
      <vt:lpstr>ISO II.</vt:lpstr>
      <vt:lpstr>ISO III.</vt:lpstr>
      <vt:lpstr>TQM I.</vt:lpstr>
      <vt:lpstr>TQM II.</vt:lpstr>
      <vt:lpstr>EFQM I. </vt:lpstr>
      <vt:lpstr>EFQM II.</vt:lpstr>
      <vt:lpstr>CAF I.</vt:lpstr>
      <vt:lpstr>CAF II.</vt:lpstr>
      <vt:lpstr>CAF III.</vt:lpstr>
      <vt:lpstr>CAF IV.</vt:lpstr>
      <vt:lpstr>Klíčové body</vt:lpstr>
      <vt:lpstr>Děkuji za pozornost!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Velinsky</dc:creator>
  <cp:lastModifiedBy>Velinsky</cp:lastModifiedBy>
  <cp:revision>83</cp:revision>
  <dcterms:created xsi:type="dcterms:W3CDTF">2013-11-06T13:20:55Z</dcterms:created>
  <dcterms:modified xsi:type="dcterms:W3CDTF">2014-11-22T09:22:39Z</dcterms:modified>
</cp:coreProperties>
</file>