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2" r:id="rId1"/>
    <p:sldMasterId id="2147483653" r:id="rId2"/>
  </p:sldMasterIdLst>
  <p:notesMasterIdLst>
    <p:notesMasterId r:id="rId63"/>
  </p:notesMasterIdLst>
  <p:handoutMasterIdLst>
    <p:handoutMasterId r:id="rId64"/>
  </p:handoutMasterIdLst>
  <p:sldIdLst>
    <p:sldId id="310" r:id="rId3"/>
    <p:sldId id="337" r:id="rId4"/>
    <p:sldId id="321" r:id="rId5"/>
    <p:sldId id="365" r:id="rId6"/>
    <p:sldId id="366" r:id="rId7"/>
    <p:sldId id="304" r:id="rId8"/>
    <p:sldId id="354" r:id="rId9"/>
    <p:sldId id="362" r:id="rId10"/>
    <p:sldId id="384" r:id="rId11"/>
    <p:sldId id="385" r:id="rId12"/>
    <p:sldId id="386" r:id="rId13"/>
    <p:sldId id="387" r:id="rId14"/>
    <p:sldId id="388" r:id="rId15"/>
    <p:sldId id="389" r:id="rId16"/>
    <p:sldId id="364" r:id="rId17"/>
    <p:sldId id="367" r:id="rId18"/>
    <p:sldId id="369" r:id="rId19"/>
    <p:sldId id="370" r:id="rId20"/>
    <p:sldId id="380" r:id="rId21"/>
    <p:sldId id="381" r:id="rId22"/>
    <p:sldId id="382" r:id="rId23"/>
    <p:sldId id="383" r:id="rId24"/>
    <p:sldId id="372" r:id="rId25"/>
    <p:sldId id="378" r:id="rId26"/>
    <p:sldId id="379" r:id="rId27"/>
    <p:sldId id="371" r:id="rId28"/>
    <p:sldId id="390" r:id="rId29"/>
    <p:sldId id="391" r:id="rId30"/>
    <p:sldId id="376" r:id="rId31"/>
    <p:sldId id="377" r:id="rId32"/>
    <p:sldId id="349" r:id="rId33"/>
    <p:sldId id="350" r:id="rId34"/>
    <p:sldId id="351" r:id="rId35"/>
    <p:sldId id="401" r:id="rId36"/>
    <p:sldId id="407" r:id="rId37"/>
    <p:sldId id="396" r:id="rId38"/>
    <p:sldId id="373" r:id="rId39"/>
    <p:sldId id="374" r:id="rId40"/>
    <p:sldId id="394" r:id="rId41"/>
    <p:sldId id="395" r:id="rId42"/>
    <p:sldId id="392" r:id="rId43"/>
    <p:sldId id="393" r:id="rId44"/>
    <p:sldId id="397" r:id="rId45"/>
    <p:sldId id="398" r:id="rId46"/>
    <p:sldId id="399" r:id="rId47"/>
    <p:sldId id="375" r:id="rId48"/>
    <p:sldId id="355" r:id="rId49"/>
    <p:sldId id="356" r:id="rId50"/>
    <p:sldId id="359" r:id="rId51"/>
    <p:sldId id="402" r:id="rId52"/>
    <p:sldId id="403" r:id="rId53"/>
    <p:sldId id="404" r:id="rId54"/>
    <p:sldId id="405" r:id="rId55"/>
    <p:sldId id="406" r:id="rId56"/>
    <p:sldId id="408" r:id="rId57"/>
    <p:sldId id="409" r:id="rId58"/>
    <p:sldId id="410" r:id="rId59"/>
    <p:sldId id="411" r:id="rId60"/>
    <p:sldId id="316" r:id="rId61"/>
    <p:sldId id="327" r:id="rId62"/>
  </p:sldIdLst>
  <p:sldSz cx="9144000" cy="6858000" type="screen4x3"/>
  <p:notesSz cx="6858000" cy="9144000"/>
  <p:defaultTextStyle>
    <a:defPPr>
      <a:defRPr lang="cs-CZ"/>
    </a:defPPr>
    <a:lvl1pPr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D5BD"/>
    <a:srgbClr val="E7C99D"/>
    <a:srgbClr val="FFF1E1"/>
    <a:srgbClr val="EAEAEA"/>
    <a:srgbClr val="FFEACD"/>
    <a:srgbClr val="7D1E1E"/>
    <a:srgbClr val="FFFFFF"/>
    <a:srgbClr val="7777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79" autoAdjust="0"/>
    <p:restoredTop sz="94747" autoAdjust="0"/>
  </p:normalViewPr>
  <p:slideViewPr>
    <p:cSldViewPr>
      <p:cViewPr varScale="1">
        <p:scale>
          <a:sx n="51" d="100"/>
          <a:sy n="51" d="100"/>
        </p:scale>
        <p:origin x="-1176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notesMaster" Target="notesMasters/notesMaster1.xml"/><Relationship Id="rId68" Type="http://schemas.openxmlformats.org/officeDocument/2006/relationships/tableStyles" Target="tableStyle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61" Type="http://schemas.openxmlformats.org/officeDocument/2006/relationships/slide" Target="slides/slide59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handoutMaster" Target="handoutMasters/handoutMaster1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theme" Target="theme/theme1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B39C4C91-F57B-4392-97BC-126CDD7BCF5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063649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3348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34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334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334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5F9D04BF-2103-4547-BDE3-08574A119E7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638329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CDBCBE-3AE6-4E69-B168-3C773EF8643C}" type="slidenum">
              <a:rPr lang="cs-CZ" altLang="cs-CZ"/>
              <a:pPr/>
              <a:t>1</a:t>
            </a:fld>
            <a:endParaRPr lang="cs-CZ" altLang="cs-CZ"/>
          </a:p>
        </p:txBody>
      </p:sp>
      <p:sp>
        <p:nvSpPr>
          <p:cNvPr id="343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smtClean="0"/>
              <a:t>Dotazy</a:t>
            </a:r>
            <a:r>
              <a:rPr lang="cs-CZ" altLang="cs-CZ" baseline="0" dirty="0" smtClean="0"/>
              <a:t> ihned</a:t>
            </a:r>
            <a:endParaRPr lang="cs-CZ" altLang="cs-CZ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10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11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12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13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14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15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16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17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18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19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20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21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22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23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24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25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26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27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28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29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3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30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31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32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33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34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35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36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37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38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39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4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40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41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42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43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44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45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46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47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48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49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5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50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51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52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53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54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55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56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57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58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59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6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60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7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8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9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6688" y="2709863"/>
            <a:ext cx="5969000" cy="3455987"/>
          </a:xfrm>
        </p:spPr>
        <p:txBody>
          <a:bodyPr bIns="1080000" anchor="ctr"/>
          <a:lstStyle>
            <a:lvl1pPr>
              <a:defRPr sz="3400"/>
            </a:lvl1pPr>
          </a:lstStyle>
          <a:p>
            <a:pPr lvl="0"/>
            <a:r>
              <a:rPr lang="cs-CZ" altLang="cs-CZ" noProof="0" smtClean="0"/>
              <a:t>Kliknutím lze upravit styl.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6688" y="5373688"/>
            <a:ext cx="5969000" cy="792162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 sz="2400"/>
            </a:lvl1pPr>
          </a:lstStyle>
          <a:p>
            <a:pPr lvl="0"/>
            <a:r>
              <a:rPr lang="cs-CZ" altLang="cs-CZ" noProof="0" smtClean="0"/>
              <a:t>Kliknutím lze upravit styl předlohy.</a:t>
            </a:r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2706688" y="6442075"/>
            <a:ext cx="4960937" cy="279400"/>
          </a:xfrm>
        </p:spPr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Poskytování veřejných služeb obcemi, Teorie a praxe rozvoje měst a obcí, Ing. Jiří Velinský, 22. 11. 2013</a:t>
            </a:r>
            <a:endParaRPr lang="cs-CZ" altLang="cs-CZ"/>
          </a:p>
        </p:txBody>
      </p:sp>
      <p:sp>
        <p:nvSpPr>
          <p:cNvPr id="25191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fld id="{D03C3E06-7ADB-4652-9B57-30EA6E4E666B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251918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355850"/>
          </a:xfrm>
          <a:prstGeom prst="rect">
            <a:avLst/>
          </a:prstGeom>
          <a:gradFill rotWithShape="1">
            <a:gsLst>
              <a:gs pos="0">
                <a:srgbClr val="7D1E1E"/>
              </a:gs>
              <a:gs pos="100000">
                <a:srgbClr val="7D1E1E">
                  <a:gamma/>
                  <a:shade val="75686"/>
                  <a:invGamma/>
                </a:srgb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51919" name="Picture 15" descr="pruh_TIT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50800"/>
            <a:ext cx="1397000" cy="676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1921" name="Picture 17" descr="tex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2400" y="858838"/>
            <a:ext cx="5275263" cy="630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1922" name="Picture 18" descr="N:\work\projekty\šablony\sablony\logoC.wmf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138" y="533400"/>
            <a:ext cx="1506537" cy="150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Poskytování veřejných služeb obcemi, Teorie a praxe rozvoje měst a obcí, Ing. Jiří Velinský, 22. 11. 2013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1E722E9-6DA2-40DC-B02C-2D9A0818077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52947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Poskytování veřejných služeb obcemi, Teorie a praxe rozvoje měst a obcí, Ing. Jiří Velinský, 22. 11. 2013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593492E-8BB5-43DF-8813-5E4EA685710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687813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Poskytování veřejných služeb obcemi, Teorie a praxe rozvoje měst a obcí, Ing. Jiří Velinský, 22. 11. 2013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D3544F6-6E8B-43A8-ADD1-29D39B73D47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131867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Poskytování veřejných služeb obcemi, Teorie a praxe rozvoje měst a obcí, Ing. Jiří Velinský, 22. 11. 2013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C37C276-21C1-4AB3-97B4-F4442E2D3E0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729544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Poskytování veřejných služeb obcemi, Teorie a praxe rozvoje měst a obcí, Ing. Jiří Velinský, 22. 11. 2013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81B83B8-D64F-48A6-A941-B7AA44681A7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947072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Poskytování veřejných služeb obcemi, Teorie a praxe rozvoje měst a obcí, Ing. Jiří Velinský, 22. 11. 2013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578DBF-99F8-43AA-A3E6-A8B4550708A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940932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Poskytování veřejných služeb obcemi, Teorie a praxe rozvoje měst a obcí, Ing. Jiří Velinský, 22. 11. 2013</a:t>
            </a:r>
            <a:endParaRPr lang="cs-CZ" alt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B0CA0F7-3736-48B9-BD97-2B313D5C8B6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606199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Poskytování veřejných služeb obcemi, Teorie a praxe rozvoje měst a obcí, Ing. Jiří Velinský, 22. 11. 2013</a:t>
            </a:r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C6410D6-4E0D-486C-AB53-5D2805D9487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989974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Poskytování veřejných služeb obcemi, Teorie a praxe rozvoje měst a obcí, Ing. Jiří Velinský, 22. 11. 2013</a:t>
            </a:r>
            <a:endParaRPr lang="cs-CZ" alt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517AD43-E98A-4453-8B59-FA9EBEAD11B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2864781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Poskytování veřejných služeb obcemi, Teorie a praxe rozvoje měst a obcí, Ing. Jiří Velinský, 22. 11. 2013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A18CAFC-42AD-4921-A467-8986D229D61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80359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Poskytování veřejných služeb obcemi, Teorie a praxe rozvoje měst a obcí, Ing. Jiří Velinský, 22. 11. 2013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05E3113-0635-44CD-8427-CC86178B721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2669757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Poskytování veřejných služeb obcemi, Teorie a praxe rozvoje měst a obcí, Ing. Jiří Velinský, 22. 11. 2013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58692DA-34FA-4898-853A-B23892C329C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1472356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Poskytování veřejných služeb obcemi, Teorie a praxe rozvoje měst a obcí, Ing. Jiří Velinský, 22. 11. 2013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70DDAC4-36C4-4B8D-BCCF-945ECF22912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692412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56565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5656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Poskytování veřejných služeb obcemi, Teorie a praxe rozvoje měst a obcí, Ing. Jiří Velinský, 22. 11. 2013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11D42E7-9104-4611-AC21-AEEC86B17F9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35000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Poskytování veřejných služeb obcemi, Teorie a praxe rozvoje měst a obcí, Ing. Jiří Velinský, 22. 11. 2013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174B14D-E4F3-4D41-B8FE-88C66D59FFD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60330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Poskytování veřejných služeb obcemi, Teorie a praxe rozvoje měst a obcí, Ing. Jiří Velinský, 22. 11. 2013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20CEE82-F45A-4C34-8DBE-F378D1290C7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27661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Poskytování veřejných služeb obcemi, Teorie a praxe rozvoje měst a obcí, Ing. Jiří Velinský, 22. 11. 2013</a:t>
            </a:r>
            <a:endParaRPr lang="cs-CZ" alt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D893499-694B-417F-A7BF-BE225E4203B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72154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Poskytování veřejných služeb obcemi, Teorie a praxe rozvoje měst a obcí, Ing. Jiří Velinský, 22. 11. 2013</a:t>
            </a:r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1366C5B-E62D-4D27-9582-F79656C2DDF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56522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Poskytování veřejných služeb obcemi, Teorie a praxe rozvoje měst a obcí, Ing. Jiří Velinský, 22. 11. 2013</a:t>
            </a:r>
            <a:endParaRPr lang="cs-CZ" alt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5C88399-244E-476E-BF8A-68A060DE4D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52677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Poskytování veřejných služeb obcemi, Teorie a praxe rozvoje měst a obcí, Ing. Jiří Velinský, 22. 11. 2013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8D38613-22E6-497A-9398-DBC0648592B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97802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Poskytování veřejných služeb obcemi, Teorie a praxe rozvoje měst a obcí, Ing. Jiří Velinský, 22. 11. 2013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1BCDF0A-A5C2-48AE-BD79-D5F46FDEA43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16230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6.emf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FF1E1"/>
            </a:gs>
            <a:gs pos="100000">
              <a:srgbClr val="E5D5BD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12800"/>
          </a:xfrm>
          <a:prstGeom prst="rect">
            <a:avLst/>
          </a:prstGeom>
          <a:gradFill rotWithShape="1">
            <a:gsLst>
              <a:gs pos="0">
                <a:srgbClr val="7D1E1E"/>
              </a:gs>
              <a:gs pos="100000">
                <a:srgbClr val="7D1E1E">
                  <a:gamma/>
                  <a:shade val="75686"/>
                  <a:invGamma/>
                </a:srgb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26315" name="Picture 11" descr="text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22250"/>
            <a:ext cx="3414713" cy="407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6688" y="6442075"/>
            <a:ext cx="5087937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altLang="cs-CZ" smtClean="0"/>
              <a:t>Poskytování veřejných služeb obcemi, Teorie a praxe rozvoje měst a obcí, Ing. Jiří Velinský, 22. 11. 2013</a:t>
            </a:r>
            <a:endParaRPr lang="cs-CZ" altLang="cs-CZ"/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solidFill>
                  <a:srgbClr val="7D1E1E"/>
                </a:solidFill>
                <a:latin typeface="+mn-lt"/>
              </a:defRPr>
            </a:lvl1pPr>
          </a:lstStyle>
          <a:p>
            <a:fld id="{CE2FE403-592F-4F59-954C-C832FFEACD9F}" type="slidenum">
              <a:rPr lang="cs-CZ" altLang="cs-CZ"/>
              <a:pPr/>
              <a:t>‹#›</a:t>
            </a:fld>
            <a:endParaRPr lang="cs-CZ" altLang="cs-CZ"/>
          </a:p>
        </p:txBody>
      </p:sp>
      <p:pic>
        <p:nvPicPr>
          <p:cNvPr id="226311" name="Picture 7" descr="pruh_normal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44450"/>
            <a:ext cx="1420812" cy="973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6312" name="Picture 8" descr="pruh_normal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6423025"/>
            <a:ext cx="1420812" cy="41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6314" name="Text Box 10"/>
          <p:cNvSpPr txBox="1">
            <a:spLocks noChangeArrowheads="1"/>
          </p:cNvSpPr>
          <p:nvPr/>
        </p:nvSpPr>
        <p:spPr bwMode="auto">
          <a:xfrm>
            <a:off x="6548438" y="463550"/>
            <a:ext cx="2160587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200" b="1">
                <a:solidFill>
                  <a:srgbClr val="FFFFFF"/>
                </a:solidFill>
                <a:latin typeface="Trebuchet MS" pitchFamily="34" charset="0"/>
              </a:rPr>
              <a:t>www.econ.muni.cz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FF1E1"/>
            </a:gs>
            <a:gs pos="100000">
              <a:srgbClr val="E5D5BD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355850"/>
          </a:xfrm>
          <a:prstGeom prst="rect">
            <a:avLst/>
          </a:prstGeom>
          <a:gradFill rotWithShape="1">
            <a:gsLst>
              <a:gs pos="0">
                <a:srgbClr val="7D1E1E"/>
              </a:gs>
              <a:gs pos="100000">
                <a:srgbClr val="7D1E1E">
                  <a:gamma/>
                  <a:shade val="75686"/>
                  <a:invGamma/>
                </a:srgb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6688" y="6442075"/>
            <a:ext cx="4960937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altLang="cs-CZ" smtClean="0"/>
              <a:t>Poskytování veřejných služeb obcemi, Teorie a praxe rozvoje měst a obcí, Ing. Jiří Velinský, 22. 11. 2013</a:t>
            </a:r>
            <a:endParaRPr lang="cs-CZ" altLang="cs-CZ"/>
          </a:p>
        </p:txBody>
      </p:sp>
      <p:sp>
        <p:nvSpPr>
          <p:cNvPr id="22733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01013" y="6442075"/>
            <a:ext cx="585787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solidFill>
                  <a:srgbClr val="7D1E1E"/>
                </a:solidFill>
                <a:latin typeface="+mn-lt"/>
              </a:defRPr>
            </a:lvl1pPr>
          </a:lstStyle>
          <a:p>
            <a:fld id="{B3A993E5-AF58-4C32-8EB5-855DFE30AF6E}" type="slidenum">
              <a:rPr lang="cs-CZ" altLang="cs-CZ"/>
              <a:pPr/>
              <a:t>‹#›</a:t>
            </a:fld>
            <a:endParaRPr lang="cs-CZ" altLang="cs-CZ"/>
          </a:p>
        </p:txBody>
      </p:sp>
      <p:pic>
        <p:nvPicPr>
          <p:cNvPr id="227334" name="Picture 6" descr="pruh_TITL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50800"/>
            <a:ext cx="1397000" cy="676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7338" name="Picture 10" descr="text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2400" y="858838"/>
            <a:ext cx="5275263" cy="630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6688" y="2708275"/>
            <a:ext cx="5969000" cy="3457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0800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pic>
        <p:nvPicPr>
          <p:cNvPr id="227340" name="Picture 12" descr="N:\work\projekty\šablony\sablony\logoC.wmf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138" y="533400"/>
            <a:ext cx="1506537" cy="150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j-lt"/>
          <a:ea typeface="+mj-ea"/>
          <a:cs typeface="+mj-cs"/>
        </a:defRPr>
      </a:lvl1pPr>
      <a:lvl2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2pPr>
      <a:lvl3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3pPr>
      <a:lvl4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4pPr>
      <a:lvl5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ber.org/papers/w13350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1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 dirty="0" smtClean="0"/>
              <a:t>Poskytování veřejných služeb </a:t>
            </a:r>
            <a:r>
              <a:rPr lang="cs-CZ" altLang="cs-CZ" dirty="0" smtClean="0"/>
              <a:t>obcemi – tutoriál 04</a:t>
            </a:r>
            <a:endParaRPr lang="cs-CZ" altLang="cs-CZ" dirty="0"/>
          </a:p>
        </p:txBody>
      </p:sp>
      <p:sp>
        <p:nvSpPr>
          <p:cNvPr id="34201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altLang="cs-CZ" dirty="0" smtClean="0"/>
              <a:t>Teorie a praxe rozvoje měst a obcí</a:t>
            </a:r>
          </a:p>
          <a:p>
            <a:r>
              <a:rPr lang="cs-CZ" altLang="cs-CZ" dirty="0" smtClean="0"/>
              <a:t>Ing. Jiří </a:t>
            </a:r>
            <a:r>
              <a:rPr lang="cs-CZ" altLang="cs-CZ" dirty="0" err="1" smtClean="0"/>
              <a:t>Velinský</a:t>
            </a:r>
            <a:r>
              <a:rPr lang="cs-CZ" altLang="cs-CZ" dirty="0" smtClean="0"/>
              <a:t>, </a:t>
            </a:r>
            <a:r>
              <a:rPr lang="cs-CZ" altLang="cs-CZ" dirty="0"/>
              <a:t>2</a:t>
            </a:r>
            <a:r>
              <a:rPr lang="cs-CZ" altLang="cs-CZ" dirty="0" smtClean="0"/>
              <a:t>2</a:t>
            </a:r>
            <a:r>
              <a:rPr lang="cs-CZ" altLang="cs-CZ" dirty="0" smtClean="0"/>
              <a:t>. </a:t>
            </a:r>
            <a:r>
              <a:rPr lang="cs-CZ" altLang="cs-CZ" dirty="0" smtClean="0"/>
              <a:t>11. 2014</a:t>
            </a: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Poskytování veřejných služeb obcemi, Teorie a praxe rozvoje měst a obcí, Ing. Jiří Velinský, 22. 11. 2013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10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Veřejné služby III.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smtClean="0"/>
              <a:t>rozdělení veřejných služeb</a:t>
            </a:r>
            <a:endParaRPr lang="cs-CZ" altLang="cs-CZ" dirty="0"/>
          </a:p>
          <a:p>
            <a:pPr marL="547688" lvl="1" indent="-273050">
              <a:lnSpc>
                <a:spcPct val="80000"/>
              </a:lnSpc>
            </a:pPr>
            <a:r>
              <a:rPr lang="cs-CZ" altLang="cs-CZ" sz="2200" dirty="0" smtClean="0">
                <a:latin typeface="Arial" charset="0"/>
              </a:rPr>
              <a:t>věcné veřejné služby</a:t>
            </a:r>
          </a:p>
          <a:p>
            <a:pPr marL="547688" lvl="1" indent="-273050">
              <a:lnSpc>
                <a:spcPct val="80000"/>
              </a:lnSpc>
            </a:pPr>
            <a:r>
              <a:rPr lang="cs-CZ" altLang="cs-CZ" sz="2200" dirty="0" smtClean="0">
                <a:latin typeface="Arial" charset="0"/>
              </a:rPr>
              <a:t>správní činnosti</a:t>
            </a:r>
          </a:p>
          <a:p>
            <a:pPr marL="547688" lvl="1" indent="-273050">
              <a:lnSpc>
                <a:spcPct val="80000"/>
              </a:lnSpc>
            </a:pPr>
            <a:r>
              <a:rPr lang="cs-CZ" altLang="cs-CZ" sz="2200" dirty="0" smtClean="0">
                <a:latin typeface="Arial" charset="0"/>
              </a:rPr>
              <a:t>finanční podpory (zlepšení podmínek, za kterých jsou veřejné služby zajišťovány)</a:t>
            </a:r>
            <a:endParaRPr lang="cs-CZ" altLang="cs-CZ" sz="22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3533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Poskytování veřejných služeb obcemi, Teorie a praxe rozvoje měst a obcí, Ing. Jiří Velinský, 22. 11. 2013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11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Věcné veřejné služby I.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smtClean="0"/>
              <a:t>sociální služby (senioři, zdravotně postižení, děti, rodiny, sociálně vyloučení, atd.)</a:t>
            </a:r>
          </a:p>
          <a:p>
            <a:r>
              <a:rPr lang="cs-CZ" altLang="cs-CZ" dirty="0" smtClean="0"/>
              <a:t>zdravotnictví (ambulantní péče, ústavní péče, atd.)</a:t>
            </a:r>
          </a:p>
          <a:p>
            <a:r>
              <a:rPr lang="cs-CZ" altLang="cs-CZ" dirty="0" smtClean="0"/>
              <a:t>školství (předškolní, základní, střední, atd.)</a:t>
            </a:r>
          </a:p>
          <a:p>
            <a:r>
              <a:rPr lang="cs-CZ" altLang="cs-CZ" dirty="0" smtClean="0"/>
              <a:t>zaměstnanost (politika zaměstnanosti)</a:t>
            </a:r>
          </a:p>
          <a:p>
            <a:r>
              <a:rPr lang="cs-CZ" altLang="cs-CZ" dirty="0" smtClean="0"/>
              <a:t>kultura (profesionální umění, neprofesionální umění, muzea, knihovny, památková péče, atd.)</a:t>
            </a:r>
          </a:p>
        </p:txBody>
      </p:sp>
    </p:spTree>
    <p:extLst>
      <p:ext uri="{BB962C8B-B14F-4D97-AF65-F5344CB8AC3E}">
        <p14:creationId xmlns:p14="http://schemas.microsoft.com/office/powerpoint/2010/main" val="307102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Poskytování veřejných služeb obcemi, Teorie a praxe rozvoje měst a obcí, Ing. Jiří Velinský, 22. 11. 2013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12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Věcné veřejné služby II.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smtClean="0"/>
              <a:t>doprava (silniční, drážní, vodní, letecká)</a:t>
            </a:r>
          </a:p>
          <a:p>
            <a:r>
              <a:rPr lang="cs-CZ" altLang="cs-CZ" dirty="0" smtClean="0"/>
              <a:t>obrana (vojenská, záchranná a pátrací služba)</a:t>
            </a:r>
          </a:p>
          <a:p>
            <a:r>
              <a:rPr lang="cs-CZ" altLang="cs-CZ" dirty="0" smtClean="0"/>
              <a:t>vnitřní věci (bezpečnost a veřejný pořádek, IZS, archivnictví, azylová zařízení, atd.)</a:t>
            </a:r>
          </a:p>
          <a:p>
            <a:r>
              <a:rPr lang="cs-CZ" altLang="cs-CZ" dirty="0" smtClean="0"/>
              <a:t>spoje (pošta, telekomunikace)</a:t>
            </a:r>
          </a:p>
          <a:p>
            <a:r>
              <a:rPr lang="cs-CZ" altLang="cs-CZ" dirty="0" smtClean="0"/>
              <a:t>životní prostředí (ochrana přírody a krajiny)</a:t>
            </a:r>
          </a:p>
          <a:p>
            <a:r>
              <a:rPr lang="cs-CZ" altLang="cs-CZ" dirty="0" smtClean="0"/>
              <a:t>služby technické infrastruktury (voda, energie)</a:t>
            </a:r>
          </a:p>
          <a:p>
            <a:r>
              <a:rPr lang="cs-CZ" altLang="cs-CZ" dirty="0" smtClean="0"/>
              <a:t>informační služby (portály veřejné správy)</a:t>
            </a:r>
          </a:p>
        </p:txBody>
      </p:sp>
    </p:spTree>
    <p:extLst>
      <p:ext uri="{BB962C8B-B14F-4D97-AF65-F5344CB8AC3E}">
        <p14:creationId xmlns:p14="http://schemas.microsoft.com/office/powerpoint/2010/main" val="58810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Poskytování veřejných služeb obcemi, Teorie a praxe rozvoje měst a obcí, Ing. Jiří Velinský, 22. 11. 2013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13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Dostupnost místních veřejných služeb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smtClean="0"/>
              <a:t>mapování potřeb poptávkové strany</a:t>
            </a:r>
          </a:p>
          <a:p>
            <a:r>
              <a:rPr lang="cs-CZ" altLang="cs-CZ" dirty="0" smtClean="0"/>
              <a:t>kapacity nabídkové strany</a:t>
            </a:r>
          </a:p>
          <a:p>
            <a:r>
              <a:rPr lang="cs-CZ" altLang="cs-CZ" dirty="0" smtClean="0"/>
              <a:t>podpora procesu komunitního plánování</a:t>
            </a:r>
          </a:p>
          <a:p>
            <a:r>
              <a:rPr lang="cs-CZ" altLang="cs-CZ" dirty="0" smtClean="0"/>
              <a:t>informační služby</a:t>
            </a:r>
          </a:p>
        </p:txBody>
      </p:sp>
    </p:spTree>
    <p:extLst>
      <p:ext uri="{BB962C8B-B14F-4D97-AF65-F5344CB8AC3E}">
        <p14:creationId xmlns:p14="http://schemas.microsoft.com/office/powerpoint/2010/main" val="3420135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Poskytování veřejných služeb obcemi, Teorie a praxe rozvoje měst a obcí, Ing. Jiří Velinský, 22. 11. 2013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14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Dostupnost a kvalita místních veřejných služeb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smtClean="0"/>
              <a:t>stanovení standardů v právním předpise</a:t>
            </a:r>
          </a:p>
          <a:p>
            <a:r>
              <a:rPr lang="cs-CZ" altLang="cs-CZ" dirty="0" smtClean="0"/>
              <a:t>resortní koncepce</a:t>
            </a:r>
          </a:p>
          <a:p>
            <a:r>
              <a:rPr lang="cs-CZ" altLang="cs-CZ" dirty="0" smtClean="0"/>
              <a:t>komunitní plánování</a:t>
            </a:r>
          </a:p>
          <a:p>
            <a:r>
              <a:rPr lang="cs-CZ" altLang="cs-CZ" dirty="0" smtClean="0"/>
              <a:t>řešení transparentnosti</a:t>
            </a:r>
          </a:p>
          <a:p>
            <a:r>
              <a:rPr lang="cs-CZ" altLang="cs-CZ" dirty="0" smtClean="0"/>
              <a:t>porovnávání a soutěžení (</a:t>
            </a:r>
            <a:r>
              <a:rPr lang="cs-CZ" altLang="cs-CZ" dirty="0" err="1" smtClean="0"/>
              <a:t>benchmarking</a:t>
            </a:r>
            <a:r>
              <a:rPr lang="cs-CZ" altLang="cs-CZ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693605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Poskytování veřejných služeb obcemi, Teorie a praxe rozvoje měst a obcí, Ing. Jiří Velinský, 22. 11. 2013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15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Způsoby poskytování veřejných služeb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smtClean="0"/>
              <a:t>vlastními silami</a:t>
            </a:r>
          </a:p>
          <a:p>
            <a:r>
              <a:rPr lang="cs-CZ" altLang="cs-CZ" dirty="0" smtClean="0"/>
              <a:t>prostřednictvím zřízené organizace</a:t>
            </a:r>
          </a:p>
          <a:p>
            <a:r>
              <a:rPr lang="cs-CZ" altLang="cs-CZ" dirty="0" smtClean="0"/>
              <a:t>spoluprací</a:t>
            </a:r>
          </a:p>
          <a:p>
            <a:r>
              <a:rPr lang="cs-CZ" altLang="cs-CZ" dirty="0" smtClean="0"/>
              <a:t>externím nákupem</a:t>
            </a:r>
          </a:p>
        </p:txBody>
      </p:sp>
    </p:spTree>
    <p:extLst>
      <p:ext uri="{BB962C8B-B14F-4D97-AF65-F5344CB8AC3E}">
        <p14:creationId xmlns:p14="http://schemas.microsoft.com/office/powerpoint/2010/main" val="2657366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Poskytování veřejných služeb obcemi, Teorie a praxe rozvoje měst a obcí, Ing. Jiří Velinský, 22. 11. 2013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16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Odlišnosti při poskytování veřejných služeb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smtClean="0"/>
              <a:t>možnost řízení a kontroly</a:t>
            </a:r>
          </a:p>
          <a:p>
            <a:r>
              <a:rPr lang="cs-CZ" altLang="cs-CZ" dirty="0" smtClean="0"/>
              <a:t>povinnosti a omezení organizační formy</a:t>
            </a:r>
          </a:p>
          <a:p>
            <a:r>
              <a:rPr lang="cs-CZ" altLang="cs-CZ" dirty="0" smtClean="0"/>
              <a:t>transparentnost finančního hospodaření</a:t>
            </a:r>
          </a:p>
        </p:txBody>
      </p:sp>
    </p:spTree>
    <p:extLst>
      <p:ext uri="{BB962C8B-B14F-4D97-AF65-F5344CB8AC3E}">
        <p14:creationId xmlns:p14="http://schemas.microsoft.com/office/powerpoint/2010/main" val="2482244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Poskytování veřejných služeb obcemi, Teorie a praxe rozvoje měst a obcí, Ing. Jiří Velinský, 22. 11. 2013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17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Vlastními silami versus externě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 smtClean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3711894"/>
              </p:ext>
            </p:extLst>
          </p:nvPr>
        </p:nvGraphicFramePr>
        <p:xfrm>
          <a:off x="1691680" y="2060852"/>
          <a:ext cx="6336704" cy="34723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0360"/>
                <a:gridCol w="3096344"/>
              </a:tblGrid>
              <a:tr h="425018"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 err="1">
                          <a:effectLst/>
                        </a:rPr>
                        <a:t>Inhouse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 err="1">
                          <a:effectLst/>
                        </a:rPr>
                        <a:t>Contracting</a:t>
                      </a:r>
                      <a:r>
                        <a:rPr lang="cs-CZ" sz="2000" u="none" strike="noStrike" dirty="0">
                          <a:effectLst/>
                        </a:rPr>
                        <a:t> </a:t>
                      </a:r>
                      <a:r>
                        <a:rPr lang="cs-CZ" sz="2000" u="none" strike="noStrike" dirty="0" err="1">
                          <a:effectLst/>
                        </a:rPr>
                        <a:t>out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25018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Zodpovědnost vůči veřejnosti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Efektivnost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25018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Byrokratická instituce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Soukromý subjekt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25018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Zodpovědnost za procesy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Zodpovědnost za výsledek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25018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Vertikální způsob řízení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Prostor pro tvořivost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95186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Minimalizace rizika (vyhnout se chybám)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Zvyšování produktivity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25018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Politická zodpovědnost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Zodpovědnost kontraktora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25018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Občan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Zákazník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8398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Poskytování veřejných služeb obcemi, Teorie a praxe rozvoje měst a obcí, Ing. Jiří Velinský, 22. 11. 2013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18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Externí zajištění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smtClean="0"/>
              <a:t>stanovit podrobné standardy výkonu</a:t>
            </a:r>
          </a:p>
          <a:p>
            <a:r>
              <a:rPr lang="cs-CZ" altLang="cs-CZ" dirty="0" smtClean="0"/>
              <a:t>hlášení a monitorování stížností</a:t>
            </a:r>
          </a:p>
          <a:p>
            <a:r>
              <a:rPr lang="cs-CZ" altLang="cs-CZ" dirty="0" smtClean="0"/>
              <a:t>častá obnova smlouvy s možností výpovědi</a:t>
            </a:r>
          </a:p>
        </p:txBody>
      </p:sp>
    </p:spTree>
    <p:extLst>
      <p:ext uri="{BB962C8B-B14F-4D97-AF65-F5344CB8AC3E}">
        <p14:creationId xmlns:p14="http://schemas.microsoft.com/office/powerpoint/2010/main" val="3140350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Poskytování veřejných služeb obcemi, Teorie a praxe rozvoje měst a obcí, Ing. Jiří Velinský, 22. 11. 2013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19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Přínosy externího zajištění služeb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cs-CZ" altLang="cs-CZ" dirty="0" smtClean="0"/>
              <a:t>s</a:t>
            </a:r>
            <a:r>
              <a:rPr lang="cs-CZ" dirty="0" smtClean="0"/>
              <a:t>tupeň </a:t>
            </a:r>
            <a:r>
              <a:rPr lang="cs-CZ" dirty="0"/>
              <a:t>konkurence</a:t>
            </a:r>
          </a:p>
          <a:p>
            <a:pPr lvl="0"/>
            <a:r>
              <a:rPr lang="cs-CZ" dirty="0" smtClean="0"/>
              <a:t>možnost stanovení požadavků </a:t>
            </a:r>
            <a:r>
              <a:rPr lang="cs-CZ" dirty="0"/>
              <a:t>na kvalitní zabezpečení služby a </a:t>
            </a:r>
            <a:r>
              <a:rPr lang="cs-CZ" dirty="0" smtClean="0"/>
              <a:t>jejich monitorování</a:t>
            </a:r>
          </a:p>
          <a:p>
            <a:pPr lvl="0"/>
            <a:r>
              <a:rPr lang="cs-CZ" dirty="0" smtClean="0"/>
              <a:t>riziko </a:t>
            </a:r>
            <a:r>
              <a:rPr lang="cs-CZ" dirty="0"/>
              <a:t>ze špatného zabezpečení služby</a:t>
            </a:r>
          </a:p>
          <a:p>
            <a:pPr lvl="0"/>
            <a:r>
              <a:rPr lang="cs-CZ" dirty="0"/>
              <a:t>c</a:t>
            </a:r>
            <a:r>
              <a:rPr lang="cs-CZ" dirty="0" smtClean="0"/>
              <a:t>itlivost </a:t>
            </a:r>
            <a:r>
              <a:rPr lang="cs-CZ" dirty="0"/>
              <a:t>občanů na špatné zabezpečení </a:t>
            </a:r>
            <a:r>
              <a:rPr lang="cs-CZ" dirty="0" smtClean="0"/>
              <a:t>služby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9025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dirty="0" smtClean="0"/>
              <a:t>Poskytování veřejných služeb obcemi, Teorie a praxe rozvoje měst a obcí, Ing. Jiří </a:t>
            </a:r>
            <a:r>
              <a:rPr lang="cs-CZ" altLang="cs-CZ" dirty="0" err="1" smtClean="0"/>
              <a:t>Velinský</a:t>
            </a:r>
            <a:r>
              <a:rPr lang="cs-CZ" altLang="cs-CZ" dirty="0" smtClean="0"/>
              <a:t>, 22. 11. 2013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N</a:t>
            </a:r>
            <a:r>
              <a:rPr lang="cs-CZ" altLang="cs-CZ" dirty="0" smtClean="0"/>
              <a:t>a odlehčení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„Neptej se, co může udělat úřad pro tebe. Ptej se, co můžeš udělat ty pro úřad.“ </a:t>
            </a:r>
            <a:r>
              <a:rPr lang="cs-CZ" i="1" dirty="0" smtClean="0"/>
              <a:t>(parafráze výroku z inauguračního projevu Johna Fitzgeralda Kennedyho: „Neptej </a:t>
            </a:r>
            <a:r>
              <a:rPr lang="cs-CZ" i="1" dirty="0"/>
              <a:t>se, co může udělat tvá zem pro tebe. Ptej se, co můžeš ty udělat pro svou </a:t>
            </a:r>
            <a:r>
              <a:rPr lang="cs-CZ" i="1" dirty="0" smtClean="0"/>
              <a:t>zem.“)</a:t>
            </a:r>
            <a:endParaRPr lang="cs-CZ" altLang="cs-CZ" i="1" dirty="0" smtClean="0"/>
          </a:p>
        </p:txBody>
      </p:sp>
    </p:spTree>
    <p:extLst>
      <p:ext uri="{BB962C8B-B14F-4D97-AF65-F5344CB8AC3E}">
        <p14:creationId xmlns:p14="http://schemas.microsoft.com/office/powerpoint/2010/main" val="55144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Poskytování veřejných služeb obcemi, Teorie a praxe rozvoje měst a obcí, Ing. Jiří Velinský, 22. 11. 2013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20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Externí zajištění služeb – studie I.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cs-CZ" dirty="0" err="1" smtClean="0"/>
              <a:t>Contracting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government</a:t>
            </a:r>
            <a:r>
              <a:rPr lang="cs-CZ" dirty="0" smtClean="0"/>
              <a:t> </a:t>
            </a:r>
            <a:r>
              <a:rPr lang="cs-CZ" dirty="0" err="1" smtClean="0"/>
              <a:t>services</a:t>
            </a:r>
            <a:r>
              <a:rPr lang="cs-CZ" dirty="0" smtClean="0"/>
              <a:t>: </a:t>
            </a:r>
            <a:r>
              <a:rPr lang="cs-CZ" dirty="0" err="1" smtClean="0"/>
              <a:t>Theory</a:t>
            </a:r>
            <a:r>
              <a:rPr lang="cs-CZ" dirty="0" smtClean="0"/>
              <a:t> and evidence </a:t>
            </a:r>
            <a:r>
              <a:rPr lang="cs-CZ" dirty="0" err="1" smtClean="0"/>
              <a:t>from</a:t>
            </a:r>
            <a:r>
              <a:rPr lang="cs-CZ" dirty="0" smtClean="0"/>
              <a:t> U.S. </a:t>
            </a:r>
            <a:r>
              <a:rPr lang="cs-CZ" dirty="0" err="1" smtClean="0"/>
              <a:t>cities</a:t>
            </a:r>
            <a:r>
              <a:rPr lang="cs-CZ" dirty="0" smtClean="0"/>
              <a:t>; Jonathan </a:t>
            </a:r>
            <a:r>
              <a:rPr lang="cs-CZ" dirty="0" err="1" smtClean="0"/>
              <a:t>Levinw</a:t>
            </a:r>
            <a:r>
              <a:rPr lang="cs-CZ" dirty="0" smtClean="0"/>
              <a:t>, Steven </a:t>
            </a:r>
            <a:r>
              <a:rPr lang="cs-CZ" dirty="0" err="1" smtClean="0"/>
              <a:t>Tadelisz</a:t>
            </a:r>
            <a:r>
              <a:rPr lang="cs-CZ" dirty="0" smtClean="0"/>
              <a:t>, 2007</a:t>
            </a:r>
          </a:p>
          <a:p>
            <a:pPr lvl="0"/>
            <a:r>
              <a:rPr lang="cs-CZ" dirty="0" smtClean="0"/>
              <a:t>způsob kontraktování se odvíjí od transakčních nákladů</a:t>
            </a:r>
          </a:p>
          <a:p>
            <a:pPr lvl="0"/>
            <a:r>
              <a:rPr lang="cs-CZ" dirty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www.nber.org/papers/w13350</a:t>
            </a:r>
            <a:endParaRPr lang="cs-CZ" dirty="0" smtClean="0"/>
          </a:p>
          <a:p>
            <a:pPr lvl="0"/>
            <a:r>
              <a:rPr lang="cs-CZ" dirty="0" smtClean="0"/>
              <a:t>jaké </a:t>
            </a:r>
            <a:r>
              <a:rPr lang="cs-CZ" dirty="0"/>
              <a:t>služby město zajišťuje je dáno historicky a institucionálně</a:t>
            </a:r>
            <a:endParaRPr lang="cs-CZ" dirty="0" smtClean="0"/>
          </a:p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00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Poskytování veřejných služeb obcemi, Teorie a praxe rozvoje měst a obcí, Ing. Jiří Velinský, 22. 11. 2013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21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Externí zajištění služeb – studie II.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smtClean="0"/>
              <a:t>Formy zajišťování</a:t>
            </a:r>
            <a:endParaRPr lang="cs-CZ" altLang="cs-CZ" dirty="0"/>
          </a:p>
          <a:p>
            <a:pPr marL="547688" lvl="1" indent="-273050">
              <a:lnSpc>
                <a:spcPct val="80000"/>
              </a:lnSpc>
            </a:pPr>
            <a:r>
              <a:rPr lang="cs-CZ" altLang="cs-CZ" sz="2200" dirty="0" smtClean="0">
                <a:latin typeface="Arial" charset="0"/>
              </a:rPr>
              <a:t>60 % vlastními silami</a:t>
            </a:r>
          </a:p>
          <a:p>
            <a:pPr marL="547688" lvl="1" indent="-273050">
              <a:lnSpc>
                <a:spcPct val="80000"/>
              </a:lnSpc>
            </a:pPr>
            <a:r>
              <a:rPr lang="cs-CZ" altLang="cs-CZ" sz="2200" dirty="0" smtClean="0">
                <a:latin typeface="Arial" charset="0"/>
              </a:rPr>
              <a:t>20 % kontraktování se soukromým subjektem</a:t>
            </a:r>
          </a:p>
          <a:p>
            <a:pPr marL="547688" lvl="1" indent="-273050">
              <a:lnSpc>
                <a:spcPct val="80000"/>
              </a:lnSpc>
            </a:pPr>
            <a:r>
              <a:rPr lang="cs-CZ" altLang="cs-CZ" sz="2200" dirty="0" smtClean="0">
                <a:latin typeface="Arial" charset="0"/>
              </a:rPr>
              <a:t>12 % kontraktování s jiným veřejným subjektem</a:t>
            </a:r>
          </a:p>
          <a:p>
            <a:pPr marL="547688" lvl="1" indent="-273050">
              <a:lnSpc>
                <a:spcPct val="80000"/>
              </a:lnSpc>
            </a:pPr>
            <a:r>
              <a:rPr lang="cs-CZ" altLang="cs-CZ" sz="2200" dirty="0" smtClean="0">
                <a:latin typeface="Arial" charset="0"/>
              </a:rPr>
              <a:t>jiný způsob zabezpečení služby (franšíza, dobrovolníci)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9790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Poskytování veřejných služeb obcemi, Teorie a praxe rozvoje měst a obcí, Ing. Jiří Velinský, 22. 11. 2013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22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Omezení pro externí zajištění služeb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o</a:t>
            </a:r>
            <a:r>
              <a:rPr lang="cs-CZ" dirty="0" smtClean="0"/>
              <a:t>btížné stanovení </a:t>
            </a:r>
            <a:r>
              <a:rPr lang="cs-CZ" dirty="0"/>
              <a:t>a </a:t>
            </a:r>
            <a:r>
              <a:rPr lang="cs-CZ" dirty="0" smtClean="0"/>
              <a:t>sledování ukazatelů </a:t>
            </a:r>
            <a:r>
              <a:rPr lang="cs-CZ" dirty="0"/>
              <a:t>výkonu</a:t>
            </a:r>
          </a:p>
          <a:p>
            <a:r>
              <a:rPr lang="cs-CZ" dirty="0" smtClean="0"/>
              <a:t>potřeba </a:t>
            </a:r>
            <a:r>
              <a:rPr lang="cs-CZ" dirty="0"/>
              <a:t>flexibility v zajišťování služeb</a:t>
            </a:r>
          </a:p>
          <a:p>
            <a:r>
              <a:rPr lang="cs-CZ" dirty="0" smtClean="0"/>
              <a:t>nedostatečný </a:t>
            </a:r>
            <a:r>
              <a:rPr lang="cs-CZ" dirty="0"/>
              <a:t>počet firem na soutěž</a:t>
            </a:r>
          </a:p>
          <a:p>
            <a:r>
              <a:rPr lang="cs-CZ" dirty="0" smtClean="0"/>
              <a:t>služby </a:t>
            </a:r>
            <a:r>
              <a:rPr lang="cs-CZ" dirty="0"/>
              <a:t>kde jsou občané/politici citliví na kvalitu</a:t>
            </a:r>
          </a:p>
          <a:p>
            <a:r>
              <a:rPr lang="cs-CZ" dirty="0" smtClean="0"/>
              <a:t>existuje </a:t>
            </a:r>
            <a:r>
              <a:rPr lang="cs-CZ" dirty="0"/>
              <a:t>politický tlak poskytovat službu určitým </a:t>
            </a:r>
            <a:r>
              <a:rPr lang="cs-CZ" dirty="0" smtClean="0"/>
              <a:t>způsobem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9293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Poskytování veřejných služeb obcemi, Teorie a praxe rozvoje měst a obcí, Ing. Jiří Velinský, 22. 11. 2013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23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Stanovení výše výdajů na službu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smtClean="0"/>
              <a:t>Historická metoda</a:t>
            </a:r>
            <a:endParaRPr lang="cs-CZ" altLang="cs-CZ" dirty="0"/>
          </a:p>
          <a:p>
            <a:pPr marL="547688" lvl="1" indent="-273050">
              <a:lnSpc>
                <a:spcPct val="80000"/>
              </a:lnSpc>
            </a:pPr>
            <a:r>
              <a:rPr lang="cs-CZ" altLang="cs-CZ" sz="2200" dirty="0" smtClean="0">
                <a:latin typeface="Arial" charset="0"/>
              </a:rPr>
              <a:t>změna v rozsahu zabezpečování</a:t>
            </a:r>
          </a:p>
          <a:p>
            <a:pPr marL="547688" lvl="1" indent="-273050">
              <a:lnSpc>
                <a:spcPct val="80000"/>
              </a:lnSpc>
            </a:pPr>
            <a:r>
              <a:rPr lang="cs-CZ" altLang="cs-CZ" sz="2200" dirty="0" smtClean="0">
                <a:latin typeface="Arial" charset="0"/>
              </a:rPr>
              <a:t>změna v kvalitě poskytované služby</a:t>
            </a:r>
          </a:p>
          <a:p>
            <a:pPr marL="547688" lvl="1" indent="-273050">
              <a:lnSpc>
                <a:spcPct val="80000"/>
              </a:lnSpc>
            </a:pPr>
            <a:r>
              <a:rPr lang="cs-CZ" altLang="cs-CZ" sz="2200" dirty="0" smtClean="0">
                <a:latin typeface="Arial" charset="0"/>
              </a:rPr>
              <a:t>narůst cen vstupů</a:t>
            </a:r>
          </a:p>
          <a:p>
            <a:pPr marL="547688" lvl="1" indent="-273050">
              <a:lnSpc>
                <a:spcPct val="80000"/>
              </a:lnSpc>
            </a:pPr>
            <a:r>
              <a:rPr lang="cs-CZ" altLang="cs-CZ" sz="2200" dirty="0" smtClean="0">
                <a:latin typeface="Arial" charset="0"/>
              </a:rPr>
              <a:t>m</a:t>
            </a:r>
            <a:r>
              <a:rPr lang="cs-CZ" sz="2200" dirty="0" smtClean="0"/>
              <a:t>ožnost </a:t>
            </a:r>
            <a:r>
              <a:rPr lang="cs-CZ" sz="2200" dirty="0"/>
              <a:t>využití nových technologií při zabezpečování</a:t>
            </a:r>
          </a:p>
          <a:p>
            <a:r>
              <a:rPr lang="cs-CZ" altLang="cs-CZ" dirty="0" smtClean="0"/>
              <a:t>Metoda nulové základny</a:t>
            </a:r>
          </a:p>
          <a:p>
            <a:pPr marL="547688" lvl="1" indent="-273050">
              <a:lnSpc>
                <a:spcPct val="80000"/>
              </a:lnSpc>
            </a:pPr>
            <a:r>
              <a:rPr lang="cs-CZ" altLang="cs-CZ" sz="2200" dirty="0" smtClean="0">
                <a:latin typeface="Arial" charset="0"/>
              </a:rPr>
              <a:t>priority a cíle obce</a:t>
            </a:r>
          </a:p>
          <a:p>
            <a:pPr marL="547688" lvl="1" indent="-273050">
              <a:lnSpc>
                <a:spcPct val="80000"/>
              </a:lnSpc>
            </a:pPr>
            <a:r>
              <a:rPr lang="cs-CZ" altLang="cs-CZ" sz="2200" dirty="0" smtClean="0">
                <a:latin typeface="Arial" charset="0"/>
              </a:rPr>
              <a:t>stanovení standardu</a:t>
            </a:r>
          </a:p>
          <a:p>
            <a:pPr marL="547688" lvl="1" indent="-273050">
              <a:lnSpc>
                <a:spcPct val="80000"/>
              </a:lnSpc>
            </a:pPr>
            <a:r>
              <a:rPr lang="cs-CZ" altLang="cs-CZ" sz="2200" dirty="0" smtClean="0">
                <a:latin typeface="Arial" charset="0"/>
              </a:rPr>
              <a:t>odhad jednotkových nákladů</a:t>
            </a:r>
          </a:p>
          <a:p>
            <a:pPr marL="547688" lvl="1" indent="-273050">
              <a:lnSpc>
                <a:spcPct val="80000"/>
              </a:lnSpc>
            </a:pPr>
            <a:r>
              <a:rPr lang="cs-CZ" altLang="cs-CZ" sz="2200" dirty="0" smtClean="0">
                <a:latin typeface="Arial" charset="0"/>
              </a:rPr>
              <a:t>odhad celkových nákladů</a:t>
            </a:r>
            <a:endParaRPr lang="cs-CZ" altLang="cs-CZ" sz="22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9745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Poskytování veřejných služeb obcemi, Teorie a praxe rozvoje měst a obcí, Ing. Jiří Velinský, 22. 11. 2013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24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Stanovení ceny poskytované služby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cs-CZ" dirty="0"/>
              <a:t>jaké jsou priority obce při zajišťování veřejné </a:t>
            </a:r>
            <a:r>
              <a:rPr lang="cs-CZ" dirty="0" smtClean="0"/>
              <a:t>služby</a:t>
            </a:r>
            <a:endParaRPr lang="cs-CZ" dirty="0"/>
          </a:p>
          <a:p>
            <a:pPr lvl="0"/>
            <a:r>
              <a:rPr lang="cs-CZ" dirty="0"/>
              <a:t>jak mají být náklady veřejné služby rozloženy mezi </a:t>
            </a:r>
            <a:r>
              <a:rPr lang="cs-CZ" dirty="0" smtClean="0"/>
              <a:t>občany</a:t>
            </a:r>
            <a:endParaRPr lang="cs-CZ" dirty="0"/>
          </a:p>
          <a:p>
            <a:pPr lvl="0"/>
            <a:r>
              <a:rPr lang="cs-CZ" dirty="0"/>
              <a:t>jaký je zamýšlený dopad poskytování veřejné služby na rozpočet </a:t>
            </a:r>
            <a:r>
              <a:rPr lang="cs-CZ" dirty="0" smtClean="0"/>
              <a:t>obce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7078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Poskytování veřejných služeb obcemi, Teorie a praxe rozvoje měst a obcí, Ing. Jiří Velinský, 22. 11. 2013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25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Poplatek za poskytování služby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a</a:t>
            </a:r>
            <a:r>
              <a:rPr lang="cs-CZ" dirty="0" smtClean="0"/>
              <a:t>dministrativní </a:t>
            </a:r>
            <a:r>
              <a:rPr lang="cs-CZ" dirty="0"/>
              <a:t>náročnost výběru poplatku</a:t>
            </a:r>
          </a:p>
          <a:p>
            <a:r>
              <a:rPr lang="cs-CZ" dirty="0" smtClean="0"/>
              <a:t>schopnost </a:t>
            </a:r>
            <a:r>
              <a:rPr lang="cs-CZ" dirty="0"/>
              <a:t>spotřebitelů za službu platit</a:t>
            </a:r>
          </a:p>
          <a:p>
            <a:r>
              <a:rPr lang="cs-CZ" dirty="0" smtClean="0"/>
              <a:t>vliv </a:t>
            </a:r>
            <a:r>
              <a:rPr lang="cs-CZ" dirty="0"/>
              <a:t>zavedení poplatku na spotřebu dané </a:t>
            </a:r>
            <a:r>
              <a:rPr lang="cs-CZ" dirty="0" smtClean="0"/>
              <a:t>služby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2105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Poskytování veřejných služeb obcemi, Teorie a praxe rozvoje měst a obcí, Ing. Jiří Velinský, 22. 11. 2013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26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Hodnocení poskytovaných služeb I.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náklady: běžně stanovené za jednotku služby (např. tuna odpadu, kilometr komunikace, hektar parku)</a:t>
            </a:r>
            <a:endParaRPr lang="cs-CZ" dirty="0"/>
          </a:p>
          <a:p>
            <a:r>
              <a:rPr lang="cs-CZ" dirty="0" smtClean="0"/>
              <a:t>míra využití: porovnání dodávky služeb s veřejnou poptávkou (např. procentuální obsazenost sedadel v divadle, počet cestujících na jeden autobus)</a:t>
            </a:r>
            <a:endParaRPr lang="cs-CZ" dirty="0"/>
          </a:p>
          <a:p>
            <a:r>
              <a:rPr lang="cs-CZ" dirty="0" smtClean="0"/>
              <a:t>kvalita</a:t>
            </a:r>
            <a:r>
              <a:rPr lang="cs-CZ" dirty="0"/>
              <a:t>: (např. čistota vody, doba potřebná k provedení opravy městského bytu</a:t>
            </a:r>
            <a:r>
              <a:rPr lang="cs-CZ" dirty="0" smtClean="0"/>
              <a:t>)</a:t>
            </a:r>
            <a:endParaRPr lang="cs-CZ" dirty="0"/>
          </a:p>
          <a:p>
            <a:endParaRPr lang="cs-CZ" altLang="cs-CZ" i="1" dirty="0" smtClean="0"/>
          </a:p>
        </p:txBody>
      </p:sp>
    </p:spTree>
    <p:extLst>
      <p:ext uri="{BB962C8B-B14F-4D97-AF65-F5344CB8AC3E}">
        <p14:creationId xmlns:p14="http://schemas.microsoft.com/office/powerpoint/2010/main" val="1088557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Poskytování veřejných služeb obcemi, Teorie a praxe rozvoje měst a obcí, Ing. Jiří Velinský, 22. 11. 2013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27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Hodnocení poskytovaných služeb II.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pokrytí/rozsah </a:t>
            </a:r>
            <a:r>
              <a:rPr lang="cs-CZ" dirty="0"/>
              <a:t>zajišťování </a:t>
            </a:r>
            <a:r>
              <a:rPr lang="cs-CZ" dirty="0" smtClean="0"/>
              <a:t>služby: vztah služby k zákonem stanovenému či politickému cíli (např. procentuální množství recyklovaného komunálního odpadu, procentuální množství čištění odpadních vod)</a:t>
            </a:r>
            <a:endParaRPr lang="cs-CZ" dirty="0"/>
          </a:p>
          <a:p>
            <a:r>
              <a:rPr lang="cs-CZ" dirty="0" smtClean="0"/>
              <a:t>dostupnost: do jaké míry mohou jednotlivé typy potenciálních uživatelů službu skutečně využívat (např. procentuální vyjádření počtu budov s bezbariérovým přístupem, dostupnost titulů knihovního fondu v Braillově písmě atd.)</a:t>
            </a:r>
            <a:endParaRPr lang="cs-CZ" dirty="0"/>
          </a:p>
          <a:p>
            <a:r>
              <a:rPr lang="cs-CZ" dirty="0" smtClean="0"/>
              <a:t>spokojenost</a:t>
            </a:r>
            <a:endParaRPr lang="cs-CZ" dirty="0"/>
          </a:p>
          <a:p>
            <a:endParaRPr lang="cs-CZ" altLang="cs-CZ" i="1" dirty="0" smtClean="0"/>
          </a:p>
        </p:txBody>
      </p:sp>
    </p:spTree>
    <p:extLst>
      <p:ext uri="{BB962C8B-B14F-4D97-AF65-F5344CB8AC3E}">
        <p14:creationId xmlns:p14="http://schemas.microsoft.com/office/powerpoint/2010/main" val="665359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Poskytování veřejných služeb obcemi, Teorie a praxe rozvoje měst a obcí, Ing. Jiří Velinský, 22. 11. 2013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28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Hodnocení poskytovaných služeb III.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spokojenost: měří se průzkumy veřejného mínění nebo počtem stížností</a:t>
            </a:r>
            <a:endParaRPr lang="cs-CZ" dirty="0"/>
          </a:p>
          <a:p>
            <a:endParaRPr lang="cs-CZ" altLang="cs-CZ" i="1" dirty="0" smtClean="0"/>
          </a:p>
        </p:txBody>
      </p:sp>
    </p:spTree>
    <p:extLst>
      <p:ext uri="{BB962C8B-B14F-4D97-AF65-F5344CB8AC3E}">
        <p14:creationId xmlns:p14="http://schemas.microsoft.com/office/powerpoint/2010/main" val="3730982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Poskytování veřejných služeb obcemi, Teorie a praxe rozvoje měst a obcí, Ing. Jiří Velinský, 22. 11. 2013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29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Důvody pro analýzu a hodnocení poskytovaných služeb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  <a:p>
            <a:pPr lvl="0"/>
            <a:r>
              <a:rPr lang="cs-CZ" dirty="0" smtClean="0"/>
              <a:t>zvýšeni </a:t>
            </a:r>
            <a:r>
              <a:rPr lang="cs-CZ" dirty="0"/>
              <a:t>efektivnosti vynakládaných prostředků</a:t>
            </a:r>
          </a:p>
          <a:p>
            <a:pPr lvl="0"/>
            <a:r>
              <a:rPr lang="cs-CZ" dirty="0"/>
              <a:t>zajištění žádoucího rozložení </a:t>
            </a:r>
            <a:r>
              <a:rPr lang="cs-CZ" dirty="0" smtClean="0"/>
              <a:t>služeb </a:t>
            </a:r>
            <a:endParaRPr lang="cs-CZ" dirty="0"/>
          </a:p>
          <a:p>
            <a:pPr lvl="0"/>
            <a:r>
              <a:rPr lang="cs-CZ" dirty="0"/>
              <a:t>snížení rozsahu - není poptávka ze strany </a:t>
            </a:r>
            <a:r>
              <a:rPr lang="cs-CZ" dirty="0" smtClean="0"/>
              <a:t>obyvatel</a:t>
            </a:r>
            <a:endParaRPr lang="cs-CZ" dirty="0"/>
          </a:p>
          <a:p>
            <a:pPr lvl="0"/>
            <a:r>
              <a:rPr lang="cs-CZ" dirty="0"/>
              <a:t>zvýšení výdajů - nabídka je nedostatečná vzhledem k poptávce veřejnosti či záměrům </a:t>
            </a:r>
            <a:r>
              <a:rPr lang="cs-CZ" dirty="0" smtClean="0"/>
              <a:t>obce</a:t>
            </a:r>
            <a:endParaRPr lang="cs-CZ" altLang="cs-CZ" i="1" dirty="0" smtClean="0"/>
          </a:p>
        </p:txBody>
      </p:sp>
    </p:spTree>
    <p:extLst>
      <p:ext uri="{BB962C8B-B14F-4D97-AF65-F5344CB8AC3E}">
        <p14:creationId xmlns:p14="http://schemas.microsoft.com/office/powerpoint/2010/main" val="1280208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Poskytování veřejných služeb obcemi, Teorie a praxe rozvoje měst a obcí, Ing. Jiří Velinský, 22. 11. 2013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3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Program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smtClean="0"/>
              <a:t>teorie statků a alokační činnost obcí</a:t>
            </a:r>
          </a:p>
          <a:p>
            <a:r>
              <a:rPr lang="cs-CZ" altLang="cs-CZ" dirty="0" smtClean="0"/>
              <a:t>veřejné služby</a:t>
            </a:r>
          </a:p>
          <a:p>
            <a:r>
              <a:rPr lang="cs-CZ" altLang="cs-CZ" dirty="0" smtClean="0"/>
              <a:t>způsoby poskytování veřejných služeb</a:t>
            </a:r>
          </a:p>
          <a:p>
            <a:r>
              <a:rPr lang="cs-CZ" altLang="cs-CZ" dirty="0" smtClean="0"/>
              <a:t>stanovení výše výdajů na službu</a:t>
            </a:r>
          </a:p>
          <a:p>
            <a:r>
              <a:rPr lang="cs-CZ" altLang="cs-CZ" dirty="0" smtClean="0"/>
              <a:t>stanovení ceny poskytované služby</a:t>
            </a:r>
          </a:p>
          <a:p>
            <a:r>
              <a:rPr lang="cs-CZ" altLang="cs-CZ" dirty="0" smtClean="0"/>
              <a:t>hodnocení poskytovaných služeb</a:t>
            </a:r>
          </a:p>
          <a:p>
            <a:r>
              <a:rPr lang="cs-CZ" altLang="cs-CZ" dirty="0" smtClean="0"/>
              <a:t>kvalita poskytovaných služeb</a:t>
            </a:r>
          </a:p>
          <a:p>
            <a:r>
              <a:rPr lang="cs-CZ" altLang="cs-CZ" dirty="0" smtClean="0"/>
              <a:t>standardy kvality veřejných služeb</a:t>
            </a:r>
          </a:p>
          <a:p>
            <a:r>
              <a:rPr lang="cs-CZ" altLang="cs-CZ" dirty="0" smtClean="0"/>
              <a:t>metody hodnocení kvality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15428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Poskytování veřejných služeb obcemi, Teorie a praxe rozvoje měst a obcí, Ing. Jiří Velinský, 22. 11. 2013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30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Zvýšení účinnosti vynakládaných finančních prostředků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minimalizace </a:t>
            </a:r>
            <a:r>
              <a:rPr lang="cs-CZ" dirty="0"/>
              <a:t>nákladů</a:t>
            </a:r>
          </a:p>
          <a:p>
            <a:r>
              <a:rPr lang="cs-CZ" dirty="0" smtClean="0"/>
              <a:t>vyšší </a:t>
            </a:r>
            <a:r>
              <a:rPr lang="cs-CZ" dirty="0"/>
              <a:t>produktivita</a:t>
            </a:r>
          </a:p>
          <a:p>
            <a:r>
              <a:rPr lang="cs-CZ" dirty="0" smtClean="0"/>
              <a:t>zavedení </a:t>
            </a:r>
            <a:r>
              <a:rPr lang="cs-CZ" dirty="0"/>
              <a:t>konkurence</a:t>
            </a:r>
          </a:p>
          <a:p>
            <a:r>
              <a:rPr lang="cs-CZ" dirty="0" smtClean="0"/>
              <a:t>úspory </a:t>
            </a:r>
            <a:r>
              <a:rPr lang="cs-CZ" dirty="0"/>
              <a:t>z </a:t>
            </a:r>
            <a:r>
              <a:rPr lang="cs-CZ" dirty="0" smtClean="0"/>
              <a:t>rozsahu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8010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Poskytování veřejných služeb obcemi, Teorie a praxe rozvoje měst a obcí, Ing. Jiří Velinský, 22. 11. 2013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31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Zavádění změn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smtClean="0"/>
              <a:t>„Kdykoliv chcete zavést změnu, čekejte tuhý odpor.“ </a:t>
            </a:r>
            <a:r>
              <a:rPr lang="cs-CZ" altLang="cs-CZ" i="1" dirty="0" smtClean="0"/>
              <a:t>(Britský polní maršál </a:t>
            </a:r>
            <a:r>
              <a:rPr lang="cs-CZ" altLang="cs-CZ" i="1" dirty="0" err="1" smtClean="0"/>
              <a:t>Slim</a:t>
            </a:r>
            <a:r>
              <a:rPr lang="cs-CZ" altLang="cs-CZ" i="1" dirty="0" smtClean="0"/>
              <a:t>)</a:t>
            </a:r>
          </a:p>
          <a:p>
            <a:r>
              <a:rPr lang="cs-CZ" altLang="cs-CZ" dirty="0" smtClean="0"/>
              <a:t>„Kdykoliv měníte organizaci, zvyklosti a řády, měníte vyjeté koleje. U většiny lidí je třeba očekávat určitou setrvačnost, nedůvěru, strach ze změn. Buďte si vědomi těchto aspektů a vždy je zahrnujte do svých úvah o zamýšlených změnách. Mluvte s lidmi, vysvětlujte, přesvědčujte, motivujte – bez nich nebude fungovat sebelépe navržený systém.“ </a:t>
            </a:r>
            <a:r>
              <a:rPr lang="cs-CZ" altLang="cs-CZ" i="1" dirty="0" smtClean="0"/>
              <a:t>(Jan Doležal)</a:t>
            </a:r>
          </a:p>
        </p:txBody>
      </p:sp>
    </p:spTree>
    <p:extLst>
      <p:ext uri="{BB962C8B-B14F-4D97-AF65-F5344CB8AC3E}">
        <p14:creationId xmlns:p14="http://schemas.microsoft.com/office/powerpoint/2010/main" val="2326663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Poskytování veřejných služeb obcemi, Teorie a praxe rozvoje měst a obcí, Ing. Jiří Velinský, 22. 11. 2013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32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Kvalita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smtClean="0"/>
              <a:t>v rámci ISO norem definována jako „souhrn všech znaků produktu nebo služby, které ovlivňují jejich schopnost uspokojit stanovené a předpokládané potřeby“</a:t>
            </a:r>
          </a:p>
          <a:p>
            <a:r>
              <a:rPr lang="cs-CZ" altLang="cs-CZ" dirty="0" smtClean="0"/>
              <a:t>bezvadnost</a:t>
            </a:r>
          </a:p>
          <a:p>
            <a:r>
              <a:rPr lang="cs-CZ" altLang="cs-CZ" dirty="0" smtClean="0"/>
              <a:t>kvalitativní parametry</a:t>
            </a:r>
          </a:p>
          <a:p>
            <a:r>
              <a:rPr lang="cs-CZ" altLang="cs-CZ" dirty="0" smtClean="0"/>
              <a:t>stabilita v čase</a:t>
            </a:r>
          </a:p>
        </p:txBody>
      </p:sp>
    </p:spTree>
    <p:extLst>
      <p:ext uri="{BB962C8B-B14F-4D97-AF65-F5344CB8AC3E}">
        <p14:creationId xmlns:p14="http://schemas.microsoft.com/office/powerpoint/2010/main" val="1411608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Poskytování veřejných služeb obcemi, Teorie a praxe rozvoje měst a obcí, Ing. Jiří Velinský, 22. 11. 2013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33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Řízení kvality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smtClean="0"/>
              <a:t>politika řízení kvality</a:t>
            </a:r>
          </a:p>
          <a:p>
            <a:r>
              <a:rPr lang="cs-CZ" altLang="cs-CZ" dirty="0" smtClean="0"/>
              <a:t>kvalitativní cíle</a:t>
            </a:r>
          </a:p>
          <a:p>
            <a:r>
              <a:rPr lang="cs-CZ" altLang="cs-CZ" dirty="0" smtClean="0"/>
              <a:t>zajištění kvality</a:t>
            </a:r>
          </a:p>
          <a:p>
            <a:r>
              <a:rPr lang="cs-CZ" altLang="cs-CZ" dirty="0" smtClean="0"/>
              <a:t>kontrola kvality</a:t>
            </a:r>
          </a:p>
          <a:p>
            <a:r>
              <a:rPr lang="cs-CZ" altLang="cs-CZ" dirty="0" smtClean="0"/>
              <a:t>audit kvality</a:t>
            </a:r>
          </a:p>
          <a:p>
            <a:r>
              <a:rPr lang="cs-CZ" altLang="cs-CZ" dirty="0" smtClean="0"/>
              <a:t>plán řízení kvality</a:t>
            </a:r>
          </a:p>
        </p:txBody>
      </p:sp>
    </p:spTree>
    <p:extLst>
      <p:ext uri="{BB962C8B-B14F-4D97-AF65-F5344CB8AC3E}">
        <p14:creationId xmlns:p14="http://schemas.microsoft.com/office/powerpoint/2010/main" val="1620815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Poskytování veřejných služeb obcemi, Teorie a praxe rozvoje měst a obcí, Ing. Jiří Velinský, 22. 11. 2013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34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Metoda PDCA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err="1" smtClean="0"/>
              <a:t>plan</a:t>
            </a:r>
            <a:r>
              <a:rPr lang="cs-CZ" altLang="cs-CZ" dirty="0" smtClean="0"/>
              <a:t> – plánuj – analýza, návrh řešení</a:t>
            </a:r>
          </a:p>
          <a:p>
            <a:r>
              <a:rPr lang="cs-CZ" altLang="cs-CZ" dirty="0" smtClean="0"/>
              <a:t>do – dělej – testování navrženého řešení</a:t>
            </a:r>
          </a:p>
          <a:p>
            <a:r>
              <a:rPr lang="cs-CZ" altLang="cs-CZ" dirty="0" err="1" smtClean="0"/>
              <a:t>check</a:t>
            </a:r>
            <a:r>
              <a:rPr lang="cs-CZ" altLang="cs-CZ" dirty="0" smtClean="0"/>
              <a:t> – kontroluj – ověření, zda navrhované řešení vede k zamýšleným výsledkům</a:t>
            </a:r>
          </a:p>
          <a:p>
            <a:r>
              <a:rPr lang="cs-CZ" altLang="cs-CZ" dirty="0" err="1" smtClean="0"/>
              <a:t>act</a:t>
            </a:r>
            <a:r>
              <a:rPr lang="cs-CZ" altLang="cs-CZ" dirty="0" smtClean="0"/>
              <a:t> – jednej – je-li řešení úspěšné, implementuje do běžných procesů</a:t>
            </a:r>
          </a:p>
        </p:txBody>
      </p:sp>
    </p:spTree>
    <p:extLst>
      <p:ext uri="{BB962C8B-B14F-4D97-AF65-F5344CB8AC3E}">
        <p14:creationId xmlns:p14="http://schemas.microsoft.com/office/powerpoint/2010/main" val="1769672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Poskytování veřejných služeb obcemi, Teorie a praxe rozvoje měst a obcí, Ing. Jiří Velinský, 22. 11. 2013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35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err="1" smtClean="0"/>
              <a:t>Meskimenův</a:t>
            </a:r>
            <a:r>
              <a:rPr lang="cs-CZ" altLang="cs-CZ" dirty="0" smtClean="0"/>
              <a:t> zákon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smtClean="0"/>
              <a:t>„Nikdy není dost času na to, aby se to udělalo dobře. Ale vždycky je dost času na to, aby se to udělalo znovu.“ </a:t>
            </a:r>
            <a:r>
              <a:rPr lang="cs-CZ" altLang="cs-CZ" i="1" dirty="0" smtClean="0"/>
              <a:t>(Murphy)</a:t>
            </a:r>
          </a:p>
        </p:txBody>
      </p:sp>
    </p:spTree>
    <p:extLst>
      <p:ext uri="{BB962C8B-B14F-4D97-AF65-F5344CB8AC3E}">
        <p14:creationId xmlns:p14="http://schemas.microsoft.com/office/powerpoint/2010/main" val="4085555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Poskytování veřejných služeb obcemi, Teorie a praxe rozvoje měst a obcí, Ing. Jiří Velinský, 22. 11. 2013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36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Důležité aspekty u poskytování služeb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/>
              <a:t>zajištění souladu kapacit a požadavků</a:t>
            </a:r>
          </a:p>
          <a:p>
            <a:r>
              <a:rPr lang="cs-CZ" altLang="cs-CZ" dirty="0"/>
              <a:t>výběr pracovníků</a:t>
            </a:r>
          </a:p>
          <a:p>
            <a:r>
              <a:rPr lang="cs-CZ" altLang="cs-CZ" dirty="0"/>
              <a:t>výcvik pracovníků a jejich motivace</a:t>
            </a:r>
          </a:p>
          <a:p>
            <a:r>
              <a:rPr lang="cs-CZ" altLang="cs-CZ" dirty="0"/>
              <a:t>role ústní reklamy</a:t>
            </a:r>
          </a:p>
          <a:p>
            <a:r>
              <a:rPr lang="cs-CZ" altLang="cs-CZ" dirty="0"/>
              <a:t>řízení styku s veřejností a pověsti</a:t>
            </a:r>
          </a:p>
          <a:p>
            <a:r>
              <a:rPr lang="cs-CZ" altLang="cs-CZ" dirty="0"/>
              <a:t>využití technologií</a:t>
            </a:r>
          </a:p>
          <a:p>
            <a:r>
              <a:rPr lang="cs-CZ" altLang="cs-CZ" dirty="0"/>
              <a:t>informace o způsobu poskytování služby – urychlení </a:t>
            </a:r>
            <a:r>
              <a:rPr lang="cs-CZ" altLang="cs-CZ" dirty="0" smtClean="0"/>
              <a:t>průchodu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5867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Poskytování veřejných služeb obcemi, Teorie a praxe rozvoje měst a obcí, Ing. Jiří Velinský, 22. 11. 2013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37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Standardy kvality veřejných služeb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smtClean="0"/>
              <a:t>použití</a:t>
            </a:r>
            <a:endParaRPr lang="cs-CZ" altLang="cs-CZ" dirty="0"/>
          </a:p>
          <a:p>
            <a:pPr marL="547688" lvl="1" indent="-273050">
              <a:lnSpc>
                <a:spcPct val="80000"/>
              </a:lnSpc>
            </a:pPr>
            <a:r>
              <a:rPr lang="cs-CZ" altLang="cs-CZ" sz="2200" dirty="0" smtClean="0">
                <a:latin typeface="Arial" charset="0"/>
              </a:rPr>
              <a:t>kontrola a zlepšování činnosti</a:t>
            </a:r>
          </a:p>
          <a:p>
            <a:pPr marL="547688" lvl="1" indent="-273050">
              <a:lnSpc>
                <a:spcPct val="80000"/>
              </a:lnSpc>
            </a:pPr>
            <a:r>
              <a:rPr lang="cs-CZ" altLang="cs-CZ" sz="2200" dirty="0" smtClean="0">
                <a:latin typeface="Arial" charset="0"/>
              </a:rPr>
              <a:t>nástroj srovnávání obcí</a:t>
            </a:r>
          </a:p>
          <a:p>
            <a:pPr marL="547688" lvl="1" indent="-273050">
              <a:lnSpc>
                <a:spcPct val="80000"/>
              </a:lnSpc>
            </a:pPr>
            <a:r>
              <a:rPr lang="cs-CZ" sz="2200" dirty="0" smtClean="0">
                <a:latin typeface="Arial" charset="0"/>
              </a:rPr>
              <a:t>podklad pro smlouvu - kontraktování</a:t>
            </a:r>
            <a:endParaRPr lang="cs-CZ" sz="2200" dirty="0"/>
          </a:p>
          <a:p>
            <a:r>
              <a:rPr lang="cs-CZ" altLang="cs-CZ" dirty="0" smtClean="0"/>
              <a:t>informace o tom, čeho má daná služba dosáhnout</a:t>
            </a:r>
          </a:p>
          <a:p>
            <a:r>
              <a:rPr lang="cs-CZ" altLang="cs-CZ" dirty="0" smtClean="0"/>
              <a:t>odlišení dobrých a špatných služeb</a:t>
            </a:r>
          </a:p>
          <a:p>
            <a:r>
              <a:rPr lang="cs-CZ" altLang="cs-CZ" dirty="0" smtClean="0"/>
              <a:t>měření není vždy snadné, ale je důležité obtížnost měření nezveličovat</a:t>
            </a:r>
          </a:p>
        </p:txBody>
      </p:sp>
    </p:spTree>
    <p:extLst>
      <p:ext uri="{BB962C8B-B14F-4D97-AF65-F5344CB8AC3E}">
        <p14:creationId xmlns:p14="http://schemas.microsoft.com/office/powerpoint/2010/main" val="904328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Poskytování veřejných služeb obcemi, Teorie a praxe rozvoje měst a obcí, Ing. Jiří Velinský, 22. 11. 2013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38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Typy standardů kvality veřejných služeb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smtClean="0"/>
              <a:t>dosažitelné</a:t>
            </a:r>
          </a:p>
          <a:p>
            <a:r>
              <a:rPr lang="cs-CZ" altLang="cs-CZ" dirty="0" smtClean="0"/>
              <a:t>vycházející z dostupných zdrojů a využívající tyto zdroje co nejlépe ve vztahu k veřejné poptávce</a:t>
            </a:r>
          </a:p>
          <a:p>
            <a:r>
              <a:rPr lang="cs-CZ" altLang="cs-CZ" dirty="0" smtClean="0"/>
              <a:t>absolutní (např. zajištění a kontrola hasicích přístrojů v bytových domech, ekologické normy – kvalita vody, nakládání s odpady – stanoveny v zákonných normách</a:t>
            </a:r>
          </a:p>
          <a:p>
            <a:r>
              <a:rPr lang="cs-CZ" altLang="cs-CZ" dirty="0" smtClean="0"/>
              <a:t>relativní (častější) – využívání dostupných zdrojů</a:t>
            </a:r>
          </a:p>
        </p:txBody>
      </p:sp>
    </p:spTree>
    <p:extLst>
      <p:ext uri="{BB962C8B-B14F-4D97-AF65-F5344CB8AC3E}">
        <p14:creationId xmlns:p14="http://schemas.microsoft.com/office/powerpoint/2010/main" val="1651774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Poskytování veřejných služeb obcemi, Teorie a praxe rozvoje měst a obcí, Ing. Jiří Velinský, 22. 11. 2013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39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Nebezpečí absolutních standardů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smtClean="0"/>
              <a:t>mohou být příliš nákladné</a:t>
            </a:r>
          </a:p>
          <a:p>
            <a:r>
              <a:rPr lang="cs-CZ" altLang="cs-CZ" dirty="0" smtClean="0"/>
              <a:t>přehlíženy</a:t>
            </a:r>
          </a:p>
          <a:p>
            <a:r>
              <a:rPr lang="cs-CZ" altLang="cs-CZ" dirty="0" smtClean="0"/>
              <a:t>spotřebovávají příliš mnoho prostředků na úkor ostatních potřeb stejné důležitosti</a:t>
            </a:r>
          </a:p>
        </p:txBody>
      </p:sp>
    </p:spTree>
    <p:extLst>
      <p:ext uri="{BB962C8B-B14F-4D97-AF65-F5344CB8AC3E}">
        <p14:creationId xmlns:p14="http://schemas.microsoft.com/office/powerpoint/2010/main" val="3251062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Poskytování veřejných služeb obcemi, Teorie a praxe rozvoje měst a obcí, Ing. Jiří Velinský, 22. 11. 2013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4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Teorie statků I.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smtClean="0"/>
              <a:t>Strecková</a:t>
            </a:r>
            <a:endParaRPr lang="cs-CZ" altLang="cs-CZ" dirty="0"/>
          </a:p>
          <a:p>
            <a:pPr marL="547688" lvl="1" indent="-273050">
              <a:lnSpc>
                <a:spcPct val="80000"/>
              </a:lnSpc>
            </a:pPr>
            <a:r>
              <a:rPr lang="cs-CZ" altLang="cs-CZ" sz="2200" dirty="0" smtClean="0">
                <a:latin typeface="Arial" charset="0"/>
              </a:rPr>
              <a:t>čisté veřejné</a:t>
            </a:r>
          </a:p>
          <a:p>
            <a:pPr marL="547688" lvl="1" indent="-273050">
              <a:lnSpc>
                <a:spcPct val="80000"/>
              </a:lnSpc>
            </a:pPr>
            <a:r>
              <a:rPr lang="cs-CZ" altLang="cs-CZ" sz="2200" dirty="0" smtClean="0">
                <a:latin typeface="Arial" charset="0"/>
              </a:rPr>
              <a:t>smíšené</a:t>
            </a:r>
          </a:p>
          <a:p>
            <a:pPr marL="547688" lvl="1" indent="-273050">
              <a:lnSpc>
                <a:spcPct val="80000"/>
              </a:lnSpc>
            </a:pPr>
            <a:r>
              <a:rPr lang="cs-CZ" altLang="cs-CZ" sz="2200" dirty="0" smtClean="0">
                <a:latin typeface="Arial" charset="0"/>
              </a:rPr>
              <a:t>privátní (soukromé)</a:t>
            </a:r>
          </a:p>
          <a:p>
            <a:r>
              <a:rPr lang="cs-CZ" altLang="cs-CZ" dirty="0" err="1" smtClean="0"/>
              <a:t>Savas</a:t>
            </a:r>
            <a:endParaRPr lang="cs-CZ" altLang="cs-CZ" dirty="0" smtClean="0"/>
          </a:p>
          <a:p>
            <a:pPr marL="547688" lvl="1" indent="-273050">
              <a:lnSpc>
                <a:spcPct val="80000"/>
              </a:lnSpc>
            </a:pPr>
            <a:r>
              <a:rPr lang="cs-CZ" altLang="cs-CZ" sz="2200" dirty="0" smtClean="0">
                <a:latin typeface="Arial" charset="0"/>
              </a:rPr>
              <a:t>individuální</a:t>
            </a:r>
          </a:p>
          <a:p>
            <a:pPr marL="547688" lvl="1" indent="-273050">
              <a:lnSpc>
                <a:spcPct val="80000"/>
              </a:lnSpc>
            </a:pPr>
            <a:r>
              <a:rPr lang="cs-CZ" altLang="cs-CZ" sz="2200" dirty="0" err="1" smtClean="0">
                <a:latin typeface="Arial" charset="0"/>
              </a:rPr>
              <a:t>toll</a:t>
            </a:r>
            <a:r>
              <a:rPr lang="cs-CZ" altLang="cs-CZ" sz="2200" dirty="0" smtClean="0">
                <a:latin typeface="Arial" charset="0"/>
              </a:rPr>
              <a:t> </a:t>
            </a:r>
            <a:r>
              <a:rPr lang="cs-CZ" altLang="cs-CZ" sz="2200" dirty="0" err="1" smtClean="0">
                <a:latin typeface="Arial" charset="0"/>
              </a:rPr>
              <a:t>goods</a:t>
            </a:r>
            <a:endParaRPr lang="cs-CZ" altLang="cs-CZ" sz="2200" dirty="0" smtClean="0">
              <a:latin typeface="Arial" charset="0"/>
            </a:endParaRPr>
          </a:p>
          <a:p>
            <a:pPr marL="547688" lvl="1" indent="-273050">
              <a:lnSpc>
                <a:spcPct val="80000"/>
              </a:lnSpc>
            </a:pPr>
            <a:r>
              <a:rPr lang="cs-CZ" altLang="cs-CZ" sz="2200" dirty="0" smtClean="0">
                <a:latin typeface="Arial" charset="0"/>
              </a:rPr>
              <a:t>kolektivní statky</a:t>
            </a:r>
          </a:p>
          <a:p>
            <a:pPr marL="547688" lvl="1" indent="-273050">
              <a:lnSpc>
                <a:spcPct val="80000"/>
              </a:lnSpc>
            </a:pPr>
            <a:r>
              <a:rPr lang="cs-CZ" altLang="cs-CZ" sz="2200" dirty="0" err="1" smtClean="0">
                <a:latin typeface="Arial" charset="0"/>
              </a:rPr>
              <a:t>worthy</a:t>
            </a:r>
            <a:r>
              <a:rPr lang="cs-CZ" altLang="cs-CZ" sz="2200" dirty="0" smtClean="0">
                <a:latin typeface="Arial" charset="0"/>
              </a:rPr>
              <a:t> </a:t>
            </a:r>
            <a:r>
              <a:rPr lang="cs-CZ" altLang="cs-CZ" sz="2200" dirty="0" err="1" smtClean="0">
                <a:latin typeface="Arial" charset="0"/>
              </a:rPr>
              <a:t>goods</a:t>
            </a:r>
            <a:endParaRPr lang="cs-CZ" altLang="cs-CZ" sz="22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9939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Poskytování veřejných služeb obcemi, Teorie a praxe rozvoje měst a obcí, Ing. Jiří Velinský, 22. 11. 2013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40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Relativní standardy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smtClean="0"/>
              <a:t>lze stanovit na základě současné úrovně zajišťování služby obcí</a:t>
            </a:r>
          </a:p>
          <a:p>
            <a:r>
              <a:rPr lang="cs-CZ" altLang="cs-CZ" dirty="0" smtClean="0"/>
              <a:t>cíl: zlepšení současného stavu</a:t>
            </a:r>
          </a:p>
          <a:p>
            <a:r>
              <a:rPr lang="cs-CZ" altLang="cs-CZ" dirty="0" smtClean="0"/>
              <a:t>cíl: k úrovni ostatních obcí (</a:t>
            </a:r>
            <a:r>
              <a:rPr lang="cs-CZ" altLang="cs-CZ" dirty="0" err="1" smtClean="0"/>
              <a:t>benchmarking</a:t>
            </a:r>
            <a:r>
              <a:rPr lang="cs-CZ" altLang="cs-CZ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852508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Poskytování veřejných služeb obcemi, Teorie a praxe rozvoje měst a obcí, Ing. Jiří Velinský, 22. 11. 2013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41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Standardy kvality veřejných služeb – novinka? I.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smtClean="0"/>
              <a:t>oživení socialistické praxe?</a:t>
            </a:r>
          </a:p>
          <a:p>
            <a:r>
              <a:rPr lang="cs-CZ" altLang="cs-CZ" dirty="0" smtClean="0"/>
              <a:t>centrální plánování – normy hmotného zajišťování služeb</a:t>
            </a:r>
          </a:p>
          <a:p>
            <a:r>
              <a:rPr lang="cs-CZ" altLang="cs-CZ" dirty="0" smtClean="0"/>
              <a:t>normy určovány plánovači, nikoliv místními představiteli</a:t>
            </a:r>
          </a:p>
          <a:p>
            <a:r>
              <a:rPr lang="cs-CZ" altLang="cs-CZ" dirty="0" smtClean="0"/>
              <a:t>nebyly výsledkem preferencí a poptávky</a:t>
            </a:r>
          </a:p>
          <a:p>
            <a:r>
              <a:rPr lang="cs-CZ" altLang="cs-CZ" dirty="0" smtClean="0"/>
              <a:t>nezohledňovaly dostupné zdroje na jejich financování – nadbytek infrastruktury a nedostatek prostředků na údržbu</a:t>
            </a:r>
          </a:p>
        </p:txBody>
      </p:sp>
    </p:spTree>
    <p:extLst>
      <p:ext uri="{BB962C8B-B14F-4D97-AF65-F5344CB8AC3E}">
        <p14:creationId xmlns:p14="http://schemas.microsoft.com/office/powerpoint/2010/main" val="1780672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Poskytování veřejných služeb obcemi, Teorie a praxe rozvoje měst a obcí, Ing. Jiří Velinský, 22. 11. 2013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42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Standardy kvality veřejných služeb – novinka? II.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smtClean="0"/>
              <a:t>zájmy poskytovatelů</a:t>
            </a:r>
          </a:p>
          <a:p>
            <a:r>
              <a:rPr lang="cs-CZ" altLang="cs-CZ" dirty="0" smtClean="0"/>
              <a:t>malý zájem o preference uživatelů</a:t>
            </a:r>
          </a:p>
          <a:p>
            <a:r>
              <a:rPr lang="cs-CZ" altLang="cs-CZ" dirty="0" smtClean="0"/>
              <a:t>určování norem ve smyslu nabídky namísto poptávky, využití nebo míry spokojenosti</a:t>
            </a:r>
          </a:p>
        </p:txBody>
      </p:sp>
    </p:spTree>
    <p:extLst>
      <p:ext uri="{BB962C8B-B14F-4D97-AF65-F5344CB8AC3E}">
        <p14:creationId xmlns:p14="http://schemas.microsoft.com/office/powerpoint/2010/main" val="1732403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Poskytování veřejných služeb obcemi, Teorie a praxe rozvoje měst a obcí, Ing. Jiří Velinský, 22. 11. 2013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43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Příklad standardů v oblasti veřejné dopravy I.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smtClean="0"/>
              <a:t>cena: běžně za jednotku služby</a:t>
            </a:r>
          </a:p>
          <a:p>
            <a:r>
              <a:rPr lang="cs-CZ" altLang="cs-CZ" dirty="0" smtClean="0"/>
              <a:t>využití: např. počet cestujících na 1 autobus</a:t>
            </a:r>
          </a:p>
          <a:p>
            <a:r>
              <a:rPr lang="cs-CZ" altLang="cs-CZ" dirty="0" smtClean="0"/>
              <a:t>kvalita: míra uspokojení potřeb zákazníka</a:t>
            </a:r>
          </a:p>
          <a:p>
            <a:r>
              <a:rPr lang="cs-CZ" altLang="cs-CZ" dirty="0" smtClean="0"/>
              <a:t>pokrytí: vztah služby k cílům stanoveným zákonem nebo obcí</a:t>
            </a:r>
          </a:p>
          <a:p>
            <a:r>
              <a:rPr lang="cs-CZ" altLang="cs-CZ" dirty="0" smtClean="0"/>
              <a:t>dostupnost: např. maximální vzdálenost mezi domácnostmi a trasou veřejné dopravy</a:t>
            </a:r>
          </a:p>
          <a:p>
            <a:r>
              <a:rPr lang="cs-CZ" altLang="cs-CZ" dirty="0" smtClean="0"/>
              <a:t>spokojenost: průzkum veřejného mínění nebo objem stížností</a:t>
            </a:r>
          </a:p>
        </p:txBody>
      </p:sp>
    </p:spTree>
    <p:extLst>
      <p:ext uri="{BB962C8B-B14F-4D97-AF65-F5344CB8AC3E}">
        <p14:creationId xmlns:p14="http://schemas.microsoft.com/office/powerpoint/2010/main" val="48142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Poskytování veřejných služeb obcemi, Teorie a praxe rozvoje měst a obcí, Ing. Jiří Velinský, 22. 11. 2013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44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Příklad standardů v oblasti veřejné dopravy II.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smtClean="0"/>
              <a:t>základní standardy</a:t>
            </a:r>
            <a:endParaRPr lang="cs-CZ" altLang="cs-CZ" dirty="0"/>
          </a:p>
          <a:p>
            <a:pPr marL="547688" lvl="1" indent="-273050">
              <a:lnSpc>
                <a:spcPct val="80000"/>
              </a:lnSpc>
            </a:pPr>
            <a:r>
              <a:rPr lang="cs-CZ" altLang="cs-CZ" sz="2200" dirty="0">
                <a:latin typeface="Arial" charset="0"/>
              </a:rPr>
              <a:t>1) </a:t>
            </a:r>
            <a:r>
              <a:rPr lang="cs-CZ" altLang="cs-CZ" sz="2200" dirty="0" smtClean="0">
                <a:latin typeface="Arial" charset="0"/>
              </a:rPr>
              <a:t>jízdné včetně slev – důležitý ukazatel pro rozhodování cestujících mezi veřejnou hromadnou dopravou a individuální automobilovou dopravou</a:t>
            </a:r>
          </a:p>
          <a:p>
            <a:pPr marL="547688" lvl="1" indent="-273050">
              <a:lnSpc>
                <a:spcPct val="80000"/>
              </a:lnSpc>
            </a:pPr>
            <a:r>
              <a:rPr lang="cs-CZ" altLang="cs-CZ" sz="2200" dirty="0" smtClean="0">
                <a:latin typeface="Arial" charset="0"/>
              </a:rPr>
              <a:t>2) </a:t>
            </a:r>
            <a:r>
              <a:rPr lang="cs-CZ" altLang="cs-CZ" sz="2200" dirty="0" err="1" smtClean="0">
                <a:latin typeface="Arial" charset="0"/>
              </a:rPr>
              <a:t>obsaditelnost</a:t>
            </a:r>
            <a:r>
              <a:rPr lang="cs-CZ" altLang="cs-CZ" sz="2200" dirty="0" smtClean="0">
                <a:latin typeface="Arial" charset="0"/>
              </a:rPr>
              <a:t> vozidla – obsazenost vozidla, poměr sedící/stojící</a:t>
            </a:r>
          </a:p>
          <a:p>
            <a:pPr marL="547688" lvl="1" indent="-273050">
              <a:lnSpc>
                <a:spcPct val="80000"/>
              </a:lnSpc>
            </a:pPr>
            <a:r>
              <a:rPr lang="cs-CZ" altLang="cs-CZ" sz="2200" dirty="0" smtClean="0">
                <a:latin typeface="Arial" charset="0"/>
              </a:rPr>
              <a:t>3) frekvence spojů, intervaly mezi spoji (špička, sedlo)</a:t>
            </a:r>
          </a:p>
          <a:p>
            <a:pPr marL="547688" lvl="1" indent="-273050">
              <a:lnSpc>
                <a:spcPct val="80000"/>
              </a:lnSpc>
            </a:pPr>
            <a:r>
              <a:rPr lang="cs-CZ" altLang="cs-CZ" sz="2200" dirty="0" smtClean="0">
                <a:latin typeface="Arial" charset="0"/>
              </a:rPr>
              <a:t>4) docházková vzdálenost (mimo město, ve městě)</a:t>
            </a:r>
          </a:p>
          <a:p>
            <a:pPr marL="547688" lvl="1" indent="-273050">
              <a:lnSpc>
                <a:spcPct val="80000"/>
              </a:lnSpc>
            </a:pPr>
            <a:r>
              <a:rPr lang="cs-CZ" altLang="cs-CZ" sz="2200" dirty="0" smtClean="0">
                <a:latin typeface="Arial" charset="0"/>
              </a:rPr>
              <a:t>5) počet přestupů</a:t>
            </a:r>
          </a:p>
          <a:p>
            <a:pPr marL="547688" lvl="1" indent="-273050">
              <a:lnSpc>
                <a:spcPct val="80000"/>
              </a:lnSpc>
            </a:pPr>
            <a:r>
              <a:rPr lang="cs-CZ" altLang="cs-CZ" sz="2200" dirty="0">
                <a:latin typeface="Arial" charset="0"/>
              </a:rPr>
              <a:t>6</a:t>
            </a:r>
            <a:r>
              <a:rPr lang="cs-CZ" altLang="cs-CZ" sz="2200" dirty="0" smtClean="0">
                <a:latin typeface="Arial" charset="0"/>
              </a:rPr>
              <a:t>) doba strávená přepravou – závisí na rychlosti vozidel, prostupnosti dopravní sítě, počtu přestupů, docházkové vzdálenosti</a:t>
            </a:r>
            <a:endParaRPr lang="cs-CZ" altLang="cs-CZ" sz="2200" dirty="0">
              <a:latin typeface="Arial" charset="0"/>
            </a:endParaRPr>
          </a:p>
          <a:p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2237277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Poskytování veřejných služeb obcemi, Teorie a praxe rozvoje měst a obcí, Ing. Jiří Velinský, 22. 11. 2013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45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Příklad standardů v oblasti veřejné dopravy III.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smtClean="0"/>
              <a:t>doplňkové standardy</a:t>
            </a:r>
            <a:endParaRPr lang="cs-CZ" altLang="cs-CZ" dirty="0"/>
          </a:p>
          <a:p>
            <a:pPr marL="547688" lvl="1" indent="-273050">
              <a:lnSpc>
                <a:spcPct val="80000"/>
              </a:lnSpc>
            </a:pPr>
            <a:r>
              <a:rPr lang="cs-CZ" altLang="cs-CZ" sz="2200" dirty="0">
                <a:latin typeface="Arial" charset="0"/>
              </a:rPr>
              <a:t>1) </a:t>
            </a:r>
            <a:r>
              <a:rPr lang="cs-CZ" altLang="cs-CZ" sz="2200" dirty="0" smtClean="0">
                <a:latin typeface="Arial" charset="0"/>
              </a:rPr>
              <a:t>spolehlivost dopravy – jízdy dle jízdního řádu, zrušené jízdy</a:t>
            </a:r>
          </a:p>
          <a:p>
            <a:pPr marL="547688" lvl="1" indent="-273050">
              <a:lnSpc>
                <a:spcPct val="80000"/>
              </a:lnSpc>
            </a:pPr>
            <a:r>
              <a:rPr lang="cs-CZ" altLang="cs-CZ" sz="2200" dirty="0" smtClean="0">
                <a:latin typeface="Arial" charset="0"/>
              </a:rPr>
              <a:t>2) využití – jednotlivých linek</a:t>
            </a:r>
          </a:p>
          <a:p>
            <a:pPr marL="547688" lvl="1" indent="-273050">
              <a:lnSpc>
                <a:spcPct val="80000"/>
              </a:lnSpc>
            </a:pPr>
            <a:r>
              <a:rPr lang="cs-CZ" altLang="cs-CZ" sz="2200" dirty="0" smtClean="0">
                <a:latin typeface="Arial" charset="0"/>
              </a:rPr>
              <a:t>3) informační a odbavovací systém – integrace tarifů</a:t>
            </a:r>
          </a:p>
          <a:p>
            <a:pPr marL="547688" lvl="1" indent="-273050">
              <a:lnSpc>
                <a:spcPct val="80000"/>
              </a:lnSpc>
            </a:pPr>
            <a:r>
              <a:rPr lang="cs-CZ" altLang="cs-CZ" sz="2200" dirty="0" smtClean="0">
                <a:latin typeface="Arial" charset="0"/>
              </a:rPr>
              <a:t>4) provázanost jednotlivých druhů veřejné dopravy v rámci systému – integrované systémy</a:t>
            </a:r>
          </a:p>
          <a:p>
            <a:pPr marL="547688" lvl="1" indent="-273050">
              <a:lnSpc>
                <a:spcPct val="80000"/>
              </a:lnSpc>
            </a:pPr>
            <a:r>
              <a:rPr lang="cs-CZ" altLang="cs-CZ" sz="2200" dirty="0" smtClean="0">
                <a:latin typeface="Arial" charset="0"/>
              </a:rPr>
              <a:t>5) přístup pro lidi se sníženou pohyblivostí – nízkopodlažní vozidla</a:t>
            </a:r>
          </a:p>
          <a:p>
            <a:pPr marL="547688" lvl="1" indent="-273050">
              <a:lnSpc>
                <a:spcPct val="80000"/>
              </a:lnSpc>
            </a:pPr>
            <a:r>
              <a:rPr lang="cs-CZ" altLang="cs-CZ" sz="2200" dirty="0" smtClean="0">
                <a:latin typeface="Arial" charset="0"/>
              </a:rPr>
              <a:t>6) bezpečnost provozu</a:t>
            </a:r>
          </a:p>
          <a:p>
            <a:pPr marL="547688" lvl="1" indent="-273050">
              <a:lnSpc>
                <a:spcPct val="80000"/>
              </a:lnSpc>
            </a:pPr>
            <a:r>
              <a:rPr lang="cs-CZ" altLang="cs-CZ" sz="2200" dirty="0" smtClean="0">
                <a:latin typeface="Arial" charset="0"/>
              </a:rPr>
              <a:t>7) objem stížností</a:t>
            </a:r>
          </a:p>
          <a:p>
            <a:pPr marL="547688" lvl="1" indent="-273050">
              <a:lnSpc>
                <a:spcPct val="80000"/>
              </a:lnSpc>
            </a:pPr>
            <a:r>
              <a:rPr lang="cs-CZ" altLang="cs-CZ" sz="2200" dirty="0" smtClean="0">
                <a:latin typeface="Arial" charset="0"/>
              </a:rPr>
              <a:t>8) ekologičnost provozu</a:t>
            </a: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4223536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Poskytování veřejných služeb obcemi, Teorie a praxe rozvoje měst a obcí, Ing. Jiří Velinský, 22. 11. 2013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46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Na odlehčení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/>
              <a:t>Přijde pan Novák na ministerstvo a ptá se ve vrátnici: „Toto ministerstvo je velké, že?“ „To víte, že ano!“ „A mohl byste mi říci, kolik tu asi dělá lidí?“ „No, řekl bych, že necelá polovina</a:t>
            </a:r>
            <a:r>
              <a:rPr lang="cs-CZ" altLang="cs-CZ" dirty="0" smtClean="0"/>
              <a:t>.“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63976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Poskytování veřejných služeb obcemi, Teorie a praxe rozvoje měst a obcí, Ing. Jiří Velinský, 22. 11. 2013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47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Metody hodnocení kvality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smtClean="0"/>
              <a:t>ISO</a:t>
            </a:r>
          </a:p>
          <a:p>
            <a:r>
              <a:rPr lang="cs-CZ" altLang="cs-CZ" dirty="0" smtClean="0"/>
              <a:t>TQM</a:t>
            </a:r>
          </a:p>
          <a:p>
            <a:r>
              <a:rPr lang="cs-CZ" altLang="cs-CZ" dirty="0" smtClean="0"/>
              <a:t>EFQM</a:t>
            </a:r>
          </a:p>
          <a:p>
            <a:r>
              <a:rPr lang="cs-CZ" altLang="cs-CZ" dirty="0" smtClean="0"/>
              <a:t>CAF</a:t>
            </a:r>
          </a:p>
        </p:txBody>
      </p:sp>
    </p:spTree>
    <p:extLst>
      <p:ext uri="{BB962C8B-B14F-4D97-AF65-F5344CB8AC3E}">
        <p14:creationId xmlns:p14="http://schemas.microsoft.com/office/powerpoint/2010/main" val="2753165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Poskytování veřejných služeb obcemi, Teorie a praxe rozvoje měst a obcí, Ing. Jiří Velinský, 22. 11. 2013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48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ISO I.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smtClean="0"/>
              <a:t>International </a:t>
            </a:r>
            <a:r>
              <a:rPr lang="cs-CZ" altLang="cs-CZ" dirty="0" err="1" smtClean="0"/>
              <a:t>Organization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for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Standardization</a:t>
            </a:r>
            <a:r>
              <a:rPr lang="cs-CZ" altLang="cs-CZ" dirty="0"/>
              <a:t> </a:t>
            </a:r>
            <a:r>
              <a:rPr lang="cs-CZ" altLang="cs-CZ" dirty="0" smtClean="0"/>
              <a:t>(</a:t>
            </a:r>
            <a:r>
              <a:rPr lang="cs-CZ" altLang="cs-CZ" dirty="0"/>
              <a:t>Mezinárodní organizace pro standardizaci </a:t>
            </a:r>
            <a:r>
              <a:rPr lang="cs-CZ" altLang="cs-CZ" dirty="0" smtClean="0"/>
              <a:t>)</a:t>
            </a:r>
          </a:p>
          <a:p>
            <a:r>
              <a:rPr lang="cs-CZ" altLang="cs-CZ" dirty="0" smtClean="0"/>
              <a:t>světová federace normalizačních organizací, 1947, Ženeva</a:t>
            </a:r>
          </a:p>
          <a:p>
            <a:r>
              <a:rPr lang="cs-CZ" altLang="cs-CZ" dirty="0" smtClean="0"/>
              <a:t>v Česku od roku 2009 zastupuje Úřad pro technickou normalizaci, metrologii a státní </a:t>
            </a:r>
            <a:r>
              <a:rPr lang="cs-CZ" altLang="cs-CZ" dirty="0"/>
              <a:t>zkušebnictví, http://www.unmz.cz</a:t>
            </a: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1748754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Poskytování veřejných služeb obcemi, Teorie a praxe rozvoje měst a obcí, Ing. Jiří Velinský, 22. 11. 2013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49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ISO II.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smtClean="0"/>
              <a:t>ISO 9001: stěžejní norma řady 9000, požadavky na systém řízení kvality</a:t>
            </a:r>
          </a:p>
          <a:p>
            <a:r>
              <a:rPr lang="cs-CZ" altLang="cs-CZ" dirty="0" smtClean="0"/>
              <a:t>ISO 14001: životní prostředí</a:t>
            </a:r>
          </a:p>
          <a:p>
            <a:r>
              <a:rPr lang="cs-CZ" altLang="cs-CZ" dirty="0" smtClean="0"/>
              <a:t>ISO/IEC 2000: IT/IS</a:t>
            </a:r>
          </a:p>
          <a:p>
            <a:r>
              <a:rPr lang="cs-CZ" altLang="cs-CZ" dirty="0" smtClean="0"/>
              <a:t>poplatek za certifikaci</a:t>
            </a:r>
          </a:p>
        </p:txBody>
      </p:sp>
    </p:spTree>
    <p:extLst>
      <p:ext uri="{BB962C8B-B14F-4D97-AF65-F5344CB8AC3E}">
        <p14:creationId xmlns:p14="http://schemas.microsoft.com/office/powerpoint/2010/main" val="33824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Poskytování veřejných služeb obcemi, Teorie a praxe rozvoje měst a obcí, Ing. Jiří Velinský, 22. 11. 2013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5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Teorie statků II.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smtClean="0"/>
              <a:t>charakter statků se může v čase měnit</a:t>
            </a:r>
            <a:endParaRPr lang="cs-CZ" altLang="cs-CZ" dirty="0"/>
          </a:p>
          <a:p>
            <a:r>
              <a:rPr lang="cs-CZ" altLang="cs-CZ" dirty="0" smtClean="0"/>
              <a:t>určení veřejně zabezpečovaných statků</a:t>
            </a:r>
          </a:p>
          <a:p>
            <a:pPr marL="547688" lvl="1" indent="-273050">
              <a:lnSpc>
                <a:spcPct val="80000"/>
              </a:lnSpc>
            </a:pPr>
            <a:r>
              <a:rPr lang="cs-CZ" altLang="cs-CZ" sz="2200" dirty="0" smtClean="0">
                <a:latin typeface="Arial" charset="0"/>
              </a:rPr>
              <a:t>historický vývoj</a:t>
            </a:r>
          </a:p>
          <a:p>
            <a:pPr marL="547688" lvl="1" indent="-273050">
              <a:lnSpc>
                <a:spcPct val="80000"/>
              </a:lnSpc>
            </a:pPr>
            <a:r>
              <a:rPr lang="cs-CZ" altLang="cs-CZ" sz="2200" dirty="0" smtClean="0">
                <a:latin typeface="Arial" charset="0"/>
              </a:rPr>
              <a:t>kulturní vývoj</a:t>
            </a:r>
          </a:p>
          <a:p>
            <a:pPr marL="547688" lvl="1" indent="-273050">
              <a:lnSpc>
                <a:spcPct val="80000"/>
              </a:lnSpc>
            </a:pPr>
            <a:r>
              <a:rPr lang="cs-CZ" altLang="cs-CZ" sz="2200" dirty="0" smtClean="0">
                <a:latin typeface="Arial" charset="0"/>
              </a:rPr>
              <a:t>veřejná volba</a:t>
            </a:r>
            <a:endParaRPr lang="cs-CZ" altLang="cs-CZ" sz="22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6844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Poskytování veřejných služeb obcemi, Teorie a praxe rozvoje měst a obcí, Ing. Jiří Velinský, 22. 11. 2013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50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ISO III.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smtClean="0"/>
              <a:t>8 obecných zásad (normy ISO řady 9000)</a:t>
            </a:r>
            <a:endParaRPr lang="cs-CZ" altLang="cs-CZ" dirty="0"/>
          </a:p>
          <a:p>
            <a:pPr marL="547688" lvl="1" indent="-273050">
              <a:lnSpc>
                <a:spcPct val="80000"/>
              </a:lnSpc>
            </a:pPr>
            <a:r>
              <a:rPr lang="cs-CZ" altLang="cs-CZ" sz="2200" dirty="0">
                <a:latin typeface="Arial" charset="0"/>
              </a:rPr>
              <a:t>1) </a:t>
            </a:r>
            <a:r>
              <a:rPr lang="cs-CZ" altLang="cs-CZ" sz="2200" dirty="0" smtClean="0">
                <a:latin typeface="Arial" charset="0"/>
              </a:rPr>
              <a:t>zaměření na zákazníka – analýza potřeb</a:t>
            </a:r>
            <a:endParaRPr lang="cs-CZ" altLang="cs-CZ" sz="2200" dirty="0">
              <a:latin typeface="Arial" charset="0"/>
            </a:endParaRPr>
          </a:p>
          <a:p>
            <a:pPr marL="547688" lvl="1" indent="-273050">
              <a:lnSpc>
                <a:spcPct val="80000"/>
              </a:lnSpc>
            </a:pPr>
            <a:r>
              <a:rPr lang="cs-CZ" altLang="cs-CZ" sz="2200" dirty="0">
                <a:latin typeface="Arial" charset="0"/>
              </a:rPr>
              <a:t>2) </a:t>
            </a:r>
            <a:r>
              <a:rPr lang="cs-CZ" altLang="cs-CZ" sz="2200" dirty="0" smtClean="0">
                <a:latin typeface="Arial" charset="0"/>
              </a:rPr>
              <a:t>vedení – proaktivní přístup, motivace</a:t>
            </a:r>
            <a:endParaRPr lang="cs-CZ" altLang="cs-CZ" sz="2200" dirty="0">
              <a:latin typeface="Arial" charset="0"/>
            </a:endParaRPr>
          </a:p>
          <a:p>
            <a:pPr marL="547688" lvl="1" indent="-273050">
              <a:lnSpc>
                <a:spcPct val="80000"/>
              </a:lnSpc>
            </a:pPr>
            <a:r>
              <a:rPr lang="cs-CZ" altLang="cs-CZ" sz="2200" dirty="0">
                <a:latin typeface="Arial" charset="0"/>
              </a:rPr>
              <a:t>3) </a:t>
            </a:r>
            <a:r>
              <a:rPr lang="cs-CZ" altLang="cs-CZ" sz="2200" dirty="0" smtClean="0">
                <a:latin typeface="Arial" charset="0"/>
              </a:rPr>
              <a:t>zapojení pracovníků</a:t>
            </a:r>
            <a:endParaRPr lang="cs-CZ" altLang="cs-CZ" sz="2200" dirty="0">
              <a:latin typeface="Arial" charset="0"/>
            </a:endParaRPr>
          </a:p>
          <a:p>
            <a:pPr marL="547688" lvl="1" indent="-273050">
              <a:lnSpc>
                <a:spcPct val="80000"/>
              </a:lnSpc>
            </a:pPr>
            <a:r>
              <a:rPr lang="cs-CZ" altLang="cs-CZ" sz="2200" dirty="0">
                <a:latin typeface="Arial" charset="0"/>
              </a:rPr>
              <a:t>4) </a:t>
            </a:r>
            <a:r>
              <a:rPr lang="cs-CZ" altLang="cs-CZ" sz="2200" dirty="0" smtClean="0">
                <a:latin typeface="Arial" charset="0"/>
              </a:rPr>
              <a:t>procesy – nastavení procesů</a:t>
            </a:r>
            <a:endParaRPr lang="cs-CZ" altLang="cs-CZ" sz="2200" dirty="0">
              <a:latin typeface="Arial" charset="0"/>
            </a:endParaRPr>
          </a:p>
          <a:p>
            <a:pPr marL="547688" lvl="1" indent="-273050">
              <a:lnSpc>
                <a:spcPct val="80000"/>
              </a:lnSpc>
            </a:pPr>
            <a:r>
              <a:rPr lang="cs-CZ" altLang="cs-CZ" sz="2200" dirty="0">
                <a:latin typeface="Arial" charset="0"/>
              </a:rPr>
              <a:t>5) </a:t>
            </a:r>
            <a:r>
              <a:rPr lang="cs-CZ" altLang="cs-CZ" sz="2200" dirty="0" smtClean="0">
                <a:latin typeface="Arial" charset="0"/>
              </a:rPr>
              <a:t>systémový přístup k managementu</a:t>
            </a:r>
          </a:p>
          <a:p>
            <a:pPr marL="547688" lvl="1" indent="-273050">
              <a:lnSpc>
                <a:spcPct val="80000"/>
              </a:lnSpc>
            </a:pPr>
            <a:r>
              <a:rPr lang="cs-CZ" altLang="cs-CZ" sz="2200" dirty="0" smtClean="0">
                <a:latin typeface="Arial" charset="0"/>
              </a:rPr>
              <a:t>6) neustálé zlepšování</a:t>
            </a:r>
          </a:p>
          <a:p>
            <a:pPr marL="547688" lvl="1" indent="-273050">
              <a:lnSpc>
                <a:spcPct val="80000"/>
              </a:lnSpc>
            </a:pPr>
            <a:r>
              <a:rPr lang="cs-CZ" altLang="cs-CZ" sz="2200" dirty="0" smtClean="0">
                <a:latin typeface="Arial" charset="0"/>
              </a:rPr>
              <a:t>7) rozhodování na základě faktů – analýza údajů a informací – monitoring</a:t>
            </a:r>
          </a:p>
          <a:p>
            <a:pPr marL="547688" lvl="1" indent="-273050">
              <a:lnSpc>
                <a:spcPct val="80000"/>
              </a:lnSpc>
            </a:pPr>
            <a:r>
              <a:rPr lang="cs-CZ" altLang="cs-CZ" sz="2200" dirty="0" smtClean="0">
                <a:latin typeface="Arial" charset="0"/>
              </a:rPr>
              <a:t>8) vzájemné výhodné dodavatelské vztahy – úsilí o partnerství</a:t>
            </a:r>
            <a:endParaRPr lang="cs-CZ" altLang="cs-CZ" sz="22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9463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Poskytování veřejných služeb obcemi, Teorie a praxe rozvoje měst a obcí, Ing. Jiří Velinský, 22. 11. 2013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51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TQM I.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err="1" smtClean="0"/>
              <a:t>Total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Quality</a:t>
            </a:r>
            <a:r>
              <a:rPr lang="cs-CZ" altLang="cs-CZ" dirty="0" smtClean="0"/>
              <a:t> Management (komplexní management jakosti)</a:t>
            </a:r>
          </a:p>
          <a:p>
            <a:r>
              <a:rPr lang="cs-CZ" altLang="cs-CZ" dirty="0" smtClean="0"/>
              <a:t>Japonsko – po druhé světové válce, dále USA a Evropa</a:t>
            </a:r>
          </a:p>
          <a:p>
            <a:r>
              <a:rPr lang="cs-CZ" altLang="cs-CZ" dirty="0" smtClean="0"/>
              <a:t>náročnější na zavedení než ISO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450601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Poskytování veřejných služeb obcemi, Teorie a praxe rozvoje měst a obcí, Ing. Jiří Velinský, 22. 11. 2013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52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TQM II.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smtClean="0"/>
              <a:t>základní zásady</a:t>
            </a:r>
            <a:endParaRPr lang="cs-CZ" altLang="cs-CZ" dirty="0"/>
          </a:p>
          <a:p>
            <a:pPr marL="547688" lvl="1" indent="-273050">
              <a:lnSpc>
                <a:spcPct val="80000"/>
              </a:lnSpc>
            </a:pPr>
            <a:r>
              <a:rPr lang="cs-CZ" altLang="cs-CZ" sz="2200" dirty="0">
                <a:latin typeface="Arial" charset="0"/>
              </a:rPr>
              <a:t>1) </a:t>
            </a:r>
            <a:r>
              <a:rPr lang="cs-CZ" altLang="cs-CZ" sz="2200" dirty="0" smtClean="0">
                <a:latin typeface="Arial" charset="0"/>
              </a:rPr>
              <a:t>vedení každé firmy (</a:t>
            </a:r>
            <a:r>
              <a:rPr lang="cs-CZ" altLang="cs-CZ" sz="2200" dirty="0" err="1" smtClean="0">
                <a:latin typeface="Arial" charset="0"/>
              </a:rPr>
              <a:t>leadership</a:t>
            </a:r>
            <a:r>
              <a:rPr lang="cs-CZ" altLang="cs-CZ" sz="2200" dirty="0" smtClean="0">
                <a:latin typeface="Arial" charset="0"/>
              </a:rPr>
              <a:t>) má nezastupitelnou úlohu</a:t>
            </a:r>
          </a:p>
          <a:p>
            <a:pPr marL="547688" lvl="1" indent="-273050">
              <a:lnSpc>
                <a:spcPct val="80000"/>
              </a:lnSpc>
            </a:pPr>
            <a:r>
              <a:rPr lang="cs-CZ" altLang="cs-CZ" sz="2200" dirty="0" smtClean="0">
                <a:latin typeface="Arial" charset="0"/>
              </a:rPr>
              <a:t>2) kvalita je záležitostí všech pracovníků firmy</a:t>
            </a:r>
          </a:p>
          <a:p>
            <a:pPr marL="547688" lvl="1" indent="-273050">
              <a:lnSpc>
                <a:spcPct val="80000"/>
              </a:lnSpc>
            </a:pPr>
            <a:r>
              <a:rPr lang="cs-CZ" altLang="cs-CZ" sz="2200" dirty="0" smtClean="0">
                <a:latin typeface="Arial" charset="0"/>
              </a:rPr>
              <a:t>3) orientace na zákazníka</a:t>
            </a:r>
          </a:p>
          <a:p>
            <a:pPr marL="547688" lvl="1" indent="-273050">
              <a:lnSpc>
                <a:spcPct val="80000"/>
              </a:lnSpc>
            </a:pPr>
            <a:r>
              <a:rPr lang="cs-CZ" altLang="cs-CZ" sz="2200" dirty="0" smtClean="0">
                <a:latin typeface="Arial" charset="0"/>
              </a:rPr>
              <a:t>4) bezvadnost výrobků či služeb je samozřejmostí</a:t>
            </a:r>
          </a:p>
          <a:p>
            <a:pPr marL="547688" lvl="1" indent="-273050">
              <a:lnSpc>
                <a:spcPct val="80000"/>
              </a:lnSpc>
            </a:pPr>
            <a:r>
              <a:rPr lang="cs-CZ" altLang="cs-CZ" sz="2200" dirty="0" smtClean="0">
                <a:latin typeface="Arial" charset="0"/>
              </a:rPr>
              <a:t>5) úsilí o trvalé zlepšování</a:t>
            </a:r>
          </a:p>
          <a:p>
            <a:pPr marL="547688" lvl="1" indent="-273050">
              <a:lnSpc>
                <a:spcPct val="80000"/>
              </a:lnSpc>
            </a:pPr>
            <a:r>
              <a:rPr lang="cs-CZ" altLang="cs-CZ" sz="2200" dirty="0" smtClean="0">
                <a:latin typeface="Arial" charset="0"/>
              </a:rPr>
              <a:t>6) procesní přístupy</a:t>
            </a:r>
            <a:endParaRPr lang="cs-CZ" altLang="cs-CZ" sz="22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3539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Poskytování veřejných služeb obcemi, Teorie a praxe rozvoje měst a obcí, Ing. Jiří Velinský, 22. 11. 2013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53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EFQM I.</a:t>
            </a:r>
            <a:br>
              <a:rPr lang="cs-CZ" altLang="cs-CZ" dirty="0" smtClean="0"/>
            </a:b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smtClean="0"/>
              <a:t>model excelence EFQM</a:t>
            </a:r>
          </a:p>
          <a:p>
            <a:r>
              <a:rPr lang="cs-CZ" altLang="cs-CZ" dirty="0" smtClean="0"/>
              <a:t>1991: Evropská nadace pro management kvality</a:t>
            </a:r>
          </a:p>
          <a:p>
            <a:r>
              <a:rPr lang="pl-PL" dirty="0" smtClean="0"/>
              <a:t>doporučení </a:t>
            </a:r>
            <a:r>
              <a:rPr lang="pl-PL" dirty="0"/>
              <a:t>podnikatelskému </a:t>
            </a:r>
            <a:r>
              <a:rPr lang="pl-PL" dirty="0" smtClean="0"/>
              <a:t>sektoru </a:t>
            </a:r>
            <a:r>
              <a:rPr lang="cs-CZ" dirty="0" smtClean="0"/>
              <a:t>i </a:t>
            </a:r>
            <a:r>
              <a:rPr lang="cs-CZ" dirty="0"/>
              <a:t>neziskové </a:t>
            </a:r>
            <a:r>
              <a:rPr lang="cs-CZ" dirty="0" smtClean="0"/>
              <a:t>sféře, </a:t>
            </a:r>
            <a:r>
              <a:rPr lang="cs-CZ" dirty="0"/>
              <a:t>jejichž aplikace se dotýká </a:t>
            </a:r>
            <a:r>
              <a:rPr lang="cs-CZ" dirty="0" smtClean="0"/>
              <a:t>posunu </a:t>
            </a:r>
            <a:r>
              <a:rPr lang="cs-CZ" dirty="0"/>
              <a:t>ve stylu řízení </a:t>
            </a:r>
            <a:r>
              <a:rPr lang="cs-CZ" dirty="0" smtClean="0"/>
              <a:t>těchto organizací </a:t>
            </a:r>
            <a:r>
              <a:rPr lang="cs-CZ" dirty="0"/>
              <a:t>a v jejichž důsledku by mělo dojít ke zlepšení, která se projeví jak v </a:t>
            </a:r>
            <a:r>
              <a:rPr lang="cs-CZ" dirty="0" smtClean="0"/>
              <a:t>ekonomických výsledcích</a:t>
            </a:r>
            <a:r>
              <a:rPr lang="cs-CZ" dirty="0"/>
              <a:t>, tak i ve vztazích se zákazníky, zaměstnanci a </a:t>
            </a:r>
            <a:r>
              <a:rPr lang="cs-CZ" dirty="0" smtClean="0"/>
              <a:t>společnostmi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726291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Poskytování veřejných služeb obcemi, Teorie a praxe rozvoje měst a obcí, Ing. Jiří Velinský, 22. 11. 2013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54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EFQM II.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smtClean="0"/>
              <a:t>vedení, politika a strategie, lidské zdroje, partnerství a zdroje, procesy, spokojenost zákazníků, spokojenost pracovníků, vliv na společnost, výkonnost organizace</a:t>
            </a:r>
          </a:p>
          <a:p>
            <a:r>
              <a:rPr lang="cs-CZ" altLang="cs-CZ" dirty="0" smtClean="0"/>
              <a:t>zavedení charakteristik</a:t>
            </a:r>
          </a:p>
          <a:p>
            <a:r>
              <a:rPr lang="cs-CZ" altLang="cs-CZ" dirty="0" err="1" smtClean="0"/>
              <a:t>samohodnotící</a:t>
            </a:r>
            <a:r>
              <a:rPr lang="cs-CZ" altLang="cs-CZ" dirty="0" smtClean="0"/>
              <a:t> zpráva</a:t>
            </a:r>
          </a:p>
          <a:p>
            <a:r>
              <a:rPr lang="cs-CZ" altLang="cs-CZ" dirty="0" smtClean="0"/>
              <a:t>audit skupinou </a:t>
            </a:r>
            <a:r>
              <a:rPr lang="cs-CZ" altLang="cs-CZ" dirty="0" err="1" smtClean="0"/>
              <a:t>prověřovatelů</a:t>
            </a:r>
            <a:endParaRPr lang="cs-CZ" altLang="cs-CZ" dirty="0" smtClean="0"/>
          </a:p>
          <a:p>
            <a:r>
              <a:rPr lang="cs-CZ" altLang="cs-CZ" dirty="0" smtClean="0"/>
              <a:t>udělení ceny EQA</a:t>
            </a:r>
          </a:p>
        </p:txBody>
      </p:sp>
    </p:spTree>
    <p:extLst>
      <p:ext uri="{BB962C8B-B14F-4D97-AF65-F5344CB8AC3E}">
        <p14:creationId xmlns:p14="http://schemas.microsoft.com/office/powerpoint/2010/main" val="2581857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Poskytování veřejných služeb obcemi, Teorie a praxe rozvoje měst a obcí, Ing. Jiří Velinský, 22. 11. 2013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55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CAF I.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err="1"/>
              <a:t>C</a:t>
            </a:r>
            <a:r>
              <a:rPr lang="cs-CZ" altLang="cs-CZ" dirty="0" err="1" smtClean="0"/>
              <a:t>ommon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Assessment</a:t>
            </a:r>
            <a:r>
              <a:rPr lang="cs-CZ" altLang="cs-CZ" dirty="0" smtClean="0"/>
              <a:t> Framework (společný hodnotící rámec)</a:t>
            </a:r>
          </a:p>
          <a:p>
            <a:r>
              <a:rPr lang="cs-CZ" altLang="cs-CZ" dirty="0" smtClean="0"/>
              <a:t>Evropský institut pro veřejnou správu (EIPA)</a:t>
            </a:r>
          </a:p>
          <a:p>
            <a:r>
              <a:rPr lang="cs-CZ" altLang="cs-CZ" dirty="0" smtClean="0"/>
              <a:t>první verze 2000, Lisabon</a:t>
            </a:r>
          </a:p>
          <a:p>
            <a:r>
              <a:rPr lang="cs-CZ" altLang="cs-CZ" dirty="0" smtClean="0"/>
              <a:t>poslední vylepšení 2006, </a:t>
            </a:r>
            <a:r>
              <a:rPr lang="cs-CZ" altLang="cs-CZ" dirty="0" err="1" smtClean="0"/>
              <a:t>Tampere</a:t>
            </a:r>
            <a:r>
              <a:rPr lang="cs-CZ" altLang="cs-CZ" dirty="0" smtClean="0"/>
              <a:t>, 4</a:t>
            </a:r>
            <a:r>
              <a:rPr lang="cs-CZ" dirty="0" smtClean="0"/>
              <a:t>. Evropská konference </a:t>
            </a:r>
            <a:r>
              <a:rPr lang="cs-CZ" dirty="0"/>
              <a:t>kvality veřejné </a:t>
            </a:r>
            <a:r>
              <a:rPr lang="cs-CZ" dirty="0" smtClean="0"/>
              <a:t>správy</a:t>
            </a: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3801079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Poskytování veřejných služeb obcemi, Teorie a praxe rozvoje měst a obcí, Ing. Jiří Velinský, 22. 11. 2013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56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CAF II.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smtClean="0"/>
              <a:t>volně šiřitelný nástroj</a:t>
            </a:r>
          </a:p>
          <a:p>
            <a:r>
              <a:rPr lang="cs-CZ" altLang="cs-CZ" dirty="0" smtClean="0"/>
              <a:t>bez licenčního poplatku</a:t>
            </a:r>
          </a:p>
          <a:p>
            <a:r>
              <a:rPr lang="cs-CZ" altLang="cs-CZ" dirty="0" smtClean="0"/>
              <a:t>zlepšení výkonnosti organizace veřejného sektoru pomocí předem daného rámce</a:t>
            </a:r>
          </a:p>
          <a:p>
            <a:r>
              <a:rPr lang="cs-CZ" altLang="cs-CZ" dirty="0" smtClean="0"/>
              <a:t>9 kritérií – sebehodnocení organizace</a:t>
            </a:r>
          </a:p>
          <a:p>
            <a:r>
              <a:rPr lang="cs-CZ" altLang="cs-CZ" dirty="0" smtClean="0"/>
              <a:t>založen na TQM a EFQM</a:t>
            </a:r>
          </a:p>
        </p:txBody>
      </p:sp>
    </p:spTree>
    <p:extLst>
      <p:ext uri="{BB962C8B-B14F-4D97-AF65-F5344CB8AC3E}">
        <p14:creationId xmlns:p14="http://schemas.microsoft.com/office/powerpoint/2010/main" val="1609225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Poskytování veřejných služeb obcemi, Teorie a praxe rozvoje měst a obcí, Ing. Jiří Velinský, 22. 11. 2013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57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CAF III.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smtClean="0"/>
              <a:t>kritéria předpokladů</a:t>
            </a:r>
            <a:endParaRPr lang="cs-CZ" altLang="cs-CZ" dirty="0"/>
          </a:p>
          <a:p>
            <a:pPr marL="547688" lvl="1" indent="-273050">
              <a:lnSpc>
                <a:spcPct val="80000"/>
              </a:lnSpc>
            </a:pPr>
            <a:r>
              <a:rPr lang="cs-CZ" altLang="cs-CZ" sz="2200" dirty="0" smtClean="0">
                <a:latin typeface="Arial" charset="0"/>
              </a:rPr>
              <a:t>1) vedení</a:t>
            </a:r>
          </a:p>
          <a:p>
            <a:pPr marL="547688" lvl="1" indent="-273050">
              <a:lnSpc>
                <a:spcPct val="80000"/>
              </a:lnSpc>
            </a:pPr>
            <a:r>
              <a:rPr lang="cs-CZ" altLang="cs-CZ" sz="2200" dirty="0" smtClean="0">
                <a:latin typeface="Arial" charset="0"/>
              </a:rPr>
              <a:t>2) strategie a plánování</a:t>
            </a:r>
          </a:p>
          <a:p>
            <a:pPr marL="547688" lvl="1" indent="-273050">
              <a:lnSpc>
                <a:spcPct val="80000"/>
              </a:lnSpc>
            </a:pPr>
            <a:r>
              <a:rPr lang="cs-CZ" altLang="cs-CZ" sz="2200" dirty="0" smtClean="0">
                <a:latin typeface="Arial" charset="0"/>
              </a:rPr>
              <a:t>3) zaměstnanci</a:t>
            </a:r>
          </a:p>
          <a:p>
            <a:pPr marL="547688" lvl="1" indent="-273050">
              <a:lnSpc>
                <a:spcPct val="80000"/>
              </a:lnSpc>
            </a:pPr>
            <a:r>
              <a:rPr lang="cs-CZ" altLang="cs-CZ" sz="2200" dirty="0" smtClean="0">
                <a:latin typeface="Arial" charset="0"/>
              </a:rPr>
              <a:t>4) partnerství a zdroje</a:t>
            </a:r>
          </a:p>
          <a:p>
            <a:pPr marL="547688" lvl="1" indent="-273050">
              <a:lnSpc>
                <a:spcPct val="80000"/>
              </a:lnSpc>
            </a:pPr>
            <a:r>
              <a:rPr lang="cs-CZ" altLang="cs-CZ" sz="2200" dirty="0" smtClean="0">
                <a:latin typeface="Arial" charset="0"/>
              </a:rPr>
              <a:t>5) procesy</a:t>
            </a:r>
          </a:p>
          <a:p>
            <a:r>
              <a:rPr lang="cs-CZ" altLang="cs-CZ" dirty="0"/>
              <a:t>kritéria </a:t>
            </a:r>
            <a:r>
              <a:rPr lang="cs-CZ" altLang="cs-CZ" dirty="0" smtClean="0"/>
              <a:t>výsledků</a:t>
            </a:r>
            <a:endParaRPr lang="cs-CZ" altLang="cs-CZ" dirty="0"/>
          </a:p>
          <a:p>
            <a:pPr marL="547688" lvl="1" indent="-273050">
              <a:lnSpc>
                <a:spcPct val="80000"/>
              </a:lnSpc>
            </a:pPr>
            <a:r>
              <a:rPr lang="cs-CZ" altLang="cs-CZ" sz="2200" dirty="0" smtClean="0">
                <a:latin typeface="Arial" charset="0"/>
              </a:rPr>
              <a:t>6) občané/zákazníci – výsledky</a:t>
            </a:r>
          </a:p>
          <a:p>
            <a:pPr marL="547688" lvl="1" indent="-273050">
              <a:lnSpc>
                <a:spcPct val="80000"/>
              </a:lnSpc>
            </a:pPr>
            <a:r>
              <a:rPr lang="cs-CZ" altLang="cs-CZ" sz="2200" dirty="0" smtClean="0">
                <a:latin typeface="Arial" charset="0"/>
              </a:rPr>
              <a:t>7) zaměstnanci – výsledky</a:t>
            </a:r>
          </a:p>
          <a:p>
            <a:pPr marL="547688" lvl="1" indent="-273050">
              <a:lnSpc>
                <a:spcPct val="80000"/>
              </a:lnSpc>
            </a:pPr>
            <a:r>
              <a:rPr lang="cs-CZ" altLang="cs-CZ" sz="2200" dirty="0" smtClean="0">
                <a:latin typeface="Arial" charset="0"/>
              </a:rPr>
              <a:t>8) společnost – výsledky</a:t>
            </a:r>
          </a:p>
          <a:p>
            <a:pPr marL="547688" lvl="1" indent="-273050">
              <a:lnSpc>
                <a:spcPct val="80000"/>
              </a:lnSpc>
            </a:pPr>
            <a:r>
              <a:rPr lang="cs-CZ" altLang="cs-CZ" sz="2200" dirty="0" smtClean="0">
                <a:latin typeface="Arial" charset="0"/>
              </a:rPr>
              <a:t>9) klíčové výsledky výkonnosti</a:t>
            </a:r>
            <a:endParaRPr lang="cs-CZ" altLang="cs-CZ" sz="22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3631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Poskytování veřejných služeb obcemi, Teorie a praxe rozvoje měst a obcí, Ing. Jiří Velinský, 22. 11. 2013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58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CAF IV.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smtClean="0"/>
              <a:t>4 hlavní cíle</a:t>
            </a:r>
          </a:p>
          <a:p>
            <a:pPr marL="547688" lvl="1" indent="-273050">
              <a:lnSpc>
                <a:spcPct val="80000"/>
              </a:lnSpc>
            </a:pPr>
            <a:r>
              <a:rPr lang="cs-CZ" altLang="cs-CZ" sz="2200" dirty="0" smtClean="0">
                <a:latin typeface="Arial" charset="0"/>
              </a:rPr>
              <a:t>1) seznámení veřejná správy s principy TQM, změnit princip PD na PDCA</a:t>
            </a:r>
          </a:p>
          <a:p>
            <a:pPr marL="547688" lvl="1" indent="-273050">
              <a:lnSpc>
                <a:spcPct val="80000"/>
              </a:lnSpc>
            </a:pPr>
            <a:r>
              <a:rPr lang="cs-CZ" altLang="cs-CZ" sz="2200" dirty="0" smtClean="0">
                <a:latin typeface="Arial" charset="0"/>
              </a:rPr>
              <a:t>2</a:t>
            </a:r>
            <a:r>
              <a:rPr lang="cs-CZ" altLang="cs-CZ" sz="2200" dirty="0">
                <a:latin typeface="Arial" charset="0"/>
              </a:rPr>
              <a:t>) </a:t>
            </a:r>
            <a:r>
              <a:rPr lang="cs-CZ" altLang="cs-CZ" sz="2200" dirty="0" smtClean="0">
                <a:latin typeface="Arial" charset="0"/>
              </a:rPr>
              <a:t>usnadňovat sebehodnocení úřadu a poskytovat informace pro jeho zlepšení</a:t>
            </a:r>
            <a:endParaRPr lang="cs-CZ" altLang="cs-CZ" sz="2200" dirty="0">
              <a:latin typeface="Arial" charset="0"/>
            </a:endParaRPr>
          </a:p>
          <a:p>
            <a:pPr marL="547688" lvl="1" indent="-273050">
              <a:lnSpc>
                <a:spcPct val="80000"/>
              </a:lnSpc>
            </a:pPr>
            <a:r>
              <a:rPr lang="cs-CZ" altLang="cs-CZ" sz="2200" dirty="0">
                <a:latin typeface="Arial" charset="0"/>
              </a:rPr>
              <a:t>3) </a:t>
            </a:r>
            <a:r>
              <a:rPr lang="cs-CZ" altLang="cs-CZ" sz="2200" dirty="0" smtClean="0">
                <a:latin typeface="Arial" charset="0"/>
              </a:rPr>
              <a:t>propojení různých nástrojů pro řízení kvality</a:t>
            </a:r>
          </a:p>
          <a:p>
            <a:pPr marL="547688" lvl="1" indent="-273050">
              <a:lnSpc>
                <a:spcPct val="80000"/>
              </a:lnSpc>
            </a:pPr>
            <a:r>
              <a:rPr lang="cs-CZ" altLang="cs-CZ" sz="2200" dirty="0" smtClean="0">
                <a:latin typeface="Arial" charset="0"/>
              </a:rPr>
              <a:t>4) usnadnění </a:t>
            </a:r>
            <a:r>
              <a:rPr lang="cs-CZ" altLang="cs-CZ" sz="2200" dirty="0" err="1" smtClean="0">
                <a:latin typeface="Arial" charset="0"/>
              </a:rPr>
              <a:t>benchmarkingu</a:t>
            </a:r>
            <a:r>
              <a:rPr lang="cs-CZ" altLang="cs-CZ" sz="2200" dirty="0" smtClean="0">
                <a:latin typeface="Arial" charset="0"/>
              </a:rPr>
              <a:t> a </a:t>
            </a:r>
            <a:r>
              <a:rPr lang="cs-CZ" altLang="cs-CZ" sz="2200" dirty="0" err="1" smtClean="0">
                <a:latin typeface="Arial" charset="0"/>
              </a:rPr>
              <a:t>benchlearningu</a:t>
            </a:r>
            <a:endParaRPr lang="cs-CZ" altLang="cs-CZ" sz="22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9470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Poskytování veřejných služeb obcemi, Teorie a praxe rozvoje měst a obcí, Ing. Jiří Velinský, 22. 11. 2013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59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Klíčové body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smtClean="0"/>
              <a:t>poskytované služby – občan hodnotí dostupnost, kvalitu a cenu</a:t>
            </a:r>
          </a:p>
          <a:p>
            <a:r>
              <a:rPr lang="cs-CZ" altLang="cs-CZ" dirty="0" smtClean="0"/>
              <a:t>mapování potřeb poptávkové strany</a:t>
            </a:r>
          </a:p>
          <a:p>
            <a:r>
              <a:rPr lang="cs-CZ" altLang="cs-CZ" dirty="0" smtClean="0"/>
              <a:t>externí zajišťování služeb</a:t>
            </a:r>
          </a:p>
          <a:p>
            <a:r>
              <a:rPr lang="cs-CZ" altLang="cs-CZ" dirty="0" smtClean="0"/>
              <a:t>stanovení výše výdajů na služby</a:t>
            </a:r>
          </a:p>
          <a:p>
            <a:r>
              <a:rPr lang="cs-CZ" altLang="cs-CZ" dirty="0" smtClean="0"/>
              <a:t>stanovení ceny poskytovaných služeb</a:t>
            </a:r>
          </a:p>
          <a:p>
            <a:r>
              <a:rPr lang="cs-CZ" altLang="cs-CZ" dirty="0" smtClean="0"/>
              <a:t>řízení kvality, standardy kvality</a:t>
            </a:r>
          </a:p>
          <a:p>
            <a:r>
              <a:rPr lang="cs-CZ" altLang="cs-CZ" dirty="0" smtClean="0"/>
              <a:t>systémy řízení kvality</a:t>
            </a:r>
          </a:p>
          <a:p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3331642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Poskytování veřejných služeb obcemi, Teorie a praxe rozvoje měst a obcí, Ing. Jiří Velinský, 22. 11. 2013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6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Alokační činnost obcí I.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smtClean="0"/>
              <a:t>tradiční činností územní samosprávy je alokační činnost, která souvisí se zabezpečováním čistých a smíšených veřejných statků, u nichž dochází k selhání trhu</a:t>
            </a:r>
          </a:p>
          <a:p>
            <a:r>
              <a:rPr lang="cs-CZ" altLang="cs-CZ" dirty="0" smtClean="0"/>
              <a:t>u čistých veřejných statků je kvantita i kvalita statku nedělitelná mezi spotřebiteli</a:t>
            </a:r>
            <a:r>
              <a:rPr lang="cs-CZ" altLang="cs-CZ" dirty="0"/>
              <a:t> </a:t>
            </a:r>
            <a:r>
              <a:rPr lang="cs-CZ" altLang="cs-CZ" dirty="0" smtClean="0"/>
              <a:t>– nelze určit podíl jednotlivce na spotřebě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Poskytování veřejných služeb obcemi, Teorie a praxe rozvoje měst a obcí, Ing. Jiří Velinský, 22. 11. 2013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60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Děkuji za pozornost!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smtClean="0"/>
              <a:t>Ing. Jiří </a:t>
            </a:r>
            <a:r>
              <a:rPr lang="cs-CZ" altLang="cs-CZ" dirty="0" err="1" smtClean="0"/>
              <a:t>Velinský</a:t>
            </a:r>
            <a:endParaRPr lang="cs-CZ" altLang="cs-CZ" dirty="0"/>
          </a:p>
          <a:p>
            <a:r>
              <a:rPr lang="cs-CZ" altLang="cs-CZ" dirty="0" smtClean="0"/>
              <a:t>jiri.velinsky@econ.muni.cz</a:t>
            </a:r>
          </a:p>
        </p:txBody>
      </p:sp>
    </p:spTree>
    <p:extLst>
      <p:ext uri="{BB962C8B-B14F-4D97-AF65-F5344CB8AC3E}">
        <p14:creationId xmlns:p14="http://schemas.microsoft.com/office/powerpoint/2010/main" val="2813303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Poskytování veřejných služeb obcemi, Teorie a praxe rozvoje měst a obcí, Ing. Jiří Velinský, 22. 11. 2013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7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Alokační činnost obcí II.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smtClean="0"/>
              <a:t>u smíšených veřejných statků je kvantita dělitelná, takže lze určit podíl jednotlivce na spotřebě statku, ale je nedělitelná kvalita</a:t>
            </a:r>
          </a:p>
          <a:p>
            <a:r>
              <a:rPr lang="cs-CZ" altLang="cs-CZ" dirty="0" smtClean="0"/>
              <a:t>u veřejných statků může dojít k nadspotřebě, snížení kvality veřejného statku pro všechny spotřebitele v důsledku přetížení (návalu)</a:t>
            </a:r>
          </a:p>
        </p:txBody>
      </p:sp>
    </p:spTree>
    <p:extLst>
      <p:ext uri="{BB962C8B-B14F-4D97-AF65-F5344CB8AC3E}">
        <p14:creationId xmlns:p14="http://schemas.microsoft.com/office/powerpoint/2010/main" val="3183683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Poskytování veřejných služeb obcemi, Teorie a praxe rozvoje měst a obcí, Ing. Jiří Velinský, 22. 11. 2013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8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Veřejné služby I.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služba </a:t>
            </a:r>
            <a:r>
              <a:rPr lang="cs-CZ" dirty="0"/>
              <a:t>vytvořená, organizovaná nebo regulovaná orgánem veřejné správy. A to proto, aby byla poskytována způsobem, který lze považovat za nezbytný pro uspokojení společenských potřeb při respektování principu </a:t>
            </a:r>
            <a:r>
              <a:rPr lang="cs-CZ" dirty="0" smtClean="0"/>
              <a:t>subsidiarity (dle usnesení </a:t>
            </a:r>
            <a:r>
              <a:rPr lang="cs-CZ" dirty="0"/>
              <a:t>vlády ČR č. </a:t>
            </a:r>
            <a:r>
              <a:rPr lang="cs-CZ" dirty="0" smtClean="0"/>
              <a:t>164 ze dne 20. února 2002  k návrhu věcného záměru zákona o standardizaci vybraných veřejných služeb)</a:t>
            </a: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1340144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Poskytování veřejných služeb obcemi, Teorie a praxe rozvoje měst a obcí, Ing. Jiří Velinský, 22. 11. 2013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9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Veřejné služby II.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všechny úrovně veřejné správy – služba pro občana</a:t>
            </a:r>
          </a:p>
          <a:p>
            <a:r>
              <a:rPr lang="cs-CZ" altLang="cs-CZ" dirty="0" smtClean="0"/>
              <a:t>občana obvykle nezajímá způsob vnitřního uspořádání veřejné správy</a:t>
            </a:r>
          </a:p>
          <a:p>
            <a:r>
              <a:rPr lang="cs-CZ" altLang="cs-CZ" dirty="0" smtClean="0"/>
              <a:t>občana zajímá</a:t>
            </a:r>
            <a:endParaRPr lang="cs-CZ" altLang="cs-CZ" dirty="0"/>
          </a:p>
          <a:p>
            <a:pPr marL="547688" lvl="1" indent="-273050">
              <a:lnSpc>
                <a:spcPct val="80000"/>
              </a:lnSpc>
            </a:pPr>
            <a:r>
              <a:rPr lang="cs-CZ" altLang="cs-CZ" sz="2200" dirty="0" smtClean="0">
                <a:latin typeface="Arial" charset="0"/>
              </a:rPr>
              <a:t>dostupnost poskytované služby</a:t>
            </a:r>
          </a:p>
          <a:p>
            <a:pPr marL="547688" lvl="1" indent="-273050">
              <a:lnSpc>
                <a:spcPct val="80000"/>
              </a:lnSpc>
            </a:pPr>
            <a:r>
              <a:rPr lang="cs-CZ" altLang="cs-CZ" sz="2200" dirty="0" smtClean="0">
                <a:latin typeface="Arial" charset="0"/>
              </a:rPr>
              <a:t>kvalita služby</a:t>
            </a:r>
          </a:p>
          <a:p>
            <a:pPr marL="547688" lvl="1" indent="-273050">
              <a:lnSpc>
                <a:spcPct val="80000"/>
              </a:lnSpc>
            </a:pPr>
            <a:r>
              <a:rPr lang="cs-CZ" altLang="cs-CZ" sz="2200" dirty="0" smtClean="0">
                <a:latin typeface="Arial" charset="0"/>
              </a:rPr>
              <a:t>cena služby</a:t>
            </a:r>
            <a:endParaRPr lang="cs-CZ" altLang="cs-CZ" sz="22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341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F_prezentace_okrova_sablona">
  <a:themeElements>
    <a:clrScheme name="BÉŽOVÁ základní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základní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základní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základní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základní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základní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základní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ESF_prezentace_okrova_sablona</Template>
  <TotalTime>1208</TotalTime>
  <Words>3775</Words>
  <Application>Microsoft Office PowerPoint</Application>
  <PresentationFormat>Předvádění na obrazovce (4:3)</PresentationFormat>
  <Paragraphs>522</Paragraphs>
  <Slides>60</Slides>
  <Notes>60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60</vt:i4>
      </vt:variant>
    </vt:vector>
  </HeadingPairs>
  <TitlesOfParts>
    <vt:vector size="62" baseType="lpstr">
      <vt:lpstr>ESF_prezentace_okrova_sablona</vt:lpstr>
      <vt:lpstr>BÉŽOVÁ TITL</vt:lpstr>
      <vt:lpstr>Poskytování veřejných služeb obcemi – tutoriál 04</vt:lpstr>
      <vt:lpstr>Na odlehčení</vt:lpstr>
      <vt:lpstr>Program</vt:lpstr>
      <vt:lpstr>Teorie statků I.</vt:lpstr>
      <vt:lpstr>Teorie statků II.</vt:lpstr>
      <vt:lpstr>Alokační činnost obcí I.</vt:lpstr>
      <vt:lpstr>Alokační činnost obcí II.</vt:lpstr>
      <vt:lpstr>Veřejné služby I.</vt:lpstr>
      <vt:lpstr>Veřejné služby II.</vt:lpstr>
      <vt:lpstr>Veřejné služby III.</vt:lpstr>
      <vt:lpstr>Věcné veřejné služby I.</vt:lpstr>
      <vt:lpstr>Věcné veřejné služby II.</vt:lpstr>
      <vt:lpstr>Dostupnost místních veřejných služeb</vt:lpstr>
      <vt:lpstr>Dostupnost a kvalita místních veřejných služeb</vt:lpstr>
      <vt:lpstr>Způsoby poskytování veřejných služeb</vt:lpstr>
      <vt:lpstr>Odlišnosti při poskytování veřejných služeb</vt:lpstr>
      <vt:lpstr>Vlastními silami versus externě</vt:lpstr>
      <vt:lpstr>Externí zajištění</vt:lpstr>
      <vt:lpstr>Přínosy externího zajištění služeb</vt:lpstr>
      <vt:lpstr>Externí zajištění služeb – studie I.</vt:lpstr>
      <vt:lpstr>Externí zajištění služeb – studie II.</vt:lpstr>
      <vt:lpstr>Omezení pro externí zajištění služeb</vt:lpstr>
      <vt:lpstr>Stanovení výše výdajů na službu</vt:lpstr>
      <vt:lpstr>Stanovení ceny poskytované služby</vt:lpstr>
      <vt:lpstr>Poplatek za poskytování služby</vt:lpstr>
      <vt:lpstr>Hodnocení poskytovaných služeb I.</vt:lpstr>
      <vt:lpstr>Hodnocení poskytovaných služeb II.</vt:lpstr>
      <vt:lpstr>Hodnocení poskytovaných služeb III.</vt:lpstr>
      <vt:lpstr>Důvody pro analýzu a hodnocení poskytovaných služeb</vt:lpstr>
      <vt:lpstr>Zvýšení účinnosti vynakládaných finančních prostředků</vt:lpstr>
      <vt:lpstr>Zavádění změn</vt:lpstr>
      <vt:lpstr>Kvalita</vt:lpstr>
      <vt:lpstr>Řízení kvality</vt:lpstr>
      <vt:lpstr>Metoda PDCA</vt:lpstr>
      <vt:lpstr>Meskimenův zákon</vt:lpstr>
      <vt:lpstr>Důležité aspekty u poskytování služeb</vt:lpstr>
      <vt:lpstr>Standardy kvality veřejných služeb</vt:lpstr>
      <vt:lpstr>Typy standardů kvality veřejných služeb</vt:lpstr>
      <vt:lpstr>Nebezpečí absolutních standardů</vt:lpstr>
      <vt:lpstr>Relativní standardy</vt:lpstr>
      <vt:lpstr>Standardy kvality veřejných služeb – novinka? I.</vt:lpstr>
      <vt:lpstr>Standardy kvality veřejných služeb – novinka? II.</vt:lpstr>
      <vt:lpstr>Příklad standardů v oblasti veřejné dopravy I.</vt:lpstr>
      <vt:lpstr>Příklad standardů v oblasti veřejné dopravy II.</vt:lpstr>
      <vt:lpstr>Příklad standardů v oblasti veřejné dopravy III.</vt:lpstr>
      <vt:lpstr>Na odlehčení</vt:lpstr>
      <vt:lpstr>Metody hodnocení kvality</vt:lpstr>
      <vt:lpstr>ISO I.</vt:lpstr>
      <vt:lpstr>ISO II.</vt:lpstr>
      <vt:lpstr>ISO III.</vt:lpstr>
      <vt:lpstr>TQM I.</vt:lpstr>
      <vt:lpstr>TQM II.</vt:lpstr>
      <vt:lpstr>EFQM I. </vt:lpstr>
      <vt:lpstr>EFQM II.</vt:lpstr>
      <vt:lpstr>CAF I.</vt:lpstr>
      <vt:lpstr>CAF II.</vt:lpstr>
      <vt:lpstr>CAF III.</vt:lpstr>
      <vt:lpstr>CAF IV.</vt:lpstr>
      <vt:lpstr>Klíčové body</vt:lpstr>
      <vt:lpstr>Děkuji za pozornost!</vt:lpstr>
    </vt:vector>
  </TitlesOfParts>
  <Company>ATC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Velinsky</dc:creator>
  <cp:lastModifiedBy>Velinsky</cp:lastModifiedBy>
  <cp:revision>83</cp:revision>
  <dcterms:created xsi:type="dcterms:W3CDTF">2013-11-06T13:20:55Z</dcterms:created>
  <dcterms:modified xsi:type="dcterms:W3CDTF">2014-11-22T09:22:39Z</dcterms:modified>
</cp:coreProperties>
</file>