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85" r:id="rId1"/>
  </p:sldMasterIdLst>
  <p:sldIdLst>
    <p:sldId id="256" r:id="rId2"/>
    <p:sldId id="257" r:id="rId3"/>
    <p:sldId id="269" r:id="rId4"/>
    <p:sldId id="258" r:id="rId5"/>
    <p:sldId id="259" r:id="rId6"/>
    <p:sldId id="260" r:id="rId7"/>
    <p:sldId id="261" r:id="rId8"/>
    <p:sldId id="262" r:id="rId9"/>
    <p:sldId id="263" r:id="rId10"/>
    <p:sldId id="266" r:id="rId11"/>
    <p:sldId id="268" r:id="rId12"/>
    <p:sldId id="267" r:id="rId13"/>
  </p:sldIdLst>
  <p:sldSz cx="9144000" cy="6858000" type="screen4x3"/>
  <p:notesSz cx="6858000" cy="97155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Средний стиль 2 - акцент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4" d="100"/>
          <a:sy n="64" d="100"/>
        </p:scale>
        <p:origin x="-1482"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folie">
    <p:spTree>
      <p:nvGrpSpPr>
        <p:cNvPr id="1" name=""/>
        <p:cNvGrpSpPr/>
        <p:nvPr/>
      </p:nvGrpSpPr>
      <p:grpSpPr>
        <a:xfrm>
          <a:off x="0" y="0"/>
          <a:ext cx="0" cy="0"/>
          <a:chOff x="0" y="0"/>
          <a:chExt cx="0" cy="0"/>
        </a:xfrm>
      </p:grpSpPr>
      <p:sp>
        <p:nvSpPr>
          <p:cNvPr id="4" name="Freeform 7"/>
          <p:cNvSpPr>
            <a:spLocks noChangeArrowheads="1"/>
          </p:cNvSpPr>
          <p:nvPr/>
        </p:nvSpPr>
        <p:spPr bwMode="auto">
          <a:xfrm>
            <a:off x="609600" y="1219200"/>
            <a:ext cx="7924800" cy="914400"/>
          </a:xfrm>
          <a:custGeom>
            <a:avLst/>
            <a:gdLst/>
            <a:ahLst/>
            <a:cxnLst>
              <a:cxn ang="0">
                <a:pos x="0" y="1000"/>
              </a:cxn>
              <a:cxn ang="0">
                <a:pos x="0" y="0"/>
              </a:cxn>
              <a:cxn ang="0">
                <a:pos x="1000" y="0"/>
              </a:cxn>
            </a:cxnLst>
            <a:rect l="0" t="0" r="r" b="b"/>
            <a:pathLst>
              <a:path w="1000" h="1000">
                <a:moveTo>
                  <a:pt x="0" y="1000"/>
                </a:moveTo>
                <a:lnTo>
                  <a:pt x="0" y="0"/>
                </a:lnTo>
                <a:lnTo>
                  <a:pt x="1000" y="0"/>
                </a:lnTo>
              </a:path>
            </a:pathLst>
          </a:custGeom>
          <a:noFill/>
          <a:ln w="25400" cap="flat" cmpd="sng">
            <a:solidFill>
              <a:schemeClr val="accent1"/>
            </a:solidFill>
            <a:prstDash val="solid"/>
            <a:miter lim="800000"/>
            <a:headEnd/>
            <a:tailEnd/>
          </a:ln>
        </p:spPr>
        <p:txBody>
          <a:bodyPr/>
          <a:lstStyle/>
          <a:p>
            <a:pPr>
              <a:defRPr/>
            </a:pPr>
            <a:endParaRPr lang="de-AT">
              <a:cs typeface="+mn-cs"/>
            </a:endParaRPr>
          </a:p>
        </p:txBody>
      </p:sp>
      <p:sp>
        <p:nvSpPr>
          <p:cNvPr id="5" name="Line 8"/>
          <p:cNvSpPr>
            <a:spLocks noChangeShapeType="1"/>
          </p:cNvSpPr>
          <p:nvPr/>
        </p:nvSpPr>
        <p:spPr bwMode="auto">
          <a:xfrm>
            <a:off x="1981200" y="3962400"/>
            <a:ext cx="6511925" cy="0"/>
          </a:xfrm>
          <a:prstGeom prst="line">
            <a:avLst/>
          </a:prstGeom>
          <a:noFill/>
          <a:ln w="19050">
            <a:solidFill>
              <a:schemeClr val="accent1"/>
            </a:solidFill>
            <a:round/>
            <a:headEnd/>
            <a:tailEnd/>
          </a:ln>
          <a:effectLst/>
        </p:spPr>
        <p:txBody>
          <a:bodyPr/>
          <a:lstStyle/>
          <a:p>
            <a:pPr>
              <a:defRPr/>
            </a:pPr>
            <a:endParaRPr lang="de-AT">
              <a:cs typeface="+mn-cs"/>
            </a:endParaRPr>
          </a:p>
        </p:txBody>
      </p:sp>
      <p:sp>
        <p:nvSpPr>
          <p:cNvPr id="442370" name="Rectangle 2"/>
          <p:cNvSpPr>
            <a:spLocks noGrp="1" noChangeArrowheads="1"/>
          </p:cNvSpPr>
          <p:nvPr>
            <p:ph type="ctrTitle"/>
          </p:nvPr>
        </p:nvSpPr>
        <p:spPr>
          <a:xfrm>
            <a:off x="914400" y="1524000"/>
            <a:ext cx="7623175" cy="1752600"/>
          </a:xfrm>
        </p:spPr>
        <p:txBody>
          <a:bodyPr/>
          <a:lstStyle>
            <a:lvl1pPr>
              <a:defRPr sz="5000"/>
            </a:lvl1pPr>
          </a:lstStyle>
          <a:p>
            <a:r>
              <a:rPr lang="ru-RU" altLang="en-US" smtClean="0"/>
              <a:t>Образец заголовка</a:t>
            </a:r>
            <a:endParaRPr lang="de-AT" altLang="en-US"/>
          </a:p>
        </p:txBody>
      </p:sp>
      <p:sp>
        <p:nvSpPr>
          <p:cNvPr id="442371" name="Rectangle 3"/>
          <p:cNvSpPr>
            <a:spLocks noGrp="1" noChangeArrowheads="1"/>
          </p:cNvSpPr>
          <p:nvPr>
            <p:ph type="subTitle" idx="1"/>
          </p:nvPr>
        </p:nvSpPr>
        <p:spPr>
          <a:xfrm>
            <a:off x="1981200" y="3962400"/>
            <a:ext cx="6553200" cy="1752600"/>
          </a:xfrm>
        </p:spPr>
        <p:txBody>
          <a:bodyPr/>
          <a:lstStyle>
            <a:lvl1pPr marL="0" indent="0">
              <a:buFont typeface="Wingdings" pitchFamily="2" charset="2"/>
              <a:buNone/>
              <a:defRPr sz="2800"/>
            </a:lvl1pPr>
          </a:lstStyle>
          <a:p>
            <a:r>
              <a:rPr lang="ru-RU" altLang="en-US" smtClean="0"/>
              <a:t>Образец подзаголовка</a:t>
            </a:r>
            <a:endParaRPr lang="de-AT" altLang="en-US"/>
          </a:p>
        </p:txBody>
      </p:sp>
      <p:sp>
        <p:nvSpPr>
          <p:cNvPr id="6" name="Rectangle 4"/>
          <p:cNvSpPr>
            <a:spLocks noGrp="1" noChangeArrowheads="1"/>
          </p:cNvSpPr>
          <p:nvPr>
            <p:ph type="dt" sz="half" idx="10"/>
          </p:nvPr>
        </p:nvSpPr>
        <p:spPr/>
        <p:txBody>
          <a:bodyPr/>
          <a:lstStyle>
            <a:lvl1pPr>
              <a:defRPr/>
            </a:lvl1pPr>
          </a:lstStyle>
          <a:p>
            <a:pPr>
              <a:defRPr/>
            </a:pPr>
            <a:r>
              <a:rPr lang="en-US" altLang="en-US"/>
              <a:t>Sep 20, 2013</a:t>
            </a:r>
            <a:endParaRPr lang="de-AT" altLang="en-US"/>
          </a:p>
        </p:txBody>
      </p:sp>
      <p:sp>
        <p:nvSpPr>
          <p:cNvPr id="7" name="Rectangle 5"/>
          <p:cNvSpPr>
            <a:spLocks noGrp="1" noChangeArrowheads="1"/>
          </p:cNvSpPr>
          <p:nvPr>
            <p:ph type="ftr" sz="quarter" idx="11"/>
          </p:nvPr>
        </p:nvSpPr>
        <p:spPr>
          <a:xfrm>
            <a:off x="3124200" y="6243638"/>
            <a:ext cx="2895600" cy="457200"/>
          </a:xfrm>
        </p:spPr>
        <p:txBody>
          <a:bodyPr/>
          <a:lstStyle>
            <a:lvl1pPr>
              <a:defRPr/>
            </a:lvl1pPr>
          </a:lstStyle>
          <a:p>
            <a:pPr>
              <a:defRPr/>
            </a:pPr>
            <a:r>
              <a:rPr lang="de-AT" altLang="en-US"/>
              <a:t>Hackl, Econometrics </a:t>
            </a:r>
          </a:p>
        </p:txBody>
      </p:sp>
      <p:sp>
        <p:nvSpPr>
          <p:cNvPr id="8" name="Rectangle 6"/>
          <p:cNvSpPr>
            <a:spLocks noGrp="1" noChangeArrowheads="1"/>
          </p:cNvSpPr>
          <p:nvPr>
            <p:ph type="sldNum" sz="quarter" idx="12"/>
          </p:nvPr>
        </p:nvSpPr>
        <p:spPr/>
        <p:txBody>
          <a:bodyPr/>
          <a:lstStyle>
            <a:lvl1pPr>
              <a:defRPr/>
            </a:lvl1pPr>
          </a:lstStyle>
          <a:p>
            <a:pPr>
              <a:defRPr/>
            </a:pPr>
            <a:fld id="{0EF5305E-9487-4C57-B9D9-28D8E13B0594}" type="slidenum">
              <a:rPr lang="de-AT" altLang="en-US"/>
              <a:pPr>
                <a:defRPr/>
              </a:pPr>
              <a:t>‹#›</a:t>
            </a:fld>
            <a:endParaRPr lang="de-AT"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ru-RU" smtClean="0"/>
              <a:t>Образец заголовка</a:t>
            </a:r>
            <a:endParaRPr lang="de-AT"/>
          </a:p>
        </p:txBody>
      </p:sp>
      <p:sp>
        <p:nvSpPr>
          <p:cNvPr id="3" name="Vertikaler Textplatzhalt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5"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6" name="Rectangle 6"/>
          <p:cNvSpPr>
            <a:spLocks noGrp="1" noChangeArrowheads="1"/>
          </p:cNvSpPr>
          <p:nvPr>
            <p:ph type="sldNum" sz="quarter" idx="12"/>
          </p:nvPr>
        </p:nvSpPr>
        <p:spPr>
          <a:ln/>
        </p:spPr>
        <p:txBody>
          <a:bodyPr/>
          <a:lstStyle>
            <a:lvl1pPr>
              <a:defRPr/>
            </a:lvl1pPr>
          </a:lstStyle>
          <a:p>
            <a:pPr>
              <a:defRPr/>
            </a:pPr>
            <a:fld id="{E3CCF08A-757A-4C18-BB01-E9941BE0D054}" type="slidenum">
              <a:rPr lang="de-AT" altLang="en-US"/>
              <a:pPr>
                <a:defRPr/>
              </a:pPr>
              <a:t>‹#›</a:t>
            </a:fld>
            <a:endParaRPr lang="de-AT"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77813"/>
            <a:ext cx="2057400" cy="5853112"/>
          </a:xfrm>
        </p:spPr>
        <p:txBody>
          <a:bodyPr vert="eaVert"/>
          <a:lstStyle/>
          <a:p>
            <a:r>
              <a:rPr lang="ru-RU" smtClean="0"/>
              <a:t>Образец заголовка</a:t>
            </a:r>
            <a:endParaRPr lang="de-AT"/>
          </a:p>
        </p:txBody>
      </p:sp>
      <p:sp>
        <p:nvSpPr>
          <p:cNvPr id="3" name="Vertikaler Textplatzhalter 2"/>
          <p:cNvSpPr>
            <a:spLocks noGrp="1"/>
          </p:cNvSpPr>
          <p:nvPr>
            <p:ph type="body" orient="vert" idx="1"/>
          </p:nvPr>
        </p:nvSpPr>
        <p:spPr>
          <a:xfrm>
            <a:off x="457200" y="277813"/>
            <a:ext cx="6019800" cy="5853112"/>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5"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6" name="Rectangle 6"/>
          <p:cNvSpPr>
            <a:spLocks noGrp="1" noChangeArrowheads="1"/>
          </p:cNvSpPr>
          <p:nvPr>
            <p:ph type="sldNum" sz="quarter" idx="12"/>
          </p:nvPr>
        </p:nvSpPr>
        <p:spPr>
          <a:ln/>
        </p:spPr>
        <p:txBody>
          <a:bodyPr/>
          <a:lstStyle>
            <a:lvl1pPr>
              <a:defRPr/>
            </a:lvl1pPr>
          </a:lstStyle>
          <a:p>
            <a:pPr>
              <a:defRPr/>
            </a:pPr>
            <a:fld id="{E5538E77-E569-418D-AC85-45F94562278F}" type="slidenum">
              <a:rPr lang="de-AT" altLang="en-US"/>
              <a:pPr>
                <a:defRPr/>
              </a:pPr>
              <a:t>‹#›</a:t>
            </a:fld>
            <a:endParaRPr lang="de-AT"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el und Tabelle">
    <p:spTree>
      <p:nvGrpSpPr>
        <p:cNvPr id="1" name=""/>
        <p:cNvGrpSpPr/>
        <p:nvPr/>
      </p:nvGrpSpPr>
      <p:grpSpPr>
        <a:xfrm>
          <a:off x="0" y="0"/>
          <a:ext cx="0" cy="0"/>
          <a:chOff x="0" y="0"/>
          <a:chExt cx="0" cy="0"/>
        </a:xfrm>
      </p:grpSpPr>
      <p:sp>
        <p:nvSpPr>
          <p:cNvPr id="2" name="Titel 1"/>
          <p:cNvSpPr>
            <a:spLocks noGrp="1"/>
          </p:cNvSpPr>
          <p:nvPr>
            <p:ph type="title"/>
          </p:nvPr>
        </p:nvSpPr>
        <p:spPr>
          <a:xfrm>
            <a:off x="457200" y="277813"/>
            <a:ext cx="8229600" cy="1139825"/>
          </a:xfrm>
        </p:spPr>
        <p:txBody>
          <a:bodyPr/>
          <a:lstStyle/>
          <a:p>
            <a:r>
              <a:rPr lang="ru-RU" smtClean="0"/>
              <a:t>Образец заголовка</a:t>
            </a:r>
            <a:endParaRPr lang="de-AT"/>
          </a:p>
        </p:txBody>
      </p:sp>
      <p:sp>
        <p:nvSpPr>
          <p:cNvPr id="3" name="Tabellenplatzhalter 2"/>
          <p:cNvSpPr>
            <a:spLocks noGrp="1"/>
          </p:cNvSpPr>
          <p:nvPr>
            <p:ph type="tbl" idx="1"/>
          </p:nvPr>
        </p:nvSpPr>
        <p:spPr>
          <a:xfrm>
            <a:off x="457200" y="1600200"/>
            <a:ext cx="8229600" cy="4530725"/>
          </a:xfrm>
        </p:spPr>
        <p:txBody>
          <a:bodyPr/>
          <a:lstStyle/>
          <a:p>
            <a:pPr lvl="0"/>
            <a:r>
              <a:rPr lang="ru-RU" noProof="0" smtClean="0"/>
              <a:t>Вставка таблицы</a:t>
            </a:r>
            <a:endParaRPr lang="de-AT" noProof="0" smtClean="0"/>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5"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6" name="Rectangle 6"/>
          <p:cNvSpPr>
            <a:spLocks noGrp="1" noChangeArrowheads="1"/>
          </p:cNvSpPr>
          <p:nvPr>
            <p:ph type="sldNum" sz="quarter" idx="12"/>
          </p:nvPr>
        </p:nvSpPr>
        <p:spPr>
          <a:ln/>
        </p:spPr>
        <p:txBody>
          <a:bodyPr/>
          <a:lstStyle>
            <a:lvl1pPr>
              <a:defRPr/>
            </a:lvl1pPr>
          </a:lstStyle>
          <a:p>
            <a:pPr>
              <a:defRPr/>
            </a:pPr>
            <a:fld id="{0E76E4AB-D9D3-4024-BBAC-00C7F42573E1}" type="slidenum">
              <a:rPr lang="de-AT" altLang="en-US"/>
              <a:pPr>
                <a:defRPr/>
              </a:pPr>
              <a:t>‹#›</a:t>
            </a:fld>
            <a:endParaRPr lang="de-AT" alt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el, Text und Inhalt">
    <p:spTree>
      <p:nvGrpSpPr>
        <p:cNvPr id="1" name=""/>
        <p:cNvGrpSpPr/>
        <p:nvPr/>
      </p:nvGrpSpPr>
      <p:grpSpPr>
        <a:xfrm>
          <a:off x="0" y="0"/>
          <a:ext cx="0" cy="0"/>
          <a:chOff x="0" y="0"/>
          <a:chExt cx="0" cy="0"/>
        </a:xfrm>
      </p:grpSpPr>
      <p:sp>
        <p:nvSpPr>
          <p:cNvPr id="2" name="Titel 1"/>
          <p:cNvSpPr>
            <a:spLocks noGrp="1"/>
          </p:cNvSpPr>
          <p:nvPr>
            <p:ph type="title"/>
          </p:nvPr>
        </p:nvSpPr>
        <p:spPr>
          <a:xfrm>
            <a:off x="457200" y="277813"/>
            <a:ext cx="8229600" cy="1139825"/>
          </a:xfrm>
        </p:spPr>
        <p:txBody>
          <a:bodyPr/>
          <a:lstStyle/>
          <a:p>
            <a:r>
              <a:rPr lang="ru-RU" smtClean="0"/>
              <a:t>Образец заголовка</a:t>
            </a:r>
            <a:endParaRPr lang="de-AT"/>
          </a:p>
        </p:txBody>
      </p:sp>
      <p:sp>
        <p:nvSpPr>
          <p:cNvPr id="3" name="Textplatzhalter 2"/>
          <p:cNvSpPr>
            <a:spLocks noGrp="1"/>
          </p:cNvSpPr>
          <p:nvPr>
            <p:ph type="body" sz="half" idx="1"/>
          </p:nvPr>
        </p:nvSpPr>
        <p:spPr>
          <a:xfrm>
            <a:off x="457200" y="1600200"/>
            <a:ext cx="4038600" cy="4530725"/>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4" name="Inhaltsplatzhalter 3"/>
          <p:cNvSpPr>
            <a:spLocks noGrp="1"/>
          </p:cNvSpPr>
          <p:nvPr>
            <p:ph sz="half" idx="2"/>
          </p:nvPr>
        </p:nvSpPr>
        <p:spPr>
          <a:xfrm>
            <a:off x="4648200" y="1600200"/>
            <a:ext cx="4038600" cy="4530725"/>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6"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7" name="Rectangle 6"/>
          <p:cNvSpPr>
            <a:spLocks noGrp="1" noChangeArrowheads="1"/>
          </p:cNvSpPr>
          <p:nvPr>
            <p:ph type="sldNum" sz="quarter" idx="12"/>
          </p:nvPr>
        </p:nvSpPr>
        <p:spPr>
          <a:ln/>
        </p:spPr>
        <p:txBody>
          <a:bodyPr/>
          <a:lstStyle>
            <a:lvl1pPr>
              <a:defRPr/>
            </a:lvl1pPr>
          </a:lstStyle>
          <a:p>
            <a:pPr>
              <a:defRPr/>
            </a:pPr>
            <a:fld id="{0DC78343-DC1D-4157-B723-CC654D4BD59D}" type="slidenum">
              <a:rPr lang="de-AT" altLang="en-US"/>
              <a:pPr>
                <a:defRPr/>
              </a:pPr>
              <a:t>‹#›</a:t>
            </a:fld>
            <a:endParaRPr lang="de-AT" alt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AndTwoObj" preserve="1">
  <p:cSld name="Titel, Text und zwei Inhalte">
    <p:spTree>
      <p:nvGrpSpPr>
        <p:cNvPr id="1" name=""/>
        <p:cNvGrpSpPr/>
        <p:nvPr/>
      </p:nvGrpSpPr>
      <p:grpSpPr>
        <a:xfrm>
          <a:off x="0" y="0"/>
          <a:ext cx="0" cy="0"/>
          <a:chOff x="0" y="0"/>
          <a:chExt cx="0" cy="0"/>
        </a:xfrm>
      </p:grpSpPr>
      <p:sp>
        <p:nvSpPr>
          <p:cNvPr id="2" name="Titel 1"/>
          <p:cNvSpPr>
            <a:spLocks noGrp="1"/>
          </p:cNvSpPr>
          <p:nvPr>
            <p:ph type="title"/>
          </p:nvPr>
        </p:nvSpPr>
        <p:spPr>
          <a:xfrm>
            <a:off x="457200" y="277813"/>
            <a:ext cx="8229600" cy="1139825"/>
          </a:xfrm>
        </p:spPr>
        <p:txBody>
          <a:bodyPr/>
          <a:lstStyle/>
          <a:p>
            <a:r>
              <a:rPr lang="ru-RU" smtClean="0"/>
              <a:t>Образец заголовка</a:t>
            </a:r>
            <a:endParaRPr lang="de-AT"/>
          </a:p>
        </p:txBody>
      </p:sp>
      <p:sp>
        <p:nvSpPr>
          <p:cNvPr id="3" name="Textplatzhalter 2"/>
          <p:cNvSpPr>
            <a:spLocks noGrp="1"/>
          </p:cNvSpPr>
          <p:nvPr>
            <p:ph type="body" sz="half" idx="1"/>
          </p:nvPr>
        </p:nvSpPr>
        <p:spPr>
          <a:xfrm>
            <a:off x="457200" y="1600200"/>
            <a:ext cx="4038600" cy="4530725"/>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4" name="Inhaltsplatzhalter 3"/>
          <p:cNvSpPr>
            <a:spLocks noGrp="1"/>
          </p:cNvSpPr>
          <p:nvPr>
            <p:ph sz="quarter" idx="2"/>
          </p:nvPr>
        </p:nvSpPr>
        <p:spPr>
          <a:xfrm>
            <a:off x="4648200" y="1600200"/>
            <a:ext cx="4038600" cy="2189163"/>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5" name="Inhaltsplatzhalter 4"/>
          <p:cNvSpPr>
            <a:spLocks noGrp="1"/>
          </p:cNvSpPr>
          <p:nvPr>
            <p:ph sz="quarter" idx="3"/>
          </p:nvPr>
        </p:nvSpPr>
        <p:spPr>
          <a:xfrm>
            <a:off x="4648200" y="3941763"/>
            <a:ext cx="4038600" cy="2189162"/>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6"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7"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8" name="Rectangle 6"/>
          <p:cNvSpPr>
            <a:spLocks noGrp="1" noChangeArrowheads="1"/>
          </p:cNvSpPr>
          <p:nvPr>
            <p:ph type="sldNum" sz="quarter" idx="12"/>
          </p:nvPr>
        </p:nvSpPr>
        <p:spPr>
          <a:ln/>
        </p:spPr>
        <p:txBody>
          <a:bodyPr/>
          <a:lstStyle>
            <a:lvl1pPr>
              <a:defRPr/>
            </a:lvl1pPr>
          </a:lstStyle>
          <a:p>
            <a:pPr>
              <a:defRPr/>
            </a:pPr>
            <a:fld id="{FED95A67-93DB-4FF6-9828-0EE5FDCFFD31}" type="slidenum">
              <a:rPr lang="de-AT" altLang="en-US"/>
              <a:pPr>
                <a:defRPr/>
              </a:pPr>
              <a:t>‹#›</a:t>
            </a:fld>
            <a:endParaRPr lang="de-AT"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ru-RU" smtClean="0"/>
              <a:t>Образец заголовка</a:t>
            </a:r>
            <a:endParaRPr lang="de-AT"/>
          </a:p>
        </p:txBody>
      </p:sp>
      <p:sp>
        <p:nvSpPr>
          <p:cNvPr id="3" name="Inhaltsplatzhalt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5"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6" name="Rectangle 6"/>
          <p:cNvSpPr>
            <a:spLocks noGrp="1" noChangeArrowheads="1"/>
          </p:cNvSpPr>
          <p:nvPr>
            <p:ph type="sldNum" sz="quarter" idx="12"/>
          </p:nvPr>
        </p:nvSpPr>
        <p:spPr>
          <a:ln/>
        </p:spPr>
        <p:txBody>
          <a:bodyPr/>
          <a:lstStyle>
            <a:lvl1pPr>
              <a:defRPr/>
            </a:lvl1pPr>
          </a:lstStyle>
          <a:p>
            <a:pPr>
              <a:defRPr/>
            </a:pPr>
            <a:fld id="{C26843DE-EC20-4D91-8EA8-F1F1109898BB}" type="slidenum">
              <a:rPr lang="de-AT" altLang="en-US"/>
              <a:pPr>
                <a:defRPr/>
              </a:pPr>
              <a:t>‹#›</a:t>
            </a:fld>
            <a:endParaRPr lang="de-AT"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lstStyle>
            <a:lvl1pPr algn="l">
              <a:defRPr sz="4000" b="1" cap="all"/>
            </a:lvl1pPr>
          </a:lstStyle>
          <a:p>
            <a:r>
              <a:rPr lang="ru-RU" smtClean="0"/>
              <a:t>Образец заголовка</a:t>
            </a:r>
            <a:endParaRPr lang="de-AT"/>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ru-RU" smtClean="0"/>
              <a:t>Образец текста</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5"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6" name="Rectangle 6"/>
          <p:cNvSpPr>
            <a:spLocks noGrp="1" noChangeArrowheads="1"/>
          </p:cNvSpPr>
          <p:nvPr>
            <p:ph type="sldNum" sz="quarter" idx="12"/>
          </p:nvPr>
        </p:nvSpPr>
        <p:spPr>
          <a:ln/>
        </p:spPr>
        <p:txBody>
          <a:bodyPr/>
          <a:lstStyle>
            <a:lvl1pPr>
              <a:defRPr/>
            </a:lvl1pPr>
          </a:lstStyle>
          <a:p>
            <a:pPr>
              <a:defRPr/>
            </a:pPr>
            <a:fld id="{9E0F29AE-DDF2-41D5-899D-E0757A3E7322}" type="slidenum">
              <a:rPr lang="de-AT" altLang="en-US"/>
              <a:pPr>
                <a:defRPr/>
              </a:pPr>
              <a:t>‹#›</a:t>
            </a:fld>
            <a:endParaRPr lang="de-AT"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ru-RU" smtClean="0"/>
              <a:t>Образец заголовка</a:t>
            </a:r>
            <a:endParaRPr lang="de-AT"/>
          </a:p>
        </p:txBody>
      </p:sp>
      <p:sp>
        <p:nvSpPr>
          <p:cNvPr id="3" name="Inhaltsplatzhalter 2"/>
          <p:cNvSpPr>
            <a:spLocks noGrp="1"/>
          </p:cNvSpPr>
          <p:nvPr>
            <p:ph sz="half" idx="1"/>
          </p:nvPr>
        </p:nvSpPr>
        <p:spPr>
          <a:xfrm>
            <a:off x="457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4" name="Inhaltsplatzhalter 3"/>
          <p:cNvSpPr>
            <a:spLocks noGrp="1"/>
          </p:cNvSpPr>
          <p:nvPr>
            <p:ph sz="half" idx="2"/>
          </p:nvPr>
        </p:nvSpPr>
        <p:spPr>
          <a:xfrm>
            <a:off x="4648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6"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7" name="Rectangle 6"/>
          <p:cNvSpPr>
            <a:spLocks noGrp="1" noChangeArrowheads="1"/>
          </p:cNvSpPr>
          <p:nvPr>
            <p:ph type="sldNum" sz="quarter" idx="12"/>
          </p:nvPr>
        </p:nvSpPr>
        <p:spPr>
          <a:ln/>
        </p:spPr>
        <p:txBody>
          <a:bodyPr/>
          <a:lstStyle>
            <a:lvl1pPr>
              <a:defRPr/>
            </a:lvl1pPr>
          </a:lstStyle>
          <a:p>
            <a:pPr>
              <a:defRPr/>
            </a:pPr>
            <a:fld id="{7616F743-DCA9-4CF3-80E9-2F0F09CCC5EB}" type="slidenum">
              <a:rPr lang="de-AT" altLang="en-US"/>
              <a:pPr>
                <a:defRPr/>
              </a:pPr>
              <a:t>‹#›</a:t>
            </a:fld>
            <a:endParaRPr lang="de-AT"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ru-RU" smtClean="0"/>
              <a:t>Образец заголовка</a:t>
            </a:r>
            <a:endParaRPr lang="de-AT"/>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7"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8"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9" name="Rectangle 6"/>
          <p:cNvSpPr>
            <a:spLocks noGrp="1" noChangeArrowheads="1"/>
          </p:cNvSpPr>
          <p:nvPr>
            <p:ph type="sldNum" sz="quarter" idx="12"/>
          </p:nvPr>
        </p:nvSpPr>
        <p:spPr>
          <a:ln/>
        </p:spPr>
        <p:txBody>
          <a:bodyPr/>
          <a:lstStyle>
            <a:lvl1pPr>
              <a:defRPr/>
            </a:lvl1pPr>
          </a:lstStyle>
          <a:p>
            <a:pPr>
              <a:defRPr/>
            </a:pPr>
            <a:fld id="{47FC2B44-34F7-4350-A2B6-2A339F3328C1}" type="slidenum">
              <a:rPr lang="de-AT" altLang="en-US"/>
              <a:pPr>
                <a:defRPr/>
              </a:pPr>
              <a:t>‹#›</a:t>
            </a:fld>
            <a:endParaRPr lang="de-AT"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ru-RU" smtClean="0"/>
              <a:t>Образец заголовка</a:t>
            </a:r>
            <a:endParaRPr lang="de-AT"/>
          </a:p>
        </p:txBody>
      </p:sp>
      <p:sp>
        <p:nvSpPr>
          <p:cNvPr id="3"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4"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5" name="Rectangle 6"/>
          <p:cNvSpPr>
            <a:spLocks noGrp="1" noChangeArrowheads="1"/>
          </p:cNvSpPr>
          <p:nvPr>
            <p:ph type="sldNum" sz="quarter" idx="12"/>
          </p:nvPr>
        </p:nvSpPr>
        <p:spPr>
          <a:ln/>
        </p:spPr>
        <p:txBody>
          <a:bodyPr/>
          <a:lstStyle>
            <a:lvl1pPr>
              <a:defRPr/>
            </a:lvl1pPr>
          </a:lstStyle>
          <a:p>
            <a:pPr>
              <a:defRPr/>
            </a:pPr>
            <a:fld id="{0FC78451-5C6D-415A-9699-7C3BB43026EA}" type="slidenum">
              <a:rPr lang="de-AT" altLang="en-US"/>
              <a:pPr>
                <a:defRPr/>
              </a:pPr>
              <a:t>‹#›</a:t>
            </a:fld>
            <a:endParaRPr lang="de-AT"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3"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4" name="Rectangle 6"/>
          <p:cNvSpPr>
            <a:spLocks noGrp="1" noChangeArrowheads="1"/>
          </p:cNvSpPr>
          <p:nvPr>
            <p:ph type="sldNum" sz="quarter" idx="12"/>
          </p:nvPr>
        </p:nvSpPr>
        <p:spPr>
          <a:ln/>
        </p:spPr>
        <p:txBody>
          <a:bodyPr/>
          <a:lstStyle>
            <a:lvl1pPr>
              <a:defRPr/>
            </a:lvl1pPr>
          </a:lstStyle>
          <a:p>
            <a:pPr>
              <a:defRPr/>
            </a:pPr>
            <a:fld id="{CA639949-0D1A-46DF-B7D4-05453D3A5D45}" type="slidenum">
              <a:rPr lang="de-AT" altLang="en-US"/>
              <a:pPr>
                <a:defRPr/>
              </a:pPr>
              <a:t>‹#›</a:t>
            </a:fld>
            <a:endParaRPr lang="de-AT"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de-AT"/>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6"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7" name="Rectangle 6"/>
          <p:cNvSpPr>
            <a:spLocks noGrp="1" noChangeArrowheads="1"/>
          </p:cNvSpPr>
          <p:nvPr>
            <p:ph type="sldNum" sz="quarter" idx="12"/>
          </p:nvPr>
        </p:nvSpPr>
        <p:spPr>
          <a:ln/>
        </p:spPr>
        <p:txBody>
          <a:bodyPr/>
          <a:lstStyle>
            <a:lvl1pPr>
              <a:defRPr/>
            </a:lvl1pPr>
          </a:lstStyle>
          <a:p>
            <a:pPr>
              <a:defRPr/>
            </a:pPr>
            <a:fld id="{95887AA0-8815-427C-BA1A-63AFF7CC79D6}" type="slidenum">
              <a:rPr lang="de-AT" altLang="en-US"/>
              <a:pPr>
                <a:defRPr/>
              </a:pPr>
              <a:t>‹#›</a:t>
            </a:fld>
            <a:endParaRPr lang="de-AT"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de-AT"/>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ru-RU" noProof="0" smtClean="0"/>
              <a:t>Вставка рисунка</a:t>
            </a:r>
            <a:endParaRPr lang="de-AT" noProof="0" smtClean="0"/>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6"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7" name="Rectangle 6"/>
          <p:cNvSpPr>
            <a:spLocks noGrp="1" noChangeArrowheads="1"/>
          </p:cNvSpPr>
          <p:nvPr>
            <p:ph type="sldNum" sz="quarter" idx="12"/>
          </p:nvPr>
        </p:nvSpPr>
        <p:spPr>
          <a:ln/>
        </p:spPr>
        <p:txBody>
          <a:bodyPr/>
          <a:lstStyle>
            <a:lvl1pPr>
              <a:defRPr/>
            </a:lvl1pPr>
          </a:lstStyle>
          <a:p>
            <a:pPr>
              <a:defRPr/>
            </a:pPr>
            <a:fld id="{7D12E28A-F547-40A0-A4AE-F97D8C5F5B3C}" type="slidenum">
              <a:rPr lang="de-AT" altLang="en-US"/>
              <a:pPr>
                <a:defRPr/>
              </a:pPr>
              <a:t>‹#›</a:t>
            </a:fld>
            <a:endParaRPr lang="de-AT"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bwMode="auto">
          <a:xfrm>
            <a:off x="457200" y="277813"/>
            <a:ext cx="8229600" cy="11398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de-AT" altLang="en-US" smtClean="0"/>
              <a:t>Titelmasterformat durch Klicken bearbeiten</a:t>
            </a:r>
          </a:p>
        </p:txBody>
      </p:sp>
      <p:sp>
        <p:nvSpPr>
          <p:cNvPr id="34819" name="Rectangle 3"/>
          <p:cNvSpPr>
            <a:spLocks noGrp="1" noChangeArrowheads="1"/>
          </p:cNvSpPr>
          <p:nvPr>
            <p:ph type="body" idx="1"/>
          </p:nvPr>
        </p:nvSpPr>
        <p:spPr bwMode="auto">
          <a:xfrm>
            <a:off x="457200" y="1600200"/>
            <a:ext cx="8229600" cy="45307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de-AT" altLang="en-US" smtClean="0"/>
              <a:t>Textmasterformate durch Klicken bearbeiten</a:t>
            </a:r>
          </a:p>
          <a:p>
            <a:pPr lvl="1"/>
            <a:r>
              <a:rPr lang="de-AT" altLang="en-US" smtClean="0"/>
              <a:t>Zweite Ebene</a:t>
            </a:r>
          </a:p>
          <a:p>
            <a:pPr lvl="2"/>
            <a:r>
              <a:rPr lang="de-AT" altLang="en-US" smtClean="0"/>
              <a:t>Dritte Ebene</a:t>
            </a:r>
          </a:p>
          <a:p>
            <a:pPr lvl="3"/>
            <a:r>
              <a:rPr lang="de-AT" altLang="en-US" smtClean="0"/>
              <a:t>Vierte Ebene</a:t>
            </a:r>
          </a:p>
          <a:p>
            <a:pPr lvl="4"/>
            <a:r>
              <a:rPr lang="de-AT" altLang="en-US" smtClean="0"/>
              <a:t>Fünfte Ebene</a:t>
            </a:r>
          </a:p>
        </p:txBody>
      </p:sp>
      <p:sp>
        <p:nvSpPr>
          <p:cNvPr id="441348" name="Rectangle 4"/>
          <p:cNvSpPr>
            <a:spLocks noGrp="1" noChangeArrowheads="1"/>
          </p:cNvSpPr>
          <p:nvPr>
            <p:ph type="dt" sz="half" idx="2"/>
          </p:nvPr>
        </p:nvSpPr>
        <p:spPr bwMode="auto">
          <a:xfrm>
            <a:off x="457200" y="6243638"/>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mj-lt"/>
                <a:cs typeface="+mn-cs"/>
              </a:defRPr>
            </a:lvl1pPr>
          </a:lstStyle>
          <a:p>
            <a:pPr>
              <a:defRPr/>
            </a:pPr>
            <a:r>
              <a:rPr lang="en-US" altLang="en-US"/>
              <a:t>Sep 20, 2013</a:t>
            </a:r>
            <a:endParaRPr lang="de-AT" altLang="en-US"/>
          </a:p>
        </p:txBody>
      </p:sp>
      <p:sp>
        <p:nvSpPr>
          <p:cNvPr id="44134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200">
                <a:latin typeface="+mj-lt"/>
                <a:cs typeface="+mn-cs"/>
              </a:defRPr>
            </a:lvl1pPr>
          </a:lstStyle>
          <a:p>
            <a:pPr>
              <a:defRPr/>
            </a:pPr>
            <a:r>
              <a:rPr lang="de-AT" altLang="en-US"/>
              <a:t>Hackl, Econometrics </a:t>
            </a:r>
          </a:p>
        </p:txBody>
      </p:sp>
      <p:sp>
        <p:nvSpPr>
          <p:cNvPr id="441350" name="Rectangle 6"/>
          <p:cNvSpPr>
            <a:spLocks noGrp="1" noChangeArrowheads="1"/>
          </p:cNvSpPr>
          <p:nvPr>
            <p:ph type="sldNum" sz="quarter" idx="4"/>
          </p:nvPr>
        </p:nvSpPr>
        <p:spPr bwMode="auto">
          <a:xfrm>
            <a:off x="6553200" y="6243638"/>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mj-lt"/>
                <a:cs typeface="+mn-cs"/>
              </a:defRPr>
            </a:lvl1pPr>
          </a:lstStyle>
          <a:p>
            <a:pPr>
              <a:defRPr/>
            </a:pPr>
            <a:fld id="{A5948A23-BE49-4B7D-8794-AA63FED33A12}" type="slidenum">
              <a:rPr lang="de-AT" altLang="en-US"/>
              <a:pPr>
                <a:defRPr/>
              </a:pPr>
              <a:t>‹#›</a:t>
            </a:fld>
            <a:endParaRPr lang="de-AT" altLang="en-US"/>
          </a:p>
        </p:txBody>
      </p:sp>
      <p:sp>
        <p:nvSpPr>
          <p:cNvPr id="441351" name="Freeform 7"/>
          <p:cNvSpPr>
            <a:spLocks noChangeArrowheads="1"/>
          </p:cNvSpPr>
          <p:nvPr/>
        </p:nvSpPr>
        <p:spPr bwMode="auto">
          <a:xfrm>
            <a:off x="381000" y="228600"/>
            <a:ext cx="8229600" cy="609600"/>
          </a:xfrm>
          <a:custGeom>
            <a:avLst/>
            <a:gdLst/>
            <a:ahLst/>
            <a:cxnLst>
              <a:cxn ang="0">
                <a:pos x="0" y="1000"/>
              </a:cxn>
              <a:cxn ang="0">
                <a:pos x="0" y="0"/>
              </a:cxn>
              <a:cxn ang="0">
                <a:pos x="1000" y="0"/>
              </a:cxn>
            </a:cxnLst>
            <a:rect l="0" t="0" r="r" b="b"/>
            <a:pathLst>
              <a:path w="1000" h="1000">
                <a:moveTo>
                  <a:pt x="0" y="1000"/>
                </a:moveTo>
                <a:lnTo>
                  <a:pt x="0" y="0"/>
                </a:lnTo>
                <a:lnTo>
                  <a:pt x="1000" y="0"/>
                </a:lnTo>
              </a:path>
            </a:pathLst>
          </a:custGeom>
          <a:noFill/>
          <a:ln w="19050" cap="flat" cmpd="sng">
            <a:solidFill>
              <a:schemeClr val="accent1"/>
            </a:solidFill>
            <a:prstDash val="solid"/>
            <a:miter lim="800000"/>
            <a:headEnd/>
            <a:tailEnd/>
          </a:ln>
        </p:spPr>
        <p:txBody>
          <a:bodyPr/>
          <a:lstStyle/>
          <a:p>
            <a:pPr>
              <a:defRPr/>
            </a:pPr>
            <a:endParaRPr lang="de-AT">
              <a:cs typeface="+mn-cs"/>
            </a:endParaRPr>
          </a:p>
        </p:txBody>
      </p:sp>
      <p:sp>
        <p:nvSpPr>
          <p:cNvPr id="441352" name="Line 8"/>
          <p:cNvSpPr>
            <a:spLocks noChangeShapeType="1"/>
          </p:cNvSpPr>
          <p:nvPr/>
        </p:nvSpPr>
        <p:spPr bwMode="auto">
          <a:xfrm>
            <a:off x="457200" y="6172200"/>
            <a:ext cx="8229600" cy="0"/>
          </a:xfrm>
          <a:prstGeom prst="line">
            <a:avLst/>
          </a:prstGeom>
          <a:noFill/>
          <a:ln w="19050">
            <a:solidFill>
              <a:schemeClr val="accent1"/>
            </a:solidFill>
            <a:round/>
            <a:headEnd/>
            <a:tailEnd/>
          </a:ln>
          <a:effectLst/>
        </p:spPr>
        <p:txBody>
          <a:bodyPr/>
          <a:lstStyle/>
          <a:p>
            <a:pPr>
              <a:defRPr/>
            </a:pPr>
            <a:endParaRPr lang="de-AT">
              <a:cs typeface="+mn-cs"/>
            </a:endParaRPr>
          </a:p>
        </p:txBody>
      </p:sp>
    </p:spTree>
  </p:cSld>
  <p:clrMap bg1="lt1" tx1="dk1" bg2="lt2" tx2="dk2" accent1="accent1" accent2="accent2" accent3="accent3" accent4="accent4" accent5="accent5" accent6="accent6" hlink="hlink" folHlink="folHlink"/>
  <p:sldLayoutIdLst>
    <p:sldLayoutId id="2147484511" r:id="rId1"/>
    <p:sldLayoutId id="2147484498" r:id="rId2"/>
    <p:sldLayoutId id="2147484499" r:id="rId3"/>
    <p:sldLayoutId id="2147484500" r:id="rId4"/>
    <p:sldLayoutId id="2147484501" r:id="rId5"/>
    <p:sldLayoutId id="2147484502" r:id="rId6"/>
    <p:sldLayoutId id="2147484503" r:id="rId7"/>
    <p:sldLayoutId id="2147484504" r:id="rId8"/>
    <p:sldLayoutId id="2147484505" r:id="rId9"/>
    <p:sldLayoutId id="2147484506" r:id="rId10"/>
    <p:sldLayoutId id="2147484507" r:id="rId11"/>
    <p:sldLayoutId id="2147484508" r:id="rId12"/>
    <p:sldLayoutId id="2147484509" r:id="rId13"/>
    <p:sldLayoutId id="2147484510" r:id="rId14"/>
  </p:sldLayoutIdLst>
  <p:timing>
    <p:tnLst>
      <p:par>
        <p:cTn id="1" dur="indefinite" restart="never" nodeType="tmRoot"/>
      </p:par>
    </p:tnLst>
  </p:timing>
  <p:hf hdr="0"/>
  <p:txStyles>
    <p:titleStyle>
      <a:lvl1pPr algn="l" rtl="0" eaLnBrk="1" fontAlgn="base" hangingPunct="1">
        <a:spcBef>
          <a:spcPct val="0"/>
        </a:spcBef>
        <a:spcAft>
          <a:spcPct val="0"/>
        </a:spcAft>
        <a:defRPr sz="4200">
          <a:solidFill>
            <a:schemeClr val="tx2"/>
          </a:solidFill>
          <a:latin typeface="+mj-lt"/>
          <a:ea typeface="+mj-ea"/>
          <a:cs typeface="+mj-cs"/>
        </a:defRPr>
      </a:lvl1pPr>
      <a:lvl2pPr algn="l" rtl="0" eaLnBrk="1" fontAlgn="base" hangingPunct="1">
        <a:spcBef>
          <a:spcPct val="0"/>
        </a:spcBef>
        <a:spcAft>
          <a:spcPct val="0"/>
        </a:spcAft>
        <a:defRPr sz="4200">
          <a:solidFill>
            <a:schemeClr val="tx2"/>
          </a:solidFill>
          <a:latin typeface="Garamond" pitchFamily="18" charset="0"/>
        </a:defRPr>
      </a:lvl2pPr>
      <a:lvl3pPr algn="l" rtl="0" eaLnBrk="1" fontAlgn="base" hangingPunct="1">
        <a:spcBef>
          <a:spcPct val="0"/>
        </a:spcBef>
        <a:spcAft>
          <a:spcPct val="0"/>
        </a:spcAft>
        <a:defRPr sz="4200">
          <a:solidFill>
            <a:schemeClr val="tx2"/>
          </a:solidFill>
          <a:latin typeface="Garamond" pitchFamily="18" charset="0"/>
        </a:defRPr>
      </a:lvl3pPr>
      <a:lvl4pPr algn="l" rtl="0" eaLnBrk="1" fontAlgn="base" hangingPunct="1">
        <a:spcBef>
          <a:spcPct val="0"/>
        </a:spcBef>
        <a:spcAft>
          <a:spcPct val="0"/>
        </a:spcAft>
        <a:defRPr sz="4200">
          <a:solidFill>
            <a:schemeClr val="tx2"/>
          </a:solidFill>
          <a:latin typeface="Garamond" pitchFamily="18" charset="0"/>
        </a:defRPr>
      </a:lvl4pPr>
      <a:lvl5pPr algn="l" rtl="0" eaLnBrk="1" fontAlgn="base" hangingPunct="1">
        <a:spcBef>
          <a:spcPct val="0"/>
        </a:spcBef>
        <a:spcAft>
          <a:spcPct val="0"/>
        </a:spcAft>
        <a:defRPr sz="4200">
          <a:solidFill>
            <a:schemeClr val="tx2"/>
          </a:solidFill>
          <a:latin typeface="Garamond" pitchFamily="18" charset="0"/>
        </a:defRPr>
      </a:lvl5pPr>
      <a:lvl6pPr marL="457200" algn="l" rtl="0" eaLnBrk="1" fontAlgn="base" hangingPunct="1">
        <a:spcBef>
          <a:spcPct val="0"/>
        </a:spcBef>
        <a:spcAft>
          <a:spcPct val="0"/>
        </a:spcAft>
        <a:defRPr sz="4200">
          <a:solidFill>
            <a:schemeClr val="tx2"/>
          </a:solidFill>
          <a:latin typeface="Garamond" pitchFamily="18" charset="0"/>
        </a:defRPr>
      </a:lvl6pPr>
      <a:lvl7pPr marL="914400" algn="l" rtl="0" eaLnBrk="1" fontAlgn="base" hangingPunct="1">
        <a:spcBef>
          <a:spcPct val="0"/>
        </a:spcBef>
        <a:spcAft>
          <a:spcPct val="0"/>
        </a:spcAft>
        <a:defRPr sz="4200">
          <a:solidFill>
            <a:schemeClr val="tx2"/>
          </a:solidFill>
          <a:latin typeface="Garamond" pitchFamily="18" charset="0"/>
        </a:defRPr>
      </a:lvl7pPr>
      <a:lvl8pPr marL="1371600" algn="l" rtl="0" eaLnBrk="1" fontAlgn="base" hangingPunct="1">
        <a:spcBef>
          <a:spcPct val="0"/>
        </a:spcBef>
        <a:spcAft>
          <a:spcPct val="0"/>
        </a:spcAft>
        <a:defRPr sz="4200">
          <a:solidFill>
            <a:schemeClr val="tx2"/>
          </a:solidFill>
          <a:latin typeface="Garamond" pitchFamily="18" charset="0"/>
        </a:defRPr>
      </a:lvl8pPr>
      <a:lvl9pPr marL="1828800" algn="l" rtl="0" eaLnBrk="1" fontAlgn="base" hangingPunct="1">
        <a:spcBef>
          <a:spcPct val="0"/>
        </a:spcBef>
        <a:spcAft>
          <a:spcPct val="0"/>
        </a:spcAft>
        <a:defRPr sz="4200">
          <a:solidFill>
            <a:schemeClr val="tx2"/>
          </a:solidFill>
          <a:latin typeface="Garamond" pitchFamily="18" charset="0"/>
        </a:defRPr>
      </a:lvl9pPr>
    </p:titleStyle>
    <p:bodyStyle>
      <a:lvl1pPr marL="342900" indent="-342900" algn="l" rtl="0" eaLnBrk="1" fontAlgn="base" hangingPunct="1">
        <a:spcBef>
          <a:spcPct val="20000"/>
        </a:spcBef>
        <a:spcAft>
          <a:spcPct val="0"/>
        </a:spcAft>
        <a:buClr>
          <a:schemeClr val="accent1"/>
        </a:buClr>
        <a:buSzPct val="65000"/>
        <a:buFont typeface="Wingdings" pitchFamily="2" charset="2"/>
        <a:buChar char="n"/>
        <a:defRPr sz="3000">
          <a:solidFill>
            <a:schemeClr val="tx1"/>
          </a:solidFill>
          <a:latin typeface="+mn-lt"/>
          <a:ea typeface="+mn-ea"/>
          <a:cs typeface="+mn-cs"/>
        </a:defRPr>
      </a:lvl1pPr>
      <a:lvl2pPr marL="669925" indent="-325438" algn="l" rtl="0" eaLnBrk="1" fontAlgn="base" hangingPunct="1">
        <a:spcBef>
          <a:spcPct val="20000"/>
        </a:spcBef>
        <a:spcAft>
          <a:spcPct val="0"/>
        </a:spcAft>
        <a:buClr>
          <a:schemeClr val="accent2"/>
        </a:buClr>
        <a:buSzPct val="60000"/>
        <a:buFont typeface="Wingdings" pitchFamily="2" charset="2"/>
        <a:buChar char="q"/>
        <a:defRPr sz="2600">
          <a:solidFill>
            <a:schemeClr val="tx1"/>
          </a:solidFill>
          <a:latin typeface="+mn-lt"/>
        </a:defRPr>
      </a:lvl2pPr>
      <a:lvl3pPr marL="1022350" indent="-350838" algn="l" rtl="0" eaLnBrk="1" fontAlgn="base" hangingPunct="1">
        <a:spcBef>
          <a:spcPct val="20000"/>
        </a:spcBef>
        <a:spcAft>
          <a:spcPct val="0"/>
        </a:spcAft>
        <a:buClr>
          <a:schemeClr val="accent1"/>
        </a:buClr>
        <a:buSzPct val="65000"/>
        <a:buFont typeface="Wingdings" pitchFamily="2" charset="2"/>
        <a:buChar char="n"/>
        <a:defRPr sz="2200">
          <a:solidFill>
            <a:schemeClr val="tx1"/>
          </a:solidFill>
          <a:latin typeface="+mn-lt"/>
        </a:defRPr>
      </a:lvl3pPr>
      <a:lvl4pPr marL="1339850" indent="-315913" algn="l" rtl="0" eaLnBrk="1" fontAlgn="base" hangingPunct="1">
        <a:spcBef>
          <a:spcPct val="20000"/>
        </a:spcBef>
        <a:spcAft>
          <a:spcPct val="0"/>
        </a:spcAft>
        <a:buClr>
          <a:schemeClr val="accent2"/>
        </a:buClr>
        <a:buSzPct val="70000"/>
        <a:buFont typeface="Wingdings" pitchFamily="2" charset="2"/>
        <a:buChar char="q"/>
        <a:defRPr sz="2000">
          <a:solidFill>
            <a:schemeClr val="tx1"/>
          </a:solidFill>
          <a:latin typeface="+mn-lt"/>
        </a:defRPr>
      </a:lvl4pPr>
      <a:lvl5pPr marL="16811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5pPr>
      <a:lvl6pPr marL="21383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6pPr>
      <a:lvl7pPr marL="25955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7pPr>
      <a:lvl8pPr marL="30527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8pPr>
      <a:lvl9pPr marL="35099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www.ifrs.org/IFRS-for-SMEs/Pages/Training-Modules.aspx" TargetMode="External"/><Relationship Id="rId2" Type="http://schemas.openxmlformats.org/officeDocument/2006/relationships/hyperlink" Target="http://eifrs.iasb.org/eifrs/sme/en/IFRSforSMEs2009.pdf"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914400" y="1524000"/>
            <a:ext cx="7623175" cy="2590800"/>
          </a:xfrm>
        </p:spPr>
        <p:txBody>
          <a:bodyPr/>
          <a:lstStyle/>
          <a:p>
            <a:r>
              <a:rPr lang="en-US" sz="2400" dirty="0" smtClean="0">
                <a:latin typeface="Verdana" pitchFamily="34" charset="0"/>
              </a:rPr>
              <a:t>Accounting (Basics) - Lecture 1</a:t>
            </a:r>
            <a:br>
              <a:rPr lang="en-US" sz="2400" dirty="0" smtClean="0">
                <a:latin typeface="Verdana" pitchFamily="34" charset="0"/>
              </a:rPr>
            </a:br>
            <a:r>
              <a:rPr lang="en-US" sz="2400" dirty="0" smtClean="0">
                <a:latin typeface="Verdana" pitchFamily="34" charset="0"/>
              </a:rPr>
              <a:t/>
            </a:r>
            <a:br>
              <a:rPr lang="en-US" sz="2400" dirty="0" smtClean="0">
                <a:latin typeface="Verdana" pitchFamily="34" charset="0"/>
              </a:rPr>
            </a:br>
            <a:r>
              <a:rPr lang="en-US" sz="4800" dirty="0" smtClean="0">
                <a:latin typeface="Verdana" pitchFamily="34" charset="0"/>
              </a:rPr>
              <a:t>IFRS for SMEs</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1600200"/>
            <a:ext cx="8229600" cy="5029200"/>
          </a:xfrm>
        </p:spPr>
        <p:txBody>
          <a:bodyPr/>
          <a:lstStyle/>
          <a:p>
            <a:r>
              <a:rPr lang="en-US" sz="2000" dirty="0" smtClean="0"/>
              <a:t>International Financial Reporting Standard (IFRS) for Small and Medium-sized Entities (SMEs) are designed for small and medium-sized entities (SMEs), private entities, and non-publicly accountable entities. </a:t>
            </a:r>
          </a:p>
          <a:p>
            <a:r>
              <a:rPr lang="en-US" sz="2000" dirty="0" smtClean="0"/>
              <a:t>The term small and medium-sized entities as used by the IASB is defined as entities that: </a:t>
            </a:r>
          </a:p>
          <a:p>
            <a:pPr marL="1027113" indent="-457200" defTabSz="1258888">
              <a:buSzPct val="75000"/>
              <a:buFont typeface="+mj-lt"/>
              <a:buAutoNum type="alphaLcParenR"/>
            </a:pPr>
            <a:r>
              <a:rPr lang="en-US" sz="2000" dirty="0" smtClean="0"/>
              <a:t>do not have public accountability, and</a:t>
            </a:r>
          </a:p>
          <a:p>
            <a:pPr marL="1027113" indent="-457200" defTabSz="1258888">
              <a:buSzPct val="75000"/>
              <a:buFont typeface="+mj-lt"/>
              <a:buAutoNum type="alphaLcParenR"/>
            </a:pPr>
            <a:r>
              <a:rPr lang="en-US" sz="2000" dirty="0" smtClean="0"/>
              <a:t>publish general purpose financial statements for external users. </a:t>
            </a:r>
          </a:p>
          <a:p>
            <a:r>
              <a:rPr lang="en-US" sz="2000" dirty="0" smtClean="0"/>
              <a:t>An entity has public accountability if:</a:t>
            </a:r>
          </a:p>
          <a:p>
            <a:pPr marL="1027113" indent="-457200" defTabSz="1258888">
              <a:buSzPct val="75000"/>
              <a:buFont typeface="+mj-lt"/>
              <a:buAutoNum type="alphaLcParenR"/>
            </a:pPr>
            <a:r>
              <a:rPr lang="en-US" sz="2000" dirty="0" smtClean="0"/>
              <a:t>its debt or equity instruments are traded in a public market or it is in the process of issuing such instruments for trading in a public market, or</a:t>
            </a:r>
          </a:p>
          <a:p>
            <a:pPr marL="1027113" indent="-457200" defTabSz="1258888">
              <a:buSzPct val="75000"/>
              <a:buFont typeface="+mj-lt"/>
              <a:buAutoNum type="alphaLcParenR"/>
            </a:pPr>
            <a:r>
              <a:rPr lang="en-US" sz="2000" dirty="0" smtClean="0"/>
              <a:t>it holds assets in a fiduciary capacity for a broad group of outsiders as one of its primary businesses. </a:t>
            </a:r>
          </a:p>
          <a:p>
            <a:pPr marL="1027113" indent="-457200">
              <a:buAutoNum type="alphaLcParenR"/>
            </a:pPr>
            <a:endParaRPr lang="en-US" sz="2000" dirty="0" smtClean="0"/>
          </a:p>
          <a:p>
            <a:pPr marL="912813">
              <a:buNone/>
            </a:pPr>
            <a:endParaRPr lang="en-US" sz="2000" dirty="0" smtClean="0"/>
          </a:p>
          <a:p>
            <a:endParaRPr lang="en-US" dirty="0"/>
          </a:p>
        </p:txBody>
      </p:sp>
      <p:sp>
        <p:nvSpPr>
          <p:cNvPr id="4" name="Дата 3"/>
          <p:cNvSpPr>
            <a:spLocks noGrp="1"/>
          </p:cNvSpPr>
          <p:nvPr>
            <p:ph type="dt" sz="half" idx="10"/>
          </p:nvPr>
        </p:nvSpPr>
        <p:spPr/>
        <p:txBody>
          <a:bodyPr/>
          <a:lstStyle/>
          <a:p>
            <a:pPr>
              <a:defRPr/>
            </a:pPr>
            <a:r>
              <a:rPr lang="en-US" altLang="en-US" dirty="0" smtClean="0"/>
              <a:t>Sep 16, 2014</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10</a:t>
            </a:fld>
            <a:endParaRPr lang="de-AT" altLang="en-US" dirty="0"/>
          </a:p>
        </p:txBody>
      </p:sp>
      <p:sp>
        <p:nvSpPr>
          <p:cNvPr id="7"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IFRS for SMEs</a:t>
            </a:r>
            <a:endParaRPr lang="en-US" sz="4000" dirty="0">
              <a:latin typeface="Verdana" pitchFamily="34" charset="0"/>
              <a:ea typeface="Verdana" pitchFamily="34" charset="0"/>
              <a:cs typeface="Verdana" pitchFamily="34"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p:txBody>
          <a:bodyPr/>
          <a:lstStyle/>
          <a:p>
            <a:r>
              <a:rPr lang="en-US" sz="2000" dirty="0" smtClean="0"/>
              <a:t>The Fourth Accounting Directive of EC allows Member States to prescribe lighter reporting regimes for SMEs, which are defined as following:</a:t>
            </a:r>
          </a:p>
          <a:p>
            <a:endParaRPr lang="en-US" sz="2000" dirty="0"/>
          </a:p>
        </p:txBody>
      </p:sp>
      <p:sp>
        <p:nvSpPr>
          <p:cNvPr id="4" name="Дата 3"/>
          <p:cNvSpPr>
            <a:spLocks noGrp="1"/>
          </p:cNvSpPr>
          <p:nvPr>
            <p:ph type="dt" sz="half" idx="10"/>
          </p:nvPr>
        </p:nvSpPr>
        <p:spPr/>
        <p:txBody>
          <a:bodyPr/>
          <a:lstStyle/>
          <a:p>
            <a:pPr>
              <a:defRPr/>
            </a:pPr>
            <a:r>
              <a:rPr lang="en-US" altLang="en-US" dirty="0" smtClean="0"/>
              <a:t>Sep 16, 2014</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11</a:t>
            </a:fld>
            <a:endParaRPr lang="de-AT" altLang="en-US"/>
          </a:p>
        </p:txBody>
      </p:sp>
      <p:sp>
        <p:nvSpPr>
          <p:cNvPr id="7"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IFRS for SMEs</a:t>
            </a:r>
            <a:endParaRPr lang="en-US" sz="4000" dirty="0">
              <a:latin typeface="Verdana" pitchFamily="34" charset="0"/>
              <a:ea typeface="Verdana" pitchFamily="34" charset="0"/>
              <a:cs typeface="Verdana" pitchFamily="34" charset="0"/>
            </a:endParaRPr>
          </a:p>
        </p:txBody>
      </p:sp>
      <p:graphicFrame>
        <p:nvGraphicFramePr>
          <p:cNvPr id="8" name="Таблица 7"/>
          <p:cNvGraphicFramePr>
            <a:graphicFrameLocks noGrp="1"/>
          </p:cNvGraphicFramePr>
          <p:nvPr/>
        </p:nvGraphicFramePr>
        <p:xfrm>
          <a:off x="381000" y="2819400"/>
          <a:ext cx="8382000" cy="2804160"/>
        </p:xfrm>
        <a:graphic>
          <a:graphicData uri="http://schemas.openxmlformats.org/drawingml/2006/table">
            <a:tbl>
              <a:tblPr firstRow="1" bandRow="1">
                <a:tableStyleId>{F5AB1C69-6EDB-4FF4-983F-18BD219EF322}</a:tableStyleId>
              </a:tblPr>
              <a:tblGrid>
                <a:gridCol w="2095500"/>
                <a:gridCol w="2095500"/>
                <a:gridCol w="2095500"/>
                <a:gridCol w="2095500"/>
              </a:tblGrid>
              <a:tr h="370840">
                <a:tc>
                  <a:txBody>
                    <a:bodyPr/>
                    <a:lstStyle/>
                    <a:p>
                      <a:pPr algn="ctr"/>
                      <a:endParaRPr lang="en-US" sz="2000" b="1" dirty="0">
                        <a:solidFill>
                          <a:schemeClr val="tx1"/>
                        </a:solidFill>
                        <a:latin typeface="+mn-lt"/>
                      </a:endParaRPr>
                    </a:p>
                  </a:txBody>
                  <a:tcPr/>
                </a:tc>
                <a:tc>
                  <a:txBody>
                    <a:bodyPr/>
                    <a:lstStyle/>
                    <a:p>
                      <a:pPr algn="ctr"/>
                      <a:r>
                        <a:rPr lang="cs-CZ" sz="2000" b="1" kern="1200" dirty="0" err="1" smtClean="0">
                          <a:solidFill>
                            <a:schemeClr val="tx1"/>
                          </a:solidFill>
                        </a:rPr>
                        <a:t>Micro</a:t>
                      </a:r>
                      <a:endParaRPr lang="en-US" sz="2000" b="1" dirty="0">
                        <a:solidFill>
                          <a:schemeClr val="tx1"/>
                        </a:solidFill>
                        <a:latin typeface="+mn-lt"/>
                      </a:endParaRPr>
                    </a:p>
                  </a:txBody>
                  <a:tcPr/>
                </a:tc>
                <a:tc>
                  <a:txBody>
                    <a:bodyPr/>
                    <a:lstStyle/>
                    <a:p>
                      <a:pPr algn="ctr"/>
                      <a:r>
                        <a:rPr lang="cs-CZ" sz="2000" b="1" kern="1200" dirty="0" err="1" smtClean="0">
                          <a:solidFill>
                            <a:schemeClr val="tx1"/>
                          </a:solidFill>
                        </a:rPr>
                        <a:t>Small</a:t>
                      </a:r>
                      <a:endParaRPr lang="en-US" sz="2000" b="1" dirty="0">
                        <a:solidFill>
                          <a:schemeClr val="tx1"/>
                        </a:solidFill>
                        <a:latin typeface="+mn-lt"/>
                      </a:endParaRPr>
                    </a:p>
                  </a:txBody>
                  <a:tcPr/>
                </a:tc>
                <a:tc>
                  <a:txBody>
                    <a:bodyPr/>
                    <a:lstStyle/>
                    <a:p>
                      <a:pPr algn="ctr"/>
                      <a:r>
                        <a:rPr lang="cs-CZ" sz="2000" b="1" kern="1200" dirty="0" smtClean="0">
                          <a:solidFill>
                            <a:schemeClr val="tx1"/>
                          </a:solidFill>
                        </a:rPr>
                        <a:t>Medium-</a:t>
                      </a:r>
                      <a:r>
                        <a:rPr lang="cs-CZ" sz="2000" b="1" kern="1200" dirty="0" err="1" smtClean="0">
                          <a:solidFill>
                            <a:schemeClr val="tx1"/>
                          </a:solidFill>
                        </a:rPr>
                        <a:t>sized</a:t>
                      </a:r>
                      <a:endParaRPr lang="en-US" sz="2000" b="1" dirty="0">
                        <a:solidFill>
                          <a:schemeClr val="tx1"/>
                        </a:solidFill>
                        <a:latin typeface="+mn-lt"/>
                      </a:endParaRPr>
                    </a:p>
                  </a:txBody>
                  <a:tcPr/>
                </a:tc>
              </a:tr>
              <a:tr h="370840">
                <a:tc>
                  <a:txBody>
                    <a:bodyPr/>
                    <a:lstStyle/>
                    <a:p>
                      <a:r>
                        <a:rPr lang="cs-CZ" sz="2000" kern="1200" dirty="0" smtClean="0"/>
                        <a:t>Balance </a:t>
                      </a:r>
                      <a:r>
                        <a:rPr lang="cs-CZ" sz="2000" kern="1200" dirty="0" err="1" smtClean="0"/>
                        <a:t>sheet</a:t>
                      </a:r>
                      <a:r>
                        <a:rPr lang="cs-CZ" sz="2000" kern="1200" dirty="0" smtClean="0"/>
                        <a:t> </a:t>
                      </a:r>
                      <a:r>
                        <a:rPr lang="cs-CZ" sz="2000" kern="1200" dirty="0" err="1" smtClean="0"/>
                        <a:t>total</a:t>
                      </a:r>
                      <a:endParaRPr lang="en-US" sz="2000" b="0" dirty="0">
                        <a:solidFill>
                          <a:schemeClr val="tx1"/>
                        </a:solidFill>
                        <a:latin typeface="+mn-lt"/>
                      </a:endParaRPr>
                    </a:p>
                  </a:txBody>
                  <a:tcPr/>
                </a:tc>
                <a:tc>
                  <a:txBody>
                    <a:bodyPr/>
                    <a:lstStyle/>
                    <a:p>
                      <a:pPr marL="0" marR="0" algn="just">
                        <a:lnSpc>
                          <a:spcPct val="115000"/>
                        </a:lnSpc>
                        <a:spcBef>
                          <a:spcPts val="0"/>
                        </a:spcBef>
                        <a:spcAft>
                          <a:spcPts val="0"/>
                        </a:spcAft>
                      </a:pPr>
                      <a:r>
                        <a:rPr lang="en-US" sz="2000" dirty="0"/>
                        <a:t>≤ </a:t>
                      </a:r>
                      <a:r>
                        <a:rPr lang="cs-CZ" sz="2000" dirty="0"/>
                        <a:t>€ 500 000</a:t>
                      </a:r>
                      <a:endParaRPr lang="en-US" sz="2000" b="0" dirty="0">
                        <a:solidFill>
                          <a:schemeClr val="tx1"/>
                        </a:solidFill>
                        <a:latin typeface="+mn-lt"/>
                        <a:ea typeface="Calibri"/>
                        <a:cs typeface="Times New Roman"/>
                      </a:endParaRPr>
                    </a:p>
                  </a:txBody>
                  <a:tcPr marL="68580" marR="68580" marT="0" marB="0"/>
                </a:tc>
                <a:tc>
                  <a:txBody>
                    <a:bodyPr/>
                    <a:lstStyle/>
                    <a:p>
                      <a:pPr marL="0" marR="0" algn="just">
                        <a:lnSpc>
                          <a:spcPct val="115000"/>
                        </a:lnSpc>
                        <a:spcBef>
                          <a:spcPts val="0"/>
                        </a:spcBef>
                        <a:spcAft>
                          <a:spcPts val="0"/>
                        </a:spcAft>
                      </a:pPr>
                      <a:r>
                        <a:rPr lang="cs-CZ" sz="2000" dirty="0"/>
                        <a:t>≤ € 4 400 000</a:t>
                      </a:r>
                      <a:endParaRPr lang="en-US" sz="2000" b="0" dirty="0">
                        <a:solidFill>
                          <a:schemeClr val="tx1"/>
                        </a:solidFill>
                        <a:latin typeface="+mn-lt"/>
                        <a:ea typeface="Calibri"/>
                        <a:cs typeface="Times New Roman"/>
                      </a:endParaRPr>
                    </a:p>
                  </a:txBody>
                  <a:tcPr marL="68580" marR="68580" marT="0" marB="0"/>
                </a:tc>
                <a:tc>
                  <a:txBody>
                    <a:bodyPr/>
                    <a:lstStyle/>
                    <a:p>
                      <a:pPr marL="0" marR="0" algn="just">
                        <a:lnSpc>
                          <a:spcPct val="115000"/>
                        </a:lnSpc>
                        <a:spcBef>
                          <a:spcPts val="0"/>
                        </a:spcBef>
                        <a:spcAft>
                          <a:spcPts val="0"/>
                        </a:spcAft>
                      </a:pPr>
                      <a:r>
                        <a:rPr lang="cs-CZ" sz="2000"/>
                        <a:t>≤ € 17 500 000</a:t>
                      </a:r>
                      <a:endParaRPr lang="en-US" sz="2000" b="0">
                        <a:solidFill>
                          <a:schemeClr val="tx1"/>
                        </a:solidFill>
                        <a:latin typeface="+mn-lt"/>
                        <a:ea typeface="Calibri"/>
                        <a:cs typeface="Times New Roman"/>
                      </a:endParaRPr>
                    </a:p>
                  </a:txBody>
                  <a:tcPr marL="68580" marR="68580" marT="0" marB="0"/>
                </a:tc>
              </a:tr>
              <a:tr h="370840">
                <a:tc>
                  <a:txBody>
                    <a:bodyPr/>
                    <a:lstStyle/>
                    <a:p>
                      <a:r>
                        <a:rPr lang="cs-CZ" sz="2000" kern="1200" dirty="0" smtClean="0"/>
                        <a:t>Net </a:t>
                      </a:r>
                      <a:r>
                        <a:rPr lang="cs-CZ" sz="2000" kern="1200" dirty="0" err="1" smtClean="0"/>
                        <a:t>turnover</a:t>
                      </a:r>
                      <a:endParaRPr lang="en-US" sz="2000" b="0" dirty="0">
                        <a:solidFill>
                          <a:schemeClr val="tx1"/>
                        </a:solidFill>
                        <a:latin typeface="+mn-lt"/>
                      </a:endParaRPr>
                    </a:p>
                  </a:txBody>
                  <a:tcPr/>
                </a:tc>
                <a:tc>
                  <a:txBody>
                    <a:bodyPr/>
                    <a:lstStyle/>
                    <a:p>
                      <a:pPr marL="0" marR="0" algn="just">
                        <a:lnSpc>
                          <a:spcPct val="115000"/>
                        </a:lnSpc>
                        <a:spcBef>
                          <a:spcPts val="0"/>
                        </a:spcBef>
                        <a:spcAft>
                          <a:spcPts val="0"/>
                        </a:spcAft>
                      </a:pPr>
                      <a:r>
                        <a:rPr lang="en-US" sz="2000" dirty="0"/>
                        <a:t>≤ </a:t>
                      </a:r>
                      <a:r>
                        <a:rPr lang="cs-CZ" sz="2000" dirty="0"/>
                        <a:t>€ 1 000 </a:t>
                      </a:r>
                      <a:r>
                        <a:rPr lang="cs-CZ" sz="2000" dirty="0" err="1"/>
                        <a:t>000</a:t>
                      </a:r>
                      <a:endParaRPr lang="en-US" sz="2000" b="0" dirty="0">
                        <a:solidFill>
                          <a:schemeClr val="tx1"/>
                        </a:solidFill>
                        <a:latin typeface="+mn-lt"/>
                        <a:ea typeface="Calibri"/>
                        <a:cs typeface="Times New Roman"/>
                      </a:endParaRPr>
                    </a:p>
                  </a:txBody>
                  <a:tcPr marL="68580" marR="68580" marT="0" marB="0"/>
                </a:tc>
                <a:tc>
                  <a:txBody>
                    <a:bodyPr/>
                    <a:lstStyle/>
                    <a:p>
                      <a:pPr marL="0" marR="0" algn="just">
                        <a:lnSpc>
                          <a:spcPct val="115000"/>
                        </a:lnSpc>
                        <a:spcBef>
                          <a:spcPts val="0"/>
                        </a:spcBef>
                        <a:spcAft>
                          <a:spcPts val="0"/>
                        </a:spcAft>
                      </a:pPr>
                      <a:r>
                        <a:rPr lang="cs-CZ" sz="2000" dirty="0"/>
                        <a:t>≤ € 8 800 000</a:t>
                      </a:r>
                      <a:endParaRPr lang="en-US" sz="2000" b="0" dirty="0">
                        <a:solidFill>
                          <a:schemeClr val="tx1"/>
                        </a:solidFill>
                        <a:latin typeface="+mn-lt"/>
                        <a:ea typeface="Calibri"/>
                        <a:cs typeface="Times New Roman"/>
                      </a:endParaRPr>
                    </a:p>
                  </a:txBody>
                  <a:tcPr marL="68580" marR="68580" marT="0" marB="0"/>
                </a:tc>
                <a:tc>
                  <a:txBody>
                    <a:bodyPr/>
                    <a:lstStyle/>
                    <a:p>
                      <a:pPr marL="0" marR="0" algn="just">
                        <a:lnSpc>
                          <a:spcPct val="115000"/>
                        </a:lnSpc>
                        <a:spcBef>
                          <a:spcPts val="0"/>
                        </a:spcBef>
                        <a:spcAft>
                          <a:spcPts val="0"/>
                        </a:spcAft>
                      </a:pPr>
                      <a:r>
                        <a:rPr lang="cs-CZ" sz="2000"/>
                        <a:t>≤ € 35 000 000</a:t>
                      </a:r>
                      <a:endParaRPr lang="en-US" sz="2000" b="0">
                        <a:solidFill>
                          <a:schemeClr val="tx1"/>
                        </a:solidFill>
                        <a:latin typeface="+mn-lt"/>
                        <a:ea typeface="Calibri"/>
                        <a:cs typeface="Times New Roman"/>
                      </a:endParaRPr>
                    </a:p>
                  </a:txBody>
                  <a:tcPr marL="68580" marR="68580" marT="0" marB="0"/>
                </a:tc>
              </a:tr>
              <a:tr h="370840">
                <a:tc>
                  <a:txBody>
                    <a:bodyPr/>
                    <a:lstStyle/>
                    <a:p>
                      <a:r>
                        <a:rPr lang="cs-CZ" sz="2000" kern="1200" dirty="0" err="1" smtClean="0"/>
                        <a:t>Average</a:t>
                      </a:r>
                      <a:r>
                        <a:rPr lang="cs-CZ" sz="2000" kern="1200" dirty="0" smtClean="0"/>
                        <a:t> </a:t>
                      </a:r>
                      <a:r>
                        <a:rPr lang="cs-CZ" sz="2000" kern="1200" dirty="0" err="1" smtClean="0"/>
                        <a:t>number</a:t>
                      </a:r>
                      <a:r>
                        <a:rPr lang="cs-CZ" sz="2000" kern="1200" dirty="0" smtClean="0"/>
                        <a:t> </a:t>
                      </a:r>
                      <a:r>
                        <a:rPr lang="cs-CZ" sz="2000" kern="1200" dirty="0" err="1" smtClean="0"/>
                        <a:t>of</a:t>
                      </a:r>
                      <a:r>
                        <a:rPr lang="cs-CZ" sz="2000" kern="1200" dirty="0" smtClean="0"/>
                        <a:t> </a:t>
                      </a:r>
                      <a:r>
                        <a:rPr lang="cs-CZ" sz="2000" kern="1200" dirty="0" err="1" smtClean="0"/>
                        <a:t>employees</a:t>
                      </a:r>
                      <a:r>
                        <a:rPr lang="cs-CZ" sz="2000" kern="1200" dirty="0" smtClean="0"/>
                        <a:t> </a:t>
                      </a:r>
                      <a:r>
                        <a:rPr lang="cs-CZ" sz="2000" kern="1200" dirty="0" err="1" smtClean="0"/>
                        <a:t>during</a:t>
                      </a:r>
                      <a:r>
                        <a:rPr lang="cs-CZ" sz="2000" kern="1200" dirty="0" smtClean="0"/>
                        <a:t> </a:t>
                      </a:r>
                      <a:r>
                        <a:rPr lang="cs-CZ" sz="2000" kern="1200" dirty="0" err="1" smtClean="0"/>
                        <a:t>the</a:t>
                      </a:r>
                      <a:r>
                        <a:rPr lang="cs-CZ" sz="2000" kern="1200" dirty="0" smtClean="0"/>
                        <a:t> </a:t>
                      </a:r>
                      <a:r>
                        <a:rPr lang="cs-CZ" sz="2000" kern="1200" dirty="0" err="1" smtClean="0"/>
                        <a:t>financial</a:t>
                      </a:r>
                      <a:r>
                        <a:rPr lang="cs-CZ" sz="2000" kern="1200" dirty="0" smtClean="0"/>
                        <a:t> </a:t>
                      </a:r>
                      <a:r>
                        <a:rPr lang="cs-CZ" sz="2000" kern="1200" dirty="0" err="1" smtClean="0"/>
                        <a:t>year</a:t>
                      </a:r>
                      <a:endParaRPr lang="en-US" sz="2000" b="0" dirty="0">
                        <a:solidFill>
                          <a:schemeClr val="tx1"/>
                        </a:solidFill>
                        <a:latin typeface="+mn-lt"/>
                      </a:endParaRPr>
                    </a:p>
                  </a:txBody>
                  <a:tcPr/>
                </a:tc>
                <a:tc>
                  <a:txBody>
                    <a:bodyPr/>
                    <a:lstStyle/>
                    <a:p>
                      <a:pPr marL="0" marR="0" algn="just">
                        <a:lnSpc>
                          <a:spcPct val="115000"/>
                        </a:lnSpc>
                        <a:spcBef>
                          <a:spcPts val="0"/>
                        </a:spcBef>
                        <a:spcAft>
                          <a:spcPts val="0"/>
                        </a:spcAft>
                      </a:pPr>
                      <a:r>
                        <a:rPr lang="cs-CZ" sz="2000" dirty="0"/>
                        <a:t>≤ 10</a:t>
                      </a:r>
                      <a:endParaRPr lang="en-US" sz="2000" b="0" dirty="0">
                        <a:solidFill>
                          <a:schemeClr val="tx1"/>
                        </a:solidFill>
                        <a:latin typeface="+mn-lt"/>
                        <a:ea typeface="Calibri"/>
                        <a:cs typeface="Times New Roman"/>
                      </a:endParaRPr>
                    </a:p>
                  </a:txBody>
                  <a:tcPr marL="68580" marR="68580" marT="0" marB="0"/>
                </a:tc>
                <a:tc>
                  <a:txBody>
                    <a:bodyPr/>
                    <a:lstStyle/>
                    <a:p>
                      <a:pPr marL="0" marR="0" algn="just">
                        <a:lnSpc>
                          <a:spcPct val="115000"/>
                        </a:lnSpc>
                        <a:spcBef>
                          <a:spcPts val="0"/>
                        </a:spcBef>
                        <a:spcAft>
                          <a:spcPts val="0"/>
                        </a:spcAft>
                      </a:pPr>
                      <a:r>
                        <a:rPr lang="cs-CZ" sz="2000" dirty="0"/>
                        <a:t>≤ 50</a:t>
                      </a:r>
                      <a:endParaRPr lang="en-US" sz="2000" b="0" dirty="0">
                        <a:solidFill>
                          <a:schemeClr val="tx1"/>
                        </a:solidFill>
                        <a:latin typeface="+mn-lt"/>
                        <a:ea typeface="Calibri"/>
                        <a:cs typeface="Times New Roman"/>
                      </a:endParaRPr>
                    </a:p>
                  </a:txBody>
                  <a:tcPr marL="68580" marR="68580" marT="0" marB="0"/>
                </a:tc>
                <a:tc>
                  <a:txBody>
                    <a:bodyPr/>
                    <a:lstStyle/>
                    <a:p>
                      <a:pPr marL="0" marR="0" algn="just">
                        <a:lnSpc>
                          <a:spcPct val="115000"/>
                        </a:lnSpc>
                        <a:spcBef>
                          <a:spcPts val="0"/>
                        </a:spcBef>
                        <a:spcAft>
                          <a:spcPts val="0"/>
                        </a:spcAft>
                      </a:pPr>
                      <a:r>
                        <a:rPr lang="cs-CZ" sz="2000" dirty="0"/>
                        <a:t>≤ 250</a:t>
                      </a:r>
                      <a:endParaRPr lang="en-US" sz="2000" b="0" dirty="0">
                        <a:solidFill>
                          <a:schemeClr val="tx1"/>
                        </a:solidFill>
                        <a:latin typeface="+mn-lt"/>
                        <a:ea typeface="Calibri"/>
                        <a:cs typeface="Times New Roman"/>
                      </a:endParaRPr>
                    </a:p>
                  </a:txBody>
                  <a:tcPr marL="68580" marR="68580" marT="0" marB="0"/>
                </a:tc>
              </a:tr>
            </a:tbl>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p:txBody>
          <a:bodyPr/>
          <a:lstStyle/>
          <a:p>
            <a:r>
              <a:rPr lang="en-US" sz="2000" dirty="0" smtClean="0"/>
              <a:t>Some entities may hold assets in a fiduciary capacity for a broad group of outsiders (e.g. AUM). If they do so for reasons incidental to a primary business, that does not make them publicly accountable. </a:t>
            </a:r>
          </a:p>
          <a:p>
            <a:r>
              <a:rPr lang="en-US" sz="2000" dirty="0" smtClean="0"/>
              <a:t>A subsidiary whose parent uses full IFRSs, or that is part of a consolidated group that uses full IFRSs, is not prohibited from using IFRS for SMEs in its own financial statements if that subsidiary by itself does not have public accountability.</a:t>
            </a:r>
          </a:p>
          <a:p>
            <a:r>
              <a:rPr lang="en-US" sz="2000" dirty="0" smtClean="0"/>
              <a:t>Financial statements prepared in conformity with the IFRS for SMEs are unlikely to comply fully with all of the measurements required by a jurisdiction’s tax laws and regulations. </a:t>
            </a:r>
          </a:p>
          <a:p>
            <a:r>
              <a:rPr lang="en-US" sz="2000" dirty="0" smtClean="0"/>
              <a:t>Decisions on which entities are required or permitted to use full IFRS or IFRS for SMEs rest with legislative and regulatory authorities and standard-setters in individual jurisdictions. </a:t>
            </a:r>
          </a:p>
          <a:p>
            <a:endParaRPr lang="en-US" sz="2000" dirty="0"/>
          </a:p>
        </p:txBody>
      </p:sp>
      <p:sp>
        <p:nvSpPr>
          <p:cNvPr id="4" name="Дата 3"/>
          <p:cNvSpPr>
            <a:spLocks noGrp="1"/>
          </p:cNvSpPr>
          <p:nvPr>
            <p:ph type="dt" sz="half" idx="10"/>
          </p:nvPr>
        </p:nvSpPr>
        <p:spPr/>
        <p:txBody>
          <a:bodyPr/>
          <a:lstStyle/>
          <a:p>
            <a:pPr>
              <a:defRPr/>
            </a:pPr>
            <a:r>
              <a:rPr lang="en-US" altLang="en-US" dirty="0" smtClean="0"/>
              <a:t>Sep 16, 2014</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12</a:t>
            </a:fld>
            <a:endParaRPr lang="de-AT" altLang="en-US"/>
          </a:p>
        </p:txBody>
      </p:sp>
      <p:sp>
        <p:nvSpPr>
          <p:cNvPr id="7"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IFRS for SMEs</a:t>
            </a:r>
            <a:endParaRPr lang="en-US" sz="4000" dirty="0">
              <a:latin typeface="Verdana" pitchFamily="34" charset="0"/>
              <a:ea typeface="Verdana" pitchFamily="34" charset="0"/>
              <a:cs typeface="Verdana"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rPr>
              <a:t>About the course</a:t>
            </a:r>
            <a:endParaRPr lang="en-US" sz="4000" dirty="0"/>
          </a:p>
        </p:txBody>
      </p:sp>
      <p:sp>
        <p:nvSpPr>
          <p:cNvPr id="3" name="Содержимое 2"/>
          <p:cNvSpPr>
            <a:spLocks noGrp="1"/>
          </p:cNvSpPr>
          <p:nvPr>
            <p:ph idx="1"/>
          </p:nvPr>
        </p:nvSpPr>
        <p:spPr/>
        <p:txBody>
          <a:bodyPr/>
          <a:lstStyle/>
          <a:p>
            <a:r>
              <a:rPr lang="en-US" sz="2000" dirty="0" smtClean="0"/>
              <a:t>Literature:</a:t>
            </a:r>
          </a:p>
          <a:p>
            <a:pPr marL="912813" lvl="0">
              <a:buFont typeface="Wingdings" pitchFamily="2" charset="2"/>
              <a:buChar char="q"/>
            </a:pPr>
            <a:r>
              <a:rPr lang="en-US" sz="2000" dirty="0" smtClean="0"/>
              <a:t>International financial reporting standard for small and medium-sized entities (IFRS for SMEs). London: International Accounting Standards Board, 2009. 230 s. ISBN 9781907026171. Available at: </a:t>
            </a:r>
            <a:r>
              <a:rPr lang="en-US" sz="2000" u="sng" dirty="0" smtClean="0">
                <a:hlinkClick r:id="rId2"/>
              </a:rPr>
              <a:t>http://eifrs.iasb.org/eifrs/sme/en/IFRSforSMEs2009.pdf</a:t>
            </a:r>
            <a:endParaRPr lang="en-US" sz="2000" dirty="0" smtClean="0"/>
          </a:p>
          <a:p>
            <a:pPr marL="912813">
              <a:buFont typeface="Wingdings" pitchFamily="2" charset="2"/>
              <a:buChar char="q"/>
            </a:pPr>
            <a:r>
              <a:rPr lang="en-US" sz="2000" dirty="0" smtClean="0"/>
              <a:t> IFRS Foundation: Training Material for the IFRS for SMEs. London: International Accounting Standards Board. Available at: </a:t>
            </a:r>
            <a:r>
              <a:rPr lang="en-US" sz="2000" u="sng" dirty="0" smtClean="0">
                <a:hlinkClick r:id="rId3"/>
              </a:rPr>
              <a:t>http://www.ifrs.org/IFRS-for-SMEs/Pages/Training-Modules.aspx</a:t>
            </a:r>
            <a:endParaRPr lang="en-US" sz="2000" dirty="0" smtClean="0"/>
          </a:p>
          <a:p>
            <a:endParaRPr lang="en-US" dirty="0"/>
          </a:p>
        </p:txBody>
      </p:sp>
      <p:sp>
        <p:nvSpPr>
          <p:cNvPr id="4" name="Дата 3"/>
          <p:cNvSpPr>
            <a:spLocks noGrp="1"/>
          </p:cNvSpPr>
          <p:nvPr>
            <p:ph type="dt" sz="half" idx="10"/>
          </p:nvPr>
        </p:nvSpPr>
        <p:spPr/>
        <p:txBody>
          <a:bodyPr/>
          <a:lstStyle/>
          <a:p>
            <a:pPr>
              <a:defRPr/>
            </a:pPr>
            <a:r>
              <a:rPr lang="en-US" altLang="en-US" dirty="0" smtClean="0"/>
              <a:t>Sep 16, 2014</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2</a:t>
            </a:fld>
            <a:endParaRPr lang="de-AT" alt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rPr>
              <a:t>About the course</a:t>
            </a:r>
            <a:endParaRPr lang="en-US" sz="4000" dirty="0"/>
          </a:p>
        </p:txBody>
      </p:sp>
      <p:sp>
        <p:nvSpPr>
          <p:cNvPr id="3" name="Содержимое 2"/>
          <p:cNvSpPr>
            <a:spLocks noGrp="1"/>
          </p:cNvSpPr>
          <p:nvPr>
            <p:ph idx="1"/>
          </p:nvPr>
        </p:nvSpPr>
        <p:spPr>
          <a:xfrm>
            <a:off x="457200" y="990600"/>
            <a:ext cx="8229600" cy="4530725"/>
          </a:xfrm>
        </p:spPr>
        <p:txBody>
          <a:bodyPr/>
          <a:lstStyle/>
          <a:p>
            <a:r>
              <a:rPr lang="en-US" sz="2000" dirty="0" smtClean="0"/>
              <a:t>Requirements for successful accomplishment of the course:</a:t>
            </a:r>
          </a:p>
          <a:p>
            <a:pPr marL="912813" lvl="0">
              <a:buFont typeface="Wingdings" pitchFamily="2" charset="2"/>
              <a:buChar char="q"/>
            </a:pPr>
            <a:r>
              <a:rPr lang="en-US" sz="2000" dirty="0" smtClean="0"/>
              <a:t> 85% participation (i.e. absence at max 2 seminars is excused)</a:t>
            </a:r>
          </a:p>
          <a:p>
            <a:pPr marL="912813" lvl="0">
              <a:buFont typeface="Wingdings" pitchFamily="2" charset="2"/>
              <a:buChar char="q"/>
            </a:pPr>
            <a:r>
              <a:rPr lang="en-US" sz="2000" dirty="0" smtClean="0"/>
              <a:t>1 presentation of theory or practice during the semester (if by the end of the semester a student doesn’t have a presentation, 10 points will be deducted from total number of points received from both mid-semester tests). In case of practical presentation (i.e. exercise), the exercise is chosen by a student or by a lector always minimally one week in advance. Unless the student is excused (he/she is ill), the student has to present the exercise at specified date. Topics for theoretical presentations should be agreed with a lecturer at the beginning of the semester. </a:t>
            </a:r>
          </a:p>
          <a:p>
            <a:pPr marL="912813" lvl="0">
              <a:buFont typeface="Wingdings" pitchFamily="2" charset="2"/>
              <a:buChar char="q"/>
            </a:pPr>
            <a:r>
              <a:rPr lang="en-US" sz="2000" dirty="0" smtClean="0"/>
              <a:t>Two control tests, minimum required amount is 60% of correct answers. Points from two tests are accumulated. Tests contain theoretical (questions) and practical part (exercises).</a:t>
            </a:r>
          </a:p>
          <a:p>
            <a:pPr marL="912813" lvl="0">
              <a:buFont typeface="Wingdings" pitchFamily="2" charset="2"/>
              <a:buChar char="q"/>
            </a:pPr>
            <a:r>
              <a:rPr lang="en-US" sz="2000" dirty="0" smtClean="0"/>
              <a:t>Final test is a written exam. Attention! Getting a minimum amount of points from two control tests is a necessary requirement for being eligible to take a final exam. </a:t>
            </a:r>
          </a:p>
          <a:p>
            <a:endParaRPr lang="en-US" dirty="0"/>
          </a:p>
        </p:txBody>
      </p:sp>
      <p:sp>
        <p:nvSpPr>
          <p:cNvPr id="4" name="Дата 3"/>
          <p:cNvSpPr>
            <a:spLocks noGrp="1"/>
          </p:cNvSpPr>
          <p:nvPr>
            <p:ph type="dt" sz="half" idx="10"/>
          </p:nvPr>
        </p:nvSpPr>
        <p:spPr/>
        <p:txBody>
          <a:bodyPr/>
          <a:lstStyle/>
          <a:p>
            <a:pPr>
              <a:defRPr/>
            </a:pPr>
            <a:r>
              <a:rPr lang="en-US" altLang="en-US" dirty="0" smtClean="0"/>
              <a:t>Sep 16, 2014</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3</a:t>
            </a:fld>
            <a:endParaRPr lang="de-AT" alt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rPr>
              <a:t>Contents</a:t>
            </a:r>
            <a:endParaRPr lang="en-US" sz="4000" dirty="0"/>
          </a:p>
        </p:txBody>
      </p:sp>
      <p:sp>
        <p:nvSpPr>
          <p:cNvPr id="3" name="Содержимое 2"/>
          <p:cNvSpPr>
            <a:spLocks noGrp="1"/>
          </p:cNvSpPr>
          <p:nvPr>
            <p:ph idx="1"/>
          </p:nvPr>
        </p:nvSpPr>
        <p:spPr/>
        <p:txBody>
          <a:bodyPr/>
          <a:lstStyle/>
          <a:p>
            <a:pPr eaLnBrk="0" hangingPunct="0">
              <a:spcBef>
                <a:spcPts val="600"/>
              </a:spcBef>
            </a:pPr>
            <a:r>
              <a:rPr lang="en-US" sz="2000" dirty="0" smtClean="0"/>
              <a:t>IASB, IFRS, IFRS vs. GAAP</a:t>
            </a:r>
          </a:p>
          <a:p>
            <a:pPr eaLnBrk="0" hangingPunct="0">
              <a:spcBef>
                <a:spcPts val="600"/>
              </a:spcBef>
            </a:pPr>
            <a:r>
              <a:rPr lang="en-US" sz="2000" dirty="0" smtClean="0"/>
              <a:t>International Financial Reporting Standard (IFRS) for Small and Medium-sized Entities (SMEs)</a:t>
            </a:r>
          </a:p>
          <a:p>
            <a:endParaRPr lang="en-US" dirty="0"/>
          </a:p>
        </p:txBody>
      </p:sp>
      <p:sp>
        <p:nvSpPr>
          <p:cNvPr id="4" name="Дата 3"/>
          <p:cNvSpPr>
            <a:spLocks noGrp="1"/>
          </p:cNvSpPr>
          <p:nvPr>
            <p:ph type="dt" sz="half" idx="10"/>
          </p:nvPr>
        </p:nvSpPr>
        <p:spPr/>
        <p:txBody>
          <a:bodyPr/>
          <a:lstStyle/>
          <a:p>
            <a:pPr>
              <a:defRPr/>
            </a:pPr>
            <a:r>
              <a:rPr lang="en-US" altLang="en-US" dirty="0" smtClean="0"/>
              <a:t>Sep 16, 2014</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4</a:t>
            </a:fld>
            <a:endParaRPr lang="de-AT" alt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IASB</a:t>
            </a:r>
            <a:endParaRPr lang="en-US" sz="4000" dirty="0">
              <a:latin typeface="Verdana" pitchFamily="34" charset="0"/>
              <a:ea typeface="Verdana" pitchFamily="34" charset="0"/>
              <a:cs typeface="Verdana" pitchFamily="34" charset="0"/>
            </a:endParaRPr>
          </a:p>
        </p:txBody>
      </p:sp>
      <p:sp>
        <p:nvSpPr>
          <p:cNvPr id="3" name="Содержимое 2"/>
          <p:cNvSpPr>
            <a:spLocks noGrp="1"/>
          </p:cNvSpPr>
          <p:nvPr>
            <p:ph idx="1"/>
          </p:nvPr>
        </p:nvSpPr>
        <p:spPr/>
        <p:txBody>
          <a:bodyPr/>
          <a:lstStyle/>
          <a:p>
            <a:r>
              <a:rPr lang="en-US" sz="2000" dirty="0" smtClean="0"/>
              <a:t>The International Accounting Standards Board (IASB) was established in 2001 as part of the International Accounting Standards Committee (IASC) Foundation. </a:t>
            </a:r>
          </a:p>
          <a:p>
            <a:r>
              <a:rPr lang="en-US" sz="2000" dirty="0" smtClean="0"/>
              <a:t>The objectives of the IASC Foundation and of the IASB are:</a:t>
            </a:r>
          </a:p>
          <a:p>
            <a:pPr marL="1027113" indent="-457200" defTabSz="1258888">
              <a:buSzPct val="75000"/>
              <a:buFont typeface="+mj-lt"/>
              <a:buAutoNum type="alphaLcParenR"/>
            </a:pPr>
            <a:r>
              <a:rPr lang="en-US" sz="2000" dirty="0" smtClean="0"/>
              <a:t>to develop  a single set of high quality, understandable and enforceable global accounting standards that require high quality, transparent and comparable information in financial statements and other financial reporting to help participants in the world’s capital markets and other users make economic decisions;</a:t>
            </a:r>
          </a:p>
          <a:p>
            <a:pPr marL="1027113" indent="-457200" defTabSz="1258888">
              <a:buSzPct val="70000"/>
              <a:buFont typeface="+mj-lt"/>
              <a:buAutoNum type="alphaLcParenR"/>
            </a:pPr>
            <a:r>
              <a:rPr lang="en-US" sz="2000" dirty="0" smtClean="0"/>
              <a:t>to promote the use and rigorous application of those standards; </a:t>
            </a:r>
          </a:p>
          <a:p>
            <a:pPr marL="1027113" indent="-457200" defTabSz="1258888">
              <a:buSzPct val="70000"/>
              <a:buFont typeface="+mj-lt"/>
              <a:buAutoNum type="alphaLcParenR"/>
            </a:pPr>
            <a:r>
              <a:rPr lang="en-US" sz="2000" dirty="0" smtClean="0"/>
              <a:t>to take account of the special needs of small and medium-sized entities and emerging economies; and</a:t>
            </a:r>
          </a:p>
          <a:p>
            <a:pPr marL="912813" defTabSz="1258888">
              <a:buNone/>
            </a:pPr>
            <a:endParaRPr lang="en-US" sz="2000" dirty="0" smtClean="0"/>
          </a:p>
          <a:p>
            <a:endParaRPr lang="en-US" dirty="0"/>
          </a:p>
        </p:txBody>
      </p:sp>
      <p:sp>
        <p:nvSpPr>
          <p:cNvPr id="4" name="Дата 3"/>
          <p:cNvSpPr>
            <a:spLocks noGrp="1"/>
          </p:cNvSpPr>
          <p:nvPr>
            <p:ph type="dt" sz="half" idx="10"/>
          </p:nvPr>
        </p:nvSpPr>
        <p:spPr/>
        <p:txBody>
          <a:bodyPr/>
          <a:lstStyle/>
          <a:p>
            <a:pPr>
              <a:defRPr/>
            </a:pPr>
            <a:r>
              <a:rPr lang="en-US" altLang="en-US" dirty="0" smtClean="0"/>
              <a:t>Sep 16, 2014</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5</a:t>
            </a:fld>
            <a:endParaRPr lang="de-AT" alt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IASB</a:t>
            </a:r>
            <a:endParaRPr lang="en-US" sz="4000" dirty="0">
              <a:latin typeface="Verdana" pitchFamily="34" charset="0"/>
              <a:ea typeface="Verdana" pitchFamily="34" charset="0"/>
              <a:cs typeface="Verdana" pitchFamily="34" charset="0"/>
            </a:endParaRPr>
          </a:p>
        </p:txBody>
      </p:sp>
      <p:sp>
        <p:nvSpPr>
          <p:cNvPr id="3" name="Содержимое 2"/>
          <p:cNvSpPr>
            <a:spLocks noGrp="1"/>
          </p:cNvSpPr>
          <p:nvPr>
            <p:ph idx="1"/>
          </p:nvPr>
        </p:nvSpPr>
        <p:spPr/>
        <p:txBody>
          <a:bodyPr/>
          <a:lstStyle/>
          <a:p>
            <a:pPr marL="1027113" indent="-457200" defTabSz="1258888">
              <a:buSzPct val="74000"/>
              <a:buFont typeface="+mj-lt"/>
              <a:buAutoNum type="alphaLcParenR" startAt="4"/>
            </a:pPr>
            <a:r>
              <a:rPr lang="en-US" sz="2000" dirty="0" smtClean="0"/>
              <a:t>to bring about convergence of national accounting standards and International Accounting Standards and International Financial Reporting Standards to high quality solutions.</a:t>
            </a:r>
          </a:p>
          <a:p>
            <a:r>
              <a:rPr lang="en-US" sz="2000" dirty="0" smtClean="0"/>
              <a:t>IASB is the standard-setting body of the IASC Foundation - it is responsible for approving International Financial Reporting Standards (IFRSs, including Interpretations) and related documents, such as the Framework for the Preparation and Presentation of Financial Statements, exposure drafts and discussion documents. </a:t>
            </a:r>
          </a:p>
          <a:p>
            <a:r>
              <a:rPr lang="en-US" sz="2000" dirty="0" smtClean="0"/>
              <a:t>The IASB achieves its objectives primarily by developing and publishing IFRSs and promoting the use of those standards in general purpose financial statements and other financial reporting.</a:t>
            </a:r>
          </a:p>
          <a:p>
            <a:r>
              <a:rPr lang="en-US" sz="2000" dirty="0" smtClean="0"/>
              <a:t>IASs and related Interpretations, which were adopted before IFRS were developed, remain applicable with the same authority as IFRSs, unless and until they are amended or withdrawn by the IASB.</a:t>
            </a:r>
          </a:p>
          <a:p>
            <a:endParaRPr lang="en-US" sz="2000" dirty="0" smtClean="0"/>
          </a:p>
          <a:p>
            <a:pPr>
              <a:buNone/>
            </a:pPr>
            <a:endParaRPr lang="en-US" sz="2000" dirty="0"/>
          </a:p>
        </p:txBody>
      </p:sp>
      <p:sp>
        <p:nvSpPr>
          <p:cNvPr id="4" name="Дата 3"/>
          <p:cNvSpPr>
            <a:spLocks noGrp="1"/>
          </p:cNvSpPr>
          <p:nvPr>
            <p:ph type="dt" sz="half" idx="10"/>
          </p:nvPr>
        </p:nvSpPr>
        <p:spPr/>
        <p:txBody>
          <a:bodyPr/>
          <a:lstStyle/>
          <a:p>
            <a:pPr>
              <a:defRPr/>
            </a:pPr>
            <a:r>
              <a:rPr lang="en-US" altLang="en-US" dirty="0" smtClean="0"/>
              <a:t>Sep 16, 2014</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6</a:t>
            </a:fld>
            <a:endParaRPr lang="de-AT" alt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IFRS</a:t>
            </a:r>
            <a:endParaRPr lang="en-US" sz="4000" dirty="0">
              <a:latin typeface="Verdana" pitchFamily="34" charset="0"/>
              <a:ea typeface="Verdana" pitchFamily="34" charset="0"/>
              <a:cs typeface="Verdana" pitchFamily="34" charset="0"/>
            </a:endParaRPr>
          </a:p>
        </p:txBody>
      </p:sp>
      <p:sp>
        <p:nvSpPr>
          <p:cNvPr id="3" name="Содержимое 2"/>
          <p:cNvSpPr>
            <a:spLocks noGrp="1"/>
          </p:cNvSpPr>
          <p:nvPr>
            <p:ph idx="1"/>
          </p:nvPr>
        </p:nvSpPr>
        <p:spPr/>
        <p:txBody>
          <a:bodyPr/>
          <a:lstStyle/>
          <a:p>
            <a:r>
              <a:rPr lang="en-US" sz="2000" dirty="0" smtClean="0"/>
              <a:t>IFRSs set out recognition, measurement, presentation and disclosure requirements dealing with transactions and other events and conditions that are important in general purpose financial statements.  </a:t>
            </a:r>
          </a:p>
          <a:p>
            <a:r>
              <a:rPr lang="en-US" sz="2000" dirty="0" smtClean="0"/>
              <a:t>IFRSs are based on the Framework. The objective of the Framework is to facilitate the consistent and logical formulation of IFRSs. It also provides a basis for the use of </a:t>
            </a:r>
            <a:r>
              <a:rPr lang="en-US" sz="2000" dirty="0" err="1" smtClean="0"/>
              <a:t>judgement</a:t>
            </a:r>
            <a:r>
              <a:rPr lang="en-US" sz="2000" dirty="0" smtClean="0"/>
              <a:t> in resolving accounting issues.</a:t>
            </a:r>
          </a:p>
          <a:p>
            <a:r>
              <a:rPr lang="en-US" sz="2000" dirty="0" smtClean="0"/>
              <a:t>IFRSs are designed to apply to the general purpose financial statements and other financial reporting of all profit-oriented entities. The objective of financial statements is to provide information about the financial position, performance and cash flows of an entity that is useful to those users in making economic decisions.</a:t>
            </a:r>
          </a:p>
          <a:p>
            <a:endParaRPr lang="en-US" sz="2000" dirty="0" smtClean="0"/>
          </a:p>
          <a:p>
            <a:endParaRPr lang="en-US" sz="2000" dirty="0" smtClean="0"/>
          </a:p>
        </p:txBody>
      </p:sp>
      <p:sp>
        <p:nvSpPr>
          <p:cNvPr id="4" name="Дата 3"/>
          <p:cNvSpPr>
            <a:spLocks noGrp="1"/>
          </p:cNvSpPr>
          <p:nvPr>
            <p:ph type="dt" sz="half" idx="10"/>
          </p:nvPr>
        </p:nvSpPr>
        <p:spPr/>
        <p:txBody>
          <a:bodyPr/>
          <a:lstStyle/>
          <a:p>
            <a:pPr>
              <a:defRPr/>
            </a:pPr>
            <a:r>
              <a:rPr lang="en-US" altLang="en-US" dirty="0" smtClean="0"/>
              <a:t>Sep 16, 2014</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7</a:t>
            </a:fld>
            <a:endParaRPr lang="de-AT" alt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1641475"/>
            <a:ext cx="8229600" cy="4530725"/>
          </a:xfrm>
        </p:spPr>
        <p:txBody>
          <a:bodyPr/>
          <a:lstStyle/>
          <a:p>
            <a:pPr marL="342900" lvl="1" indent="-342900">
              <a:buClr>
                <a:schemeClr val="accent1"/>
              </a:buClr>
              <a:buSzPct val="65000"/>
              <a:buFont typeface="Wingdings" pitchFamily="2" charset="2"/>
              <a:buChar char="n"/>
            </a:pPr>
            <a:r>
              <a:rPr lang="en-US" sz="1800" i="1" dirty="0" smtClean="0">
                <a:latin typeface="Open Sans" pitchFamily="34" charset="0"/>
                <a:ea typeface="Open Sans" pitchFamily="34" charset="0"/>
                <a:cs typeface="Open Sans" pitchFamily="34" charset="0"/>
              </a:rPr>
              <a:t>“Accounting policy is one of the most difficult and controversial topics to deal with. It is the same around the world”, </a:t>
            </a:r>
            <a:r>
              <a:rPr lang="en-US" sz="1800" dirty="0" smtClean="0">
                <a:latin typeface="Open Sans" pitchFamily="34" charset="0"/>
                <a:ea typeface="Open Sans" pitchFamily="34" charset="0"/>
                <a:cs typeface="Open Sans" pitchFamily="34" charset="0"/>
              </a:rPr>
              <a:t>- Hans </a:t>
            </a:r>
            <a:r>
              <a:rPr lang="en-US" sz="1800" dirty="0" err="1" smtClean="0">
                <a:latin typeface="Open Sans" pitchFamily="34" charset="0"/>
                <a:ea typeface="Open Sans" pitchFamily="34" charset="0"/>
                <a:cs typeface="Open Sans" pitchFamily="34" charset="0"/>
              </a:rPr>
              <a:t>Hoogervorst</a:t>
            </a:r>
            <a:r>
              <a:rPr lang="en-US" sz="1800" dirty="0" smtClean="0">
                <a:latin typeface="Open Sans" pitchFamily="34" charset="0"/>
                <a:ea typeface="Open Sans" pitchFamily="34" charset="0"/>
                <a:cs typeface="Open Sans" pitchFamily="34" charset="0"/>
              </a:rPr>
              <a:t>, Chairman of IASB, June 2012</a:t>
            </a:r>
          </a:p>
          <a:p>
            <a:pPr marL="342900" lvl="1" indent="-342900">
              <a:buClr>
                <a:schemeClr val="accent1"/>
              </a:buClr>
              <a:buSzPct val="65000"/>
              <a:buFont typeface="Wingdings" pitchFamily="2" charset="2"/>
              <a:buChar char="n"/>
            </a:pPr>
            <a:r>
              <a:rPr lang="en-US" sz="1800" i="1" dirty="0" smtClean="0">
                <a:latin typeface="Open Sans" pitchFamily="34" charset="0"/>
                <a:ea typeface="Open Sans" pitchFamily="34" charset="0"/>
                <a:cs typeface="Open Sans" pitchFamily="34" charset="0"/>
              </a:rPr>
              <a:t>“Transparency is not just a buzz word or a cliché. It is a fundamental and absolutely essential attribute of sound financial markets. Relevant, trustworthy, and timely information is the oxygen of financial markets”, </a:t>
            </a:r>
            <a:r>
              <a:rPr lang="en-US" sz="1800" dirty="0" smtClean="0">
                <a:latin typeface="Open Sans" pitchFamily="34" charset="0"/>
                <a:ea typeface="Open Sans" pitchFamily="34" charset="0"/>
                <a:cs typeface="Open Sans" pitchFamily="34" charset="0"/>
              </a:rPr>
              <a:t>- Robert H. </a:t>
            </a:r>
            <a:r>
              <a:rPr lang="en-US" sz="1800" dirty="0" err="1" smtClean="0">
                <a:latin typeface="Open Sans" pitchFamily="34" charset="0"/>
                <a:ea typeface="Open Sans" pitchFamily="34" charset="0"/>
                <a:cs typeface="Open Sans" pitchFamily="34" charset="0"/>
              </a:rPr>
              <a:t>Herz</a:t>
            </a:r>
            <a:r>
              <a:rPr lang="en-US" sz="1800" dirty="0" smtClean="0">
                <a:latin typeface="Open Sans" pitchFamily="34" charset="0"/>
                <a:ea typeface="Open Sans" pitchFamily="34" charset="0"/>
                <a:cs typeface="Open Sans" pitchFamily="34" charset="0"/>
              </a:rPr>
              <a:t>, Chairman of FASB, June 2009 </a:t>
            </a:r>
          </a:p>
          <a:p>
            <a:pPr marL="342900" lvl="1" indent="-342900">
              <a:buClr>
                <a:schemeClr val="accent1"/>
              </a:buClr>
              <a:buSzPct val="65000"/>
              <a:buFont typeface="Wingdings" pitchFamily="2" charset="2"/>
              <a:buChar char="n"/>
            </a:pPr>
            <a:endParaRPr lang="en-US" sz="1200" dirty="0" smtClean="0">
              <a:latin typeface="Open Sans" pitchFamily="34" charset="0"/>
              <a:ea typeface="Open Sans" pitchFamily="34" charset="0"/>
              <a:cs typeface="Open Sans" pitchFamily="34" charset="0"/>
            </a:endParaRPr>
          </a:p>
          <a:p>
            <a:pPr marL="342900" lvl="1" indent="-342900">
              <a:buClr>
                <a:schemeClr val="accent1"/>
              </a:buClr>
              <a:buSzPct val="65000"/>
              <a:buFont typeface="Wingdings" pitchFamily="2" charset="2"/>
              <a:buChar char="n"/>
            </a:pPr>
            <a:r>
              <a:rPr lang="en-US" sz="1800" dirty="0" smtClean="0">
                <a:latin typeface="Open Sans" pitchFamily="34" charset="0"/>
                <a:ea typeface="Open Sans" pitchFamily="34" charset="0"/>
                <a:cs typeface="Open Sans" pitchFamily="34" charset="0"/>
              </a:rPr>
              <a:t>Goals of FASB and IASB -  the highest relevance, representational faithfulness, transparency and comparability of accounting information =&gt; </a:t>
            </a:r>
          </a:p>
          <a:p>
            <a:r>
              <a:rPr lang="en-US" sz="1800" dirty="0" smtClean="0">
                <a:latin typeface="Open Sans" pitchFamily="34" charset="0"/>
                <a:ea typeface="Open Sans" pitchFamily="34" charset="0"/>
                <a:cs typeface="Open Sans" pitchFamily="34" charset="0"/>
              </a:rPr>
              <a:t>Memorandum of understanding or Norwalk Agreement (2002) and removal of obligation of US GAAP reconciliation (2007) – “Acceptance from Foreign Private Issuers of Financial Statements Prepared in Accordance with International Financial Reporting Standards without Reconciliation to US GAAP” </a:t>
            </a:r>
          </a:p>
          <a:p>
            <a:pPr marL="468313" lvl="1" indent="-3175" algn="just">
              <a:buNone/>
            </a:pPr>
            <a:r>
              <a:rPr lang="en-US" sz="1800" b="1" dirty="0" smtClean="0">
                <a:solidFill>
                  <a:schemeClr val="accent5">
                    <a:lumMod val="50000"/>
                  </a:schemeClr>
                </a:solidFill>
                <a:latin typeface="Open Sans" pitchFamily="34" charset="0"/>
                <a:ea typeface="Open Sans" pitchFamily="34" charset="0"/>
                <a:cs typeface="Open Sans" pitchFamily="34" charset="0"/>
              </a:rPr>
              <a:t> </a:t>
            </a:r>
          </a:p>
          <a:p>
            <a:pPr marL="2171700" lvl="5" indent="0" algn="just">
              <a:buNone/>
            </a:pPr>
            <a:endParaRPr lang="en-US" sz="1200" dirty="0" smtClean="0">
              <a:latin typeface="Open Sans" pitchFamily="34" charset="0"/>
              <a:ea typeface="Open Sans" pitchFamily="34" charset="0"/>
              <a:cs typeface="Open Sans" pitchFamily="34" charset="0"/>
            </a:endParaRPr>
          </a:p>
          <a:p>
            <a:pPr marL="2171700" lvl="5" indent="0" algn="r">
              <a:buNone/>
            </a:pPr>
            <a:endParaRPr lang="en-US" dirty="0"/>
          </a:p>
        </p:txBody>
      </p:sp>
      <p:sp>
        <p:nvSpPr>
          <p:cNvPr id="4" name="Дата 3"/>
          <p:cNvSpPr>
            <a:spLocks noGrp="1"/>
          </p:cNvSpPr>
          <p:nvPr>
            <p:ph type="dt" sz="half" idx="10"/>
          </p:nvPr>
        </p:nvSpPr>
        <p:spPr/>
        <p:txBody>
          <a:bodyPr/>
          <a:lstStyle/>
          <a:p>
            <a:pPr>
              <a:defRPr/>
            </a:pPr>
            <a:r>
              <a:rPr lang="en-US" altLang="en-US" dirty="0" smtClean="0"/>
              <a:t>Sep 16, 2014</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8</a:t>
            </a:fld>
            <a:endParaRPr lang="de-AT" altLang="en-US"/>
          </a:p>
        </p:txBody>
      </p:sp>
      <p:sp>
        <p:nvSpPr>
          <p:cNvPr id="7"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IFRS </a:t>
            </a:r>
            <a:r>
              <a:rPr lang="en-US" sz="4000" dirty="0" smtClean="0">
                <a:latin typeface="Verdana" pitchFamily="34" charset="0"/>
                <a:ea typeface="Verdana" pitchFamily="34" charset="0"/>
                <a:cs typeface="Verdana" pitchFamily="34" charset="0"/>
              </a:rPr>
              <a:t>vs. GAAP</a:t>
            </a:r>
            <a:endParaRPr lang="en-US" sz="4000" dirty="0">
              <a:latin typeface="Verdana" pitchFamily="34" charset="0"/>
              <a:ea typeface="Verdana" pitchFamily="34" charset="0"/>
              <a:cs typeface="Verdana"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Дата 3"/>
          <p:cNvSpPr>
            <a:spLocks noGrp="1"/>
          </p:cNvSpPr>
          <p:nvPr>
            <p:ph type="dt" sz="half" idx="10"/>
          </p:nvPr>
        </p:nvSpPr>
        <p:spPr/>
        <p:txBody>
          <a:bodyPr/>
          <a:lstStyle/>
          <a:p>
            <a:pPr>
              <a:defRPr/>
            </a:pPr>
            <a:r>
              <a:rPr lang="en-US" altLang="en-US" dirty="0" smtClean="0"/>
              <a:t>Sep 16, 2014</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9</a:t>
            </a:fld>
            <a:endParaRPr lang="de-AT" altLang="en-US"/>
          </a:p>
        </p:txBody>
      </p:sp>
      <p:sp>
        <p:nvSpPr>
          <p:cNvPr id="7"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IFRS </a:t>
            </a:r>
            <a:r>
              <a:rPr lang="en-US" sz="4000" dirty="0" smtClean="0">
                <a:latin typeface="Verdana" pitchFamily="34" charset="0"/>
                <a:ea typeface="Verdana" pitchFamily="34" charset="0"/>
                <a:cs typeface="Verdana" pitchFamily="34" charset="0"/>
              </a:rPr>
              <a:t>vs. GAAP</a:t>
            </a:r>
            <a:endParaRPr lang="en-US" sz="4000" dirty="0">
              <a:latin typeface="Verdana" pitchFamily="34" charset="0"/>
              <a:ea typeface="Verdana" pitchFamily="34" charset="0"/>
              <a:cs typeface="Verdana" pitchFamily="34" charset="0"/>
            </a:endParaRPr>
          </a:p>
        </p:txBody>
      </p:sp>
      <p:sp>
        <p:nvSpPr>
          <p:cNvPr id="9" name="Содержимое 8"/>
          <p:cNvSpPr>
            <a:spLocks noGrp="1"/>
          </p:cNvSpPr>
          <p:nvPr>
            <p:ph idx="1"/>
          </p:nvPr>
        </p:nvSpPr>
        <p:spPr/>
        <p:txBody>
          <a:bodyPr/>
          <a:lstStyle/>
          <a:p>
            <a:r>
              <a:rPr lang="en-US" sz="2000" dirty="0" smtClean="0">
                <a:ea typeface="Open Sans" pitchFamily="34" charset="0"/>
                <a:cs typeface="Open Sans" pitchFamily="34" charset="0"/>
              </a:rPr>
              <a:t>General comparison of US GAAP and IAS/IFRS:</a:t>
            </a:r>
          </a:p>
          <a:p>
            <a:endParaRPr lang="en-US" dirty="0"/>
          </a:p>
        </p:txBody>
      </p:sp>
      <p:graphicFrame>
        <p:nvGraphicFramePr>
          <p:cNvPr id="10" name="Таблица 9"/>
          <p:cNvGraphicFramePr>
            <a:graphicFrameLocks noGrp="1"/>
          </p:cNvGraphicFramePr>
          <p:nvPr/>
        </p:nvGraphicFramePr>
        <p:xfrm>
          <a:off x="838200" y="2286000"/>
          <a:ext cx="7543800" cy="3083672"/>
        </p:xfrm>
        <a:graphic>
          <a:graphicData uri="http://schemas.openxmlformats.org/drawingml/2006/table">
            <a:tbl>
              <a:tblPr firstRow="1" bandRow="1">
                <a:tableStyleId>{F5AB1C69-6EDB-4FF4-983F-18BD219EF322}</a:tableStyleId>
              </a:tblPr>
              <a:tblGrid>
                <a:gridCol w="3771900"/>
                <a:gridCol w="3771900"/>
              </a:tblGrid>
              <a:tr h="741568">
                <a:tc>
                  <a:txBody>
                    <a:bodyPr/>
                    <a:lstStyle/>
                    <a:p>
                      <a:pPr algn="ctr"/>
                      <a:endParaRPr lang="en-US" sz="2000" dirty="0" smtClean="0">
                        <a:solidFill>
                          <a:schemeClr val="tx1"/>
                        </a:solidFill>
                      </a:endParaRPr>
                    </a:p>
                    <a:p>
                      <a:pPr algn="ctr"/>
                      <a:r>
                        <a:rPr lang="en-US" sz="2000" u="sng" dirty="0" smtClean="0">
                          <a:solidFill>
                            <a:schemeClr val="tx1"/>
                          </a:solidFill>
                        </a:rPr>
                        <a:t>US GAAP</a:t>
                      </a:r>
                    </a:p>
                    <a:p>
                      <a:pPr algn="ctr"/>
                      <a:endParaRPr lang="en-US" sz="2000" b="0" dirty="0">
                        <a:solidFill>
                          <a:schemeClr val="tx1"/>
                        </a:solidFill>
                        <a:latin typeface="+mn-lt"/>
                      </a:endParaRPr>
                    </a:p>
                  </a:txBody>
                  <a:tcPr anchor="ctr"/>
                </a:tc>
                <a:tc>
                  <a:txBody>
                    <a:bodyPr/>
                    <a:lstStyle/>
                    <a:p>
                      <a:pPr algn="ctr"/>
                      <a:r>
                        <a:rPr lang="en-US" sz="2000" u="sng" dirty="0" smtClean="0">
                          <a:solidFill>
                            <a:schemeClr val="tx1"/>
                          </a:solidFill>
                        </a:rPr>
                        <a:t>IFRS</a:t>
                      </a:r>
                      <a:endParaRPr lang="en-US" sz="2000" b="0" u="sng" dirty="0">
                        <a:solidFill>
                          <a:schemeClr val="tx1"/>
                        </a:solidFill>
                        <a:latin typeface="+mn-lt"/>
                      </a:endParaRPr>
                    </a:p>
                  </a:txBody>
                  <a:tcPr anchor="ctr"/>
                </a:tc>
              </a:tr>
              <a:tr h="2077832">
                <a:tc>
                  <a:txBody>
                    <a:bodyPr/>
                    <a:lstStyle/>
                    <a:p>
                      <a:pPr marL="630238" marR="0" lvl="0" indent="225425" algn="l" defTabSz="914400" rtl="0" eaLnBrk="1" fontAlgn="auto" latinLnBrk="0" hangingPunct="1">
                        <a:lnSpc>
                          <a:spcPct val="100000"/>
                        </a:lnSpc>
                        <a:spcBef>
                          <a:spcPts val="0"/>
                        </a:spcBef>
                        <a:spcAft>
                          <a:spcPts val="0"/>
                        </a:spcAft>
                        <a:buClrTx/>
                        <a:buSzTx/>
                        <a:buFont typeface="Arial" pitchFamily="34" charset="0"/>
                        <a:buChar char="•"/>
                        <a:tabLst>
                          <a:tab pos="630238" algn="l"/>
                        </a:tabLst>
                        <a:defRPr/>
                      </a:pPr>
                      <a:r>
                        <a:rPr lang="en-US" sz="2000" dirty="0" smtClean="0"/>
                        <a:t>rules-based</a:t>
                      </a:r>
                      <a:endParaRPr lang="ru-RU" sz="2000" dirty="0" smtClean="0"/>
                    </a:p>
                    <a:p>
                      <a:pPr marL="630238" marR="0" lvl="0" indent="225425" algn="l" defTabSz="914400" rtl="0" eaLnBrk="1" fontAlgn="auto" latinLnBrk="0" hangingPunct="1">
                        <a:lnSpc>
                          <a:spcPct val="100000"/>
                        </a:lnSpc>
                        <a:spcBef>
                          <a:spcPts val="0"/>
                        </a:spcBef>
                        <a:spcAft>
                          <a:spcPts val="0"/>
                        </a:spcAft>
                        <a:buClrTx/>
                        <a:buSzTx/>
                        <a:buFont typeface="Arial" pitchFamily="34" charset="0"/>
                        <a:buChar char="•"/>
                        <a:tabLst>
                          <a:tab pos="630238" algn="l"/>
                        </a:tabLst>
                        <a:defRPr/>
                      </a:pPr>
                      <a:r>
                        <a:rPr lang="en-US" sz="2000" dirty="0" smtClean="0"/>
                        <a:t>procedure-oriented </a:t>
                      </a:r>
                      <a:endParaRPr lang="ru-RU" sz="2000" dirty="0" smtClean="0"/>
                    </a:p>
                    <a:p>
                      <a:pPr marL="630238" marR="0" lvl="0" indent="225425" algn="l" defTabSz="914400" rtl="0" eaLnBrk="1" fontAlgn="auto" latinLnBrk="0" hangingPunct="1">
                        <a:lnSpc>
                          <a:spcPct val="100000"/>
                        </a:lnSpc>
                        <a:spcBef>
                          <a:spcPts val="0"/>
                        </a:spcBef>
                        <a:spcAft>
                          <a:spcPts val="0"/>
                        </a:spcAft>
                        <a:buClrTx/>
                        <a:buSzTx/>
                        <a:buFont typeface="Arial" pitchFamily="34" charset="0"/>
                        <a:buChar char="•"/>
                        <a:tabLst>
                          <a:tab pos="630238" algn="l"/>
                        </a:tabLst>
                        <a:defRPr/>
                      </a:pPr>
                      <a:r>
                        <a:rPr lang="en-US" sz="2000" dirty="0" smtClean="0"/>
                        <a:t>emphasis on best   practice</a:t>
                      </a:r>
                      <a:endParaRPr lang="ru-RU" sz="2000" b="0" dirty="0" smtClean="0">
                        <a:latin typeface="+mn-lt"/>
                        <a:ea typeface="Open Sans" pitchFamily="34" charset="0"/>
                        <a:cs typeface="Open Sans" pitchFamily="34" charset="0"/>
                      </a:endParaRPr>
                    </a:p>
                  </a:txBody>
                  <a:tcPr/>
                </a:tc>
                <a:tc>
                  <a:txBody>
                    <a:bodyPr/>
                    <a:lstStyle/>
                    <a:p>
                      <a:pPr marL="344488" marR="0" lvl="0" indent="225425" algn="l" defTabSz="914400" rtl="0" eaLnBrk="1" fontAlgn="auto" latinLnBrk="0" hangingPunct="1">
                        <a:lnSpc>
                          <a:spcPct val="100000"/>
                        </a:lnSpc>
                        <a:spcBef>
                          <a:spcPts val="0"/>
                        </a:spcBef>
                        <a:spcAft>
                          <a:spcPts val="0"/>
                        </a:spcAft>
                        <a:buClrTx/>
                        <a:buSzTx/>
                        <a:buFont typeface="Arial" pitchFamily="34" charset="0"/>
                        <a:buChar char="•"/>
                        <a:tabLst>
                          <a:tab pos="569913" algn="l"/>
                        </a:tabLst>
                        <a:defRPr/>
                      </a:pPr>
                      <a:r>
                        <a:rPr lang="en-US" sz="2000" dirty="0" smtClean="0"/>
                        <a:t>principles-based</a:t>
                      </a:r>
                      <a:endParaRPr lang="ru-RU" sz="2000" dirty="0" smtClean="0"/>
                    </a:p>
                    <a:p>
                      <a:pPr marL="344488" marR="0" lvl="0" indent="225425" algn="l" defTabSz="914400" rtl="0" eaLnBrk="1" fontAlgn="auto" latinLnBrk="0" hangingPunct="1">
                        <a:lnSpc>
                          <a:spcPct val="100000"/>
                        </a:lnSpc>
                        <a:spcBef>
                          <a:spcPts val="0"/>
                        </a:spcBef>
                        <a:spcAft>
                          <a:spcPts val="0"/>
                        </a:spcAft>
                        <a:buClrTx/>
                        <a:buSzTx/>
                        <a:buFont typeface="Arial" pitchFamily="34" charset="0"/>
                        <a:buChar char="•"/>
                        <a:tabLst>
                          <a:tab pos="569913" algn="l"/>
                        </a:tabLst>
                        <a:defRPr/>
                      </a:pPr>
                      <a:r>
                        <a:rPr lang="en-US" sz="2000" dirty="0" smtClean="0"/>
                        <a:t>objective-oriented</a:t>
                      </a:r>
                      <a:endParaRPr lang="ru-RU" sz="2000" dirty="0" smtClean="0"/>
                    </a:p>
                    <a:p>
                      <a:pPr marL="344488" marR="0" lvl="0" indent="225425" algn="l" defTabSz="914400" rtl="0" eaLnBrk="1" fontAlgn="auto" latinLnBrk="0" hangingPunct="1">
                        <a:lnSpc>
                          <a:spcPct val="100000"/>
                        </a:lnSpc>
                        <a:spcBef>
                          <a:spcPts val="0"/>
                        </a:spcBef>
                        <a:spcAft>
                          <a:spcPts val="0"/>
                        </a:spcAft>
                        <a:buClrTx/>
                        <a:buSzTx/>
                        <a:buFont typeface="Arial" pitchFamily="34" charset="0"/>
                        <a:buChar char="•"/>
                        <a:tabLst>
                          <a:tab pos="569913" algn="l"/>
                        </a:tabLst>
                        <a:defRPr/>
                      </a:pPr>
                      <a:r>
                        <a:rPr lang="en-US" sz="2000" dirty="0" smtClean="0"/>
                        <a:t>emphasis on professional judgment</a:t>
                      </a:r>
                    </a:p>
                    <a:p>
                      <a:pPr marL="344488" indent="225425">
                        <a:tabLst>
                          <a:tab pos="569913" algn="l"/>
                        </a:tabLst>
                      </a:pPr>
                      <a:endParaRPr lang="en-US" sz="2000" b="0" dirty="0">
                        <a:latin typeface="+mn-lt"/>
                      </a:endParaRPr>
                    </a:p>
                  </a:txBody>
                  <a:tcPr/>
                </a:tc>
              </a:tr>
            </a:tbl>
          </a:graphicData>
        </a:graphic>
      </p:graphicFrame>
    </p:spTree>
  </p:cSld>
  <p:clrMapOvr>
    <a:masterClrMapping/>
  </p:clrMapOvr>
</p:sld>
</file>

<file path=ppt/theme/theme1.xml><?xml version="1.0" encoding="utf-8"?>
<a:theme xmlns:a="http://schemas.openxmlformats.org/drawingml/2006/main" name="Тема1">
  <a:themeElements>
    <a:clrScheme name="Kante 7">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fontScheme name="Kante">
      <a:majorFont>
        <a:latin typeface="Garamond"/>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Kante 1">
        <a:dk1>
          <a:srgbClr val="333333"/>
        </a:dk1>
        <a:lt1>
          <a:srgbClr val="FFFFFF"/>
        </a:lt1>
        <a:dk2>
          <a:srgbClr val="820000"/>
        </a:dk2>
        <a:lt2>
          <a:srgbClr val="FFFFFF"/>
        </a:lt2>
        <a:accent1>
          <a:srgbClr val="FF9900"/>
        </a:accent1>
        <a:accent2>
          <a:srgbClr val="CC3300"/>
        </a:accent2>
        <a:accent3>
          <a:srgbClr val="C1AAAA"/>
        </a:accent3>
        <a:accent4>
          <a:srgbClr val="DADADA"/>
        </a:accent4>
        <a:accent5>
          <a:srgbClr val="FFCAAA"/>
        </a:accent5>
        <a:accent6>
          <a:srgbClr val="B92D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Kante 2">
        <a:dk1>
          <a:srgbClr val="333333"/>
        </a:dk1>
        <a:lt1>
          <a:srgbClr val="CCCCFF"/>
        </a:lt1>
        <a:dk2>
          <a:srgbClr val="0B0506"/>
        </a:dk2>
        <a:lt2>
          <a:srgbClr val="FFFFFF"/>
        </a:lt2>
        <a:accent1>
          <a:srgbClr val="3366CC"/>
        </a:accent1>
        <a:accent2>
          <a:srgbClr val="3333CC"/>
        </a:accent2>
        <a:accent3>
          <a:srgbClr val="AAAAAA"/>
        </a:accent3>
        <a:accent4>
          <a:srgbClr val="AEAEDA"/>
        </a:accent4>
        <a:accent5>
          <a:srgbClr val="ADB8E2"/>
        </a:accent5>
        <a:accent6>
          <a:srgbClr val="2D2DB9"/>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Kante 3">
        <a:dk1>
          <a:srgbClr val="333333"/>
        </a:dk1>
        <a:lt1>
          <a:srgbClr val="FFFFFF"/>
        </a:lt1>
        <a:dk2>
          <a:srgbClr val="221013"/>
        </a:dk2>
        <a:lt2>
          <a:srgbClr val="FFFFFF"/>
        </a:lt2>
        <a:accent1>
          <a:srgbClr val="CC3300"/>
        </a:accent1>
        <a:accent2>
          <a:srgbClr val="CC9900"/>
        </a:accent2>
        <a:accent3>
          <a:srgbClr val="ABAAAA"/>
        </a:accent3>
        <a:accent4>
          <a:srgbClr val="DADADA"/>
        </a:accent4>
        <a:accent5>
          <a:srgbClr val="E2ADAA"/>
        </a:accent5>
        <a:accent6>
          <a:srgbClr val="B98A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Kante 4">
        <a:dk1>
          <a:srgbClr val="11054B"/>
        </a:dk1>
        <a:lt1>
          <a:srgbClr val="FFFFFF"/>
        </a:lt1>
        <a:dk2>
          <a:srgbClr val="0000CC"/>
        </a:dk2>
        <a:lt2>
          <a:srgbClr val="FFFFFF"/>
        </a:lt2>
        <a:accent1>
          <a:srgbClr val="FF6600"/>
        </a:accent1>
        <a:accent2>
          <a:srgbClr val="FF3300"/>
        </a:accent2>
        <a:accent3>
          <a:srgbClr val="AAAAE2"/>
        </a:accent3>
        <a:accent4>
          <a:srgbClr val="DADADA"/>
        </a:accent4>
        <a:accent5>
          <a:srgbClr val="FFB8AA"/>
        </a:accent5>
        <a:accent6>
          <a:srgbClr val="E72D00"/>
        </a:accent6>
        <a:hlink>
          <a:srgbClr val="CC9900"/>
        </a:hlink>
        <a:folHlink>
          <a:srgbClr val="B2B2B2"/>
        </a:folHlink>
      </a:clrScheme>
      <a:clrMap bg1="dk2" tx1="lt1" bg2="dk1" tx2="lt2" accent1="accent1" accent2="accent2" accent3="accent3" accent4="accent4" accent5="accent5" accent6="accent6" hlink="hlink" folHlink="folHlink"/>
    </a:extraClrScheme>
    <a:extraClrScheme>
      <a:clrScheme name="Kante 5">
        <a:dk1>
          <a:srgbClr val="9B8D65"/>
        </a:dk1>
        <a:lt1>
          <a:srgbClr val="F8F8F8"/>
        </a:lt1>
        <a:dk2>
          <a:srgbClr val="002600"/>
        </a:dk2>
        <a:lt2>
          <a:srgbClr val="FAFACC"/>
        </a:lt2>
        <a:accent1>
          <a:srgbClr val="CC9933"/>
        </a:accent1>
        <a:accent2>
          <a:srgbClr val="8F9967"/>
        </a:accent2>
        <a:accent3>
          <a:srgbClr val="AAACAA"/>
        </a:accent3>
        <a:accent4>
          <a:srgbClr val="D4D4D4"/>
        </a:accent4>
        <a:accent5>
          <a:srgbClr val="E2CAAD"/>
        </a:accent5>
        <a:accent6>
          <a:srgbClr val="818A5D"/>
        </a:accent6>
        <a:hlink>
          <a:srgbClr val="336600"/>
        </a:hlink>
        <a:folHlink>
          <a:srgbClr val="808000"/>
        </a:folHlink>
      </a:clrScheme>
      <a:clrMap bg1="dk2" tx1="lt1" bg2="dk1" tx2="lt2" accent1="accent1" accent2="accent2" accent3="accent3" accent4="accent4" accent5="accent5" accent6="accent6" hlink="hlink" folHlink="folHlink"/>
    </a:extraClrScheme>
    <a:extraClrScheme>
      <a:clrScheme name="Kante 6">
        <a:dk1>
          <a:srgbClr val="333333"/>
        </a:dk1>
        <a:lt1>
          <a:srgbClr val="FFFFFF"/>
        </a:lt1>
        <a:dk2>
          <a:srgbClr val="006699"/>
        </a:dk2>
        <a:lt2>
          <a:srgbClr val="FFFFFF"/>
        </a:lt2>
        <a:accent1>
          <a:srgbClr val="CC9900"/>
        </a:accent1>
        <a:accent2>
          <a:srgbClr val="FF9900"/>
        </a:accent2>
        <a:accent3>
          <a:srgbClr val="AAB8CA"/>
        </a:accent3>
        <a:accent4>
          <a:srgbClr val="DADADA"/>
        </a:accent4>
        <a:accent5>
          <a:srgbClr val="E2CAAA"/>
        </a:accent5>
        <a:accent6>
          <a:srgbClr val="E78A00"/>
        </a:accent6>
        <a:hlink>
          <a:srgbClr val="FFCC00"/>
        </a:hlink>
        <a:folHlink>
          <a:srgbClr val="706F37"/>
        </a:folHlink>
      </a:clrScheme>
      <a:clrMap bg1="dk2" tx1="lt1" bg2="dk1" tx2="lt2" accent1="accent1" accent2="accent2" accent3="accent3" accent4="accent4" accent5="accent5" accent6="accent6" hlink="hlink" folHlink="folHlink"/>
    </a:extraClrScheme>
    <a:extraClrScheme>
      <a:clrScheme name="Kante 7">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clrMap bg1="lt1" tx1="dk1" bg2="lt2" tx2="dk2" accent1="accent1" accent2="accent2" accent3="accent3" accent4="accent4" accent5="accent5" accent6="accent6" hlink="hlink" folHlink="folHlink"/>
    </a:extraClrScheme>
    <a:extraClrScheme>
      <a:clrScheme name="Kante 8">
        <a:dk1>
          <a:srgbClr val="000000"/>
        </a:dk1>
        <a:lt1>
          <a:srgbClr val="FFFFFF"/>
        </a:lt1>
        <a:dk2>
          <a:srgbClr val="CC0000"/>
        </a:dk2>
        <a:lt2>
          <a:srgbClr val="666699"/>
        </a:lt2>
        <a:accent1>
          <a:srgbClr val="808080"/>
        </a:accent1>
        <a:accent2>
          <a:srgbClr val="999933"/>
        </a:accent2>
        <a:accent3>
          <a:srgbClr val="FFFFFF"/>
        </a:accent3>
        <a:accent4>
          <a:srgbClr val="000000"/>
        </a:accent4>
        <a:accent5>
          <a:srgbClr val="C0C0C0"/>
        </a:accent5>
        <a:accent6>
          <a:srgbClr val="8A8A2D"/>
        </a:accent6>
        <a:hlink>
          <a:srgbClr val="4C6D80"/>
        </a:hlink>
        <a:folHlink>
          <a:srgbClr val="B2B2B2"/>
        </a:folHlink>
      </a:clrScheme>
      <a:clrMap bg1="lt1" tx1="dk1" bg2="lt2" tx2="dk2" accent1="accent1" accent2="accent2" accent3="accent3" accent4="accent4" accent5="accent5" accent6="accent6" hlink="hlink" folHlink="folHlink"/>
    </a:extraClrScheme>
    <a:extraClrScheme>
      <a:clrScheme name="Kante 9">
        <a:dk1>
          <a:srgbClr val="000000"/>
        </a:dk1>
        <a:lt1>
          <a:srgbClr val="FFFFFF"/>
        </a:lt1>
        <a:dk2>
          <a:srgbClr val="003399"/>
        </a:dk2>
        <a:lt2>
          <a:srgbClr val="666699"/>
        </a:lt2>
        <a:accent1>
          <a:srgbClr val="009999"/>
        </a:accent1>
        <a:accent2>
          <a:srgbClr val="4C6D4E"/>
        </a:accent2>
        <a:accent3>
          <a:srgbClr val="FFFFFF"/>
        </a:accent3>
        <a:accent4>
          <a:srgbClr val="000000"/>
        </a:accent4>
        <a:accent5>
          <a:srgbClr val="AACACA"/>
        </a:accent5>
        <a:accent6>
          <a:srgbClr val="446246"/>
        </a:accent6>
        <a:hlink>
          <a:srgbClr val="4C6D80"/>
        </a:hlink>
        <a:folHlink>
          <a:srgbClr val="B2B2B2"/>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Тема1</Template>
  <TotalTime>155</TotalTime>
  <Words>1185</Words>
  <Application>Microsoft Office PowerPoint</Application>
  <PresentationFormat>Экран (4:3)</PresentationFormat>
  <Paragraphs>100</Paragraphs>
  <Slides>12</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12</vt:i4>
      </vt:variant>
    </vt:vector>
  </HeadingPairs>
  <TitlesOfParts>
    <vt:vector size="13" baseType="lpstr">
      <vt:lpstr>Тема1</vt:lpstr>
      <vt:lpstr>Accounting (Basics) - Lecture 1  IFRS for SMEs</vt:lpstr>
      <vt:lpstr>About the course</vt:lpstr>
      <vt:lpstr>About the course</vt:lpstr>
      <vt:lpstr>Contents</vt:lpstr>
      <vt:lpstr>IASB</vt:lpstr>
      <vt:lpstr>IASB</vt:lpstr>
      <vt:lpstr>IFRS</vt:lpstr>
      <vt:lpstr>IFRS vs. GAAP</vt:lpstr>
      <vt:lpstr>IFRS vs. GAAP</vt:lpstr>
      <vt:lpstr>IFRS for SMEs</vt:lpstr>
      <vt:lpstr>IFRS for SMEs</vt:lpstr>
      <vt:lpstr>IFRS for SMEs</vt:lpstr>
    </vt:vector>
  </TitlesOfParts>
  <Company>Krokoz™</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Sasha</dc:creator>
  <cp:lastModifiedBy>Sasha</cp:lastModifiedBy>
  <cp:revision>24</cp:revision>
  <dcterms:created xsi:type="dcterms:W3CDTF">2014-08-29T06:21:19Z</dcterms:created>
  <dcterms:modified xsi:type="dcterms:W3CDTF">2014-09-16T07:48:40Z</dcterms:modified>
</cp:coreProperties>
</file>