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smtClean="0"/>
              <a:t>Образец заголовка</a:t>
            </a:r>
            <a:endParaRPr lang="de-AT" altLang="en-US"/>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smtClean="0"/>
              <a:t>Образец подзаголовка</a:t>
            </a:r>
            <a:endParaRPr lang="de-AT" altLang="en-US"/>
          </a:p>
        </p:txBody>
      </p:sp>
      <p:sp>
        <p:nvSpPr>
          <p:cNvPr id="6" name="Rectangle 4"/>
          <p:cNvSpPr>
            <a:spLocks noGrp="1" noChangeArrowheads="1"/>
          </p:cNvSpPr>
          <p:nvPr>
            <p:ph type="dt" sz="half" idx="10"/>
          </p:nvPr>
        </p:nvSpPr>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p:txBody>
          <a:bodyPr/>
          <a:lstStyle>
            <a:lvl1pPr>
              <a:defRPr/>
            </a:lvl1pPr>
          </a:lstStyle>
          <a:p>
            <a:pPr>
              <a:defRPr/>
            </a:pPr>
            <a:fld id="{0EF5305E-9487-4C57-B9D9-28D8E13B0594}"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Vertikaler Textplatzhalt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3CCF08A-757A-4C18-BB01-E9941BE0D054}"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ru-RU" smtClean="0"/>
              <a:t>Образец заголовка</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5538E77-E569-418D-AC85-45F94562278F}"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abellenplatzhalter 2"/>
          <p:cNvSpPr>
            <a:spLocks noGrp="1"/>
          </p:cNvSpPr>
          <p:nvPr>
            <p:ph type="tbl" idx="1"/>
          </p:nvPr>
        </p:nvSpPr>
        <p:spPr>
          <a:xfrm>
            <a:off x="457200" y="1600200"/>
            <a:ext cx="8229600" cy="4530725"/>
          </a:xfrm>
        </p:spPr>
        <p:txBody>
          <a:bodyPr/>
          <a:lstStyle/>
          <a:p>
            <a:pPr lvl="0"/>
            <a:r>
              <a:rPr lang="ru-RU" noProof="0" smtClean="0"/>
              <a:t>Вставка таблицы</a:t>
            </a:r>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0E76E4AB-D9D3-4024-BBAC-00C7F42573E1}"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0DC78343-DC1D-4157-B723-CC654D4BD59D}"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a:ln/>
        </p:spPr>
        <p:txBody>
          <a:bodyPr/>
          <a:lstStyle>
            <a:lvl1pPr>
              <a:defRPr/>
            </a:lvl1pPr>
          </a:lstStyle>
          <a:p>
            <a:pPr>
              <a:defRPr/>
            </a:pPr>
            <a:fld id="{FED95A67-93DB-4FF6-9828-0EE5FDCFFD3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C26843DE-EC20-4D91-8EA8-F1F1109898BB}"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9E0F29AE-DDF2-41D5-899D-E0757A3E7322}"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616F743-DCA9-4CF3-80E9-2F0F09CCC5EB}"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9" name="Rectangle 6"/>
          <p:cNvSpPr>
            <a:spLocks noGrp="1" noChangeArrowheads="1"/>
          </p:cNvSpPr>
          <p:nvPr>
            <p:ph type="sldNum" sz="quarter" idx="12"/>
          </p:nvPr>
        </p:nvSpPr>
        <p:spPr>
          <a:ln/>
        </p:spPr>
        <p:txBody>
          <a:bodyPr/>
          <a:lstStyle>
            <a:lvl1pPr>
              <a:defRPr/>
            </a:lvl1pPr>
          </a:lstStyle>
          <a:p>
            <a:pPr>
              <a:defRPr/>
            </a:pPr>
            <a:fld id="{47FC2B44-34F7-4350-A2B6-2A339F3328C1}"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5" name="Rectangle 6"/>
          <p:cNvSpPr>
            <a:spLocks noGrp="1" noChangeArrowheads="1"/>
          </p:cNvSpPr>
          <p:nvPr>
            <p:ph type="sldNum" sz="quarter" idx="12"/>
          </p:nvPr>
        </p:nvSpPr>
        <p:spPr>
          <a:ln/>
        </p:spPr>
        <p:txBody>
          <a:bodyPr/>
          <a:lstStyle>
            <a:lvl1pPr>
              <a:defRPr/>
            </a:lvl1pPr>
          </a:lstStyle>
          <a:p>
            <a:pPr>
              <a:defRPr/>
            </a:pPr>
            <a:fld id="{0FC78451-5C6D-415A-9699-7C3BB43026E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4" name="Rectangle 6"/>
          <p:cNvSpPr>
            <a:spLocks noGrp="1" noChangeArrowheads="1"/>
          </p:cNvSpPr>
          <p:nvPr>
            <p:ph type="sldNum" sz="quarter" idx="12"/>
          </p:nvPr>
        </p:nvSpPr>
        <p:spPr>
          <a:ln/>
        </p:spPr>
        <p:txBody>
          <a:bodyPr/>
          <a:lstStyle>
            <a:lvl1pPr>
              <a:defRPr/>
            </a:lvl1pPr>
          </a:lstStyle>
          <a:p>
            <a:pPr>
              <a:defRPr/>
            </a:pPr>
            <a:fld id="{CA639949-0D1A-46DF-B7D4-05453D3A5D45}"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95887AA0-8815-427C-BA1A-63AFF7CC79D6}"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D12E28A-F547-40A0-A4AE-F97D8C5F5B3C}"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48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en-US" altLang="en-US"/>
              <a:t>Sep 20, 2013</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r>
              <a:rPr lang="de-AT" altLang="en-US"/>
              <a:t>Hackl, Econometrics </a:t>
            </a:r>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A5948A23-BE49-4B7D-8794-AA63FED33A12}"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511"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Lst>
  <p:timing>
    <p:tnLst>
      <p:par>
        <p:cTn id="1" dur="indefinite" restart="never" nodeType="tmRoot"/>
      </p:par>
    </p:tnLst>
  </p:timing>
  <p:hf hdr="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ctrTitle"/>
          </p:nvPr>
        </p:nvSpPr>
        <p:spPr>
          <a:xfrm>
            <a:off x="914400" y="1524000"/>
            <a:ext cx="7623175" cy="2514600"/>
          </a:xfrm>
        </p:spPr>
        <p:txBody>
          <a:bodyPr/>
          <a:lstStyle/>
          <a:p>
            <a:r>
              <a:rPr lang="en-US" sz="2400" dirty="0" smtClean="0">
                <a:latin typeface="Verdana" pitchFamily="34" charset="0"/>
              </a:rPr>
              <a:t>Accounting (Basics) - Lecture 2</a:t>
            </a:r>
            <a:br>
              <a:rPr lang="en-US" sz="2400" dirty="0" smtClean="0">
                <a:latin typeface="Verdana" pitchFamily="34" charset="0"/>
              </a:rPr>
            </a:br>
            <a:r>
              <a:rPr lang="en-US" sz="2400" dirty="0" smtClean="0">
                <a:latin typeface="Verdana" pitchFamily="34" charset="0"/>
              </a:rPr>
              <a:t/>
            </a:r>
            <a:br>
              <a:rPr lang="en-US" sz="2400" dirty="0" smtClean="0">
                <a:latin typeface="Verdana" pitchFamily="34" charset="0"/>
              </a:rPr>
            </a:br>
            <a:r>
              <a:rPr lang="en-US" sz="4800" dirty="0" smtClean="0">
                <a:latin typeface="Verdana" pitchFamily="34" charset="0"/>
              </a:rPr>
              <a:t>Consolidated and separate financial statements</a:t>
            </a:r>
            <a:endParaRPr lang="en-US"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Disclosures in consolidated financial statements</a:t>
            </a:r>
            <a:br>
              <a:rPr lang="en-US" sz="4000" dirty="0" smtClean="0">
                <a:latin typeface="Verdana" pitchFamily="34" charset="0"/>
                <a:ea typeface="Verdana" pitchFamily="34" charset="0"/>
                <a:cs typeface="Verdana" pitchFamily="34" charset="0"/>
              </a:rPr>
            </a:b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The following disclosures shall be made in consolidated financial statements:</a:t>
            </a:r>
          </a:p>
          <a:p>
            <a:pPr marL="1027113" indent="-457200" defTabSz="1258888">
              <a:buSzPct val="75000"/>
              <a:buFont typeface="+mj-lt"/>
              <a:buAutoNum type="alphaLcParenR"/>
            </a:pPr>
            <a:r>
              <a:rPr lang="en-US" sz="2000" dirty="0" smtClean="0"/>
              <a:t>the </a:t>
            </a:r>
            <a:r>
              <a:rPr lang="en-US" sz="2000" dirty="0" smtClean="0"/>
              <a:t>fact that the statements are consolidated financial statements.</a:t>
            </a:r>
            <a:endParaRPr lang="en-US" sz="2000" dirty="0" smtClean="0"/>
          </a:p>
          <a:p>
            <a:pPr marL="1027113" indent="-457200" defTabSz="1258888">
              <a:buSzPct val="75000"/>
              <a:buFont typeface="+mj-lt"/>
              <a:buAutoNum type="alphaLcParenR"/>
            </a:pPr>
            <a:r>
              <a:rPr lang="en-US" sz="2000" dirty="0" smtClean="0"/>
              <a:t>the </a:t>
            </a:r>
            <a:r>
              <a:rPr lang="en-US" sz="2000" dirty="0" smtClean="0"/>
              <a:t>basis for concluding that control exists when the parent does not own, directly or indirectly through subsidiaries, more than half of the voting power.</a:t>
            </a:r>
            <a:endParaRPr lang="en-US" sz="2000" dirty="0" smtClean="0"/>
          </a:p>
          <a:p>
            <a:pPr marL="1027113" indent="-457200" defTabSz="1258888">
              <a:buSzPct val="75000"/>
              <a:buFont typeface="+mj-lt"/>
              <a:buAutoNum type="alphaLcParenR"/>
            </a:pPr>
            <a:r>
              <a:rPr lang="en-US" sz="2000" dirty="0" smtClean="0"/>
              <a:t>any </a:t>
            </a:r>
            <a:r>
              <a:rPr lang="en-US" sz="2000" dirty="0" smtClean="0"/>
              <a:t>difference in the reporting date of the financial statements of the parent and its subsidiaries used in the preparation of the consolidated financial statements.</a:t>
            </a:r>
            <a:endParaRPr lang="en-US" sz="2000" dirty="0" smtClean="0"/>
          </a:p>
          <a:p>
            <a:pPr marL="1027113" indent="-457200" defTabSz="1258888">
              <a:buSzPct val="75000"/>
              <a:buFont typeface="+mj-lt"/>
              <a:buAutoNum type="alphaLcParenR"/>
            </a:pPr>
            <a:r>
              <a:rPr lang="en-US" sz="2000" dirty="0" smtClean="0"/>
              <a:t>the </a:t>
            </a:r>
            <a:r>
              <a:rPr lang="en-US" sz="2000" dirty="0" smtClean="0"/>
              <a:t>nature and extent of any significant restrictions (</a:t>
            </a:r>
            <a:r>
              <a:rPr lang="en-US" sz="2000" dirty="0" err="1" smtClean="0"/>
              <a:t>eg</a:t>
            </a:r>
            <a:r>
              <a:rPr lang="en-US" sz="2000" dirty="0" smtClean="0"/>
              <a:t> resulting from borrowing arrangements or regulatory requirements) on the ability of subsidiaries to transfer funds to the parent in the form of cash dividends or to repay loans.</a:t>
            </a:r>
          </a:p>
          <a:p>
            <a:endParaRPr lang="en-US" dirty="0"/>
          </a:p>
        </p:txBody>
      </p:sp>
      <p:sp>
        <p:nvSpPr>
          <p:cNvPr id="4" name="Дата 3"/>
          <p:cNvSpPr>
            <a:spLocks noGrp="1"/>
          </p:cNvSpPr>
          <p:nvPr>
            <p:ph type="dt" sz="half" idx="10"/>
          </p:nvPr>
        </p:nvSpPr>
        <p:spPr/>
        <p:txBody>
          <a:bodyPr/>
          <a:lstStyle/>
          <a:p>
            <a:pPr>
              <a:defRPr/>
            </a:pPr>
            <a:r>
              <a:rPr lang="en-US" altLang="en-US" smtClean="0"/>
              <a:t>Sep 20, 2013</a:t>
            </a:r>
            <a:endParaRPr lang="de-AT" altLang="en-US"/>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10</a:t>
            </a:fld>
            <a:endParaRPr lang="de-AT"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Separate financial statements</a:t>
            </a:r>
            <a:r>
              <a:rPr lang="en-US" sz="4400" dirty="0" smtClean="0"/>
              <a:t/>
            </a:r>
            <a:br>
              <a:rPr lang="en-US" sz="4400" dirty="0" smtClean="0"/>
            </a:br>
            <a:endParaRPr lang="en-US" dirty="0"/>
          </a:p>
        </p:txBody>
      </p:sp>
      <p:sp>
        <p:nvSpPr>
          <p:cNvPr id="3" name="Содержимое 2"/>
          <p:cNvSpPr>
            <a:spLocks noGrp="1"/>
          </p:cNvSpPr>
          <p:nvPr>
            <p:ph idx="1"/>
          </p:nvPr>
        </p:nvSpPr>
        <p:spPr/>
        <p:txBody>
          <a:bodyPr/>
          <a:lstStyle/>
          <a:p>
            <a:r>
              <a:rPr lang="en-US" sz="2000" dirty="0" smtClean="0"/>
              <a:t>IFRS for SMEs requires a parent to present consolidated financial statements. </a:t>
            </a:r>
            <a:r>
              <a:rPr lang="en-US" sz="2000" dirty="0" smtClean="0"/>
              <a:t>These </a:t>
            </a:r>
            <a:r>
              <a:rPr lang="en-US" sz="2000" dirty="0" smtClean="0"/>
              <a:t>IFRS </a:t>
            </a:r>
            <a:r>
              <a:rPr lang="en-US" sz="2000" dirty="0" smtClean="0"/>
              <a:t>do </a:t>
            </a:r>
            <a:r>
              <a:rPr lang="en-US" sz="2000" dirty="0" smtClean="0"/>
              <a:t>not require presentation of separate financial statements for the parent entity or for the individual subsidiaries.</a:t>
            </a:r>
            <a:r>
              <a:rPr lang="en-US" sz="2000" b="1" dirty="0" smtClean="0"/>
              <a:t> </a:t>
            </a:r>
            <a:r>
              <a:rPr lang="en-US" sz="2000" dirty="0" smtClean="0"/>
              <a:t>The </a:t>
            </a:r>
            <a:r>
              <a:rPr lang="en-US" sz="2000" dirty="0" smtClean="0"/>
              <a:t>financial statements of an entity that does not have a subsidiary are not separate financial statements. </a:t>
            </a:r>
          </a:p>
          <a:p>
            <a:r>
              <a:rPr lang="en-US" sz="2000" dirty="0" smtClean="0"/>
              <a:t>When a parent, an investor in an associate, or a </a:t>
            </a:r>
            <a:r>
              <a:rPr lang="en-US" sz="2000" dirty="0" err="1" smtClean="0"/>
              <a:t>venturer</a:t>
            </a:r>
            <a:r>
              <a:rPr lang="en-US" sz="2000" dirty="0" smtClean="0"/>
              <a:t> with an interest in a jointly controlled entity prepares separate financial statements, those separate financial statements shall disclose:</a:t>
            </a:r>
          </a:p>
          <a:p>
            <a:pPr marL="1027113" indent="-457200" defTabSz="1258888">
              <a:buSzPct val="75000"/>
              <a:buFont typeface="+mj-lt"/>
              <a:buAutoNum type="alphaLcParenR"/>
            </a:pPr>
            <a:r>
              <a:rPr lang="en-US" sz="2000" dirty="0" smtClean="0"/>
              <a:t>that </a:t>
            </a:r>
            <a:r>
              <a:rPr lang="en-US" sz="2000" dirty="0" smtClean="0"/>
              <a:t>the statements are separate financial statements, and</a:t>
            </a:r>
          </a:p>
          <a:p>
            <a:pPr marL="1027113" indent="-457200" defTabSz="1258888">
              <a:buSzPct val="75000"/>
              <a:buFont typeface="+mj-lt"/>
              <a:buAutoNum type="alphaLcParenR"/>
            </a:pPr>
            <a:r>
              <a:rPr lang="en-US" sz="2000" dirty="0" smtClean="0"/>
              <a:t>a </a:t>
            </a:r>
            <a:r>
              <a:rPr lang="en-US" sz="2000" dirty="0" smtClean="0"/>
              <a:t>description of the methods used to account for the investments in subsidiaries, jointly controlled entities and associates, and shall identify the consolidated financial statements or other primary financial statements to which they relate.</a:t>
            </a: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smtClean="0"/>
              <a:t>Sep 20, 2013</a:t>
            </a:r>
            <a:endParaRPr lang="de-AT" altLang="en-US"/>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11</a:t>
            </a:fld>
            <a:endParaRPr lang="de-AT"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Combined financial statements</a:t>
            </a:r>
            <a:br>
              <a:rPr lang="en-US" sz="4000" dirty="0" smtClean="0">
                <a:latin typeface="Verdana" pitchFamily="34" charset="0"/>
                <a:ea typeface="Verdana" pitchFamily="34" charset="0"/>
                <a:cs typeface="Verdana" pitchFamily="34" charset="0"/>
              </a:rPr>
            </a:br>
            <a:r>
              <a:rPr lang="en-US" sz="4800" dirty="0" smtClean="0"/>
              <a:t/>
            </a:r>
            <a:br>
              <a:rPr lang="en-US" sz="4800" dirty="0" smtClean="0"/>
            </a:br>
            <a:endParaRPr lang="en-US" dirty="0"/>
          </a:p>
        </p:txBody>
      </p:sp>
      <p:sp>
        <p:nvSpPr>
          <p:cNvPr id="3" name="Содержимое 2"/>
          <p:cNvSpPr>
            <a:spLocks noGrp="1"/>
          </p:cNvSpPr>
          <p:nvPr>
            <p:ph idx="1"/>
          </p:nvPr>
        </p:nvSpPr>
        <p:spPr/>
        <p:txBody>
          <a:bodyPr/>
          <a:lstStyle/>
          <a:p>
            <a:r>
              <a:rPr lang="en-US" sz="2000" dirty="0" smtClean="0"/>
              <a:t>Combined financial statements are a single set of financial statements of two or more entities controlled by a single investor. </a:t>
            </a:r>
            <a:r>
              <a:rPr lang="en-US" sz="2000" dirty="0" smtClean="0"/>
              <a:t>These </a:t>
            </a:r>
            <a:r>
              <a:rPr lang="en-US" sz="2000" dirty="0" smtClean="0"/>
              <a:t>IFRS does not require combined financial statements to be prepared. If the investor prepares combined financial statements and describes them as conforming to the IFRS for SMEs, those statements shall comply with all of the requirements of IFRS for SMEs. </a:t>
            </a:r>
            <a:endParaRPr lang="en-US" sz="2000" dirty="0" smtClean="0"/>
          </a:p>
          <a:p>
            <a:r>
              <a:rPr lang="en-US" sz="2000" dirty="0" smtClean="0"/>
              <a:t>Intercompany </a:t>
            </a:r>
            <a:r>
              <a:rPr lang="en-US" sz="2000" dirty="0" smtClean="0"/>
              <a:t>transactions and balances shall be eliminated; profits or losses resulting from intercompany transactions that are recognized in assets such as inventory and property, plant and equipment shall be eliminated; the financial statements of the entities included in the combined financial statements shall be prepared as of the same reporting date unless it is impracticable to do so; and uniform accounting policies shall be followed for like transactions and other events in similar circumstances.</a:t>
            </a:r>
          </a:p>
          <a:p>
            <a:r>
              <a:rPr lang="en-US" dirty="0" smtClean="0"/>
              <a:t> </a:t>
            </a:r>
          </a:p>
          <a:p>
            <a:endParaRPr lang="en-US" dirty="0"/>
          </a:p>
        </p:txBody>
      </p:sp>
      <p:sp>
        <p:nvSpPr>
          <p:cNvPr id="4" name="Дата 3"/>
          <p:cNvSpPr>
            <a:spLocks noGrp="1"/>
          </p:cNvSpPr>
          <p:nvPr>
            <p:ph type="dt" sz="half" idx="10"/>
          </p:nvPr>
        </p:nvSpPr>
        <p:spPr/>
        <p:txBody>
          <a:bodyPr/>
          <a:lstStyle/>
          <a:p>
            <a:pPr>
              <a:defRPr/>
            </a:pPr>
            <a:r>
              <a:rPr lang="en-US" altLang="en-US" smtClean="0"/>
              <a:t>Sep 20, 2013</a:t>
            </a:r>
            <a:endParaRPr lang="de-AT" altLang="en-US"/>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12</a:t>
            </a:fld>
            <a:endParaRPr lang="de-AT"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Contents</a:t>
            </a:r>
            <a:endParaRPr lang="en-US" sz="4000" dirty="0"/>
          </a:p>
        </p:txBody>
      </p:sp>
      <p:sp>
        <p:nvSpPr>
          <p:cNvPr id="3" name="Содержимое 2"/>
          <p:cNvSpPr>
            <a:spLocks noGrp="1"/>
          </p:cNvSpPr>
          <p:nvPr>
            <p:ph idx="1"/>
          </p:nvPr>
        </p:nvSpPr>
        <p:spPr/>
        <p:txBody>
          <a:bodyPr/>
          <a:lstStyle/>
          <a:p>
            <a:r>
              <a:rPr lang="en-US" sz="2000" dirty="0" smtClean="0"/>
              <a:t>Requirement to present consolidated financial statements</a:t>
            </a:r>
          </a:p>
          <a:p>
            <a:r>
              <a:rPr lang="en-US" sz="2000" dirty="0" smtClean="0"/>
              <a:t>Consolidation </a:t>
            </a:r>
            <a:r>
              <a:rPr lang="en-US" sz="2000" dirty="0" smtClean="0"/>
              <a:t>procedures</a:t>
            </a:r>
          </a:p>
          <a:p>
            <a:r>
              <a:rPr lang="en-US" sz="2000" dirty="0" smtClean="0"/>
              <a:t>Disclosures in consolidated financial statements</a:t>
            </a:r>
          </a:p>
          <a:p>
            <a:r>
              <a:rPr lang="en-US" sz="2000" dirty="0" smtClean="0"/>
              <a:t>Separate financial statements</a:t>
            </a:r>
          </a:p>
          <a:p>
            <a:r>
              <a:rPr lang="en-US" sz="2000" dirty="0" smtClean="0"/>
              <a:t>Combined financial statements</a:t>
            </a:r>
          </a:p>
          <a:p>
            <a:endParaRPr lang="en-US" dirty="0"/>
          </a:p>
        </p:txBody>
      </p:sp>
      <p:sp>
        <p:nvSpPr>
          <p:cNvPr id="4" name="Дата 3"/>
          <p:cNvSpPr>
            <a:spLocks noGrp="1"/>
          </p:cNvSpPr>
          <p:nvPr>
            <p:ph type="dt" sz="half" idx="10"/>
          </p:nvPr>
        </p:nvSpPr>
        <p:spPr/>
        <p:txBody>
          <a:bodyPr/>
          <a:lstStyle/>
          <a:p>
            <a:pPr>
              <a:defRPr/>
            </a:pPr>
            <a:r>
              <a:rPr lang="en-US" altLang="en-US" smtClean="0"/>
              <a:t>Sep 20, 2013</a:t>
            </a:r>
            <a:endParaRPr lang="de-AT" altLang="en-US"/>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a:t>
            </a:fld>
            <a:endParaRPr lang="de-AT"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Requirement to present consolidated financial statements</a:t>
            </a:r>
            <a:r>
              <a:rPr lang="en-US" sz="4400" dirty="0" smtClean="0"/>
              <a:t/>
            </a:r>
            <a:br>
              <a:rPr lang="en-US" sz="4400" dirty="0" smtClean="0"/>
            </a:br>
            <a:endParaRPr lang="en-US" dirty="0"/>
          </a:p>
        </p:txBody>
      </p:sp>
      <p:sp>
        <p:nvSpPr>
          <p:cNvPr id="3" name="Содержимое 2"/>
          <p:cNvSpPr>
            <a:spLocks noGrp="1"/>
          </p:cNvSpPr>
          <p:nvPr>
            <p:ph idx="1"/>
          </p:nvPr>
        </p:nvSpPr>
        <p:spPr/>
        <p:txBody>
          <a:bodyPr/>
          <a:lstStyle/>
          <a:p>
            <a:endParaRPr lang="en-US" sz="2000" dirty="0" smtClean="0"/>
          </a:p>
          <a:p>
            <a:endParaRPr lang="en-US" sz="900" dirty="0" smtClean="0"/>
          </a:p>
          <a:p>
            <a:r>
              <a:rPr lang="en-US" sz="2000" dirty="0" smtClean="0"/>
              <a:t>Consolidated </a:t>
            </a:r>
            <a:r>
              <a:rPr lang="en-US" sz="2000" dirty="0" smtClean="0"/>
              <a:t>financial statements shall include all subsidiaries of the parent</a:t>
            </a:r>
            <a:r>
              <a:rPr lang="en-US" sz="2000" dirty="0" smtClean="0"/>
              <a:t>. A </a:t>
            </a:r>
            <a:r>
              <a:rPr lang="en-US" sz="2000" dirty="0" smtClean="0"/>
              <a:t>parent need not present consolidated financial statements if:</a:t>
            </a:r>
          </a:p>
          <a:p>
            <a:pPr marL="1027113" indent="-457200" defTabSz="1258888">
              <a:buSzPct val="75000"/>
              <a:buFont typeface="+mj-lt"/>
              <a:buAutoNum type="alphaLcParenR"/>
            </a:pPr>
            <a:r>
              <a:rPr lang="en-US" sz="2000" dirty="0" smtClean="0"/>
              <a:t>both </a:t>
            </a:r>
            <a:r>
              <a:rPr lang="en-US" sz="2000" dirty="0" smtClean="0"/>
              <a:t>of the following conditions are met:</a:t>
            </a:r>
          </a:p>
          <a:p>
            <a:pPr marL="1384300" indent="-514350" defTabSz="1258888">
              <a:buSzPct val="75000"/>
              <a:buFont typeface="+mj-lt"/>
              <a:buAutoNum type="romanLcPeriod"/>
            </a:pPr>
            <a:r>
              <a:rPr lang="en-US" sz="2000" dirty="0" smtClean="0"/>
              <a:t>the </a:t>
            </a:r>
            <a:r>
              <a:rPr lang="en-US" sz="2000" dirty="0" smtClean="0"/>
              <a:t>parent is itself a subsidiary, and</a:t>
            </a:r>
          </a:p>
          <a:p>
            <a:pPr marL="1384300" indent="-514350" defTabSz="1258888">
              <a:buSzPct val="75000"/>
              <a:buFont typeface="+mj-lt"/>
              <a:buAutoNum type="romanLcPeriod"/>
            </a:pPr>
            <a:r>
              <a:rPr lang="en-US" sz="2000" dirty="0" smtClean="0"/>
              <a:t>its </a:t>
            </a:r>
            <a:r>
              <a:rPr lang="en-US" sz="2000" dirty="0" smtClean="0"/>
              <a:t>ultimate parent (or any intermediate parent) produces consolidated general purpose financial statements that comply with full IFRSs or with IFRS for SMEs; </a:t>
            </a:r>
            <a:r>
              <a:rPr lang="en-US" sz="2000" dirty="0" smtClean="0"/>
              <a:t>or</a:t>
            </a:r>
            <a:endParaRPr lang="en-US" sz="2000" dirty="0" smtClean="0"/>
          </a:p>
          <a:p>
            <a:pPr marL="1027113" indent="-457200" defTabSz="1258888">
              <a:buSzPct val="75000"/>
              <a:buFont typeface="+mj-lt"/>
              <a:buAutoNum type="alphaLcParenR" startAt="2"/>
            </a:pPr>
            <a:r>
              <a:rPr lang="en-US" sz="2000" dirty="0" smtClean="0"/>
              <a:t>it </a:t>
            </a:r>
            <a:r>
              <a:rPr lang="en-US" sz="2000" dirty="0" smtClean="0"/>
              <a:t>has no subsidiaries other than one that was acquired with the intention of selling or disposing of it within one year. </a:t>
            </a:r>
            <a:r>
              <a:rPr lang="en-US" sz="2000" dirty="0" smtClean="0"/>
              <a:t>A parent shall account for such a subsidiary:</a:t>
            </a:r>
          </a:p>
          <a:p>
            <a:pPr marL="1384300" indent="-514350" defTabSz="1258888">
              <a:buSzPct val="75000"/>
              <a:buFont typeface="+mj-lt"/>
              <a:buAutoNum type="romanLcPeriod"/>
            </a:pPr>
            <a:r>
              <a:rPr lang="en-US" sz="2000" dirty="0" smtClean="0"/>
              <a:t>at </a:t>
            </a:r>
            <a:r>
              <a:rPr lang="en-US" sz="2000" dirty="0" smtClean="0"/>
              <a:t>fair value with changes in fair value recognized in profit or </a:t>
            </a:r>
            <a:r>
              <a:rPr lang="en-US" sz="2000" dirty="0" smtClean="0"/>
              <a:t>loss, </a:t>
            </a:r>
            <a:r>
              <a:rPr lang="en-US" sz="2000" dirty="0" smtClean="0"/>
              <a:t>or </a:t>
            </a:r>
          </a:p>
          <a:p>
            <a:pPr marL="1384300" indent="-514350" defTabSz="1258888">
              <a:buSzPct val="75000"/>
              <a:buFont typeface="+mj-lt"/>
              <a:buAutoNum type="romanLcPeriod"/>
            </a:pPr>
            <a:r>
              <a:rPr lang="en-US" sz="2000" dirty="0" smtClean="0"/>
              <a:t>otherwise </a:t>
            </a:r>
            <a:r>
              <a:rPr lang="en-US" sz="2000" dirty="0" smtClean="0"/>
              <a:t>at cost less impairment.</a:t>
            </a: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smtClean="0"/>
              <a:t>Sep 20, 2013</a:t>
            </a:r>
            <a:endParaRPr lang="de-AT" altLang="en-US"/>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a:t>
            </a:fld>
            <a:endParaRPr lang="de-AT"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Requirement to present consolidated financial statements</a:t>
            </a:r>
            <a:endParaRPr lang="en-US" sz="4000" dirty="0"/>
          </a:p>
        </p:txBody>
      </p:sp>
      <p:sp>
        <p:nvSpPr>
          <p:cNvPr id="3" name="Содержимое 2"/>
          <p:cNvSpPr>
            <a:spLocks noGrp="1"/>
          </p:cNvSpPr>
          <p:nvPr>
            <p:ph idx="1"/>
          </p:nvPr>
        </p:nvSpPr>
        <p:spPr/>
        <p:txBody>
          <a:bodyPr/>
          <a:lstStyle/>
          <a:p>
            <a:endParaRPr lang="en-US" sz="900" dirty="0" smtClean="0"/>
          </a:p>
          <a:p>
            <a:endParaRPr lang="en-US" sz="2000" b="1" dirty="0" smtClean="0"/>
          </a:p>
          <a:p>
            <a:r>
              <a:rPr lang="en-US" sz="2000" dirty="0" smtClean="0"/>
              <a:t>A </a:t>
            </a:r>
            <a:r>
              <a:rPr lang="en-US" sz="2000" dirty="0" smtClean="0"/>
              <a:t>subsidiary is an entity that is controlled by the parent. Control is the power to govern the financial and operating policies of an entity so as to obtain benefits from its activities. If an entity has created a special purpose entity (SPE) to accomplish a narrow and well-defined </a:t>
            </a:r>
            <a:r>
              <a:rPr lang="en-US" sz="2000" dirty="0" smtClean="0"/>
              <a:t>objective (</a:t>
            </a:r>
            <a:r>
              <a:rPr lang="en-US" sz="2000" dirty="0" smtClean="0"/>
              <a:t>e.g. to effect a lease, undertake research and development activities or securitize financial assets</a:t>
            </a:r>
            <a:r>
              <a:rPr lang="en-US" sz="2000" dirty="0" smtClean="0"/>
              <a:t>), </a:t>
            </a:r>
            <a:r>
              <a:rPr lang="en-US" sz="2000" dirty="0" smtClean="0"/>
              <a:t>the entity shall consolidate the SPE when the substance of the relationship indicates that the SPE is controlled by that entity.</a:t>
            </a:r>
          </a:p>
          <a:p>
            <a:r>
              <a:rPr lang="en-US" sz="2000" dirty="0" smtClean="0"/>
              <a:t>Control is presumed to exist when the parent owns, directly or indirectly through subsidiaries, more than half of the voting power of an entity. That presumption may be overcome in exceptional circumstances if it can be clearly demonstrated that such ownership does not constitute control. </a:t>
            </a: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smtClean="0"/>
              <a:t>Sep 20, 2013</a:t>
            </a:r>
            <a:endParaRPr lang="de-AT" altLang="en-US"/>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a:t>
            </a:fld>
            <a:endParaRPr lang="de-AT"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Requirement to present consolidated financial statements</a:t>
            </a:r>
            <a:endParaRPr lang="en-US" sz="4000" dirty="0"/>
          </a:p>
        </p:txBody>
      </p:sp>
      <p:sp>
        <p:nvSpPr>
          <p:cNvPr id="3" name="Содержимое 2"/>
          <p:cNvSpPr>
            <a:spLocks noGrp="1"/>
          </p:cNvSpPr>
          <p:nvPr>
            <p:ph idx="1"/>
          </p:nvPr>
        </p:nvSpPr>
        <p:spPr/>
        <p:txBody>
          <a:bodyPr/>
          <a:lstStyle/>
          <a:p>
            <a:endParaRPr lang="en-US" sz="2000" dirty="0" smtClean="0"/>
          </a:p>
          <a:p>
            <a:endParaRPr lang="en-US" sz="900" dirty="0" smtClean="0"/>
          </a:p>
          <a:p>
            <a:r>
              <a:rPr lang="en-US" sz="2000" dirty="0" smtClean="0"/>
              <a:t>Control </a:t>
            </a:r>
            <a:r>
              <a:rPr lang="en-US" sz="2000" dirty="0" smtClean="0"/>
              <a:t>also exists when the parent owns half or less of the voting power of an entity but it has:</a:t>
            </a:r>
          </a:p>
          <a:p>
            <a:pPr marL="1027113" indent="-457200" defTabSz="1258888">
              <a:buSzPct val="75000"/>
              <a:buFont typeface="+mj-lt"/>
              <a:buAutoNum type="alphaLcParenR"/>
            </a:pPr>
            <a:r>
              <a:rPr lang="en-US" sz="2000" dirty="0" smtClean="0"/>
              <a:t>power </a:t>
            </a:r>
            <a:r>
              <a:rPr lang="en-US" sz="2000" dirty="0" smtClean="0"/>
              <a:t>over more than half of the voting rights by virtue of an agreement with other investors;</a:t>
            </a:r>
          </a:p>
          <a:p>
            <a:pPr marL="1027113" indent="-457200" defTabSz="1258888">
              <a:buSzPct val="75000"/>
              <a:buFont typeface="+mj-lt"/>
              <a:buAutoNum type="alphaLcParenR"/>
            </a:pPr>
            <a:r>
              <a:rPr lang="en-US" sz="2000" dirty="0" smtClean="0"/>
              <a:t>power </a:t>
            </a:r>
            <a:r>
              <a:rPr lang="en-US" sz="2000" dirty="0" smtClean="0"/>
              <a:t>to govern the financial and operating policies of the entity under a statute or an agreement;</a:t>
            </a:r>
          </a:p>
          <a:p>
            <a:pPr marL="1027113" indent="-457200" defTabSz="1258888">
              <a:buSzPct val="75000"/>
              <a:buFont typeface="+mj-lt"/>
              <a:buAutoNum type="alphaLcParenR"/>
            </a:pPr>
            <a:r>
              <a:rPr lang="en-US" sz="2000" dirty="0" smtClean="0"/>
              <a:t>power </a:t>
            </a:r>
            <a:r>
              <a:rPr lang="en-US" sz="2000" dirty="0" smtClean="0"/>
              <a:t>to appoint or remove the majority of the members of the board of directors or equivalent governing body and control of the entity is by that board or body; or</a:t>
            </a:r>
          </a:p>
          <a:p>
            <a:pPr marL="1027113" indent="-457200" defTabSz="1258888">
              <a:buSzPct val="75000"/>
              <a:buFont typeface="+mj-lt"/>
              <a:buAutoNum type="alphaLcParenR"/>
            </a:pPr>
            <a:r>
              <a:rPr lang="en-US" sz="2000" dirty="0" smtClean="0"/>
              <a:t>power </a:t>
            </a:r>
            <a:r>
              <a:rPr lang="en-US" sz="2000" dirty="0" smtClean="0"/>
              <a:t>to cast the majority of votes at meetings of the board of directors or equivalent governing body and control of the entity is by that board or body.</a:t>
            </a: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smtClean="0"/>
              <a:t>Sep 20, 2013</a:t>
            </a:r>
            <a:endParaRPr lang="de-AT" altLang="en-US"/>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a:t>
            </a:fld>
            <a:endParaRPr lang="de-AT" altLang="en-US"/>
          </a:p>
        </p:txBody>
      </p:sp>
    </p:spTree>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Requirement to present consolidated financial statements</a:t>
            </a:r>
            <a:endParaRPr lang="en-US" sz="4000" dirty="0"/>
          </a:p>
        </p:txBody>
      </p:sp>
      <p:sp>
        <p:nvSpPr>
          <p:cNvPr id="3" name="Содержимое 2"/>
          <p:cNvSpPr>
            <a:spLocks noGrp="1"/>
          </p:cNvSpPr>
          <p:nvPr>
            <p:ph idx="1"/>
          </p:nvPr>
        </p:nvSpPr>
        <p:spPr/>
        <p:txBody>
          <a:bodyPr/>
          <a:lstStyle/>
          <a:p>
            <a:endParaRPr lang="en-US" sz="2000" dirty="0" smtClean="0"/>
          </a:p>
          <a:p>
            <a:endParaRPr lang="en-US" sz="900" dirty="0" smtClean="0"/>
          </a:p>
          <a:p>
            <a:r>
              <a:rPr lang="en-US" sz="2000" dirty="0" smtClean="0"/>
              <a:t>Control </a:t>
            </a:r>
            <a:r>
              <a:rPr lang="en-US" sz="2000" dirty="0" smtClean="0"/>
              <a:t>can also be achieved by having options or convertible instruments that are currently exercisable or by having an agent with the ability to direct the activities for the benefit of the controlling entity.</a:t>
            </a:r>
          </a:p>
          <a:p>
            <a:endParaRPr lang="en-US" dirty="0"/>
          </a:p>
        </p:txBody>
      </p:sp>
      <p:sp>
        <p:nvSpPr>
          <p:cNvPr id="4" name="Дата 3"/>
          <p:cNvSpPr>
            <a:spLocks noGrp="1"/>
          </p:cNvSpPr>
          <p:nvPr>
            <p:ph type="dt" sz="half" idx="10"/>
          </p:nvPr>
        </p:nvSpPr>
        <p:spPr/>
        <p:txBody>
          <a:bodyPr/>
          <a:lstStyle/>
          <a:p>
            <a:pPr>
              <a:defRPr/>
            </a:pPr>
            <a:r>
              <a:rPr lang="en-US" altLang="en-US" smtClean="0"/>
              <a:t>Sep 20, 2013</a:t>
            </a:r>
            <a:endParaRPr lang="de-AT" altLang="en-US"/>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a:t>
            </a:fld>
            <a:endParaRPr lang="de-AT"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Consolidation procedures</a:t>
            </a:r>
            <a:r>
              <a:rPr lang="en-US" sz="4400" dirty="0" smtClean="0"/>
              <a:t/>
            </a:r>
            <a:br>
              <a:rPr lang="en-US" sz="4400" dirty="0" smtClean="0"/>
            </a:br>
            <a:endParaRPr lang="en-US" dirty="0"/>
          </a:p>
        </p:txBody>
      </p:sp>
      <p:sp>
        <p:nvSpPr>
          <p:cNvPr id="3" name="Содержимое 2"/>
          <p:cNvSpPr>
            <a:spLocks noGrp="1"/>
          </p:cNvSpPr>
          <p:nvPr>
            <p:ph idx="1"/>
          </p:nvPr>
        </p:nvSpPr>
        <p:spPr/>
        <p:txBody>
          <a:bodyPr/>
          <a:lstStyle/>
          <a:p>
            <a:r>
              <a:rPr lang="en-US" sz="2000" dirty="0" smtClean="0"/>
              <a:t>The consolidated financial statements present financial information about the group as a single economic entity. In preparing consolidated financial statements, an entity shall:</a:t>
            </a:r>
          </a:p>
          <a:p>
            <a:pPr marL="1027113" indent="-457200" defTabSz="1258888">
              <a:buSzPct val="75000"/>
              <a:buFont typeface="+mj-lt"/>
              <a:buAutoNum type="alphaLcParenR"/>
            </a:pPr>
            <a:r>
              <a:rPr lang="en-US" sz="2000" dirty="0" smtClean="0"/>
              <a:t>combine </a:t>
            </a:r>
            <a:r>
              <a:rPr lang="en-US" sz="2000" dirty="0" smtClean="0"/>
              <a:t>the financial statements of the parent and its subsidiaries line by line by adding together like items of assets, liabilities, equity, income and expenses;</a:t>
            </a:r>
          </a:p>
          <a:p>
            <a:pPr marL="1027113" indent="-457200" defTabSz="1258888">
              <a:buSzPct val="75000"/>
              <a:buFont typeface="+mj-lt"/>
              <a:buAutoNum type="alphaLcParenR"/>
            </a:pPr>
            <a:r>
              <a:rPr lang="en-US" sz="2000" dirty="0" smtClean="0"/>
              <a:t>eliminate </a:t>
            </a:r>
            <a:r>
              <a:rPr lang="en-US" sz="2000" dirty="0" smtClean="0"/>
              <a:t>the carrying amount of the parent’s investment in each subsidiary and the parent’s portion of equity of each subsidiary;</a:t>
            </a:r>
          </a:p>
          <a:p>
            <a:pPr marL="1027113" indent="-457200" defTabSz="1258888">
              <a:buSzPct val="75000"/>
              <a:buFont typeface="+mj-lt"/>
              <a:buAutoNum type="alphaLcParenR"/>
            </a:pPr>
            <a:r>
              <a:rPr lang="en-US" sz="2000" dirty="0" smtClean="0"/>
              <a:t>measure </a:t>
            </a:r>
            <a:r>
              <a:rPr lang="en-US" sz="2000" dirty="0" smtClean="0"/>
              <a:t>and present non-controlling interest in the profit or loss of consolidated subsidiaries for the reporting period separately from the interest of the owners of the parent; and</a:t>
            </a:r>
          </a:p>
          <a:p>
            <a:pPr marL="1027113" indent="-457200" defTabSz="1258888">
              <a:buSzPct val="75000"/>
              <a:buFont typeface="+mj-lt"/>
              <a:buAutoNum type="alphaLcParenR"/>
            </a:pPr>
            <a:r>
              <a:rPr lang="en-US" sz="2000" dirty="0" smtClean="0"/>
              <a:t>measure </a:t>
            </a:r>
            <a:r>
              <a:rPr lang="en-US" sz="2000" dirty="0" smtClean="0"/>
              <a:t>and present non-controlling interest in the net assets of consolidated subsidiaries separately from the parent shareholders’ equity in them. </a:t>
            </a:r>
            <a:r>
              <a:rPr lang="en-US" sz="2000" dirty="0" smtClean="0"/>
              <a:t>Non-controlling interest in the net assets consists of:</a:t>
            </a:r>
          </a:p>
          <a:p>
            <a:endParaRPr lang="en-US" dirty="0"/>
          </a:p>
        </p:txBody>
      </p:sp>
      <p:sp>
        <p:nvSpPr>
          <p:cNvPr id="4" name="Дата 3"/>
          <p:cNvSpPr>
            <a:spLocks noGrp="1"/>
          </p:cNvSpPr>
          <p:nvPr>
            <p:ph type="dt" sz="half" idx="10"/>
          </p:nvPr>
        </p:nvSpPr>
        <p:spPr/>
        <p:txBody>
          <a:bodyPr/>
          <a:lstStyle/>
          <a:p>
            <a:pPr>
              <a:defRPr/>
            </a:pPr>
            <a:r>
              <a:rPr lang="en-US" altLang="en-US" smtClean="0"/>
              <a:t>Sep 20, 2013</a:t>
            </a:r>
            <a:endParaRPr lang="de-AT" altLang="en-US"/>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7</a:t>
            </a:fld>
            <a:endParaRPr lang="de-AT" altLang="en-US"/>
          </a:p>
        </p:txBody>
      </p:sp>
    </p:spTree>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Consolidation procedures</a:t>
            </a:r>
            <a:endParaRPr lang="en-US" sz="4000" dirty="0"/>
          </a:p>
        </p:txBody>
      </p:sp>
      <p:sp>
        <p:nvSpPr>
          <p:cNvPr id="3" name="Содержимое 2"/>
          <p:cNvSpPr>
            <a:spLocks noGrp="1"/>
          </p:cNvSpPr>
          <p:nvPr>
            <p:ph idx="1"/>
          </p:nvPr>
        </p:nvSpPr>
        <p:spPr/>
        <p:txBody>
          <a:bodyPr/>
          <a:lstStyle/>
          <a:p>
            <a:pPr marL="1384300" indent="-514350" defTabSz="1258888">
              <a:buSzPct val="75000"/>
              <a:buFont typeface="+mj-lt"/>
              <a:buAutoNum type="romanLcPeriod"/>
            </a:pPr>
            <a:r>
              <a:rPr lang="en-US" sz="2000" dirty="0" smtClean="0"/>
              <a:t>the </a:t>
            </a:r>
            <a:r>
              <a:rPr lang="en-US" sz="2000" dirty="0" smtClean="0"/>
              <a:t>amount of the non-controlling interest at the date of the original combination calculated in accordance with Section </a:t>
            </a:r>
            <a:r>
              <a:rPr lang="en-US" sz="2000" dirty="0" smtClean="0"/>
              <a:t>“Business </a:t>
            </a:r>
            <a:r>
              <a:rPr lang="en-US" sz="2000" dirty="0" smtClean="0"/>
              <a:t>Combinations and </a:t>
            </a:r>
            <a:r>
              <a:rPr lang="en-US" sz="2000" dirty="0" smtClean="0"/>
              <a:t>Goodwill”, </a:t>
            </a:r>
            <a:r>
              <a:rPr lang="en-US" sz="2000" dirty="0" smtClean="0"/>
              <a:t>and</a:t>
            </a:r>
          </a:p>
          <a:p>
            <a:pPr marL="1384300" indent="-514350" defTabSz="1258888">
              <a:buSzPct val="75000"/>
              <a:buFont typeface="+mj-lt"/>
              <a:buAutoNum type="romanLcPeriod"/>
            </a:pPr>
            <a:r>
              <a:rPr lang="en-US" sz="2000" dirty="0" smtClean="0"/>
              <a:t>the </a:t>
            </a:r>
            <a:r>
              <a:rPr lang="en-US" sz="2000" dirty="0" smtClean="0"/>
              <a:t>non-controlling interest’s share of changes in equity since the date of the combination.</a:t>
            </a:r>
            <a:endParaRPr lang="en-US" sz="2000" dirty="0" smtClean="0"/>
          </a:p>
          <a:p>
            <a:r>
              <a:rPr lang="en-US" sz="2000" dirty="0" err="1" smtClean="0"/>
              <a:t>Intragroup</a:t>
            </a:r>
            <a:r>
              <a:rPr lang="en-US" sz="2000" dirty="0" smtClean="0"/>
              <a:t> balances and transactions, including income, expenses and dividends, are eliminated in full. Profits and losses resulting from </a:t>
            </a:r>
            <a:r>
              <a:rPr lang="en-US" sz="2000" dirty="0" err="1" smtClean="0"/>
              <a:t>intragroup</a:t>
            </a:r>
            <a:r>
              <a:rPr lang="en-US" sz="2000" dirty="0" smtClean="0"/>
              <a:t> transactions that are recognized in assets, such as inventory and property, plant and equipment, are eliminated in full. </a:t>
            </a:r>
            <a:r>
              <a:rPr lang="en-US" sz="2000" dirty="0" err="1" smtClean="0"/>
              <a:t>Intragroup</a:t>
            </a:r>
            <a:r>
              <a:rPr lang="en-US" sz="2000" dirty="0" smtClean="0"/>
              <a:t> losses may indicate an impairment that requires recognition in the consolidated financial </a:t>
            </a:r>
            <a:r>
              <a:rPr lang="en-US" sz="2000" dirty="0" smtClean="0"/>
              <a:t>statements.</a:t>
            </a:r>
          </a:p>
          <a:p>
            <a:r>
              <a:rPr lang="en-US" sz="2000" dirty="0" smtClean="0"/>
              <a:t>The financial statements of the parent and its subsidiaries used in the preparation of the consolidated financial statements shall be prepared as of the same reporting date and using uniform accounting policies for like transactions and other events and conditions in similar circumstances.</a:t>
            </a:r>
            <a:r>
              <a:rPr lang="en-US" sz="2000" dirty="0" smtClean="0"/>
              <a:t> </a:t>
            </a: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smtClean="0"/>
              <a:t>Sep 20, 2013</a:t>
            </a:r>
            <a:endParaRPr lang="de-AT" altLang="en-US"/>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8</a:t>
            </a:fld>
            <a:endParaRPr lang="de-AT"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Consolidation procedures</a:t>
            </a:r>
            <a:endParaRPr lang="en-US" sz="4000" dirty="0"/>
          </a:p>
        </p:txBody>
      </p:sp>
      <p:sp>
        <p:nvSpPr>
          <p:cNvPr id="3" name="Содержимое 2"/>
          <p:cNvSpPr>
            <a:spLocks noGrp="1"/>
          </p:cNvSpPr>
          <p:nvPr>
            <p:ph idx="1"/>
          </p:nvPr>
        </p:nvSpPr>
        <p:spPr/>
        <p:txBody>
          <a:bodyPr/>
          <a:lstStyle/>
          <a:p>
            <a:r>
              <a:rPr lang="en-US" sz="2000" dirty="0" smtClean="0"/>
              <a:t>The income and expenses of a subsidiary are included in the consolidated financial statements until the date on which the parent </a:t>
            </a:r>
            <a:r>
              <a:rPr lang="en-US" sz="2000" dirty="0" smtClean="0"/>
              <a:t>ceases </a:t>
            </a:r>
            <a:r>
              <a:rPr lang="en-US" sz="2000" dirty="0" smtClean="0"/>
              <a:t>to control the subsidiary, that is, from acquisition date. </a:t>
            </a:r>
            <a:endParaRPr lang="en-US" sz="2000" dirty="0" smtClean="0"/>
          </a:p>
          <a:p>
            <a:r>
              <a:rPr lang="en-US" sz="2000" dirty="0" smtClean="0"/>
              <a:t>An entity shall disclose non-controlling interest in the profit or loss of the group separately in the statement of comprehensive income. Profit or loss and each component of other comprehensive income shall be attributed to the owners of the parent and to the non-controlling interest. Total comprehensive income shall be attributed to the owners of the parent and to the non-controlling interest even if this results in the non-controlling interest having a deficit balance.</a:t>
            </a:r>
          </a:p>
          <a:p>
            <a:endParaRPr lang="en-US" sz="2000" dirty="0"/>
          </a:p>
        </p:txBody>
      </p:sp>
      <p:sp>
        <p:nvSpPr>
          <p:cNvPr id="4" name="Дата 3"/>
          <p:cNvSpPr>
            <a:spLocks noGrp="1"/>
          </p:cNvSpPr>
          <p:nvPr>
            <p:ph type="dt" sz="half" idx="10"/>
          </p:nvPr>
        </p:nvSpPr>
        <p:spPr/>
        <p:txBody>
          <a:bodyPr/>
          <a:lstStyle/>
          <a:p>
            <a:pPr>
              <a:defRPr/>
            </a:pPr>
            <a:r>
              <a:rPr lang="en-US" altLang="en-US" smtClean="0"/>
              <a:t>Sep 20, 2013</a:t>
            </a:r>
            <a:endParaRPr lang="de-AT" altLang="en-US"/>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9</a:t>
            </a:fld>
            <a:endParaRPr lang="de-AT" altLang="en-US"/>
          </a:p>
        </p:txBody>
      </p:sp>
    </p:spTree>
  </p:cSld>
  <p:clrMapOvr>
    <a:masterClrMapping/>
  </p:clrMapOvr>
</p:sld>
</file>

<file path=ppt/theme/theme1.xml><?xml version="1.0" encoding="utf-8"?>
<a:theme xmlns:a="http://schemas.openxmlformats.org/drawingml/2006/main" name="Тема1">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themeOverride>
</file>

<file path=ppt/theme/themeOverride2.xml><?xml version="1.0" encoding="utf-8"?>
<a:themeOverride xmlns:a="http://schemas.openxmlformats.org/drawingml/2006/main">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themeOverride>
</file>

<file path=docProps/app.xml><?xml version="1.0" encoding="utf-8"?>
<Properties xmlns="http://schemas.openxmlformats.org/officeDocument/2006/extended-properties" xmlns:vt="http://schemas.openxmlformats.org/officeDocument/2006/docPropsVTypes">
  <Template/>
  <TotalTime>119</TotalTime>
  <Words>1316</Words>
  <Application>Microsoft Office PowerPoint</Application>
  <PresentationFormat>Экран (4:3)</PresentationFormat>
  <Paragraphs>85</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Тема1</vt:lpstr>
      <vt:lpstr>Accounting (Basics) - Lecture 2  Consolidated and separate financial statements</vt:lpstr>
      <vt:lpstr>Contents</vt:lpstr>
      <vt:lpstr>Requirement to present consolidated financial statements </vt:lpstr>
      <vt:lpstr>Requirement to present consolidated financial statements</vt:lpstr>
      <vt:lpstr>Requirement to present consolidated financial statements</vt:lpstr>
      <vt:lpstr>Requirement to present consolidated financial statements</vt:lpstr>
      <vt:lpstr>Consolidation procedures </vt:lpstr>
      <vt:lpstr>Consolidation procedures</vt:lpstr>
      <vt:lpstr>Consolidation procedures</vt:lpstr>
      <vt:lpstr>Disclosures in consolidated financial statements </vt:lpstr>
      <vt:lpstr>Separate financial statements </vt:lpstr>
      <vt:lpstr>Combined financial statements  </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Sasha</dc:creator>
  <cp:lastModifiedBy>Sasha</cp:lastModifiedBy>
  <cp:revision>14</cp:revision>
  <dcterms:created xsi:type="dcterms:W3CDTF">2014-08-29T06:21:19Z</dcterms:created>
  <dcterms:modified xsi:type="dcterms:W3CDTF">2014-08-30T12:06:34Z</dcterms:modified>
</cp:coreProperties>
</file>