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Accounting (Basics) - Lecture 3</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Accounting policy, estimates and errors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Corrections of prior period errors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if the error occurred before the earliest prior period presented, restating the opening balances of assets, liabilities and equity for the earliest prior period presented.</a:t>
            </a:r>
          </a:p>
          <a:p>
            <a:r>
              <a:rPr lang="en-US" sz="2000" dirty="0" smtClean="0"/>
              <a:t>When it is impracticable to determine the period-specific effects of an error on comparative information for one or more prior periods presented, the entity shall restate the opening balances of assets, liabilities and equity for the earliest period for which retrospective restatement is practicable (which may be the current period). An entity shall disclose the following about prior period errors:</a:t>
            </a:r>
          </a:p>
          <a:p>
            <a:pPr marL="1027113" indent="-457200" defTabSz="1258888">
              <a:buSzPct val="75000"/>
              <a:buFont typeface="+mj-lt"/>
              <a:buAutoNum type="alphaLcParenR"/>
            </a:pPr>
            <a:r>
              <a:rPr lang="en-US" sz="2000" dirty="0" smtClean="0"/>
              <a:t>the nature of the prior period error.</a:t>
            </a:r>
          </a:p>
          <a:p>
            <a:pPr marL="1027113" indent="-457200" defTabSz="1258888">
              <a:buSzPct val="75000"/>
              <a:buFont typeface="+mj-lt"/>
              <a:buAutoNum type="alphaLcParenR"/>
            </a:pPr>
            <a:r>
              <a:rPr lang="en-US" sz="2000" dirty="0" smtClean="0"/>
              <a:t>for each prior period presented the amount of the correction for each financial statement line item affected.</a:t>
            </a:r>
          </a:p>
          <a:p>
            <a:pPr marL="1027113" indent="-457200" defTabSz="1258888">
              <a:buSzPct val="75000"/>
              <a:buFont typeface="+mj-lt"/>
              <a:buAutoNum type="alphaLcParenR"/>
            </a:pPr>
            <a:r>
              <a:rPr lang="en-US" sz="2000" dirty="0" smtClean="0"/>
              <a:t>the amount of the correction at the beginning of the earliest prior period presented.</a:t>
            </a:r>
          </a:p>
          <a:p>
            <a:pPr marL="1027113" indent="-457200" defTabSz="1258888">
              <a:buSzPct val="75000"/>
              <a:buFont typeface="+mj-lt"/>
              <a:buAutoNum type="alphaLcParenR"/>
            </a:pPr>
            <a:r>
              <a:rPr lang="en-US" sz="2000" dirty="0" smtClean="0"/>
              <a:t>an explanation if it is not practicable to determine the amounts to be disclosed in (b) or (c) above.</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Selection and application of accounting policies</a:t>
            </a:r>
          </a:p>
          <a:p>
            <a:r>
              <a:rPr lang="en-US" sz="2000" dirty="0" smtClean="0"/>
              <a:t>Changes in accounting policies</a:t>
            </a:r>
          </a:p>
          <a:p>
            <a:r>
              <a:rPr lang="en-US" sz="2000" dirty="0" smtClean="0"/>
              <a:t>Changes in accounting estimates</a:t>
            </a:r>
          </a:p>
          <a:p>
            <a:r>
              <a:rPr lang="en-US" sz="2000" dirty="0" smtClean="0"/>
              <a:t>Corrections of prior period errors</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Selection and application of accounting policies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Accounting policies are the specific principles, bases, conventions, rules and practices applied by an entity in preparing and presenting financial statements. </a:t>
            </a:r>
          </a:p>
          <a:p>
            <a:r>
              <a:rPr lang="en-US" sz="2000" dirty="0" smtClean="0"/>
              <a:t>If IFRS for SMEs specifically address a transaction, other event or condition, an entity shall apply these IFRS. However, the entity need not follow a requirement in these IFRS if the effect of doing so would not be material.</a:t>
            </a:r>
          </a:p>
          <a:p>
            <a:r>
              <a:rPr lang="en-US" sz="2000" dirty="0" smtClean="0"/>
              <a:t>If IFRS for SMEs does not specifically address a transaction, other event or condition, an entity’s management shall use its </a:t>
            </a:r>
            <a:r>
              <a:rPr lang="en-US" sz="2000" dirty="0" err="1" smtClean="0"/>
              <a:t>judgements</a:t>
            </a:r>
            <a:r>
              <a:rPr lang="en-US" sz="2000" dirty="0" smtClean="0"/>
              <a:t> in developing and applying an accounting policy that results in information that is:</a:t>
            </a:r>
          </a:p>
          <a:p>
            <a:pPr marL="1027113" indent="-457200" defTabSz="1258888">
              <a:buSzPct val="75000"/>
              <a:buFont typeface="+mj-lt"/>
              <a:buAutoNum type="alphaLcParenR"/>
            </a:pPr>
            <a:r>
              <a:rPr lang="en-US" sz="2000" dirty="0" smtClean="0"/>
              <a:t>relevant to the economic decision-making needs of users, and</a:t>
            </a:r>
          </a:p>
          <a:p>
            <a:pPr marL="1027113" indent="-457200" defTabSz="1258888">
              <a:buSzPct val="75000"/>
              <a:buFont typeface="+mj-lt"/>
              <a:buAutoNum type="alphaLcParenR"/>
            </a:pPr>
            <a:r>
              <a:rPr lang="en-US" sz="2000" dirty="0" smtClean="0"/>
              <a:t>reliable, in that the financial statements:</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Selection and application of accounting policies</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a:pPr>
            <a:r>
              <a:rPr lang="en-US" sz="2000" dirty="0" smtClean="0"/>
              <a:t>represent faithfully the financial position, financial performance and cash flows of the entity;</a:t>
            </a:r>
          </a:p>
          <a:p>
            <a:pPr marL="1384300" indent="-514350" defTabSz="1258888">
              <a:buSzPct val="75000"/>
              <a:buFont typeface="+mj-lt"/>
              <a:buAutoNum type="romanLcPeriod"/>
            </a:pPr>
            <a:r>
              <a:rPr lang="en-US" sz="2000" dirty="0" smtClean="0"/>
              <a:t>reflect the economic substance of transactions, other events and conditions, and not merely the legal form;</a:t>
            </a:r>
          </a:p>
          <a:p>
            <a:pPr marL="1384300" indent="-514350" defTabSz="1258888">
              <a:buSzPct val="75000"/>
              <a:buFont typeface="+mj-lt"/>
              <a:buAutoNum type="romanLcPeriod"/>
            </a:pPr>
            <a:r>
              <a:rPr lang="en-US" sz="2000" dirty="0" smtClean="0"/>
              <a:t>are neutral, i.e. free from bias;</a:t>
            </a:r>
          </a:p>
          <a:p>
            <a:pPr marL="1384300" indent="-514350" defTabSz="1258888">
              <a:buSzPct val="75000"/>
              <a:buFont typeface="+mj-lt"/>
              <a:buAutoNum type="romanLcPeriod"/>
            </a:pPr>
            <a:r>
              <a:rPr lang="en-US" sz="2000" dirty="0" smtClean="0"/>
              <a:t>are prudent; and</a:t>
            </a:r>
          </a:p>
          <a:p>
            <a:pPr marL="1384300" indent="-514350" defTabSz="1258888">
              <a:buSzPct val="75000"/>
              <a:buFont typeface="+mj-lt"/>
              <a:buAutoNum type="romanLcPeriod"/>
            </a:pPr>
            <a:r>
              <a:rPr lang="en-US" sz="2000" dirty="0" smtClean="0"/>
              <a:t>are complete in all material respects.</a:t>
            </a:r>
          </a:p>
          <a:p>
            <a:r>
              <a:rPr lang="en-US" sz="2000" dirty="0" smtClean="0"/>
              <a:t>An entity shall select and apply its accounting policies consistently for similar transactions, other events and conditions, unless IFRS for SMEs specifically require or permit categorization of items for which different policies may be appropriate. If IFRS for SMEs require or permit such categorization, an appropriate accounting policy shall be selected and applied consistently to each category.</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Changes in accounting policies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change an accounting policy only if the change:</a:t>
            </a:r>
          </a:p>
          <a:p>
            <a:pPr marL="1027113" indent="-457200" defTabSz="1258888">
              <a:buSzPct val="75000"/>
              <a:buFont typeface="+mj-lt"/>
              <a:buAutoNum type="alphaLcParenR"/>
            </a:pPr>
            <a:r>
              <a:rPr lang="en-US" sz="2000" dirty="0" smtClean="0"/>
              <a:t>is required by changes to IFRS for SMEs, or</a:t>
            </a:r>
          </a:p>
          <a:p>
            <a:pPr marL="1027113" indent="-457200" defTabSz="1258888">
              <a:buSzPct val="75000"/>
              <a:buFont typeface="+mj-lt"/>
              <a:buAutoNum type="alphaLcParenR"/>
            </a:pPr>
            <a:r>
              <a:rPr lang="en-US" sz="2000" dirty="0" smtClean="0"/>
              <a:t>results in the financial statements providing reliable and more relevant information about the effects of transactions, other events or conditions on the entity’s financial position, financial performance or cash flows.</a:t>
            </a:r>
          </a:p>
          <a:p>
            <a:r>
              <a:rPr lang="en-US" sz="2000" dirty="0" smtClean="0"/>
              <a:t>The following are not changes in accounting policies:</a:t>
            </a:r>
          </a:p>
          <a:p>
            <a:pPr marL="1027113" indent="-457200" defTabSz="1258888">
              <a:buSzPct val="75000"/>
              <a:buFont typeface="+mj-lt"/>
              <a:buAutoNum type="alphaLcParenR"/>
            </a:pPr>
            <a:r>
              <a:rPr lang="en-US" sz="2000" dirty="0" smtClean="0"/>
              <a:t>the application of an accounting policy for transactions, other events or conditions that differ in substance from those previously occurring.</a:t>
            </a:r>
          </a:p>
          <a:p>
            <a:pPr marL="1027113" indent="-457200" defTabSz="1258888">
              <a:buSzPct val="75000"/>
              <a:buFont typeface="+mj-lt"/>
              <a:buAutoNum type="alphaLcParenR"/>
            </a:pPr>
            <a:r>
              <a:rPr lang="en-US" sz="2000" dirty="0" smtClean="0"/>
              <a:t>the application of a new accounting policy for transactions, other events or conditions that did not occur previously or were not material.</a:t>
            </a:r>
          </a:p>
          <a:p>
            <a:pPr marL="1027113" indent="-457200" defTabSz="1258888">
              <a:buSzPct val="75000"/>
              <a:buFont typeface="+mj-lt"/>
              <a:buAutoNum type="alphaLcParenR"/>
            </a:pPr>
            <a:r>
              <a:rPr lang="en-US" sz="2000" dirty="0" smtClean="0"/>
              <a:t>a change in cost model when a reliable measure of fair value is no longer available for an asset that these IFRS would otherwise require or permit to be measured at fair value.</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Changes in accounting policies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If this IFRS allows a choice of accounting treatment (including the measurement basis) for a specified transaction or other event or condition and an entity changes its previous choice, that will be a change in accounting policy. </a:t>
            </a:r>
          </a:p>
          <a:p>
            <a:r>
              <a:rPr lang="en-US" sz="2000" dirty="0" smtClean="0"/>
              <a:t>When a change in accounting policy is applied retrospectively, the entity shall apply the new accounting policy to comparative information for prior periods to the earliest date for which it is practicable, as if the new accounting policy had always been applied. When it is impracticable to determine the individual-period effects of a change in accounting policy on comparative information for one or more prior periods presented, the entity shall apply the new accounting policy to the carrying amounts of assets and liabilities as at the beginning of the earliest period for which retrospective application is practicable, which may be the current period, and shall make a corresponding adjustment to the opening balance of each affected component of equity for that period.</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Changes in accounting policies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When a voluntary change in accounting policy has an effect on the current period or any prior period, an entity shall disclose the following:</a:t>
            </a:r>
          </a:p>
          <a:p>
            <a:pPr marL="1027113" indent="-457200" defTabSz="1258888">
              <a:buSzPct val="75000"/>
              <a:buFont typeface="+mj-lt"/>
              <a:buAutoNum type="alphaLcParenR"/>
            </a:pPr>
            <a:r>
              <a:rPr lang="en-US" sz="2000" dirty="0" smtClean="0"/>
              <a:t>the nature of the change in accounting policy.</a:t>
            </a:r>
          </a:p>
          <a:p>
            <a:pPr marL="1027113" indent="-457200" defTabSz="1258888">
              <a:buSzPct val="75000"/>
              <a:buFont typeface="+mj-lt"/>
              <a:buAutoNum type="alphaLcParenR"/>
            </a:pPr>
            <a:r>
              <a:rPr lang="en-US" sz="2000" dirty="0" smtClean="0"/>
              <a:t>the reasons why applying the new accounting policy provides reliable and more relevant information.</a:t>
            </a:r>
          </a:p>
          <a:p>
            <a:pPr marL="1027113" indent="-457200" defTabSz="1258888">
              <a:buSzPct val="75000"/>
              <a:buFont typeface="+mj-lt"/>
              <a:buAutoNum type="alphaLcParenR"/>
            </a:pPr>
            <a:r>
              <a:rPr lang="en-US" sz="2000" dirty="0" smtClean="0"/>
              <a:t>to the extent practicable, the amount of the adjustment for each financial statement line item affected, shown separately:</a:t>
            </a:r>
          </a:p>
          <a:p>
            <a:pPr marL="1384300" indent="-514350" defTabSz="1258888">
              <a:buSzPct val="75000"/>
              <a:buFont typeface="+mj-lt"/>
              <a:buAutoNum type="romanLcPeriod"/>
            </a:pPr>
            <a:r>
              <a:rPr lang="en-US" sz="2000" dirty="0" smtClean="0"/>
              <a:t>for the current period;</a:t>
            </a:r>
          </a:p>
          <a:p>
            <a:pPr marL="1384300" indent="-514350" defTabSz="1258888">
              <a:buSzPct val="75000"/>
              <a:buFont typeface="+mj-lt"/>
              <a:buAutoNum type="romanLcPeriod"/>
            </a:pPr>
            <a:r>
              <a:rPr lang="en-US" sz="2000" dirty="0" smtClean="0"/>
              <a:t>for each prior period presented; and</a:t>
            </a:r>
          </a:p>
          <a:p>
            <a:pPr marL="1384300" indent="-514350" defTabSz="1258888">
              <a:buSzPct val="75000"/>
              <a:buFont typeface="+mj-lt"/>
              <a:buAutoNum type="romanLcPeriod"/>
            </a:pPr>
            <a:r>
              <a:rPr lang="en-US" sz="2000" dirty="0" smtClean="0"/>
              <a:t>in the aggregate for periods before those presented.</a:t>
            </a:r>
          </a:p>
          <a:p>
            <a:pPr marL="1384300" indent="-514350" defTabSz="1258888">
              <a:buSzPct val="75000"/>
              <a:buFont typeface="+mj-lt"/>
              <a:buAutoNum type="romanLcPeriod"/>
            </a:pPr>
            <a:r>
              <a:rPr lang="en-US" sz="2000" dirty="0" smtClean="0"/>
              <a:t>an explanation if it is impracticable to determine the amounts to be disclosed in (c) above.</a:t>
            </a:r>
          </a:p>
          <a:p>
            <a:pPr marL="344488" indent="15875" defTabSz="1258888">
              <a:buSzPct val="75000"/>
              <a:buNone/>
            </a:pPr>
            <a:r>
              <a:rPr lang="en-US" sz="2000" dirty="0" smtClean="0"/>
              <a:t>Financial statements of subsequent periods need not repeat these disclosures.</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Changes in accounting estimates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 change in accounting estimate is an adjustment of the carrying amount of an asset or a liability, or the amount of the periodic consumption of an asset, that results from the assessment of the present status of, and expected future benefits and obligations associated with, assets and liabilities. Changes in accounting estimates result from new information or new developments and, accordingly, are not corrections of errors. When it is difficult to distinguish a change in an accounting policy from a change in an accounting estimate, the change is treated as a change in an accounting estimate.</a:t>
            </a:r>
          </a:p>
          <a:p>
            <a:r>
              <a:rPr lang="en-US" sz="2000" dirty="0" smtClean="0"/>
              <a:t>An entity shall recognize the effect of a change in an accounting estimate prospectively by including it in profit or loss in:</a:t>
            </a:r>
          </a:p>
          <a:p>
            <a:pPr marL="1027113" indent="-457200" defTabSz="1258888">
              <a:buSzPct val="75000"/>
              <a:buFont typeface="+mj-lt"/>
              <a:buAutoNum type="alphaLcParenR"/>
            </a:pPr>
            <a:r>
              <a:rPr lang="en-US" sz="2000" dirty="0" smtClean="0"/>
              <a:t>the period of the change, if the change affects that period only, or</a:t>
            </a:r>
          </a:p>
          <a:p>
            <a:pPr marL="1027113" indent="-457200" defTabSz="1258888">
              <a:buSzPct val="75000"/>
              <a:buFont typeface="+mj-lt"/>
              <a:buAutoNum type="alphaLcParenR"/>
            </a:pPr>
            <a:r>
              <a:rPr lang="en-US" sz="2000" dirty="0" smtClean="0"/>
              <a:t>the period of the change and future periods, if the change affects both.</a:t>
            </a:r>
          </a:p>
          <a:p>
            <a:pPr>
              <a:buNone/>
            </a:pPr>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Corrections of prior period errors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Prior period errors are omissions from, and misstatements in, the entity’s financial statements for one or more prior periods arising from a failure to use, or misuse of, reliable information that:</a:t>
            </a:r>
          </a:p>
          <a:p>
            <a:pPr marL="1027113" indent="-457200" defTabSz="1258888">
              <a:buSzPct val="75000"/>
              <a:buFont typeface="+mj-lt"/>
              <a:buAutoNum type="alphaLcParenR"/>
            </a:pPr>
            <a:r>
              <a:rPr lang="en-US" sz="2000" dirty="0" smtClean="0"/>
              <a:t>was available when financial statements for those periods were authorized for issue, and</a:t>
            </a:r>
          </a:p>
          <a:p>
            <a:pPr marL="1027113" indent="-457200" defTabSz="1258888">
              <a:buSzPct val="75000"/>
              <a:buFont typeface="+mj-lt"/>
              <a:buAutoNum type="alphaLcParenR"/>
            </a:pPr>
            <a:r>
              <a:rPr lang="en-US" sz="2000" dirty="0" smtClean="0"/>
              <a:t>could reasonably be expected to have been obtained and taken into account in the preparation and presentation of those financial statements.</a:t>
            </a:r>
          </a:p>
          <a:p>
            <a:r>
              <a:rPr lang="en-US" sz="2000" dirty="0" smtClean="0"/>
              <a:t>Such errors include the effects of mathematical mistakes, mistakes in applying accounting policies, oversights or misinterpretations of facts, and fraud.</a:t>
            </a:r>
          </a:p>
          <a:p>
            <a:r>
              <a:rPr lang="en-US" sz="2000" dirty="0" smtClean="0"/>
              <a:t>To the extent practicable, an entity shall correct a material prior period error retrospectively in the first financial statements authorized for issue after its discovery by:</a:t>
            </a:r>
          </a:p>
          <a:p>
            <a:pPr marL="1027113" indent="-457200" defTabSz="1258888">
              <a:buSzPct val="75000"/>
              <a:buFont typeface="+mj-lt"/>
              <a:buAutoNum type="alphaLcParenR"/>
            </a:pPr>
            <a:r>
              <a:rPr lang="en-US" sz="2000" dirty="0" smtClean="0"/>
              <a:t>restating the comparative amounts for the prior period(s) presented in which the error occurred, or </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30</a:t>
            </a:r>
            <a:r>
              <a:rPr lang="en-US" altLang="en-US" dirty="0" smtClean="0"/>
              <a:t>, </a:t>
            </a:r>
            <a:r>
              <a:rPr lang="en-US" altLang="en-US" dirty="0" smtClean="0"/>
              <a:t>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364</TotalTime>
  <Words>1245</Words>
  <Application>Microsoft Office PowerPoint</Application>
  <PresentationFormat>Экран (4:3)</PresentationFormat>
  <Paragraphs>77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Тема1</vt:lpstr>
      <vt:lpstr>Accounting (Basics) - Lecture 3  Accounting policy, estimates and errors</vt:lpstr>
      <vt:lpstr>Contents</vt:lpstr>
      <vt:lpstr>Selection and application of accounting policies </vt:lpstr>
      <vt:lpstr>Selection and application of accounting policies</vt:lpstr>
      <vt:lpstr>Changes in accounting policies</vt:lpstr>
      <vt:lpstr>Changes in accounting policies</vt:lpstr>
      <vt:lpstr>Changes in accounting policies</vt:lpstr>
      <vt:lpstr>Changes in accounting estimates </vt:lpstr>
      <vt:lpstr>Corrections of prior period errors </vt:lpstr>
      <vt:lpstr>Corrections of prior period errors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22</cp:revision>
  <dcterms:created xsi:type="dcterms:W3CDTF">2014-08-29T06:21:19Z</dcterms:created>
  <dcterms:modified xsi:type="dcterms:W3CDTF">2014-09-30T07:54:41Z</dcterms:modified>
</cp:coreProperties>
</file>