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5" r:id="rId10"/>
    <p:sldId id="268" r:id="rId11"/>
    <p:sldId id="264" r:id="rId12"/>
    <p:sldId id="267" r:id="rId13"/>
    <p:sldId id="266" r:id="rId14"/>
    <p:sldId id="269" r:id="rId1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1004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Accounting (Basics) - Lecture 3</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Property, plant and equipment</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Depreciation</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3"/>
            </a:pPr>
            <a:r>
              <a:rPr lang="en-US" sz="2000" dirty="0" smtClean="0"/>
              <a:t>technical or commercial obsolescence arising from changes or improvements in production, or from a change in the market demand for the product or service output of the asset.</a:t>
            </a:r>
          </a:p>
          <a:p>
            <a:pPr marL="1027113" indent="-457200" defTabSz="1258888">
              <a:buSzPct val="75000"/>
              <a:buFont typeface="+mj-lt"/>
              <a:buAutoNum type="alphaLcParenR" startAt="3"/>
            </a:pPr>
            <a:r>
              <a:rPr lang="en-US" sz="2000" dirty="0" smtClean="0"/>
              <a:t>legal or similar limits on the use of the asset, such as the expiry dates of related leases.</a:t>
            </a:r>
          </a:p>
          <a:p>
            <a:r>
              <a:rPr lang="en-US" sz="2000" dirty="0" smtClean="0"/>
              <a:t>An entity shall select a depreciation method that reflects the pattern in which it expects to consume the asset’s future economic benefits. The possible depreciation methods include the straight-line method, the diminishing balance method and a method based on usage such as the units of production method. If there is an indication that there has been a significant change since the last annual reporting date in the pattern by which an entity expects to consume an asset’s future economic benefits, the entity shall review its present depreciation method and, if current expectations differ, change the depreciation method to reflect the new pattern. The entity shall account for the change as a change in an accounting estimate.</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At each reporting date, an entity shall apply Section “Impairment of Assets” of IFRS for SMEs to determine whether an item or group of items of property, plant and equipment is impaired and, if so, how to recognize and measure the impairment loss. That section explains when and how an entity reviews the carrying amount of its assets, how it determines the recoverable amount of an asset, and when it recognizes or reverses an impairment loss.</a:t>
            </a:r>
          </a:p>
          <a:p>
            <a:r>
              <a:rPr lang="en-US" sz="2000" dirty="0" smtClean="0"/>
              <a:t>An entity shall include in profit or loss compensation from third parties for items of property, plant and equipment that were impaired, lost or given up only when the compensation becomes receivable.</a:t>
            </a:r>
          </a:p>
          <a:p>
            <a:r>
              <a:rPr lang="en-US" sz="2000" dirty="0" smtClean="0"/>
              <a:t>A plan to dispose of an asset before the previously expected date is an indicator of impairment that triggers the calculation of the asset’s recoverable amount for the purpose of determining whether the asset is impaired.</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err="1" smtClean="0">
                <a:latin typeface="Verdana" pitchFamily="34" charset="0"/>
                <a:ea typeface="Verdana" pitchFamily="34" charset="0"/>
                <a:cs typeface="Verdana" pitchFamily="34" charset="0"/>
              </a:rPr>
              <a:t>Derecognition</a:t>
            </a:r>
            <a:endParaRPr lang="en-US" sz="4000" dirty="0"/>
          </a:p>
        </p:txBody>
      </p:sp>
      <p:sp>
        <p:nvSpPr>
          <p:cNvPr id="3" name="Содержимое 2"/>
          <p:cNvSpPr>
            <a:spLocks noGrp="1"/>
          </p:cNvSpPr>
          <p:nvPr>
            <p:ph idx="1"/>
          </p:nvPr>
        </p:nvSpPr>
        <p:spPr/>
        <p:txBody>
          <a:bodyPr/>
          <a:lstStyle/>
          <a:p>
            <a:r>
              <a:rPr lang="en-US" sz="2000" dirty="0" smtClean="0"/>
              <a:t>An entity shall derecognize an item of property, plant and equipment:</a:t>
            </a:r>
          </a:p>
          <a:p>
            <a:pPr marL="1027113" indent="-457200" defTabSz="1258888">
              <a:buSzPct val="75000"/>
              <a:buFont typeface="+mj-lt"/>
              <a:buAutoNum type="alphaLcParenR"/>
            </a:pPr>
            <a:r>
              <a:rPr lang="en-US" sz="2000" dirty="0" smtClean="0"/>
              <a:t>on disposal, or</a:t>
            </a:r>
          </a:p>
          <a:p>
            <a:pPr marL="1027113" indent="-457200" defTabSz="1258888">
              <a:buSzPct val="75000"/>
              <a:buFont typeface="+mj-lt"/>
              <a:buAutoNum type="alphaLcParenR"/>
            </a:pPr>
            <a:r>
              <a:rPr lang="en-US" sz="2000" dirty="0" smtClean="0"/>
              <a:t>when no future economic benefits are expected from its use or disposal.</a:t>
            </a:r>
          </a:p>
          <a:p>
            <a:r>
              <a:rPr lang="en-US" sz="2000" dirty="0" smtClean="0"/>
              <a:t>An entity shall recognize the gain or loss on the </a:t>
            </a:r>
            <a:r>
              <a:rPr lang="en-US" sz="2000" dirty="0" err="1" smtClean="0"/>
              <a:t>derecognition</a:t>
            </a:r>
            <a:r>
              <a:rPr lang="en-US" sz="2000" dirty="0" smtClean="0"/>
              <a:t> of an item of property, plant and equipment in profit or loss when the item is derecognized. The entity shall not classify such gains as revenue.</a:t>
            </a:r>
          </a:p>
          <a:p>
            <a:r>
              <a:rPr lang="en-US" sz="2000" dirty="0" smtClean="0"/>
              <a:t>In determining the date of disposal of an item, an entity shall apply the criteria in Section “Revenue” of IFRS for SMEs for recognizing revenue from the sale of goods. Section “Revenue” applies to disposal by a sale and leaseback.</a:t>
            </a:r>
          </a:p>
          <a:p>
            <a:r>
              <a:rPr lang="en-US" sz="2000" dirty="0" smtClean="0"/>
              <a:t>An entity shall determine the gain or loss arising from the </a:t>
            </a:r>
            <a:r>
              <a:rPr lang="en-US" sz="2000" dirty="0" err="1" smtClean="0"/>
              <a:t>derecognition</a:t>
            </a:r>
            <a:r>
              <a:rPr lang="en-US" sz="2000" dirty="0" smtClean="0"/>
              <a:t> of an item of property, plant and equipment as the difference between the net disposal proceeds, if any, and the carrying amount of the item.</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p>
        </p:txBody>
      </p:sp>
      <p:sp>
        <p:nvSpPr>
          <p:cNvPr id="3" name="Содержимое 2"/>
          <p:cNvSpPr>
            <a:spLocks noGrp="1"/>
          </p:cNvSpPr>
          <p:nvPr>
            <p:ph idx="1"/>
          </p:nvPr>
        </p:nvSpPr>
        <p:spPr/>
        <p:txBody>
          <a:bodyPr/>
          <a:lstStyle/>
          <a:p>
            <a:r>
              <a:rPr lang="en-US" sz="2000" dirty="0" smtClean="0"/>
              <a:t>An entity shall disclose the following for each class of property, plant and equipment:</a:t>
            </a:r>
          </a:p>
          <a:p>
            <a:pPr marL="1027113" indent="-457200" defTabSz="1258888">
              <a:buSzPct val="75000"/>
              <a:buFont typeface="+mj-lt"/>
              <a:buAutoNum type="alphaLcParenR"/>
            </a:pPr>
            <a:r>
              <a:rPr lang="en-US" sz="2000" dirty="0" smtClean="0"/>
              <a:t>the measurement bases used for determining the gross carrying amount.</a:t>
            </a:r>
          </a:p>
          <a:p>
            <a:pPr marL="1027113" indent="-457200" defTabSz="1258888">
              <a:buSzPct val="75000"/>
              <a:buFont typeface="+mj-lt"/>
              <a:buAutoNum type="alphaLcParenR"/>
            </a:pPr>
            <a:r>
              <a:rPr lang="en-US" sz="2000" dirty="0" smtClean="0"/>
              <a:t>the depreciation methods used.</a:t>
            </a:r>
          </a:p>
          <a:p>
            <a:pPr marL="1027113" indent="-457200" defTabSz="1258888">
              <a:buSzPct val="75000"/>
              <a:buFont typeface="+mj-lt"/>
              <a:buAutoNum type="alphaLcParenR"/>
            </a:pPr>
            <a:r>
              <a:rPr lang="en-US" sz="2000" dirty="0" smtClean="0"/>
              <a:t>the useful lives or the depreciation rates used.</a:t>
            </a:r>
          </a:p>
          <a:p>
            <a:pPr marL="1027113" indent="-457200" defTabSz="1258888">
              <a:buSzPct val="75000"/>
              <a:buFont typeface="+mj-lt"/>
              <a:buAutoNum type="alphaLcParenR"/>
            </a:pPr>
            <a:r>
              <a:rPr lang="en-US" sz="2000" dirty="0" smtClean="0"/>
              <a:t>the gross carrying amount and the accumulated depreciation (aggregated with accumulated impairment losses) at the beginning and end of the reporting period.</a:t>
            </a:r>
          </a:p>
          <a:p>
            <a:pPr marL="1027113" indent="-457200" defTabSz="1258888">
              <a:buSzPct val="75000"/>
              <a:buFont typeface="+mj-lt"/>
              <a:buAutoNum type="alphaLcParenR"/>
            </a:pPr>
            <a:r>
              <a:rPr lang="en-US" sz="2000" dirty="0" smtClean="0"/>
              <a:t>a reconciliation of the carrying amount at the beginning and end of the reporting period showing separately:</a:t>
            </a:r>
          </a:p>
          <a:p>
            <a:pPr marL="1384300" indent="-514350" defTabSz="1258888">
              <a:buSzPct val="75000"/>
              <a:buFont typeface="+mj-lt"/>
              <a:buAutoNum type="romanLcPeriod"/>
            </a:pPr>
            <a:r>
              <a:rPr lang="en-US" sz="2000" dirty="0" smtClean="0"/>
              <a:t>additions</a:t>
            </a:r>
          </a:p>
          <a:p>
            <a:pPr marL="1384300" indent="-514350" defTabSz="1258888">
              <a:buSzPct val="75000"/>
              <a:buFont typeface="+mj-lt"/>
              <a:buAutoNum type="romanLcPeriod"/>
            </a:pPr>
            <a:r>
              <a:rPr lang="en-US" sz="2000" dirty="0" smtClean="0"/>
              <a:t>disposals</a:t>
            </a:r>
          </a:p>
          <a:p>
            <a:pPr marL="1384300" indent="-514350" defTabSz="1258888">
              <a:buSzPct val="75000"/>
              <a:buFont typeface="+mj-lt"/>
              <a:buAutoNum type="romanLcPeriod"/>
            </a:pPr>
            <a:r>
              <a:rPr lang="en-US" sz="2000" dirty="0" smtClean="0"/>
              <a:t>acquisitions through business combinations</a:t>
            </a:r>
          </a:p>
          <a:p>
            <a:endParaRPr lang="en-US" sz="2000"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startAt="4"/>
            </a:pPr>
            <a:r>
              <a:rPr lang="en-US" sz="2000" dirty="0" smtClean="0"/>
              <a:t>transfers to investment property if a reliable measure of fair value becomes available</a:t>
            </a:r>
          </a:p>
          <a:p>
            <a:pPr marL="1384300" indent="-514350" defTabSz="1258888">
              <a:buSzPct val="75000"/>
              <a:buFont typeface="+mj-lt"/>
              <a:buAutoNum type="romanLcPeriod" startAt="4"/>
            </a:pPr>
            <a:r>
              <a:rPr lang="en-US" sz="2000" dirty="0" smtClean="0"/>
              <a:t>impairment losses recognized or reversed in profit or loss </a:t>
            </a:r>
          </a:p>
          <a:p>
            <a:pPr marL="1384300" indent="-514350" defTabSz="1258888">
              <a:buSzPct val="75000"/>
              <a:buFont typeface="+mj-lt"/>
              <a:buAutoNum type="romanLcPeriod" startAt="4"/>
            </a:pPr>
            <a:r>
              <a:rPr lang="en-US" sz="2000" dirty="0" smtClean="0"/>
              <a:t>depreciation.</a:t>
            </a:r>
          </a:p>
          <a:p>
            <a:pPr marL="1384300" indent="-514350" defTabSz="1258888">
              <a:buSzPct val="75000"/>
              <a:buFont typeface="+mj-lt"/>
              <a:buAutoNum type="romanLcPeriod" startAt="4"/>
            </a:pPr>
            <a:r>
              <a:rPr lang="en-US" sz="2000" dirty="0" smtClean="0"/>
              <a:t>other changes.</a:t>
            </a:r>
          </a:p>
          <a:p>
            <a:r>
              <a:rPr lang="en-US" sz="2000" dirty="0" smtClean="0"/>
              <a:t>This reconciliation need not be presented for prior periods.</a:t>
            </a:r>
          </a:p>
          <a:p>
            <a:r>
              <a:rPr lang="en-US" sz="2000" dirty="0" smtClean="0"/>
              <a:t>The entity shall also disclose the following:</a:t>
            </a:r>
          </a:p>
          <a:p>
            <a:pPr marL="1027113" indent="-457200" defTabSz="1258888">
              <a:buSzPct val="75000"/>
              <a:buFont typeface="+mj-lt"/>
              <a:buAutoNum type="alphaLcParenR"/>
            </a:pPr>
            <a:r>
              <a:rPr lang="en-US" sz="2000" dirty="0" smtClean="0"/>
              <a:t>the existence and carrying amounts of property, plant and equipment to which the entity has restricted title or that is pledged as security for liabilities.</a:t>
            </a:r>
          </a:p>
          <a:p>
            <a:pPr marL="1027113" indent="-457200" defTabSz="1258888">
              <a:buSzPct val="75000"/>
              <a:buFont typeface="+mj-lt"/>
              <a:buAutoNum type="alphaLcParenR"/>
            </a:pPr>
            <a:r>
              <a:rPr lang="en-US" sz="2000" dirty="0" smtClean="0"/>
              <a:t>the amount of contractual commitments for the acquisition of property, plant and equipment.</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Recognition</a:t>
            </a:r>
          </a:p>
          <a:p>
            <a:r>
              <a:rPr lang="en-US" sz="2000" dirty="0" smtClean="0"/>
              <a:t>Initial and subsequent measurement</a:t>
            </a:r>
          </a:p>
          <a:p>
            <a:r>
              <a:rPr lang="en-US" sz="2000" dirty="0" smtClean="0"/>
              <a:t>Depreciation</a:t>
            </a:r>
          </a:p>
          <a:p>
            <a:r>
              <a:rPr lang="en-US" sz="2000" dirty="0" smtClean="0"/>
              <a:t>Impairment</a:t>
            </a:r>
          </a:p>
          <a:p>
            <a:r>
              <a:rPr lang="en-US" sz="2000" dirty="0" err="1" smtClean="0"/>
              <a:t>Derecognition</a:t>
            </a:r>
            <a:endParaRPr lang="en-US" sz="2000" dirty="0" smtClean="0"/>
          </a:p>
          <a:p>
            <a:r>
              <a:rPr lang="en-US" sz="2000" dirty="0" smtClean="0"/>
              <a:t>Disclosures</a:t>
            </a:r>
          </a:p>
          <a:p>
            <a:endParaRPr lang="en-US"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An entity shall recognize the cost of an item of property, plant and equipment as an asset if, and only if:</a:t>
            </a:r>
          </a:p>
          <a:p>
            <a:pPr marL="1027113" indent="-457200" defTabSz="1258888">
              <a:buSzPct val="75000"/>
              <a:buFont typeface="+mj-lt"/>
              <a:buAutoNum type="alphaLcParenR"/>
            </a:pPr>
            <a:r>
              <a:rPr lang="en-US" sz="2000" dirty="0" smtClean="0"/>
              <a:t>it is probable that future economic benefits associated with the item will flow to the entity, and</a:t>
            </a:r>
          </a:p>
          <a:p>
            <a:pPr marL="1027113" indent="-457200" defTabSz="1258888">
              <a:buSzPct val="75000"/>
              <a:buFont typeface="+mj-lt"/>
              <a:buAutoNum type="alphaLcParenR"/>
            </a:pPr>
            <a:r>
              <a:rPr lang="en-US" sz="2000" dirty="0" smtClean="0"/>
              <a:t>the cost of the item can be measured reliably.</a:t>
            </a:r>
          </a:p>
          <a:p>
            <a:r>
              <a:rPr lang="en-US" sz="2000" dirty="0" smtClean="0"/>
              <a:t>Spare parts and servicing equipment are usually carried as inventory and recognized in profit or loss as consumed. However, major spare parts and stand-by equipment are property, plant and equipment when an entity expects to use them during more than one period. Similarly, if the spare parts and servicing equipment can be used only in connection with an item of property, plant and equipment, they are considered property, plant and equipment.</a:t>
            </a:r>
          </a:p>
          <a:p>
            <a:r>
              <a:rPr lang="en-US" sz="2000" dirty="0" smtClean="0"/>
              <a:t>Parts of some items of property, plant and equipment may require replacement at regular intervals (e.g. the roof of a building). An entity shall add to the carrying amount of an item of property, plant and equipment the cost of replacing part of such an item when that</a:t>
            </a:r>
            <a:endParaRPr lang="en-US"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a:t>
            </a:r>
            <a:endParaRPr lang="en-US" sz="4000" dirty="0"/>
          </a:p>
        </p:txBody>
      </p:sp>
      <p:sp>
        <p:nvSpPr>
          <p:cNvPr id="3" name="Содержимое 2"/>
          <p:cNvSpPr>
            <a:spLocks noGrp="1"/>
          </p:cNvSpPr>
          <p:nvPr>
            <p:ph idx="1"/>
          </p:nvPr>
        </p:nvSpPr>
        <p:spPr/>
        <p:txBody>
          <a:bodyPr/>
          <a:lstStyle/>
          <a:p>
            <a:pPr indent="1588">
              <a:buNone/>
            </a:pPr>
            <a:r>
              <a:rPr lang="en-US" sz="2000" dirty="0" smtClean="0"/>
              <a:t>cost is incurred if the replacement part is expected to provide incremental future benefits to the entity. If the major components of an item of property, plant and equipment have significantly different patterns of consumption of economic benefits, an entity shall allocate the initial cost of the asset to its major components and depreciate each such component separately over its useful life</a:t>
            </a:r>
            <a:r>
              <a:rPr lang="en-US" sz="2000" b="1" dirty="0" smtClean="0"/>
              <a:t>.</a:t>
            </a:r>
          </a:p>
          <a:p>
            <a:r>
              <a:rPr lang="en-US" sz="2000" dirty="0" smtClean="0"/>
              <a:t>A condition of continuing to operate an item of property, plant and equipment may be performing regular major inspections for faults regardless of whether parts of the item are replaced. When each major inspection is performed, its cost is recognized in the carrying amount of the item of property, plant and equipment as a replacement if the recognition criteria are satisfied. Any remaining carrying amount of the cost of the previous major inspection (as distinct from physical parts) is derecognized. </a:t>
            </a:r>
          </a:p>
          <a:p>
            <a:r>
              <a:rPr lang="en-US" sz="2000" dirty="0" smtClean="0"/>
              <a:t>Land and buildings are separable assets, and an entity shall account for them separately, even when they are acquired together.</a:t>
            </a:r>
          </a:p>
          <a:p>
            <a:endParaRPr lang="en-US" sz="2000"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An entity shall measure an item of property, plant and equipment at initial recognition at its cost. </a:t>
            </a:r>
          </a:p>
          <a:p>
            <a:r>
              <a:rPr lang="en-US" sz="2000" dirty="0" smtClean="0"/>
              <a:t>The cost of an item of property, plant and equipment comprises all of the following:</a:t>
            </a:r>
          </a:p>
          <a:p>
            <a:pPr marL="1027113" indent="-457200" defTabSz="1258888">
              <a:buSzPct val="75000"/>
              <a:buFont typeface="+mj-lt"/>
              <a:buAutoNum type="alphaLcParenR"/>
            </a:pPr>
            <a:r>
              <a:rPr lang="en-US" sz="2000" dirty="0" smtClean="0"/>
              <a:t>its purchase price, including legal and brokerage fees, import duties and non-refundable purchase taxes, after deducting trade discounts and rebates.</a:t>
            </a:r>
          </a:p>
          <a:p>
            <a:pPr marL="1027113" indent="-457200" defTabSz="1258888">
              <a:buSzPct val="75000"/>
              <a:buFont typeface="+mj-lt"/>
              <a:buAutoNum type="alphaLcParenR"/>
            </a:pPr>
            <a:r>
              <a:rPr lang="en-US" sz="2000" dirty="0" smtClean="0"/>
              <a:t>any costs directly attributable to bringing the asset to the location and condition necessary for it to be capable of operating in the manner intended by management. These can include the costs of site preparation, initial delivery and handling, installation and assembly, and testing of functionality.</a:t>
            </a:r>
          </a:p>
          <a:p>
            <a:pPr marL="1027113" indent="-457200" defTabSz="1258888">
              <a:buSzPct val="75000"/>
              <a:buFont typeface="+mj-lt"/>
              <a:buAutoNum type="alphaLcParenR"/>
            </a:pPr>
            <a:r>
              <a:rPr lang="en-US" sz="2000" dirty="0" smtClean="0"/>
              <a:t>initial estimate of the costs of dismantling and removing the item and restoring the site on which it is located</a:t>
            </a:r>
          </a:p>
          <a:p>
            <a:pPr marL="1027113" indent="-457200" defTabSz="1258888">
              <a:buSzPct val="75000"/>
              <a:buFont typeface="+mj-lt"/>
              <a:buAutoNum type="alphaLcParenR"/>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endParaRPr lang="en-US" sz="4000" dirty="0"/>
          </a:p>
        </p:txBody>
      </p:sp>
      <p:sp>
        <p:nvSpPr>
          <p:cNvPr id="3" name="Содержимое 2"/>
          <p:cNvSpPr>
            <a:spLocks noGrp="1"/>
          </p:cNvSpPr>
          <p:nvPr>
            <p:ph idx="1"/>
          </p:nvPr>
        </p:nvSpPr>
        <p:spPr/>
        <p:txBody>
          <a:bodyPr/>
          <a:lstStyle/>
          <a:p>
            <a:r>
              <a:rPr lang="en-US" sz="2000" dirty="0" smtClean="0"/>
              <a:t>The following costs are not costs of an item of property, plant and equipment, and an entity shall recognize them as an expense when they are incurred:</a:t>
            </a:r>
          </a:p>
          <a:p>
            <a:pPr marL="1027113" indent="-457200" defTabSz="1258888">
              <a:buSzPct val="75000"/>
              <a:buFont typeface="+mj-lt"/>
              <a:buAutoNum type="alphaLcParenR"/>
            </a:pPr>
            <a:r>
              <a:rPr lang="en-US" sz="2000" dirty="0" smtClean="0"/>
              <a:t>costs of opening a new facility.</a:t>
            </a:r>
          </a:p>
          <a:p>
            <a:pPr marL="1027113" indent="-457200" defTabSz="1258888">
              <a:buSzPct val="75000"/>
              <a:buFont typeface="+mj-lt"/>
              <a:buAutoNum type="alphaLcParenR"/>
            </a:pPr>
            <a:r>
              <a:rPr lang="en-US" sz="2000" dirty="0" smtClean="0"/>
              <a:t>costs of introducing a new product or service (including costs of advertising and promotional activities).</a:t>
            </a:r>
          </a:p>
          <a:p>
            <a:pPr marL="1027113" indent="-457200" defTabSz="1258888">
              <a:buSzPct val="75000"/>
              <a:buFont typeface="+mj-lt"/>
              <a:buAutoNum type="alphaLcParenR"/>
            </a:pPr>
            <a:r>
              <a:rPr lang="en-US" sz="2000" dirty="0" smtClean="0"/>
              <a:t>costs of conducting business in a new location or with a new class of customer (including costs of staff training).</a:t>
            </a:r>
          </a:p>
          <a:p>
            <a:pPr marL="1027113" indent="-457200" defTabSz="1258888">
              <a:buSzPct val="75000"/>
              <a:buFont typeface="+mj-lt"/>
              <a:buAutoNum type="alphaLcParenR"/>
            </a:pPr>
            <a:r>
              <a:rPr lang="en-US" sz="2000" dirty="0" smtClean="0"/>
              <a:t>administration and other general overhead costs.</a:t>
            </a:r>
          </a:p>
          <a:p>
            <a:pPr marL="1027113" indent="-457200" defTabSz="1258888">
              <a:buSzPct val="75000"/>
              <a:buFont typeface="+mj-lt"/>
              <a:buAutoNum type="alphaLcParenR"/>
            </a:pPr>
            <a:r>
              <a:rPr lang="en-US" sz="2000" dirty="0" smtClean="0"/>
              <a:t>borrowing costs.</a:t>
            </a:r>
          </a:p>
          <a:p>
            <a:r>
              <a:rPr lang="en-US" sz="2000" dirty="0" smtClean="0"/>
              <a:t>The income and related expenses of incidental operations during construction or development of an item of property, plant and equipment are recognized in profit or loss if those operations are not necessary to bring the item to its intended location and operating condition.</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endParaRPr lang="en-US" sz="4000" dirty="0"/>
          </a:p>
        </p:txBody>
      </p:sp>
      <p:sp>
        <p:nvSpPr>
          <p:cNvPr id="3" name="Содержимое 2"/>
          <p:cNvSpPr>
            <a:spLocks noGrp="1"/>
          </p:cNvSpPr>
          <p:nvPr>
            <p:ph idx="1"/>
          </p:nvPr>
        </p:nvSpPr>
        <p:spPr>
          <a:xfrm>
            <a:off x="457200" y="1524000"/>
            <a:ext cx="8229600" cy="4530725"/>
          </a:xfrm>
        </p:spPr>
        <p:txBody>
          <a:bodyPr/>
          <a:lstStyle/>
          <a:p>
            <a:r>
              <a:rPr lang="en-US" sz="2000" dirty="0" smtClean="0"/>
              <a:t>The cost of an item of property, plant and equipment is the cash price equivalent at the recognition date. If payment is deferred beyond normal credit terms, the cost is the present value of all future payments.</a:t>
            </a:r>
          </a:p>
          <a:p>
            <a:r>
              <a:rPr lang="en-US" sz="2000" dirty="0" smtClean="0"/>
              <a:t>An item of property, plant or equipment may be acquired in exchange for a non-monetary asset or assets, or a combination of monetary and non-monetary assets. An entity shall measure the cost of the acquired asset at fair value unless (a) the exchange transaction lacks commercial substance or (b) the fair value of neither the asset received nor the asset given up is reliably measurable. In that case, the asset’s cost is measured at the carrying amount of the asset given up. </a:t>
            </a:r>
          </a:p>
          <a:p>
            <a:r>
              <a:rPr lang="en-US" sz="2000" dirty="0" smtClean="0"/>
              <a:t>An entity shall measure all items of property, plant and equipment after initial recognition at cost less any accumulated depreciation and any accumulated impairment losses. An entity shall recognize the costs of day-to-day servicing of an item of property, plant and equipment in profit or loss in the period when the costs are incurred.</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Depreciation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If the major components of an item of property, plant and equipment have significantly different patterns of consumption of economic benefits, an entity shall allocate the initial cost of the asset to its major components and depreciate each such component separately over its useful life. Land has an unlimited useful life and therefore is not depreciated.</a:t>
            </a:r>
          </a:p>
          <a:p>
            <a:r>
              <a:rPr lang="en-US" sz="2000" dirty="0" smtClean="0"/>
              <a:t>The depreciation charge for each period shall be recognized in profit or loss unless another section of IFRS for SMEs requires the cost to be recognized as part of the cost of an asset. </a:t>
            </a:r>
          </a:p>
          <a:p>
            <a:r>
              <a:rPr lang="en-US" sz="2000" dirty="0" smtClean="0"/>
              <a:t>An entity shall allocate the depreciable amount of an asset on a systematic basis over its useful life.</a:t>
            </a:r>
          </a:p>
          <a:p>
            <a:r>
              <a:rPr lang="en-US" sz="2000" dirty="0" smtClean="0"/>
              <a:t>Factors such as a change in how an asset is used, significant unexpected wear and tear, technological advancement, and changes in market prices may indicate that the residual value or useful life of an asset has changed since the most recent annual reporting date. If such indicators are present, an entity shall review</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Depreciation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its previous estimates and, if current expectations differ, amend the residual value, depreciation method or useful life. The entity shall account for the change in residual value, depreciation method or useful life as a change in an accounting estimate.</a:t>
            </a:r>
          </a:p>
          <a:p>
            <a:r>
              <a:rPr lang="en-US" sz="2000" dirty="0" smtClean="0"/>
              <a:t>Depreciation of an asset begins when it is available for use. Depreciation of an asset ceases when the asset is derecognized. Depreciation does not cease when the asset becomes idle or is retired from active use unless the asset is fully depreciated. However, under usage methods of depreciation the depreciation charge can be zero while there is no production. </a:t>
            </a:r>
          </a:p>
          <a:p>
            <a:r>
              <a:rPr lang="en-US" sz="2000" dirty="0" smtClean="0"/>
              <a:t>An entity shall consider all the following factors in determining the useful life of an asset:</a:t>
            </a:r>
          </a:p>
          <a:p>
            <a:pPr marL="1027113" indent="-457200" defTabSz="1258888">
              <a:buSzPct val="75000"/>
              <a:buFont typeface="+mj-lt"/>
              <a:buAutoNum type="alphaLcParenR"/>
            </a:pPr>
            <a:r>
              <a:rPr lang="en-US" sz="2000" dirty="0" smtClean="0"/>
              <a:t>the expected usage of the asset. </a:t>
            </a:r>
          </a:p>
          <a:p>
            <a:pPr marL="1027113" indent="-457200" defTabSz="1258888">
              <a:buSzPct val="75000"/>
              <a:buFont typeface="+mj-lt"/>
              <a:buAutoNum type="alphaLcParenR"/>
            </a:pPr>
            <a:r>
              <a:rPr lang="en-US" sz="2000" dirty="0" smtClean="0"/>
              <a:t>expected physical wear and tear.</a:t>
            </a:r>
            <a:endParaRPr lang="en-US" sz="2000"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202</TotalTime>
  <Words>1896</Words>
  <Application>Microsoft Office PowerPoint</Application>
  <PresentationFormat>Экран (4:3)</PresentationFormat>
  <Paragraphs>107</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Тема1</vt:lpstr>
      <vt:lpstr>Accounting (Basics) - Lecture 3  Property, plant and equipment</vt:lpstr>
      <vt:lpstr>Contents</vt:lpstr>
      <vt:lpstr>Recognition </vt:lpstr>
      <vt:lpstr>Recognition</vt:lpstr>
      <vt:lpstr>Initial and subsequent measurement </vt:lpstr>
      <vt:lpstr>Initial and subsequent measurement</vt:lpstr>
      <vt:lpstr>Initial and subsequent measurement</vt:lpstr>
      <vt:lpstr>Depreciation</vt:lpstr>
      <vt:lpstr>Depreciation</vt:lpstr>
      <vt:lpstr>Depreciation</vt:lpstr>
      <vt:lpstr>Impairment</vt:lpstr>
      <vt:lpstr>Derecognition</vt:lpstr>
      <vt:lpstr>Disclosures</vt:lpstr>
      <vt:lpstr>Disclosures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24</cp:revision>
  <dcterms:created xsi:type="dcterms:W3CDTF">2014-08-29T06:21:19Z</dcterms:created>
  <dcterms:modified xsi:type="dcterms:W3CDTF">2014-09-30T07:56:02Z</dcterms:modified>
</cp:coreProperties>
</file>