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4" r:id="rId22"/>
    <p:sldId id="277" r:id="rId23"/>
    <p:sldId id="278" r:id="rId24"/>
  </p:sldIdLst>
  <p:sldSz cx="9144000" cy="6858000" type="screen4x3"/>
  <p:notesSz cx="6858000" cy="97155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ru-RU" altLang="en-US" smtClean="0"/>
              <a:t>Образец заголовка</a:t>
            </a:r>
            <a:endParaRPr lang="de-AT" altLang="en-US"/>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ru-RU" altLang="en-US" smtClean="0"/>
              <a:t>Образец подзаголовка</a:t>
            </a:r>
            <a:endParaRPr lang="de-AT" altLang="en-US"/>
          </a:p>
        </p:txBody>
      </p:sp>
      <p:sp>
        <p:nvSpPr>
          <p:cNvPr id="6" name="Rectangle 4"/>
          <p:cNvSpPr>
            <a:spLocks noGrp="1" noChangeArrowheads="1"/>
          </p:cNvSpPr>
          <p:nvPr>
            <p:ph type="dt" sz="half" idx="10"/>
          </p:nvPr>
        </p:nvSpPr>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p:txBody>
          <a:bodyPr/>
          <a:lstStyle>
            <a:lvl1pPr>
              <a:defRPr/>
            </a:lvl1pPr>
          </a:lstStyle>
          <a:p>
            <a:pPr>
              <a:defRPr/>
            </a:pPr>
            <a:fld id="{0EF5305E-9487-4C57-B9D9-28D8E13B0594}"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Vertikaler Textplatzhalt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3CCF08A-757A-4C18-BB01-E9941BE0D054}"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ru-RU" smtClean="0"/>
              <a:t>Образец заголовка</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E5538E77-E569-418D-AC85-45F94562278F}"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abellenplatzhalter 2"/>
          <p:cNvSpPr>
            <a:spLocks noGrp="1"/>
          </p:cNvSpPr>
          <p:nvPr>
            <p:ph type="tbl" idx="1"/>
          </p:nvPr>
        </p:nvSpPr>
        <p:spPr>
          <a:xfrm>
            <a:off x="457200" y="1600200"/>
            <a:ext cx="8229600" cy="4530725"/>
          </a:xfrm>
        </p:spPr>
        <p:txBody>
          <a:bodyPr/>
          <a:lstStyle/>
          <a:p>
            <a:pPr lvl="0"/>
            <a:r>
              <a:rPr lang="ru-RU" noProof="0" smtClean="0"/>
              <a:t>Вставка таблицы</a:t>
            </a:r>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0E76E4AB-D9D3-4024-BBAC-00C7F42573E1}"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0DC78343-DC1D-4157-B723-CC654D4BD59D}"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ru-RU" smtClean="0"/>
              <a:t>Образец заголовка</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8" name="Rectangle 6"/>
          <p:cNvSpPr>
            <a:spLocks noGrp="1" noChangeArrowheads="1"/>
          </p:cNvSpPr>
          <p:nvPr>
            <p:ph type="sldNum" sz="quarter" idx="12"/>
          </p:nvPr>
        </p:nvSpPr>
        <p:spPr>
          <a:ln/>
        </p:spPr>
        <p:txBody>
          <a:bodyPr/>
          <a:lstStyle>
            <a:lvl1pPr>
              <a:defRPr/>
            </a:lvl1pPr>
          </a:lstStyle>
          <a:p>
            <a:pPr>
              <a:defRPr/>
            </a:pPr>
            <a:fld id="{FED95A67-93DB-4FF6-9828-0EE5FDCFFD3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C26843DE-EC20-4D91-8EA8-F1F1109898BB}"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ru-RU" smtClean="0"/>
              <a:t>Образец заголовка</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6" name="Rectangle 6"/>
          <p:cNvSpPr>
            <a:spLocks noGrp="1" noChangeArrowheads="1"/>
          </p:cNvSpPr>
          <p:nvPr>
            <p:ph type="sldNum" sz="quarter" idx="12"/>
          </p:nvPr>
        </p:nvSpPr>
        <p:spPr>
          <a:ln/>
        </p:spPr>
        <p:txBody>
          <a:bodyPr/>
          <a:lstStyle>
            <a:lvl1pPr>
              <a:defRPr/>
            </a:lvl1pPr>
          </a:lstStyle>
          <a:p>
            <a:pPr>
              <a:defRPr/>
            </a:pPr>
            <a:fld id="{9E0F29AE-DDF2-41D5-899D-E0757A3E7322}"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616F743-DCA9-4CF3-80E9-2F0F09CCC5EB}"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9" name="Rectangle 6"/>
          <p:cNvSpPr>
            <a:spLocks noGrp="1" noChangeArrowheads="1"/>
          </p:cNvSpPr>
          <p:nvPr>
            <p:ph type="sldNum" sz="quarter" idx="12"/>
          </p:nvPr>
        </p:nvSpPr>
        <p:spPr>
          <a:ln/>
        </p:spPr>
        <p:txBody>
          <a:bodyPr/>
          <a:lstStyle>
            <a:lvl1pPr>
              <a:defRPr/>
            </a:lvl1pPr>
          </a:lstStyle>
          <a:p>
            <a:pPr>
              <a:defRPr/>
            </a:pPr>
            <a:fld id="{47FC2B44-34F7-4350-A2B6-2A339F3328C1}"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ru-RU" smtClean="0"/>
              <a:t>Образец заголовка</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5" name="Rectangle 6"/>
          <p:cNvSpPr>
            <a:spLocks noGrp="1" noChangeArrowheads="1"/>
          </p:cNvSpPr>
          <p:nvPr>
            <p:ph type="sldNum" sz="quarter" idx="12"/>
          </p:nvPr>
        </p:nvSpPr>
        <p:spPr>
          <a:ln/>
        </p:spPr>
        <p:txBody>
          <a:bodyPr/>
          <a:lstStyle>
            <a:lvl1pPr>
              <a:defRPr/>
            </a:lvl1pPr>
          </a:lstStyle>
          <a:p>
            <a:pPr>
              <a:defRPr/>
            </a:pPr>
            <a:fld id="{0FC78451-5C6D-415A-9699-7C3BB43026E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4" name="Rectangle 6"/>
          <p:cNvSpPr>
            <a:spLocks noGrp="1" noChangeArrowheads="1"/>
          </p:cNvSpPr>
          <p:nvPr>
            <p:ph type="sldNum" sz="quarter" idx="12"/>
          </p:nvPr>
        </p:nvSpPr>
        <p:spPr>
          <a:ln/>
        </p:spPr>
        <p:txBody>
          <a:bodyPr/>
          <a:lstStyle>
            <a:lvl1pPr>
              <a:defRPr/>
            </a:lvl1pPr>
          </a:lstStyle>
          <a:p>
            <a:pPr>
              <a:defRPr/>
            </a:pPr>
            <a:fld id="{CA639949-0D1A-46DF-B7D4-05453D3A5D45}"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95887AA0-8815-427C-BA1A-63AFF7CC79D6}"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t>Sep 20, 2013</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a:t>
            </a:r>
          </a:p>
        </p:txBody>
      </p:sp>
      <p:sp>
        <p:nvSpPr>
          <p:cNvPr id="7" name="Rectangle 6"/>
          <p:cNvSpPr>
            <a:spLocks noGrp="1" noChangeArrowheads="1"/>
          </p:cNvSpPr>
          <p:nvPr>
            <p:ph type="sldNum" sz="quarter" idx="12"/>
          </p:nvPr>
        </p:nvSpPr>
        <p:spPr>
          <a:ln/>
        </p:spPr>
        <p:txBody>
          <a:bodyPr/>
          <a:lstStyle>
            <a:lvl1pPr>
              <a:defRPr/>
            </a:lvl1pPr>
          </a:lstStyle>
          <a:p>
            <a:pPr>
              <a:defRPr/>
            </a:pPr>
            <a:fld id="{7D12E28A-F547-40A0-A4AE-F97D8C5F5B3C}"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34819"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cs typeface="+mn-cs"/>
              </a:defRPr>
            </a:lvl1pPr>
          </a:lstStyle>
          <a:p>
            <a:pPr>
              <a:defRPr/>
            </a:pPr>
            <a:r>
              <a:rPr lang="en-US" altLang="en-US"/>
              <a:t>Sep 20, 2013</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A5948A23-BE49-4B7D-8794-AA63FED33A12}"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511" r:id="rId1"/>
    <p:sldLayoutId id="2147484498" r:id="rId2"/>
    <p:sldLayoutId id="2147484499" r:id="rId3"/>
    <p:sldLayoutId id="2147484500" r:id="rId4"/>
    <p:sldLayoutId id="2147484501" r:id="rId5"/>
    <p:sldLayoutId id="2147484502" r:id="rId6"/>
    <p:sldLayoutId id="2147484503" r:id="rId7"/>
    <p:sldLayoutId id="2147484504" r:id="rId8"/>
    <p:sldLayoutId id="2147484505" r:id="rId9"/>
    <p:sldLayoutId id="2147484506" r:id="rId10"/>
    <p:sldLayoutId id="2147484507" r:id="rId11"/>
    <p:sldLayoutId id="2147484508" r:id="rId12"/>
    <p:sldLayoutId id="2147484509" r:id="rId13"/>
    <p:sldLayoutId id="2147484510" r:id="rId14"/>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ctrTitle"/>
          </p:nvPr>
        </p:nvSpPr>
        <p:spPr>
          <a:xfrm>
            <a:off x="914400" y="1524000"/>
            <a:ext cx="7623175" cy="3200400"/>
          </a:xfrm>
        </p:spPr>
        <p:txBody>
          <a:bodyPr/>
          <a:lstStyle/>
          <a:p>
            <a:r>
              <a:rPr lang="en-US" sz="2400" dirty="0" smtClean="0">
                <a:latin typeface="Verdana" pitchFamily="34" charset="0"/>
              </a:rPr>
              <a:t>Accounting (Basics) - Lecture 4</a:t>
            </a:r>
            <a:br>
              <a:rPr lang="en-US" sz="2400" dirty="0" smtClean="0">
                <a:latin typeface="Verdana" pitchFamily="34" charset="0"/>
              </a:rPr>
            </a:br>
            <a:r>
              <a:rPr lang="en-US" sz="2400" dirty="0" smtClean="0">
                <a:latin typeface="Verdana" pitchFamily="34" charset="0"/>
              </a:rPr>
              <a:t/>
            </a:r>
            <a:br>
              <a:rPr lang="en-US" sz="2400" dirty="0" smtClean="0">
                <a:latin typeface="Verdana" pitchFamily="34" charset="0"/>
              </a:rPr>
            </a:br>
            <a:r>
              <a:rPr lang="en-US" sz="4800" dirty="0" smtClean="0">
                <a:latin typeface="Verdana" pitchFamily="34" charset="0"/>
              </a:rPr>
              <a:t>Intangible assets, business combinations and goodwill</a:t>
            </a: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Amortization over useful life</a:t>
            </a:r>
          </a:p>
        </p:txBody>
      </p:sp>
      <p:sp>
        <p:nvSpPr>
          <p:cNvPr id="3" name="Содержимое 2"/>
          <p:cNvSpPr>
            <a:spLocks noGrp="1"/>
          </p:cNvSpPr>
          <p:nvPr>
            <p:ph idx="1"/>
          </p:nvPr>
        </p:nvSpPr>
        <p:spPr/>
        <p:txBody>
          <a:bodyPr/>
          <a:lstStyle/>
          <a:p>
            <a:r>
              <a:rPr lang="en-US" sz="2000" dirty="0" smtClean="0"/>
              <a:t>Factors such as a change in how an intangible asset is used, technological advancement, and changes in market prices may indicate that the residual value or useful life of an intangible asset has changed since the most recent annual reporting date. If such indicators are present, an entity shall review its previous estimates and, if current expectations differ, amend the residual value, amortization method or useful life. The entity shall account for the change in residual value, amortization method or useful life as a change in an accounting estimate.</a:t>
            </a:r>
          </a:p>
          <a:p>
            <a:endParaRPr lang="en-US" dirty="0"/>
          </a:p>
        </p:txBody>
      </p:sp>
      <p:sp>
        <p:nvSpPr>
          <p:cNvPr id="4" name="Дата 3"/>
          <p:cNvSpPr>
            <a:spLocks noGrp="1"/>
          </p:cNvSpPr>
          <p:nvPr>
            <p:ph type="dt" sz="half" idx="10"/>
          </p:nvPr>
        </p:nvSpPr>
        <p:spPr/>
        <p:txBody>
          <a:bodyPr/>
          <a:lstStyle/>
          <a:p>
            <a:pPr>
              <a:defRPr/>
            </a:pPr>
            <a:r>
              <a:rPr lang="en-US" altLang="en-US" dirty="0" smtClean="0"/>
              <a:t>Oct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10</a:t>
            </a:fld>
            <a:endParaRPr lang="de-AT"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Recoverability of the carrying amount – impairment losses</a:t>
            </a:r>
          </a:p>
        </p:txBody>
      </p:sp>
      <p:sp>
        <p:nvSpPr>
          <p:cNvPr id="3" name="Содержимое 2"/>
          <p:cNvSpPr>
            <a:spLocks noGrp="1"/>
          </p:cNvSpPr>
          <p:nvPr>
            <p:ph idx="1"/>
          </p:nvPr>
        </p:nvSpPr>
        <p:spPr/>
        <p:txBody>
          <a:bodyPr/>
          <a:lstStyle/>
          <a:p>
            <a:r>
              <a:rPr lang="en-US" sz="2000" dirty="0" smtClean="0"/>
              <a:t>To determine whether an intangible asset is impaired, an entity shall apply Section “Impairment of Assets”. That section explains when and how an entity reviews the carrying amount of its assets, how it determines the recoverable amount of an asset, and when it recognizes or reverses an impairment loss.</a:t>
            </a:r>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11</a:t>
            </a:fld>
            <a:endParaRPr lang="de-AT"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err="1" smtClean="0">
                <a:latin typeface="Verdana" pitchFamily="34" charset="0"/>
                <a:ea typeface="Verdana" pitchFamily="34" charset="0"/>
                <a:cs typeface="Verdana" pitchFamily="34" charset="0"/>
              </a:rPr>
              <a:t>Derecognition</a:t>
            </a:r>
            <a:endParaRPr lang="en-US" sz="4000" dirty="0" smtClean="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derecognize an intangible asset, and shall recognize a gain or loss in profit or loss:</a:t>
            </a:r>
          </a:p>
          <a:p>
            <a:pPr marL="1027113" indent="-457200" defTabSz="1258888">
              <a:buSzPct val="75000"/>
              <a:buFont typeface="+mj-lt"/>
              <a:buAutoNum type="alphaLcParenR"/>
            </a:pPr>
            <a:r>
              <a:rPr lang="en-US" sz="2000" dirty="0" smtClean="0"/>
              <a:t>on disposal, or</a:t>
            </a:r>
          </a:p>
          <a:p>
            <a:pPr marL="1027113" indent="-457200" defTabSz="1258888">
              <a:buSzPct val="75000"/>
              <a:buFont typeface="+mj-lt"/>
              <a:buAutoNum type="alphaLcParenR"/>
            </a:pPr>
            <a:r>
              <a:rPr lang="en-US" sz="2000" dirty="0" smtClean="0"/>
              <a:t>when no future economic benefits are expected from its use or disposal.</a:t>
            </a:r>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12</a:t>
            </a:fld>
            <a:endParaRPr lang="de-AT"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600200"/>
            <a:ext cx="8229600" cy="5257800"/>
          </a:xfrm>
        </p:spPr>
        <p:txBody>
          <a:bodyPr/>
          <a:lstStyle/>
          <a:p>
            <a:r>
              <a:rPr lang="en-US" sz="2000" dirty="0" smtClean="0"/>
              <a:t>A business combination is the bringing together of separate entities or businesses into one reporting entity. The result of nearly all business combinations is that one entity, the acquirer, obtains control of one or more other businesses, the </a:t>
            </a:r>
            <a:r>
              <a:rPr lang="en-US" sz="2000" dirty="0" err="1" smtClean="0"/>
              <a:t>acquiree</a:t>
            </a:r>
            <a:r>
              <a:rPr lang="en-US" sz="2000" dirty="0" smtClean="0"/>
              <a:t>. The acquisition date is the date on which the acquirer effectively obtains control of the </a:t>
            </a:r>
            <a:r>
              <a:rPr lang="en-US" sz="2000" dirty="0" err="1" smtClean="0"/>
              <a:t>acquiree</a:t>
            </a:r>
            <a:r>
              <a:rPr lang="en-US" sz="2000" dirty="0" smtClean="0"/>
              <a:t>.</a:t>
            </a:r>
          </a:p>
          <a:p>
            <a:r>
              <a:rPr lang="en-US" sz="2000" dirty="0" smtClean="0"/>
              <a:t>A business combination may be structured in a variety of ways: the purchase by an entity of the equity of another entity, the purchase of all the net assets of another entity, the assumption of the liabilities of another entity, or the purchase of some of the net assets of another entity that together form one or more businesses. A business combination may be effected by the issue of equity instruments, the transfer of cash, cash equivalents or other assets, or a mixture of these. </a:t>
            </a:r>
          </a:p>
          <a:p>
            <a:r>
              <a:rPr lang="en-US" sz="2000" dirty="0" smtClean="0"/>
              <a:t>All business combinations shall be accounted for by applying the purchase method (under IFRS 3 (2004), but not under</a:t>
            </a:r>
            <a:endParaRPr lang="en-US" dirty="0"/>
          </a:p>
        </p:txBody>
      </p:sp>
      <p:sp>
        <p:nvSpPr>
          <p:cNvPr id="4" name="Дата 3"/>
          <p:cNvSpPr>
            <a:spLocks noGrp="1"/>
          </p:cNvSpPr>
          <p:nvPr>
            <p:ph type="dt" sz="half" idx="10"/>
          </p:nvPr>
        </p:nvSpPr>
        <p:spPr/>
        <p:txBody>
          <a:bodyPr/>
          <a:lstStyle/>
          <a:p>
            <a:pPr>
              <a:defRPr/>
            </a:pPr>
            <a:r>
              <a:rPr lang="en-US" altLang="en-US" dirty="0" smtClean="0"/>
              <a:t>Oct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13</a:t>
            </a:fld>
            <a:endParaRPr lang="de-AT"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600200"/>
            <a:ext cx="8229600" cy="5257800"/>
          </a:xfrm>
        </p:spPr>
        <p:txBody>
          <a:bodyPr/>
          <a:lstStyle/>
          <a:p>
            <a:r>
              <a:rPr lang="en-US" sz="2000" dirty="0" smtClean="0"/>
              <a:t>IFRS 3 (2008), whereby purchase method is renamed as acquisition method). Applying the purchase method involves the following steps:</a:t>
            </a:r>
          </a:p>
          <a:p>
            <a:pPr marL="1027113" indent="-457200" defTabSz="1258888">
              <a:buSzPct val="75000"/>
              <a:buFont typeface="+mj-lt"/>
              <a:buAutoNum type="alphaLcParenR"/>
            </a:pPr>
            <a:r>
              <a:rPr lang="en-US" sz="2000" dirty="0" smtClean="0"/>
              <a:t>identifying an acquirer and acquisition date;</a:t>
            </a:r>
          </a:p>
          <a:p>
            <a:pPr marL="1027113" indent="-457200" defTabSz="1258888">
              <a:buSzPct val="75000"/>
              <a:buFont typeface="+mj-lt"/>
              <a:buAutoNum type="alphaLcParenR"/>
            </a:pPr>
            <a:r>
              <a:rPr lang="en-US" sz="2000" dirty="0" smtClean="0"/>
              <a:t>recognizing the assets acquired and liabilities assumed at fair value; and </a:t>
            </a:r>
          </a:p>
          <a:p>
            <a:pPr marL="1027113" indent="-457200" defTabSz="1258888">
              <a:buSzPct val="75000"/>
              <a:buFont typeface="+mj-lt"/>
              <a:buAutoNum type="alphaLcParenR"/>
            </a:pPr>
            <a:r>
              <a:rPr lang="en-US" sz="2000" dirty="0" smtClean="0"/>
              <a:t>measuring the cost of the business combination as aggregate of the fair value of assets given, liabilities assumed and equity issued including transaction costs;</a:t>
            </a:r>
          </a:p>
          <a:p>
            <a:pPr marL="1027113" indent="-457200" defTabSz="1258888">
              <a:buSzPct val="75000"/>
              <a:buFont typeface="+mj-lt"/>
              <a:buAutoNum type="alphaLcParenR"/>
            </a:pPr>
            <a:r>
              <a:rPr lang="en-US" sz="2000" dirty="0" smtClean="0"/>
              <a:t>allocating the cost of the business combination to the assets acquired and liabilities and provisions for contingent liabilities assumed;</a:t>
            </a:r>
          </a:p>
          <a:p>
            <a:pPr marL="1027113" indent="-457200" defTabSz="1258888">
              <a:buSzPct val="75000"/>
              <a:buFont typeface="+mj-lt"/>
              <a:buAutoNum type="alphaLcParenR"/>
            </a:pPr>
            <a:r>
              <a:rPr lang="en-US" sz="2000" dirty="0" smtClean="0"/>
              <a:t>recognizing any difference between the cost of the business combination and the fair value of assets acquired and liabilities assumed. If the difference is negative (“negative goodwill”), it is a gain from bargain purchase.</a:t>
            </a:r>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14</a:t>
            </a:fld>
            <a:endParaRPr lang="de-AT"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Application of the purchase method starts from identification of acquirer. An acquirer shall be identified for all business combinations. The acquirer is the combining entity that obtains control of the other combining entities or businesses. Control is the power to govern the financial and operating policies of an entity or business so as to obtain benefits from its activities. </a:t>
            </a:r>
          </a:p>
          <a:p>
            <a:r>
              <a:rPr lang="en-US" sz="2000" dirty="0" smtClean="0"/>
              <a:t>Although it may sometimes be difficult to identify an acquirer, there are usually indications that one exists. For example:</a:t>
            </a:r>
          </a:p>
          <a:p>
            <a:pPr marL="1027113" indent="-457200" defTabSz="1258888">
              <a:buSzPct val="75000"/>
              <a:buFont typeface="+mj-lt"/>
              <a:buAutoNum type="alphaLcParenR"/>
            </a:pPr>
            <a:r>
              <a:rPr lang="en-US" sz="2000" dirty="0" smtClean="0"/>
              <a:t>if the fair value of one of the combining entities is significantly greater than that of the other combining entity, the entity with the greater fair value is likely to be the acquirer.</a:t>
            </a:r>
          </a:p>
          <a:p>
            <a:pPr marL="1027113" indent="-457200" defTabSz="1258888">
              <a:buSzPct val="75000"/>
              <a:buFont typeface="+mj-lt"/>
              <a:buAutoNum type="alphaLcParenR"/>
            </a:pPr>
            <a:r>
              <a:rPr lang="en-US" sz="2000" dirty="0" smtClean="0"/>
              <a:t>if the business combination is effected through an exchange of voting ordinary equity instruments for cash or other assets, the entity giving up cash or other assets is likely to be the acquirer.</a:t>
            </a:r>
            <a:endParaRPr lang="en-US" dirty="0"/>
          </a:p>
        </p:txBody>
      </p:sp>
      <p:sp>
        <p:nvSpPr>
          <p:cNvPr id="4" name="Дата 3"/>
          <p:cNvSpPr>
            <a:spLocks noGrp="1"/>
          </p:cNvSpPr>
          <p:nvPr>
            <p:ph type="dt" sz="half" idx="10"/>
          </p:nvPr>
        </p:nvSpPr>
        <p:spPr/>
        <p:txBody>
          <a:bodyPr/>
          <a:lstStyle/>
          <a:p>
            <a:pPr>
              <a:defRPr/>
            </a:pPr>
            <a:r>
              <a:rPr lang="en-US" altLang="en-US" dirty="0" smtClean="0"/>
              <a:t>Oct </a:t>
            </a:r>
            <a:r>
              <a:rPr lang="en-US" altLang="en-US" dirty="0" smtClean="0"/>
              <a:t>7</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15</a:t>
            </a:fld>
            <a:endParaRPr lang="de-AT"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000" dirty="0" smtClean="0"/>
              <a:t>if the business combination results in the management of one of the combining entities being able to dominate the selection of the management team of the resulting combined entity, the entity whose management is able so to dominate is likely to be the acquirer.</a:t>
            </a:r>
          </a:p>
          <a:p>
            <a:r>
              <a:rPr lang="en-US" sz="2000" dirty="0" smtClean="0"/>
              <a:t>After acquirer has been identified, there is identified the acquisition date, which is the date on which the acquirer obtains control of the </a:t>
            </a:r>
            <a:r>
              <a:rPr lang="en-US" sz="2000" dirty="0" err="1" smtClean="0"/>
              <a:t>acquiree</a:t>
            </a:r>
            <a:r>
              <a:rPr lang="en-US" sz="2000" dirty="0" smtClean="0"/>
              <a:t>. </a:t>
            </a:r>
          </a:p>
          <a:p>
            <a:r>
              <a:rPr lang="en-US" sz="2000" dirty="0" smtClean="0"/>
              <a:t>Further the acquirer shall measure the cost of a business combination as the aggregate of:</a:t>
            </a:r>
          </a:p>
          <a:p>
            <a:pPr marL="1027113" indent="-457200" defTabSz="1258888">
              <a:buSzPct val="75000"/>
              <a:buFont typeface="+mj-lt"/>
              <a:buAutoNum type="alphaLcParenR"/>
            </a:pPr>
            <a:r>
              <a:rPr lang="en-US" sz="2000" dirty="0" smtClean="0"/>
              <a:t>the fair values, at the date of exchange, of assets given, liabilities incurred or assumed, and equity instruments issued by the acquirer, in exchange for control of the </a:t>
            </a:r>
            <a:r>
              <a:rPr lang="en-US" sz="2000" dirty="0" err="1" smtClean="0"/>
              <a:t>acquiree</a:t>
            </a:r>
            <a:r>
              <a:rPr lang="en-US" sz="2000" dirty="0" smtClean="0"/>
              <a:t>, plus</a:t>
            </a:r>
          </a:p>
          <a:p>
            <a:pPr marL="1027113" indent="-457200" defTabSz="1258888">
              <a:buSzPct val="75000"/>
              <a:buFont typeface="+mj-lt"/>
              <a:buAutoNum type="alphaLcParenR"/>
            </a:pPr>
            <a:r>
              <a:rPr lang="en-US" sz="2000" dirty="0" smtClean="0"/>
              <a:t>any costs directly attributable to the business combination.</a:t>
            </a:r>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16</a:t>
            </a:fld>
            <a:endParaRPr lang="de-AT"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When a business combination agreement provides for an adjustment to the cost of the combination contingent on future events, the acquirer shall include the estimated amount of that adjustment in the cost of the combination at the acquisition date if the adjustment is probable and can be measured reliably. However, if the potential adjustment is not recognized at the acquisition date but subsequently becomes probable and can be measured reliably, the additional consideration shall be treated as an adjustment to the cost of the combination.</a:t>
            </a:r>
          </a:p>
          <a:p>
            <a:r>
              <a:rPr lang="en-US" sz="2000" dirty="0" smtClean="0"/>
              <a:t>The acquirer shall, at the acquisition date, allocate the cost of a business combination by recognizing the </a:t>
            </a:r>
            <a:r>
              <a:rPr lang="en-US" sz="2000" dirty="0" err="1" smtClean="0"/>
              <a:t>acquiree’s</a:t>
            </a:r>
            <a:r>
              <a:rPr lang="en-US" sz="2000" dirty="0" smtClean="0"/>
              <a:t> identifiable assets and liabilities and a provision for those contingent liabilities that satisfy the recognition criteria at their fair values at that date. Any difference between the cost of the business combination and the acquirer’s interest in the net fair value of the identifiable assets, liabilities and provisions for contingent liabilities so recognized shall be accounted as ‘negative goodwill’ or gain from bargain purchase.</a:t>
            </a:r>
          </a:p>
          <a:p>
            <a:endParaRPr lang="en-US" dirty="0"/>
          </a:p>
        </p:txBody>
      </p:sp>
      <p:sp>
        <p:nvSpPr>
          <p:cNvPr id="4" name="Дата 3"/>
          <p:cNvSpPr>
            <a:spLocks noGrp="1"/>
          </p:cNvSpPr>
          <p:nvPr>
            <p:ph type="dt" sz="half" idx="10"/>
          </p:nvPr>
        </p:nvSpPr>
        <p:spPr/>
        <p:txBody>
          <a:bodyPr/>
          <a:lstStyle/>
          <a:p>
            <a:pPr>
              <a:defRPr/>
            </a:pPr>
            <a:r>
              <a:rPr lang="en-US" altLang="en-US" dirty="0" smtClean="0"/>
              <a:t>Oct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The acquirer shall recognize separately the </a:t>
            </a:r>
            <a:r>
              <a:rPr lang="en-US" sz="2000" dirty="0" err="1" smtClean="0"/>
              <a:t>acquiree’s</a:t>
            </a:r>
            <a:r>
              <a:rPr lang="en-US" sz="2000" dirty="0" smtClean="0"/>
              <a:t> identifiable assets, liabilities and contingent liabilities at the acquisition date only if they satisfy the following criteria at that date:</a:t>
            </a:r>
          </a:p>
          <a:p>
            <a:pPr marL="1027113" indent="-457200" defTabSz="1258888">
              <a:buSzPct val="75000"/>
              <a:buFont typeface="+mj-lt"/>
              <a:buAutoNum type="alphaLcParenR"/>
            </a:pPr>
            <a:r>
              <a:rPr lang="en-US" sz="2000" dirty="0" smtClean="0"/>
              <a:t>In the case of an asset other than an intangible asset, it is probable that any associated future economic benefits will flow to the acquirer, and its fair value can be measured reliably.</a:t>
            </a:r>
          </a:p>
          <a:p>
            <a:pPr marL="1027113" indent="-457200" defTabSz="1258888">
              <a:buSzPct val="75000"/>
              <a:buFont typeface="+mj-lt"/>
              <a:buAutoNum type="alphaLcParenR"/>
            </a:pPr>
            <a:r>
              <a:rPr lang="en-US" sz="2000" dirty="0" smtClean="0"/>
              <a:t>In the case of a liability other than a contingent liability, it is probable that an outflow of resources will be required to settle the obligation, and its fair value can be measured reliably.</a:t>
            </a:r>
          </a:p>
          <a:p>
            <a:pPr marL="1027113" indent="-457200" defTabSz="1258888">
              <a:buSzPct val="75000"/>
              <a:buFont typeface="+mj-lt"/>
              <a:buAutoNum type="alphaLcParenR"/>
            </a:pPr>
            <a:r>
              <a:rPr lang="en-US" sz="2000" dirty="0" smtClean="0"/>
              <a:t>In the case of an intangible asset or a contingent liability, its fair value can be measured reliably.</a:t>
            </a:r>
          </a:p>
          <a:p>
            <a:r>
              <a:rPr lang="en-US" sz="2000" dirty="0" smtClean="0"/>
              <a:t>The acquirer’s statement of comprehensive income shall incorporate the </a:t>
            </a:r>
            <a:r>
              <a:rPr lang="en-US" sz="2000" dirty="0" err="1" smtClean="0"/>
              <a:t>acquiree’s</a:t>
            </a:r>
            <a:r>
              <a:rPr lang="en-US" sz="2000" dirty="0" smtClean="0"/>
              <a:t> profits and losses after the acquisition date by including the </a:t>
            </a:r>
            <a:r>
              <a:rPr lang="en-US" sz="2000" dirty="0" err="1" smtClean="0"/>
              <a:t>acquiree’s</a:t>
            </a:r>
            <a:r>
              <a:rPr lang="en-US" sz="2000" dirty="0" smtClean="0"/>
              <a:t> income and expenses based on the cost of the business combination to the acquirer. </a:t>
            </a:r>
          </a:p>
          <a:p>
            <a:endParaRPr lang="en-US" dirty="0"/>
          </a:p>
        </p:txBody>
      </p:sp>
      <p:sp>
        <p:nvSpPr>
          <p:cNvPr id="4" name="Дата 3"/>
          <p:cNvSpPr>
            <a:spLocks noGrp="1"/>
          </p:cNvSpPr>
          <p:nvPr>
            <p:ph type="dt" sz="half" idx="10"/>
          </p:nvPr>
        </p:nvSpPr>
        <p:spPr/>
        <p:txBody>
          <a:bodyPr/>
          <a:lstStyle/>
          <a:p>
            <a:pPr>
              <a:defRPr/>
            </a:pPr>
            <a:r>
              <a:rPr lang="en-US" altLang="en-US" dirty="0" smtClean="0"/>
              <a:t>Oct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18</a:t>
            </a:fld>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If the initial accounting for a business combination is incomplete by the end of the reporting period in which the combination occurs, the acquirer shall recognize in its financial statements provisional amounts for the items for which the accounting is incomplete. Within twelve months after the acquisition date, the acquirer shall retrospectively adjust the provisional amounts recognized as assets and liabilities at the acquisition date to reflect new information obtained. Beyond twelve months after the acquisition date, adjustments to the initial accounting for a business combination shall be recognized only to correct an error in accordance with Section “Accounting Policies, Estimates and Errors”.</a:t>
            </a:r>
          </a:p>
          <a:p>
            <a:r>
              <a:rPr lang="en-US" sz="2000" dirty="0" smtClean="0"/>
              <a:t>An acquirer recognizes separately a provision for a contingent liability of the </a:t>
            </a:r>
            <a:r>
              <a:rPr lang="en-US" sz="2000" dirty="0" err="1" smtClean="0"/>
              <a:t>acquiree</a:t>
            </a:r>
            <a:r>
              <a:rPr lang="en-US" sz="2000" dirty="0" smtClean="0"/>
              <a:t> only if its fair value can be measured reliably. If its fair value cannot be measured reliably:</a:t>
            </a:r>
          </a:p>
          <a:p>
            <a:pPr marL="1027113" indent="-457200" defTabSz="1258888">
              <a:buSzPct val="75000"/>
              <a:buFont typeface="+mj-lt"/>
              <a:buAutoNum type="alphaLcParenR"/>
            </a:pPr>
            <a:r>
              <a:rPr lang="en-US" sz="2000" dirty="0" smtClean="0"/>
              <a:t>there is a resulting effect on the amount recognized as goodwill or accounted for; and</a:t>
            </a:r>
            <a:endParaRPr lang="en-US" sz="2000" dirty="0"/>
          </a:p>
        </p:txBody>
      </p:sp>
      <p:sp>
        <p:nvSpPr>
          <p:cNvPr id="4" name="Дата 3"/>
          <p:cNvSpPr>
            <a:spLocks noGrp="1"/>
          </p:cNvSpPr>
          <p:nvPr>
            <p:ph type="dt" sz="half" idx="10"/>
          </p:nvPr>
        </p:nvSpPr>
        <p:spPr/>
        <p:txBody>
          <a:bodyPr/>
          <a:lstStyle/>
          <a:p>
            <a:pPr>
              <a:defRPr/>
            </a:pPr>
            <a:r>
              <a:rPr lang="en-US" altLang="en-US" dirty="0" smtClean="0"/>
              <a:t>Oct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19</a:t>
            </a:fld>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rPr>
              <a:t>Contents</a:t>
            </a:r>
            <a:endParaRPr lang="en-US" sz="4000" dirty="0"/>
          </a:p>
        </p:txBody>
      </p:sp>
      <p:sp>
        <p:nvSpPr>
          <p:cNvPr id="3" name="Содержимое 2"/>
          <p:cNvSpPr>
            <a:spLocks noGrp="1"/>
          </p:cNvSpPr>
          <p:nvPr>
            <p:ph idx="1"/>
          </p:nvPr>
        </p:nvSpPr>
        <p:spPr/>
        <p:txBody>
          <a:bodyPr/>
          <a:lstStyle/>
          <a:p>
            <a:r>
              <a:rPr lang="en-US" sz="2000" dirty="0" smtClean="0"/>
              <a:t>Recognition</a:t>
            </a:r>
          </a:p>
          <a:p>
            <a:r>
              <a:rPr lang="en-US" sz="2000" dirty="0" smtClean="0"/>
              <a:t>Initial and subsequent measurement</a:t>
            </a:r>
          </a:p>
          <a:p>
            <a:r>
              <a:rPr lang="en-US" sz="2000" dirty="0" smtClean="0"/>
              <a:t>Amortization over useful life</a:t>
            </a:r>
          </a:p>
          <a:p>
            <a:r>
              <a:rPr lang="en-US" sz="2000" dirty="0" smtClean="0"/>
              <a:t>Recoverability of the carrying amount – impairment losses ????</a:t>
            </a:r>
          </a:p>
          <a:p>
            <a:r>
              <a:rPr lang="en-US" sz="2000" dirty="0" err="1" smtClean="0"/>
              <a:t>Derecognition</a:t>
            </a:r>
            <a:r>
              <a:rPr lang="en-US" sz="2000" dirty="0" smtClean="0"/>
              <a:t> </a:t>
            </a:r>
          </a:p>
          <a:p>
            <a:r>
              <a:rPr lang="en-US" sz="2000" dirty="0" smtClean="0"/>
              <a:t>Business combinations </a:t>
            </a:r>
          </a:p>
          <a:p>
            <a:r>
              <a:rPr lang="en-US" sz="2000" dirty="0" smtClean="0"/>
              <a:t>Disclosures</a:t>
            </a:r>
            <a:endParaRPr lang="en-US" sz="2000" dirty="0"/>
          </a:p>
        </p:txBody>
      </p:sp>
      <p:sp>
        <p:nvSpPr>
          <p:cNvPr id="4" name="Дата 3"/>
          <p:cNvSpPr>
            <a:spLocks noGrp="1"/>
          </p:cNvSpPr>
          <p:nvPr>
            <p:ph type="dt" sz="half" idx="10"/>
          </p:nvPr>
        </p:nvSpPr>
        <p:spPr/>
        <p:txBody>
          <a:bodyPr/>
          <a:lstStyle/>
          <a:p>
            <a:pPr>
              <a:defRPr/>
            </a:pPr>
            <a:r>
              <a:rPr lang="en-US" altLang="en-US" dirty="0" smtClean="0"/>
              <a:t>Oct 7</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a:t>
            </a:fld>
            <a:endParaRPr lang="de-AT"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2"/>
            </a:pPr>
            <a:r>
              <a:rPr lang="en-US" sz="2000" dirty="0" smtClean="0"/>
              <a:t>the acquirer shall disclose the information about that contingent liability.</a:t>
            </a:r>
          </a:p>
          <a:p>
            <a:pPr defTabSz="1258888"/>
            <a:r>
              <a:rPr lang="en-US" sz="2000" dirty="0" smtClean="0"/>
              <a:t>After their initial recognition, the acquirer shall measure contingent liabilities that are recognized separately at the higher of:</a:t>
            </a:r>
          </a:p>
          <a:p>
            <a:pPr marL="1027113" indent="-457200" defTabSz="1258888">
              <a:buSzPct val="75000"/>
              <a:buFont typeface="+mj-lt"/>
              <a:buAutoNum type="alphaLcParenR"/>
            </a:pPr>
            <a:r>
              <a:rPr lang="en-US" sz="2000" dirty="0" smtClean="0"/>
              <a:t>the amount that would be recognized in accordance with Section “Provisions and Contingencies”, and</a:t>
            </a:r>
          </a:p>
          <a:p>
            <a:pPr marL="1027113" indent="-457200" defTabSz="1258888">
              <a:buSzPct val="75000"/>
              <a:buFont typeface="+mj-lt"/>
              <a:buAutoNum type="alphaLcParenR"/>
            </a:pPr>
            <a:r>
              <a:rPr lang="en-US" sz="2000" dirty="0" smtClean="0"/>
              <a:t>the amount initially recognized less amounts previously recognized as revenue in accordance with Section “Revenue”.</a:t>
            </a:r>
          </a:p>
          <a:p>
            <a:r>
              <a:rPr lang="en-US" sz="2000" dirty="0" smtClean="0"/>
              <a:t>The acquirer shall, at the acquisition date:</a:t>
            </a:r>
          </a:p>
          <a:p>
            <a:pPr marL="1027113" indent="-457200" defTabSz="1258888">
              <a:buSzPct val="75000"/>
              <a:buFont typeface="+mj-lt"/>
              <a:buAutoNum type="alphaLcParenR"/>
            </a:pPr>
            <a:r>
              <a:rPr lang="en-US" sz="2000" dirty="0" smtClean="0"/>
              <a:t>recognize goodwill acquired in a business combination as an asset, and</a:t>
            </a:r>
          </a:p>
          <a:p>
            <a:pPr marL="1027113" indent="-457200" defTabSz="1258888">
              <a:buSzPct val="75000"/>
              <a:buFont typeface="+mj-lt"/>
              <a:buAutoNum type="alphaLcParenR"/>
            </a:pPr>
            <a:r>
              <a:rPr lang="en-US" sz="2000" dirty="0" smtClean="0"/>
              <a:t>initially measure that goodwill at its cost, being the excess of the cost of the business combination over the acquirer’s interest in the net fair value of the identifiable assets, liabilities and contingent liabilities recognized.</a:t>
            </a:r>
          </a:p>
          <a:p>
            <a:endParaRPr lang="en-US" dirty="0"/>
          </a:p>
        </p:txBody>
      </p:sp>
      <p:sp>
        <p:nvSpPr>
          <p:cNvPr id="4" name="Дата 3"/>
          <p:cNvSpPr>
            <a:spLocks noGrp="1"/>
          </p:cNvSpPr>
          <p:nvPr>
            <p:ph type="dt" sz="half" idx="10"/>
          </p:nvPr>
        </p:nvSpPr>
        <p:spPr/>
        <p:txBody>
          <a:bodyPr/>
          <a:lstStyle/>
          <a:p>
            <a:pPr>
              <a:defRPr/>
            </a:pPr>
            <a:r>
              <a:rPr lang="en-US" altLang="en-US" dirty="0" smtClean="0"/>
              <a:t>Oct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20</a:t>
            </a:fld>
            <a:endParaRPr lang="de-AT"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Business combinations </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a:xfrm>
            <a:off x="457200" y="1524000"/>
            <a:ext cx="8229600" cy="4530725"/>
          </a:xfrm>
        </p:spPr>
        <p:txBody>
          <a:bodyPr/>
          <a:lstStyle/>
          <a:p>
            <a:r>
              <a:rPr lang="en-US" sz="2000" dirty="0" smtClean="0"/>
              <a:t>After initial recognition, the acquirer shall measure goodwill acquired in a business combination at cost less accumulated amortization and accumulated impairment losses. An entity shall follow the principles for amortization of goodwill as an intangible asset. If an entity is unable to make a reliable estimate of the useful life of goodwill, the life shall be presumed to be ten years. An entity shall follow Section “Impairment of Assets” for recognizing and measuring the impairment of goodwill.</a:t>
            </a:r>
          </a:p>
          <a:p>
            <a:r>
              <a:rPr lang="en-US" sz="2000" dirty="0" smtClean="0"/>
              <a:t>If the acquirer’s interest in the net fair value of the identifiable assets, liabilities and provisions for contingent liabilities recognized exceeds the cost of the business combination (i.e. there is ‘negative goodwill’), the acquirer shall:</a:t>
            </a:r>
          </a:p>
          <a:p>
            <a:pPr marL="1027113" indent="-457200" defTabSz="1258888">
              <a:buSzPct val="75000"/>
              <a:buFont typeface="+mj-lt"/>
              <a:buAutoNum type="alphaLcParenR"/>
            </a:pPr>
            <a:r>
              <a:rPr lang="en-US" sz="2000" dirty="0" smtClean="0"/>
              <a:t>reassess the identification and measurement of the </a:t>
            </a:r>
            <a:r>
              <a:rPr lang="en-US" sz="2000" dirty="0" err="1" smtClean="0"/>
              <a:t>acquiree’s</a:t>
            </a:r>
            <a:r>
              <a:rPr lang="en-US" sz="2000" dirty="0" smtClean="0"/>
              <a:t> assets, liabilities and provisions for contingent liabilities and the measurement of the cost of the combination, and</a:t>
            </a:r>
          </a:p>
          <a:p>
            <a:pPr marL="1027113" indent="-457200" defTabSz="1258888">
              <a:buSzPct val="75000"/>
              <a:buFont typeface="+mj-lt"/>
              <a:buAutoNum type="alphaLcParenR"/>
            </a:pPr>
            <a:r>
              <a:rPr lang="en-US" sz="2000" dirty="0" smtClean="0"/>
              <a:t>recognize immediately in profit or loss any excess remaining after that reassessment.</a:t>
            </a:r>
          </a:p>
          <a:p>
            <a:endParaRPr lang="en-US" dirty="0"/>
          </a:p>
        </p:txBody>
      </p:sp>
      <p:sp>
        <p:nvSpPr>
          <p:cNvPr id="4" name="Дата 3"/>
          <p:cNvSpPr>
            <a:spLocks noGrp="1"/>
          </p:cNvSpPr>
          <p:nvPr>
            <p:ph type="dt" sz="half" idx="10"/>
          </p:nvPr>
        </p:nvSpPr>
        <p:spPr/>
        <p:txBody>
          <a:bodyPr/>
          <a:lstStyle/>
          <a:p>
            <a:pPr>
              <a:defRPr/>
            </a:pPr>
            <a:r>
              <a:rPr lang="en-US" altLang="en-US" dirty="0" smtClean="0"/>
              <a:t>Oct 7</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21</a:t>
            </a:fld>
            <a:endParaRPr lang="de-AT"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p>
        </p:txBody>
      </p:sp>
      <p:sp>
        <p:nvSpPr>
          <p:cNvPr id="3" name="Содержимое 2"/>
          <p:cNvSpPr>
            <a:spLocks noGrp="1"/>
          </p:cNvSpPr>
          <p:nvPr>
            <p:ph idx="1"/>
          </p:nvPr>
        </p:nvSpPr>
        <p:spPr/>
        <p:txBody>
          <a:bodyPr/>
          <a:lstStyle/>
          <a:p>
            <a:r>
              <a:rPr lang="en-US" sz="2000" dirty="0" smtClean="0"/>
              <a:t>An entity shall disclose the following for each class of intangible assets:</a:t>
            </a:r>
          </a:p>
          <a:p>
            <a:pPr marL="1027113" indent="-457200" defTabSz="1258888">
              <a:buSzPct val="75000"/>
              <a:buFont typeface="+mj-lt"/>
              <a:buAutoNum type="alphaLcParenR"/>
            </a:pPr>
            <a:r>
              <a:rPr lang="en-US" sz="2000" dirty="0" smtClean="0"/>
              <a:t>the useful lives or the amortization rates used.</a:t>
            </a:r>
          </a:p>
          <a:p>
            <a:pPr marL="1027113" indent="-457200" defTabSz="1258888">
              <a:buSzPct val="75000"/>
              <a:buFont typeface="+mj-lt"/>
              <a:buAutoNum type="alphaLcParenR"/>
            </a:pPr>
            <a:r>
              <a:rPr lang="en-US" sz="2000" dirty="0" smtClean="0"/>
              <a:t>the amortization methods used.</a:t>
            </a:r>
          </a:p>
          <a:p>
            <a:pPr marL="1027113" indent="-457200" defTabSz="1258888">
              <a:buSzPct val="75000"/>
              <a:buFont typeface="+mj-lt"/>
              <a:buAutoNum type="alphaLcParenR"/>
            </a:pPr>
            <a:r>
              <a:rPr lang="en-US" sz="2000" dirty="0" smtClean="0"/>
              <a:t>the gross carrying amount and any accumulated amortization (aggregated with accumulated impairment losses) at the beginning and end of the reporting period.</a:t>
            </a:r>
          </a:p>
          <a:p>
            <a:pPr marL="1027113" indent="-457200" defTabSz="1258888">
              <a:buSzPct val="75000"/>
              <a:buFont typeface="+mj-lt"/>
              <a:buAutoNum type="alphaLcParenR"/>
            </a:pPr>
            <a:r>
              <a:rPr lang="en-US" sz="2000" dirty="0" smtClean="0"/>
              <a:t>the line item(s) in the statement of comprehensive income in which any amortization of intangible assets is included.</a:t>
            </a:r>
          </a:p>
          <a:p>
            <a:pPr marL="1027113" indent="-457200" defTabSz="1258888">
              <a:buSzPct val="75000"/>
              <a:buFont typeface="+mj-lt"/>
              <a:buAutoNum type="alphaLcParenR"/>
            </a:pPr>
            <a:r>
              <a:rPr lang="en-US" sz="2000" dirty="0" smtClean="0"/>
              <a:t>a reconciliation of the carrying amount at the beginning and end of the reporting period.</a:t>
            </a:r>
          </a:p>
          <a:p>
            <a:r>
              <a:rPr lang="en-US" sz="2000" dirty="0" smtClean="0"/>
              <a:t>This reconciliation need not be presented for prior periods.</a:t>
            </a:r>
          </a:p>
          <a:p>
            <a:pPr marL="1027113" indent="-457200" defTabSz="1258888">
              <a:buSzPct val="75000"/>
              <a:buFont typeface="+mj-lt"/>
              <a:buAutoNum type="alphaLcParenR"/>
            </a:pPr>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 7</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22</a:t>
            </a:fld>
            <a:endParaRPr lang="de-AT"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Disclosures</a:t>
            </a:r>
            <a:endParaRPr lang="en-US" sz="4000" dirty="0"/>
          </a:p>
        </p:txBody>
      </p:sp>
      <p:sp>
        <p:nvSpPr>
          <p:cNvPr id="3" name="Содержимое 2"/>
          <p:cNvSpPr>
            <a:spLocks noGrp="1"/>
          </p:cNvSpPr>
          <p:nvPr>
            <p:ph idx="1"/>
          </p:nvPr>
        </p:nvSpPr>
        <p:spPr/>
        <p:txBody>
          <a:bodyPr/>
          <a:lstStyle/>
          <a:p>
            <a:r>
              <a:rPr lang="en-US" sz="2000" dirty="0" smtClean="0"/>
              <a:t>For business combinations an acquirer shall disclose a reconciliation of the carrying amount of goodwill at the beginning and end of the reporting period, showing separately: </a:t>
            </a:r>
          </a:p>
          <a:p>
            <a:pPr marL="1027113" indent="-457200" defTabSz="1258888">
              <a:buSzPct val="75000"/>
              <a:buFont typeface="+mj-lt"/>
              <a:buAutoNum type="alphaLcParenR"/>
            </a:pPr>
            <a:r>
              <a:rPr lang="en-US" sz="2000" dirty="0" smtClean="0"/>
              <a:t>changes arising from new business combinations.</a:t>
            </a:r>
          </a:p>
          <a:p>
            <a:pPr marL="1027113" indent="-457200" defTabSz="1258888">
              <a:buSzPct val="75000"/>
              <a:buFont typeface="+mj-lt"/>
              <a:buAutoNum type="alphaLcParenR"/>
            </a:pPr>
            <a:r>
              <a:rPr lang="en-US" sz="2000" dirty="0" smtClean="0"/>
              <a:t>impairment losses.</a:t>
            </a:r>
          </a:p>
          <a:p>
            <a:pPr marL="1027113" indent="-457200" defTabSz="1258888">
              <a:buSzPct val="75000"/>
              <a:buFont typeface="+mj-lt"/>
              <a:buAutoNum type="alphaLcParenR"/>
            </a:pPr>
            <a:r>
              <a:rPr lang="en-US" sz="2000" dirty="0" smtClean="0"/>
              <a:t>disposals of previously acquired businesses.</a:t>
            </a:r>
          </a:p>
          <a:p>
            <a:pPr marL="1027113" indent="-457200" defTabSz="1258888">
              <a:buSzPct val="75000"/>
              <a:buFont typeface="+mj-lt"/>
              <a:buAutoNum type="alphaLcParenR"/>
            </a:pPr>
            <a:r>
              <a:rPr lang="en-US" sz="2000" dirty="0" smtClean="0"/>
              <a:t>other changes.</a:t>
            </a:r>
          </a:p>
          <a:p>
            <a:r>
              <a:rPr lang="en-US" sz="2000" dirty="0" smtClean="0"/>
              <a:t>This reconciliation need not be presented for prior periods.</a:t>
            </a:r>
          </a:p>
          <a:p>
            <a:endParaRPr lang="en-US" dirty="0"/>
          </a:p>
        </p:txBody>
      </p:sp>
      <p:sp>
        <p:nvSpPr>
          <p:cNvPr id="4" name="Дата 3"/>
          <p:cNvSpPr>
            <a:spLocks noGrp="1"/>
          </p:cNvSpPr>
          <p:nvPr>
            <p:ph type="dt" sz="half" idx="10"/>
          </p:nvPr>
        </p:nvSpPr>
        <p:spPr/>
        <p:txBody>
          <a:bodyPr/>
          <a:lstStyle/>
          <a:p>
            <a:pPr>
              <a:defRPr/>
            </a:pPr>
            <a:r>
              <a:rPr lang="en-US" altLang="en-US" dirty="0" smtClean="0"/>
              <a:t>Oct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23</a:t>
            </a:fld>
            <a:endParaRPr lang="de-AT"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a:t>
            </a:r>
            <a:endParaRPr lang="en-US" sz="4000" dirty="0">
              <a:latin typeface="Verdana" pitchFamily="34" charset="0"/>
              <a:ea typeface="Verdana" pitchFamily="34" charset="0"/>
              <a:cs typeface="Verdana" pitchFamily="34" charset="0"/>
            </a:endParaRPr>
          </a:p>
        </p:txBody>
      </p:sp>
      <p:sp>
        <p:nvSpPr>
          <p:cNvPr id="3" name="Содержимое 2"/>
          <p:cNvSpPr>
            <a:spLocks noGrp="1"/>
          </p:cNvSpPr>
          <p:nvPr>
            <p:ph idx="1"/>
          </p:nvPr>
        </p:nvSpPr>
        <p:spPr/>
        <p:txBody>
          <a:bodyPr/>
          <a:lstStyle/>
          <a:p>
            <a:r>
              <a:rPr lang="en-US" sz="2000" dirty="0" smtClean="0"/>
              <a:t>An entity shall recognize an intangible asset as an asset if, and only if:</a:t>
            </a:r>
          </a:p>
          <a:p>
            <a:pPr marL="1027113" indent="-457200" defTabSz="1258888">
              <a:buSzPct val="75000"/>
              <a:buFont typeface="+mj-lt"/>
              <a:buAutoNum type="alphaLcParenR"/>
            </a:pPr>
            <a:r>
              <a:rPr lang="en-US" sz="2000" dirty="0" smtClean="0"/>
              <a:t>it is probable that the expected future economic benefits that are attributable to the asset will flow to the entity;</a:t>
            </a:r>
          </a:p>
          <a:p>
            <a:pPr marL="1027113" indent="-457200" defTabSz="1258888">
              <a:buSzPct val="75000"/>
              <a:buFont typeface="+mj-lt"/>
              <a:buAutoNum type="alphaLcParenR"/>
            </a:pPr>
            <a:r>
              <a:rPr lang="en-US" sz="2000" dirty="0" smtClean="0"/>
              <a:t>the cost or value of the asset can be measured reliably; and</a:t>
            </a:r>
          </a:p>
          <a:p>
            <a:pPr marL="1027113" indent="-457200" defTabSz="1258888">
              <a:buSzPct val="75000"/>
              <a:buFont typeface="+mj-lt"/>
              <a:buAutoNum type="alphaLcParenR"/>
            </a:pPr>
            <a:r>
              <a:rPr lang="en-US" sz="2000" dirty="0" smtClean="0"/>
              <a:t>the asset does not result from expenditure incurred internally on an intangible item.</a:t>
            </a:r>
          </a:p>
          <a:p>
            <a:r>
              <a:rPr lang="en-US" sz="2000" dirty="0" smtClean="0"/>
              <a:t>An entity shall assess the probability of expected future economic benefits using reasonable and supportable assumptions that represent management’s best estimate of the economic conditions that will exist over the useful life of the asset. An entity uses </a:t>
            </a:r>
            <a:r>
              <a:rPr lang="en-US" sz="2000" dirty="0" err="1" smtClean="0"/>
              <a:t>judgement</a:t>
            </a:r>
            <a:r>
              <a:rPr lang="en-US" sz="2000" dirty="0" smtClean="0"/>
              <a:t> to assess the degree of certainty attached to the flow of future economic benefits that are attributable to the use of the asset on the basis of the evidence available at the time of initial recognition, giving greater weight to external evidence.</a:t>
            </a:r>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a:t>
            </a:r>
            <a:r>
              <a:rPr lang="en-US" altLang="en-US" dirty="0" smtClean="0"/>
              <a:t>7</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3</a:t>
            </a:fld>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Recognition</a:t>
            </a:r>
            <a:endParaRPr lang="en-US" sz="4000" dirty="0"/>
          </a:p>
        </p:txBody>
      </p:sp>
      <p:sp>
        <p:nvSpPr>
          <p:cNvPr id="3" name="Содержимое 2"/>
          <p:cNvSpPr>
            <a:spLocks noGrp="1"/>
          </p:cNvSpPr>
          <p:nvPr>
            <p:ph idx="1"/>
          </p:nvPr>
        </p:nvSpPr>
        <p:spPr/>
        <p:txBody>
          <a:bodyPr/>
          <a:lstStyle/>
          <a:p>
            <a:r>
              <a:rPr lang="en-US" sz="2000" dirty="0" smtClean="0"/>
              <a:t>The probability recognition criterion is always considered satisfied for intangible assets that are separately acquired.</a:t>
            </a:r>
          </a:p>
          <a:p>
            <a:r>
              <a:rPr lang="en-US" sz="2000" dirty="0" smtClean="0"/>
              <a:t>When an intangible asset is acquired in a business combination, it is normally recognized as an asset because its fair value can be measured with sufficient reliability. However, an intangible asset acquired in a business combination is not recognized when it arises from legal or other contractual rights and its fair value cannot be measured reliably because the asset either</a:t>
            </a:r>
          </a:p>
          <a:p>
            <a:pPr marL="1027113" indent="-457200" defTabSz="1258888">
              <a:buSzPct val="75000"/>
              <a:buFont typeface="+mj-lt"/>
              <a:buAutoNum type="alphaLcParenR"/>
            </a:pPr>
            <a:r>
              <a:rPr lang="en-US" sz="2000" dirty="0" smtClean="0"/>
              <a:t>is not separable from goodwill, or</a:t>
            </a:r>
          </a:p>
          <a:p>
            <a:pPr marL="1027113" indent="-457200" defTabSz="1258888">
              <a:buSzPct val="75000"/>
              <a:buFont typeface="+mj-lt"/>
              <a:buAutoNum type="alphaLcParenR"/>
            </a:pPr>
            <a:r>
              <a:rPr lang="en-US" sz="2000" dirty="0" smtClean="0"/>
              <a:t>is separable from goodwill but there is no history or evidence of exchange transactions for the same or similar assets, and otherwise estimating fair value would be dependent on immeasurable variables.</a:t>
            </a:r>
          </a:p>
          <a:p>
            <a:r>
              <a:rPr lang="en-US" sz="2000" dirty="0" smtClean="0"/>
              <a:t>An entity shall measure an intangible asset initially at cost. The cost of a separately acquired intangible asset comprises:</a:t>
            </a:r>
          </a:p>
          <a:p>
            <a:endParaRPr lang="en-US" dirty="0"/>
          </a:p>
        </p:txBody>
      </p:sp>
      <p:sp>
        <p:nvSpPr>
          <p:cNvPr id="4" name="Дата 3"/>
          <p:cNvSpPr>
            <a:spLocks noGrp="1"/>
          </p:cNvSpPr>
          <p:nvPr>
            <p:ph type="dt" sz="half" idx="10"/>
          </p:nvPr>
        </p:nvSpPr>
        <p:spPr/>
        <p:txBody>
          <a:bodyPr/>
          <a:lstStyle/>
          <a:p>
            <a:pPr>
              <a:defRPr/>
            </a:pPr>
            <a:r>
              <a:rPr lang="en-US" altLang="en-US" dirty="0" smtClean="0"/>
              <a:t>Oct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4</a:t>
            </a:fld>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p>
        </p:txBody>
      </p:sp>
      <p:sp>
        <p:nvSpPr>
          <p:cNvPr id="3" name="Содержимое 2"/>
          <p:cNvSpPr>
            <a:spLocks noGrp="1"/>
          </p:cNvSpPr>
          <p:nvPr>
            <p:ph idx="1"/>
          </p:nvPr>
        </p:nvSpPr>
        <p:spPr/>
        <p:txBody>
          <a:bodyPr/>
          <a:lstStyle/>
          <a:p>
            <a:pPr marL="1027113" indent="-457200" defTabSz="1258888">
              <a:buSzPct val="75000"/>
              <a:buFont typeface="+mj-lt"/>
              <a:buAutoNum type="alphaLcParenR"/>
            </a:pPr>
            <a:r>
              <a:rPr lang="en-US" sz="2000" dirty="0" smtClean="0"/>
              <a:t>its purchase price, including import duties and non-refundable purchase taxes, after deducting trade discounts and rebates, and</a:t>
            </a:r>
          </a:p>
          <a:p>
            <a:pPr marL="1027113" indent="-457200" defTabSz="1258888">
              <a:buSzPct val="75000"/>
              <a:buFont typeface="+mj-lt"/>
              <a:buAutoNum type="alphaLcParenR"/>
            </a:pPr>
            <a:r>
              <a:rPr lang="en-US" sz="2000" dirty="0" smtClean="0"/>
              <a:t>any directly attributable cost of preparing the asset for its intended use.</a:t>
            </a:r>
          </a:p>
          <a:p>
            <a:r>
              <a:rPr lang="en-US" sz="2000" dirty="0" smtClean="0"/>
              <a:t>If an intangible asset is acquired in a business combination, the cost of that intangible asset is its fair value at the acquisition date.</a:t>
            </a:r>
          </a:p>
          <a:p>
            <a:r>
              <a:rPr lang="en-US" sz="2000" dirty="0" smtClean="0"/>
              <a:t>If an intangible asset is acquired in exchange for a non-monetary asset or assets, or a combination of monetary and non-monetary assets, the cost of that intangible asset is its fair value unless (a) the exchange transaction lacks commercial substance or (b) the fair value of neither the asset received nor the asset given up is reliably measurable. In that case, the asset’s cost is measured at the carrying amount of the asset given up.</a:t>
            </a:r>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5</a:t>
            </a:fld>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p>
        </p:txBody>
      </p:sp>
      <p:sp>
        <p:nvSpPr>
          <p:cNvPr id="3" name="Содержимое 2"/>
          <p:cNvSpPr>
            <a:spLocks noGrp="1"/>
          </p:cNvSpPr>
          <p:nvPr>
            <p:ph idx="1"/>
          </p:nvPr>
        </p:nvSpPr>
        <p:spPr/>
        <p:txBody>
          <a:bodyPr/>
          <a:lstStyle/>
          <a:p>
            <a:r>
              <a:rPr lang="en-US" sz="2000" dirty="0" smtClean="0"/>
              <a:t>If an intangible asset is internally generated, the cost of that intangible asset is not recognized, but there are recognized all expenditures incurred internally for creation of that intangible item, including all expenditure for both research and development activities, unless it forms part of the cost of another asset that meets the recognition criteria in these IFRS. An entity shall recognize expenditure on the following items as an expense and shall not recognize such expenditure as intangible assets:</a:t>
            </a:r>
          </a:p>
          <a:p>
            <a:pPr marL="1027113" indent="-457200" defTabSz="1258888">
              <a:buSzPct val="75000"/>
              <a:buFont typeface="+mj-lt"/>
              <a:buAutoNum type="alphaLcParenR"/>
            </a:pPr>
            <a:r>
              <a:rPr lang="en-US" sz="2000" dirty="0" smtClean="0"/>
              <a:t>internally generated brands, logos, publishing titles, customer lists and items similar in substance.</a:t>
            </a:r>
          </a:p>
          <a:p>
            <a:pPr marL="1027113" indent="-457200" defTabSz="1258888">
              <a:buSzPct val="75000"/>
              <a:buFont typeface="+mj-lt"/>
              <a:buAutoNum type="alphaLcParenR"/>
            </a:pPr>
            <a:r>
              <a:rPr lang="en-US" sz="2000" dirty="0" smtClean="0"/>
              <a:t>start-up activities such as establishment costs (i.e. legal and secretarial costs incurred in establishing a legal entity), expenditure to open a new facility or business (i.e. pre-opening costs) and expenditure for starting new operations or launching new products or processes (i.e. pre-operating costs).</a:t>
            </a:r>
          </a:p>
          <a:p>
            <a:endParaRPr lang="en-US" sz="2000" dirty="0" smtClean="0"/>
          </a:p>
          <a:p>
            <a:endParaRPr lang="en-US" sz="2000" dirty="0" smtClean="0"/>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6</a:t>
            </a:fld>
            <a:endParaRPr lang="de-AT"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Initial and subsequent measurement</a:t>
            </a:r>
          </a:p>
        </p:txBody>
      </p:sp>
      <p:sp>
        <p:nvSpPr>
          <p:cNvPr id="3" name="Содержимое 2"/>
          <p:cNvSpPr>
            <a:spLocks noGrp="1"/>
          </p:cNvSpPr>
          <p:nvPr>
            <p:ph idx="1"/>
          </p:nvPr>
        </p:nvSpPr>
        <p:spPr/>
        <p:txBody>
          <a:bodyPr/>
          <a:lstStyle/>
          <a:p>
            <a:pPr marL="1027113" indent="-457200" defTabSz="1258888">
              <a:buSzPct val="75000"/>
              <a:buFont typeface="+mj-lt"/>
              <a:buAutoNum type="alphaLcParenR" startAt="3"/>
            </a:pPr>
            <a:r>
              <a:rPr lang="en-US" sz="2000" dirty="0" smtClean="0"/>
              <a:t>training activities.</a:t>
            </a:r>
          </a:p>
          <a:p>
            <a:pPr marL="1027113" indent="-457200" defTabSz="1258888">
              <a:buSzPct val="75000"/>
              <a:buFont typeface="+mj-lt"/>
              <a:buAutoNum type="alphaLcParenR" startAt="3"/>
            </a:pPr>
            <a:r>
              <a:rPr lang="en-US" sz="2000" dirty="0" smtClean="0"/>
              <a:t>advertising and promotional activities.</a:t>
            </a:r>
          </a:p>
          <a:p>
            <a:pPr marL="1027113" indent="-457200" defTabSz="1258888">
              <a:buSzPct val="75000"/>
              <a:buFont typeface="+mj-lt"/>
              <a:buAutoNum type="alphaLcParenR" startAt="3"/>
            </a:pPr>
            <a:r>
              <a:rPr lang="en-US" sz="2000" dirty="0" smtClean="0"/>
              <a:t>relocating or reorganizing part or all of an entity.</a:t>
            </a:r>
          </a:p>
          <a:p>
            <a:pPr marL="1027113" indent="-457200" defTabSz="1258888">
              <a:buSzPct val="75000"/>
              <a:buFont typeface="+mj-lt"/>
              <a:buAutoNum type="alphaLcParenR" startAt="3"/>
            </a:pPr>
            <a:r>
              <a:rPr lang="en-US" sz="2000" dirty="0" smtClean="0"/>
              <a:t>internally generated goodwill.</a:t>
            </a:r>
          </a:p>
          <a:p>
            <a:r>
              <a:rPr lang="en-US" sz="2000" dirty="0" smtClean="0"/>
              <a:t>Expenditure </a:t>
            </a:r>
            <a:r>
              <a:rPr lang="en-US" sz="2000" dirty="0" smtClean="0"/>
              <a:t>on an intangible item that was initially recognized as an expense shall not be recognized at a later date as part of the cost of an asset.</a:t>
            </a:r>
          </a:p>
          <a:p>
            <a:r>
              <a:rPr lang="en-US" sz="2000" dirty="0" smtClean="0"/>
              <a:t>Subsequently an entity shall measure intangible assets at cost less any accumulated amortization and any accumulated impairment losses.</a:t>
            </a:r>
          </a:p>
          <a:p>
            <a:endParaRPr lang="en-US" dirty="0"/>
          </a:p>
        </p:txBody>
      </p:sp>
      <p:sp>
        <p:nvSpPr>
          <p:cNvPr id="4" name="Дата 3"/>
          <p:cNvSpPr>
            <a:spLocks noGrp="1"/>
          </p:cNvSpPr>
          <p:nvPr>
            <p:ph type="dt" sz="half" idx="10"/>
          </p:nvPr>
        </p:nvSpPr>
        <p:spPr/>
        <p:txBody>
          <a:bodyPr/>
          <a:lstStyle/>
          <a:p>
            <a:pPr>
              <a:defRPr/>
            </a:pPr>
            <a:r>
              <a:rPr lang="en-US" altLang="en-US" dirty="0" smtClean="0"/>
              <a:t>Oct</a:t>
            </a:r>
            <a:r>
              <a:rPr lang="en-US" altLang="en-US" dirty="0" smtClean="0"/>
              <a: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7</a:t>
            </a:fld>
            <a:endParaRPr lang="de-AT"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Amortization over useful life</a:t>
            </a:r>
          </a:p>
        </p:txBody>
      </p:sp>
      <p:sp>
        <p:nvSpPr>
          <p:cNvPr id="3" name="Содержимое 2"/>
          <p:cNvSpPr>
            <a:spLocks noGrp="1"/>
          </p:cNvSpPr>
          <p:nvPr>
            <p:ph idx="1"/>
          </p:nvPr>
        </p:nvSpPr>
        <p:spPr>
          <a:xfrm>
            <a:off x="457200" y="1600200"/>
            <a:ext cx="8229600" cy="5257800"/>
          </a:xfrm>
        </p:spPr>
        <p:txBody>
          <a:bodyPr/>
          <a:lstStyle/>
          <a:p>
            <a:r>
              <a:rPr lang="en-US" sz="2000" dirty="0" smtClean="0"/>
              <a:t>All intangible assets shall be considered to have a finite useful life. The useful life of an intangible asset that arises from contractual or other legal rights shall not exceed the period of the contractual or other legal rights, but may be shorter depending on the period over which the entity expects to use the asset. If the contractual or other legal rights are conveyed for a limited term that can be renewed, the useful life of the intangible asset shall include the renewal period(s) only if there is evidence to support renewal by the entity without significant cost.</a:t>
            </a:r>
          </a:p>
          <a:p>
            <a:r>
              <a:rPr lang="en-US" sz="2000" dirty="0" smtClean="0"/>
              <a:t>If an entity is unable to make a reliable estimate of the useful life of an intangible asset, the life shall be presumed to be ten years.</a:t>
            </a:r>
          </a:p>
          <a:p>
            <a:r>
              <a:rPr lang="en-US" sz="2000" dirty="0" smtClean="0"/>
              <a:t>An entity shall allocate the depreciable amount of an intangible asset on a systematic basis over its useful life. The amortization charge for each period shall be recognized as an expense.</a:t>
            </a:r>
          </a:p>
          <a:p>
            <a:r>
              <a:rPr lang="en-US" sz="2000" dirty="0" smtClean="0"/>
              <a:t>Amortization begins when the intangible asset is available for use. Amortization ceases when the asset is derecognized. </a:t>
            </a:r>
          </a:p>
          <a:p>
            <a:endParaRPr lang="en-US" dirty="0"/>
          </a:p>
        </p:txBody>
      </p:sp>
      <p:sp>
        <p:nvSpPr>
          <p:cNvPr id="4" name="Дата 3"/>
          <p:cNvSpPr>
            <a:spLocks noGrp="1"/>
          </p:cNvSpPr>
          <p:nvPr>
            <p:ph type="dt" sz="half" idx="10"/>
          </p:nvPr>
        </p:nvSpPr>
        <p:spPr/>
        <p:txBody>
          <a:bodyPr/>
          <a:lstStyle/>
          <a:p>
            <a:pPr>
              <a:defRPr/>
            </a:pPr>
            <a:r>
              <a:rPr lang="en-US" altLang="en-US" dirty="0" smtClean="0"/>
              <a:t>Oct 7,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8</a:t>
            </a:fld>
            <a:endParaRPr lang="de-AT"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4000" dirty="0" smtClean="0">
                <a:latin typeface="Verdana" pitchFamily="34" charset="0"/>
                <a:ea typeface="Verdana" pitchFamily="34" charset="0"/>
                <a:cs typeface="Verdana" pitchFamily="34" charset="0"/>
              </a:rPr>
              <a:t>Amortization over useful life</a:t>
            </a:r>
          </a:p>
        </p:txBody>
      </p:sp>
      <p:sp>
        <p:nvSpPr>
          <p:cNvPr id="3" name="Содержимое 2"/>
          <p:cNvSpPr>
            <a:spLocks noGrp="1"/>
          </p:cNvSpPr>
          <p:nvPr>
            <p:ph idx="1"/>
          </p:nvPr>
        </p:nvSpPr>
        <p:spPr>
          <a:xfrm>
            <a:off x="457200" y="1600200"/>
            <a:ext cx="8229600" cy="7162800"/>
          </a:xfrm>
        </p:spPr>
        <p:txBody>
          <a:bodyPr/>
          <a:lstStyle/>
          <a:p>
            <a:r>
              <a:rPr lang="en-US" sz="2000" dirty="0" smtClean="0"/>
              <a:t>The entity shall choose an amortization method that reflects the pattern in which it expects to consume the asset’s future economic benefits. If the entity cannot determine that pattern reliably, it shall use the straight-line method.</a:t>
            </a:r>
          </a:p>
          <a:p>
            <a:r>
              <a:rPr lang="en-US" sz="2000" dirty="0" smtClean="0"/>
              <a:t>An entity shall assume that the residual value of an intangible asset is zero unless:</a:t>
            </a:r>
          </a:p>
          <a:p>
            <a:pPr marL="1027113" indent="-457200" defTabSz="1258888">
              <a:buSzPct val="75000"/>
              <a:buFont typeface="+mj-lt"/>
              <a:buAutoNum type="alphaLcParenR"/>
            </a:pPr>
            <a:r>
              <a:rPr lang="en-US" sz="2000" dirty="0" smtClean="0"/>
              <a:t>there is a commitment by a third party to purchase the asset at the end of its useful life, or</a:t>
            </a:r>
          </a:p>
          <a:p>
            <a:pPr marL="1027113" indent="-457200" defTabSz="1258888">
              <a:buSzPct val="75000"/>
              <a:buFont typeface="+mj-lt"/>
              <a:buAutoNum type="alphaLcParenR"/>
            </a:pPr>
            <a:r>
              <a:rPr lang="en-US" sz="2000" dirty="0" smtClean="0"/>
              <a:t>there is an active market for the asset and:</a:t>
            </a:r>
          </a:p>
          <a:p>
            <a:pPr marL="1384300" indent="-514350" defTabSz="1258888">
              <a:buSzPct val="75000"/>
              <a:buFont typeface="+mj-lt"/>
              <a:buAutoNum type="romanLcPeriod"/>
            </a:pPr>
            <a:r>
              <a:rPr lang="en-US" sz="2000" dirty="0" smtClean="0"/>
              <a:t>residual value can be determined by reference to that market, and</a:t>
            </a:r>
          </a:p>
          <a:p>
            <a:pPr marL="1384300" indent="-514350" defTabSz="1258888">
              <a:buSzPct val="75000"/>
              <a:buFont typeface="+mj-lt"/>
              <a:buAutoNum type="romanLcPeriod"/>
            </a:pPr>
            <a:r>
              <a:rPr lang="en-US" sz="2000" dirty="0" smtClean="0"/>
              <a:t>it is probable that such a market will exist at the end of the asset’s useful life.</a:t>
            </a:r>
          </a:p>
          <a:p>
            <a:endParaRPr lang="en-US" sz="2000" dirty="0"/>
          </a:p>
        </p:txBody>
      </p:sp>
      <p:sp>
        <p:nvSpPr>
          <p:cNvPr id="4" name="Дата 3"/>
          <p:cNvSpPr>
            <a:spLocks noGrp="1"/>
          </p:cNvSpPr>
          <p:nvPr>
            <p:ph type="dt" sz="half" idx="10"/>
          </p:nvPr>
        </p:nvSpPr>
        <p:spPr/>
        <p:txBody>
          <a:bodyPr/>
          <a:lstStyle/>
          <a:p>
            <a:pPr>
              <a:defRPr/>
            </a:pPr>
            <a:r>
              <a:rPr lang="en-US" altLang="en-US" dirty="0" smtClean="0"/>
              <a:t>Oct 7</a:t>
            </a:r>
            <a:r>
              <a:rPr lang="en-US" altLang="en-US" dirty="0" smtClean="0"/>
              <a:t>, 2014</a:t>
            </a:r>
            <a:endParaRPr lang="de-AT" altLang="en-US" dirty="0"/>
          </a:p>
        </p:txBody>
      </p:sp>
      <p:sp>
        <p:nvSpPr>
          <p:cNvPr id="6" name="Номер слайда 5"/>
          <p:cNvSpPr>
            <a:spLocks noGrp="1"/>
          </p:cNvSpPr>
          <p:nvPr>
            <p:ph type="sldNum" sz="quarter" idx="12"/>
          </p:nvPr>
        </p:nvSpPr>
        <p:spPr/>
        <p:txBody>
          <a:bodyPr/>
          <a:lstStyle/>
          <a:p>
            <a:pPr>
              <a:defRPr/>
            </a:pPr>
            <a:fld id="{C26843DE-EC20-4D91-8EA8-F1F1109898BB}" type="slidenum">
              <a:rPr lang="de-AT" altLang="en-US" smtClean="0"/>
              <a:pPr>
                <a:defRPr/>
              </a:pPr>
              <a:t>9</a:t>
            </a:fld>
            <a:endParaRPr lang="de-AT" altLang="en-US"/>
          </a:p>
        </p:txBody>
      </p:sp>
    </p:spTree>
  </p:cSld>
  <p:clrMapOvr>
    <a:masterClrMapping/>
  </p:clrMapOvr>
</p:sld>
</file>

<file path=ppt/theme/theme1.xml><?xml version="1.0" encoding="utf-8"?>
<a:theme xmlns:a="http://schemas.openxmlformats.org/drawingml/2006/main" name="Тема1">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Тема1</Template>
  <TotalTime>899</TotalTime>
  <Words>2874</Words>
  <Application>Microsoft Office PowerPoint</Application>
  <PresentationFormat>Экран (4:3)</PresentationFormat>
  <Paragraphs>165</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Тема1</vt:lpstr>
      <vt:lpstr>Accounting (Basics) - Lecture 4  Intangible assets, business combinations and goodwill</vt:lpstr>
      <vt:lpstr>Contents</vt:lpstr>
      <vt:lpstr>Recognition</vt:lpstr>
      <vt:lpstr>Recognition</vt:lpstr>
      <vt:lpstr>Initial and subsequent measurement</vt:lpstr>
      <vt:lpstr>Initial and subsequent measurement</vt:lpstr>
      <vt:lpstr>Initial and subsequent measurement</vt:lpstr>
      <vt:lpstr>Amortization over useful life</vt:lpstr>
      <vt:lpstr>Amortization over useful life</vt:lpstr>
      <vt:lpstr>Amortization over useful life</vt:lpstr>
      <vt:lpstr>Recoverability of the carrying amount – impairment losses</vt:lpstr>
      <vt:lpstr>Derecognition</vt:lpstr>
      <vt:lpstr>Business combinations </vt:lpstr>
      <vt:lpstr>Business combinations </vt:lpstr>
      <vt:lpstr>Business combinations </vt:lpstr>
      <vt:lpstr>Business combinations </vt:lpstr>
      <vt:lpstr>Business combinations </vt:lpstr>
      <vt:lpstr>Business combinations </vt:lpstr>
      <vt:lpstr>Business combinations </vt:lpstr>
      <vt:lpstr>Business combinations </vt:lpstr>
      <vt:lpstr>Business combinations </vt:lpstr>
      <vt:lpstr>Disclosures</vt:lpstr>
      <vt:lpstr>Disclosures</vt:lpstr>
    </vt:vector>
  </TitlesOfParts>
  <Company>Krokoz™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Sasha</dc:creator>
  <cp:lastModifiedBy>Sasha</cp:lastModifiedBy>
  <cp:revision>55</cp:revision>
  <dcterms:created xsi:type="dcterms:W3CDTF">2014-08-29T06:21:19Z</dcterms:created>
  <dcterms:modified xsi:type="dcterms:W3CDTF">2014-10-07T08:56:40Z</dcterms:modified>
</cp:coreProperties>
</file>