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9" r:id="rId6"/>
    <p:sldId id="260" r:id="rId7"/>
    <p:sldId id="261" r:id="rId8"/>
    <p:sldId id="262" r:id="rId9"/>
    <p:sldId id="270" r:id="rId10"/>
    <p:sldId id="263" r:id="rId11"/>
    <p:sldId id="271" r:id="rId12"/>
    <p:sldId id="264" r:id="rId13"/>
    <p:sldId id="265" r:id="rId14"/>
    <p:sldId id="266" r:id="rId15"/>
    <p:sldId id="267" r:id="rId16"/>
    <p:sldId id="272" r:id="rId17"/>
    <p:sldId id="268" r:id="rId18"/>
    <p:sldId id="273" r:id="rId19"/>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2743200"/>
          </a:xfrm>
        </p:spPr>
        <p:txBody>
          <a:bodyPr/>
          <a:lstStyle/>
          <a:p>
            <a:r>
              <a:rPr lang="en-US" sz="2400" dirty="0" smtClean="0">
                <a:latin typeface="Verdana" pitchFamily="34" charset="0"/>
              </a:rPr>
              <a:t>Accounting (Basics) - Lecture 5</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Lease</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The sales revenue recognized at the commencement of the lease term by a manufacturer or dealer </a:t>
            </a:r>
            <a:r>
              <a:rPr lang="en-US" sz="2000" dirty="0" err="1" smtClean="0"/>
              <a:t>lessor</a:t>
            </a:r>
            <a:r>
              <a:rPr lang="en-US" sz="2000" dirty="0" smtClean="0"/>
              <a:t> is the fair value of the asset or, if lower, the present value of the minimum lease payments accruing to the </a:t>
            </a:r>
            <a:r>
              <a:rPr lang="en-US" sz="2000" dirty="0" err="1" smtClean="0"/>
              <a:t>lessor</a:t>
            </a:r>
            <a:r>
              <a:rPr lang="en-US" sz="2000" dirty="0" smtClean="0"/>
              <a:t>, computed at a market rate of interest. The cost of sale recognized at the commencement of the lease term is the cost, or carrying amount if different, of the leased property less the present value of the unguaranteed residual value. The difference between the sales revenue and the cost of sale is the selling profit. Costs incurred by manufacturer or dealer </a:t>
            </a:r>
            <a:r>
              <a:rPr lang="en-US" sz="2000" dirty="0" err="1" smtClean="0"/>
              <a:t>lessors</a:t>
            </a:r>
            <a:r>
              <a:rPr lang="en-US" sz="2000" dirty="0" smtClean="0"/>
              <a:t> in connection with negotiating and arranging a lease shall be recognized as an expense when the selling profit is recognized. </a:t>
            </a:r>
          </a:p>
          <a:p>
            <a:r>
              <a:rPr lang="en-US" sz="2000" dirty="0" smtClean="0"/>
              <a:t>A </a:t>
            </a:r>
            <a:r>
              <a:rPr lang="en-US" sz="2000" dirty="0" err="1" smtClean="0"/>
              <a:t>lessor</a:t>
            </a:r>
            <a:r>
              <a:rPr lang="en-US" sz="2000" dirty="0" smtClean="0"/>
              <a:t> shall make the following disclosures for finance leases:</a:t>
            </a:r>
          </a:p>
          <a:p>
            <a:pPr marL="1027113" indent="-457200" defTabSz="1258888">
              <a:buSzPct val="75000"/>
              <a:buFont typeface="+mj-lt"/>
              <a:buAutoNum type="alphaLcParenR"/>
            </a:pPr>
            <a:r>
              <a:rPr lang="en-US" sz="2000" dirty="0" smtClean="0"/>
              <a:t>a reconciliation between the gross investment in the lease at the end of the reporting period, and the present value of minimum lease payments receivable at the end of the reporting period. In addition, a </a:t>
            </a:r>
            <a:r>
              <a:rPr lang="en-US" sz="2000" dirty="0" err="1" smtClean="0"/>
              <a:t>lessor</a:t>
            </a:r>
            <a:r>
              <a:rPr lang="en-US" sz="2000" dirty="0" smtClean="0"/>
              <a:t> shall disclose the gross</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489075"/>
            <a:ext cx="8229600" cy="4530725"/>
          </a:xfrm>
        </p:spPr>
        <p:txBody>
          <a:bodyPr/>
          <a:lstStyle/>
          <a:p>
            <a:pPr marL="1027113" indent="7938" defTabSz="1258888">
              <a:buSzPct val="75000"/>
              <a:buNone/>
            </a:pPr>
            <a:r>
              <a:rPr lang="en-US" sz="2000" dirty="0" smtClean="0"/>
              <a:t>investment in the lease and the present value of minimum lease payments receivable at the end of the reporting </a:t>
            </a:r>
            <a:r>
              <a:rPr lang="en-US" sz="2000" dirty="0" smtClean="0"/>
              <a:t>period</a:t>
            </a:r>
          </a:p>
          <a:p>
            <a:pPr marL="1027113" indent="-457200" defTabSz="1258888">
              <a:buSzPct val="75000"/>
              <a:buFont typeface="+mj-lt"/>
              <a:buAutoNum type="alphaLcParenR" startAt="2"/>
            </a:pPr>
            <a:r>
              <a:rPr lang="en-US" sz="2000" dirty="0" smtClean="0"/>
              <a:t>unearned finance income.</a:t>
            </a:r>
          </a:p>
          <a:p>
            <a:pPr marL="1027113" indent="-457200" defTabSz="1258888">
              <a:buSzPct val="75000"/>
              <a:buFont typeface="+mj-lt"/>
              <a:buAutoNum type="alphaLcParenR" startAt="2"/>
            </a:pPr>
            <a:r>
              <a:rPr lang="en-US" sz="2000" dirty="0" smtClean="0"/>
              <a:t>the unguaranteed residual values accruing to the benefit of the </a:t>
            </a:r>
            <a:r>
              <a:rPr lang="en-US" sz="2000" dirty="0" err="1" smtClean="0"/>
              <a:t>lessor</a:t>
            </a:r>
            <a:r>
              <a:rPr lang="en-US" sz="2000" dirty="0" smtClean="0"/>
              <a:t>.</a:t>
            </a:r>
          </a:p>
          <a:p>
            <a:pPr marL="1027113" indent="-457200" defTabSz="1258888">
              <a:buSzPct val="75000"/>
              <a:buFont typeface="+mj-lt"/>
              <a:buAutoNum type="alphaLcParenR" startAt="2"/>
            </a:pPr>
            <a:r>
              <a:rPr lang="en-US" sz="2000" dirty="0" smtClean="0"/>
              <a:t>the accumulated allowance for uncollectible minimum lease payments receivable.</a:t>
            </a:r>
          </a:p>
          <a:p>
            <a:pPr marL="1027113" indent="-457200" defTabSz="1258888">
              <a:buSzPct val="75000"/>
              <a:buFont typeface="+mj-lt"/>
              <a:buAutoNum type="alphaLcParenR" startAt="2"/>
            </a:pPr>
            <a:r>
              <a:rPr lang="en-US" sz="2000" dirty="0" smtClean="0"/>
              <a:t>contingent rents recognized as income in the period.</a:t>
            </a:r>
          </a:p>
          <a:p>
            <a:pPr marL="1027113" indent="-457200" defTabSz="1258888">
              <a:buSzPct val="75000"/>
              <a:buFont typeface="+mj-lt"/>
              <a:buAutoNum type="alphaLcParenR" startAt="2"/>
            </a:pPr>
            <a:r>
              <a:rPr lang="en-US" sz="2000" dirty="0" smtClean="0"/>
              <a:t>a general description of the </a:t>
            </a:r>
            <a:r>
              <a:rPr lang="en-US" sz="2000" dirty="0" err="1" smtClean="0"/>
              <a:t>lessor’s</a:t>
            </a:r>
            <a:r>
              <a:rPr lang="en-US" sz="2000" dirty="0" smtClean="0"/>
              <a:t> significant leasing arrangements, including, for example, information about contingent rent, renewal or purchase options, restrictions imposed by lease arrangements.</a:t>
            </a:r>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sng" dirty="0" smtClean="0">
                <a:latin typeface="Verdana" pitchFamily="34" charset="0"/>
                <a:ea typeface="Verdana" pitchFamily="34" charset="0"/>
                <a:cs typeface="Verdana" pitchFamily="34" charset="0"/>
              </a:rPr>
              <a:t>lessees</a:t>
            </a:r>
            <a:endParaRPr lang="en-US" sz="4000" u="sng" dirty="0"/>
          </a:p>
        </p:txBody>
      </p:sp>
      <p:sp>
        <p:nvSpPr>
          <p:cNvPr id="3" name="Содержимое 2"/>
          <p:cNvSpPr>
            <a:spLocks noGrp="1"/>
          </p:cNvSpPr>
          <p:nvPr>
            <p:ph idx="1"/>
          </p:nvPr>
        </p:nvSpPr>
        <p:spPr/>
        <p:txBody>
          <a:bodyPr/>
          <a:lstStyle/>
          <a:p>
            <a:r>
              <a:rPr lang="en-US" sz="2000" dirty="0" smtClean="0"/>
              <a:t>A lessee shall recognize lease payments under operating leases (excluding costs for services such as insurance and maintenance) as an expense on a straight-line basis unless either:</a:t>
            </a:r>
          </a:p>
          <a:p>
            <a:pPr marL="1027113" indent="-457200" defTabSz="1258888">
              <a:buSzPct val="75000"/>
              <a:buFont typeface="+mj-lt"/>
              <a:buAutoNum type="alphaLcParenR"/>
            </a:pPr>
            <a:r>
              <a:rPr lang="en-US" sz="2000" dirty="0" smtClean="0"/>
              <a:t>another systematic basis is representative of the time pattern of the user’s benefit, even if the payments are not on that basis, or</a:t>
            </a:r>
          </a:p>
          <a:p>
            <a:pPr marL="1027113" indent="-457200" defTabSz="1258888">
              <a:buSzPct val="75000"/>
              <a:buFont typeface="+mj-lt"/>
              <a:buAutoNum type="alphaLcParenR"/>
            </a:pPr>
            <a:r>
              <a:rPr lang="en-US" sz="2000" dirty="0" smtClean="0"/>
              <a:t>the payments to the </a:t>
            </a:r>
            <a:r>
              <a:rPr lang="en-US" sz="2000" dirty="0" err="1" smtClean="0"/>
              <a:t>lessor</a:t>
            </a:r>
            <a:r>
              <a:rPr lang="en-US" sz="2000" dirty="0" smtClean="0"/>
              <a:t> are structured to increase in line with expected general inflation to compensate for the </a:t>
            </a:r>
            <a:r>
              <a:rPr lang="en-US" sz="2000" dirty="0" err="1" smtClean="0"/>
              <a:t>lessor’s</a:t>
            </a:r>
            <a:r>
              <a:rPr lang="en-US" sz="2000" dirty="0" smtClean="0"/>
              <a:t> expected inflationary cost increases. If payments to the </a:t>
            </a:r>
            <a:r>
              <a:rPr lang="en-US" sz="2000" dirty="0" err="1" smtClean="0"/>
              <a:t>lessor</a:t>
            </a:r>
            <a:r>
              <a:rPr lang="en-US" sz="2000" dirty="0" smtClean="0"/>
              <a:t> vary because of factors other than general inflation, then this condition (b) is not met.</a:t>
            </a:r>
          </a:p>
          <a:p>
            <a:r>
              <a:rPr lang="en-US" sz="2000" dirty="0" smtClean="0"/>
              <a:t>A lessee shall make the following disclosures for operating leases:</a:t>
            </a:r>
          </a:p>
          <a:p>
            <a:pPr marL="1027113" indent="-457200" defTabSz="1258888">
              <a:buSzPct val="75000"/>
              <a:buFont typeface="+mj-lt"/>
              <a:buAutoNum type="alphaLcParenR"/>
            </a:pPr>
            <a:r>
              <a:rPr lang="en-US" sz="2000" dirty="0" smtClean="0"/>
              <a:t>the total of future minimum lease payments under non-cancellable operating </a:t>
            </a:r>
            <a:r>
              <a:rPr lang="en-US" sz="2000" dirty="0" smtClean="0"/>
              <a:t>leases</a:t>
            </a:r>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sng" dirty="0" smtClean="0">
                <a:latin typeface="Verdana" pitchFamily="34" charset="0"/>
                <a:ea typeface="Verdana" pitchFamily="34" charset="0"/>
                <a:cs typeface="Verdana" pitchFamily="34" charset="0"/>
              </a:rPr>
              <a:t>lessees</a:t>
            </a:r>
            <a:endParaRPr lang="en-US" sz="4000" u="sng"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lease </a:t>
            </a:r>
            <a:r>
              <a:rPr lang="en-US" sz="2000" dirty="0" smtClean="0"/>
              <a:t>payments recognized as an expense.</a:t>
            </a:r>
          </a:p>
          <a:p>
            <a:pPr marL="1027113" indent="-457200" defTabSz="1258888">
              <a:buSzPct val="75000"/>
              <a:buFont typeface="+mj-lt"/>
              <a:buAutoNum type="alphaLcParenR" startAt="2"/>
            </a:pPr>
            <a:r>
              <a:rPr lang="en-US" sz="2000" dirty="0" smtClean="0"/>
              <a:t>a general description of the lessee’s significant leasing arrangements including, for example, information about contingent rent, renewal or purchase options and escalation clauses, subleases, and restrictions imposed by lease arrangements.</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a:t>
            </a:r>
            <a:r>
              <a:rPr lang="en-US" sz="2000" dirty="0" err="1" smtClean="0"/>
              <a:t>lessor</a:t>
            </a:r>
            <a:r>
              <a:rPr lang="en-US" sz="2000" dirty="0" smtClean="0"/>
              <a:t> shall present assets subject to operating leases in its statement of financial position according to the nature of the asset.</a:t>
            </a:r>
          </a:p>
          <a:p>
            <a:r>
              <a:rPr lang="en-US" sz="2000" dirty="0" smtClean="0"/>
              <a:t>A </a:t>
            </a:r>
            <a:r>
              <a:rPr lang="en-US" sz="2000" dirty="0" err="1" smtClean="0"/>
              <a:t>lessor</a:t>
            </a:r>
            <a:r>
              <a:rPr lang="en-US" sz="2000" dirty="0" smtClean="0"/>
              <a:t> shall recognize lease income from operating leases (excluding amounts for services such as insurance and maintenance) in profit or loss on a straight-line basis over the lease term, unless either</a:t>
            </a:r>
          </a:p>
          <a:p>
            <a:pPr marL="1027113" indent="-457200" defTabSz="1258888">
              <a:buSzPct val="75000"/>
              <a:buFont typeface="+mj-lt"/>
              <a:buAutoNum type="alphaLcParenR"/>
            </a:pPr>
            <a:r>
              <a:rPr lang="en-US" sz="2000" dirty="0" smtClean="0"/>
              <a:t>another systematic basis is representative of the time pattern of the lessee’s benefit from the leased asset, even if the receipt of payments is not on that basis, or</a:t>
            </a:r>
          </a:p>
          <a:p>
            <a:pPr marL="1027113" indent="-457200" defTabSz="1258888">
              <a:buSzPct val="75000"/>
              <a:buFont typeface="+mj-lt"/>
              <a:buAutoNum type="alphaLcParenR"/>
            </a:pPr>
            <a:r>
              <a:rPr lang="en-US" sz="2000" dirty="0" smtClean="0"/>
              <a:t>the payments to the </a:t>
            </a:r>
            <a:r>
              <a:rPr lang="en-US" sz="2000" dirty="0" err="1" smtClean="0"/>
              <a:t>lessor</a:t>
            </a:r>
            <a:r>
              <a:rPr lang="en-US" sz="2000" dirty="0" smtClean="0"/>
              <a:t> are structured to increase in line with expected general inflation to compensate for the </a:t>
            </a:r>
            <a:r>
              <a:rPr lang="en-US" sz="2000" dirty="0" err="1" smtClean="0"/>
              <a:t>lessor’s</a:t>
            </a:r>
            <a:r>
              <a:rPr lang="en-US" sz="2000" dirty="0" smtClean="0"/>
              <a:t> expected inflationary cost increases. If payments to the </a:t>
            </a:r>
            <a:r>
              <a:rPr lang="en-US" sz="2000" dirty="0" err="1" smtClean="0"/>
              <a:t>lessor</a:t>
            </a:r>
            <a:r>
              <a:rPr lang="en-US" sz="2000" dirty="0" smtClean="0"/>
              <a:t> vary according to factors other than inflation, then condition (b) is not met.</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a:t>
            </a:r>
            <a:r>
              <a:rPr lang="en-US" sz="2000" dirty="0" err="1" smtClean="0"/>
              <a:t>lessor</a:t>
            </a:r>
            <a:r>
              <a:rPr lang="en-US" sz="2000" dirty="0" smtClean="0"/>
              <a:t> shall recognize as an expense costs, including depreciation, incurred in earning the lease income. The depreciation policy for depreciable leased assets shall be consistent with the </a:t>
            </a:r>
            <a:r>
              <a:rPr lang="en-US" sz="2000" dirty="0" err="1" smtClean="0"/>
              <a:t>lessor’s</a:t>
            </a:r>
            <a:r>
              <a:rPr lang="en-US" sz="2000" dirty="0" smtClean="0"/>
              <a:t> normal depreciation policy for similar assets.</a:t>
            </a:r>
          </a:p>
          <a:p>
            <a:r>
              <a:rPr lang="en-US" sz="2000" dirty="0" smtClean="0"/>
              <a:t>To determine whether a leased asset has become impaired, a </a:t>
            </a:r>
            <a:r>
              <a:rPr lang="en-US" sz="2000" dirty="0" err="1" smtClean="0"/>
              <a:t>lessor</a:t>
            </a:r>
            <a:r>
              <a:rPr lang="en-US" sz="2000" dirty="0" smtClean="0"/>
              <a:t> shall apply Section “Impairment of </a:t>
            </a:r>
            <a:r>
              <a:rPr lang="en-US" sz="2000" dirty="0" err="1" smtClean="0"/>
              <a:t>Assers</a:t>
            </a:r>
            <a:r>
              <a:rPr lang="en-US" sz="2000" dirty="0" smtClean="0"/>
              <a:t>”.</a:t>
            </a:r>
          </a:p>
          <a:p>
            <a:r>
              <a:rPr lang="en-US" sz="2000" dirty="0" smtClean="0"/>
              <a:t>A manufacturer or dealer </a:t>
            </a:r>
            <a:r>
              <a:rPr lang="en-US" sz="2000" dirty="0" err="1" smtClean="0"/>
              <a:t>lessor</a:t>
            </a:r>
            <a:r>
              <a:rPr lang="en-US" sz="2000" dirty="0" smtClean="0"/>
              <a:t> does not recognize any selling profit on entering into an operating lease because it is not the equivalent of a sale.</a:t>
            </a:r>
          </a:p>
          <a:p>
            <a:r>
              <a:rPr lang="en-US" sz="2000" dirty="0" smtClean="0"/>
              <a:t>A </a:t>
            </a:r>
            <a:r>
              <a:rPr lang="en-US" sz="2000" dirty="0" err="1" smtClean="0"/>
              <a:t>lessor</a:t>
            </a:r>
            <a:r>
              <a:rPr lang="en-US" sz="2000" dirty="0" smtClean="0"/>
              <a:t> shall disclose the following for operating leases:</a:t>
            </a:r>
          </a:p>
          <a:p>
            <a:pPr marL="1027113" indent="-457200" defTabSz="1258888">
              <a:buSzPct val="75000"/>
              <a:buFont typeface="+mj-lt"/>
              <a:buAutoNum type="alphaLcParenR"/>
            </a:pPr>
            <a:r>
              <a:rPr lang="en-US" sz="2000" dirty="0" smtClean="0"/>
              <a:t>the future minimum lease payments under non-cancellable operating </a:t>
            </a:r>
            <a:r>
              <a:rPr lang="en-US" sz="2000" dirty="0" smtClean="0"/>
              <a:t>leases</a:t>
            </a:r>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Operating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total contingent rents recognized as income.</a:t>
            </a:r>
          </a:p>
          <a:p>
            <a:pPr marL="1027113" indent="-457200" defTabSz="1258888">
              <a:buSzPct val="75000"/>
              <a:buFont typeface="+mj-lt"/>
              <a:buAutoNum type="alphaLcParenR" startAt="2"/>
            </a:pPr>
            <a:r>
              <a:rPr lang="en-US" sz="2000" dirty="0" smtClean="0"/>
              <a:t>a general description of the </a:t>
            </a:r>
            <a:r>
              <a:rPr lang="en-US" sz="2000" dirty="0" err="1" smtClean="0"/>
              <a:t>lessor’s</a:t>
            </a:r>
            <a:r>
              <a:rPr lang="en-US" sz="2000" dirty="0" smtClean="0"/>
              <a:t> significant leasing arrangements, including, for example, information about contingent rent, renewal or purchase options and escalation clauses, and restrictions imposed by lease arrangements.</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and leaseback transactions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sale and leaseback transaction involves the sale of an asset and the leasing back of the same asset. The lease payment and the sale price are usually interdependent because they are negotiated as a package. The accounting treatment of a sale and leaseback transaction depends on the type of lease:</a:t>
            </a:r>
          </a:p>
          <a:p>
            <a:pPr marL="1027113" indent="-457200" defTabSz="1258888">
              <a:buSzPct val="75000"/>
              <a:buFont typeface="+mj-lt"/>
              <a:buAutoNum type="alphaLcParenR"/>
            </a:pPr>
            <a:r>
              <a:rPr lang="en-US" sz="2000" dirty="0" smtClean="0"/>
              <a:t>if a sale and leaseback transaction results in a finance lease - the seller-lessee shall not recognize immediately, as income, any excess of sales proceeds over the carrying amount. Instead, the seller-lessee shall defer such excess and amortize it over the lease term.</a:t>
            </a:r>
          </a:p>
          <a:p>
            <a:pPr marL="1027113" indent="-457200" defTabSz="1258888">
              <a:buSzPct val="75000"/>
              <a:buFont typeface="+mj-lt"/>
              <a:buAutoNum type="alphaLcParenR"/>
            </a:pPr>
            <a:r>
              <a:rPr lang="en-US" sz="2000" dirty="0" smtClean="0"/>
              <a:t>if a sale and leaseback transaction results in an operating lease and it is clear that the transaction is established at fair value - the seller-lessee shall recognize any profit or loss immediately. If the sale price is below fair value, the seller-lessee shall recognize any profit or loss immediately unless the loss is compensated for by future lease payments at below</a:t>
            </a:r>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Sale and leaseback transactions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7938" defTabSz="1258888">
              <a:buSzPct val="75000"/>
              <a:buNone/>
            </a:pPr>
            <a:r>
              <a:rPr lang="en-US" sz="2000" dirty="0" smtClean="0"/>
              <a:t>market price. In that case the seller-lessee shall defer and amortize such loss in proportion to the lease payments over the period for which the asset is expected to be used. If the sale price is above fair value, the seller-lessee shall defer the excess over fair value and amortize it over the period for which the asset is expected to be used.</a:t>
            </a:r>
          </a:p>
          <a:p>
            <a:r>
              <a:rPr lang="en-US" sz="2000" dirty="0" smtClean="0"/>
              <a:t>Disclosure requirements for lessees and </a:t>
            </a:r>
            <a:r>
              <a:rPr lang="en-US" sz="2000" dirty="0" err="1" smtClean="0"/>
              <a:t>lessors</a:t>
            </a:r>
            <a:r>
              <a:rPr lang="en-US" sz="2000" dirty="0" smtClean="0"/>
              <a:t> apply equally to sale and leaseback transactions. The required description of significant leasing arrangements includes description of unique or unusual provisions of the agreement or terms of the sale and leaseback transactions.</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Classification of leases</a:t>
            </a:r>
            <a:endParaRPr lang="ru-RU" sz="2000" dirty="0" smtClean="0"/>
          </a:p>
          <a:p>
            <a:r>
              <a:rPr lang="en-US" sz="2000" dirty="0" smtClean="0"/>
              <a:t>Finance leases - financial statements of lessees and </a:t>
            </a:r>
            <a:r>
              <a:rPr lang="en-US" sz="2000" dirty="0" err="1" smtClean="0"/>
              <a:t>lessors</a:t>
            </a:r>
            <a:endParaRPr lang="ru-RU" sz="2000" dirty="0" smtClean="0"/>
          </a:p>
          <a:p>
            <a:r>
              <a:rPr lang="en-US" sz="2000" dirty="0" smtClean="0"/>
              <a:t>Operating leases - financial statements of lessees and </a:t>
            </a:r>
            <a:r>
              <a:rPr lang="en-US" sz="2000" dirty="0" err="1" smtClean="0"/>
              <a:t>lessors</a:t>
            </a:r>
            <a:endParaRPr lang="ru-RU" sz="2000" dirty="0" smtClean="0"/>
          </a:p>
          <a:p>
            <a:r>
              <a:rPr lang="en-US" sz="2000" dirty="0" smtClean="0"/>
              <a:t>Sale and leaseback transactions</a:t>
            </a:r>
            <a:endParaRPr lang="en-US" sz="2000"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leases</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lease is classified as a finance lease if it transfers substantially all the risks and rewards incidental to ownership. A lease is classified as an operating lease if it does not transfer substantially all the risks and rewards incidental to ownership. </a:t>
            </a:r>
          </a:p>
          <a:p>
            <a:r>
              <a:rPr lang="en-US" sz="2000" dirty="0" smtClean="0"/>
              <a:t>Whether a lease is a finance lease or an operating lease depends on the substance of the transaction rather than the form of the contract. Examples of situations that individually or in combination would normally lead to a lease being classified as a finance lease are:</a:t>
            </a:r>
          </a:p>
          <a:p>
            <a:pPr marL="1027113" indent="-457200" defTabSz="1258888">
              <a:buSzPct val="75000"/>
              <a:buFont typeface="+mj-lt"/>
              <a:buAutoNum type="alphaLcParenR"/>
            </a:pPr>
            <a:r>
              <a:rPr lang="en-US" sz="2000" dirty="0" smtClean="0"/>
              <a:t>the lease transfers ownership of the asset to the lessee by the end of the lease term.</a:t>
            </a:r>
          </a:p>
          <a:p>
            <a:pPr marL="1027113" indent="-457200" defTabSz="1258888">
              <a:buSzPct val="75000"/>
              <a:buFont typeface="+mj-lt"/>
              <a:buAutoNum type="alphaLcParenR"/>
            </a:pPr>
            <a:r>
              <a:rPr lang="en-US" sz="2000" dirty="0" smtClean="0"/>
              <a:t>the lessee has the option to purchase the asset at a price that is expected to be sufficiently lower than the fair value at the date the option becomes exercisable for it to be reasonably certain, at the inception of the lease, that the option will be exercised.</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leases</a:t>
            </a:r>
            <a:endParaRPr lang="en-US" sz="4000" dirty="0"/>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dirty="0" smtClean="0"/>
              <a:t>the lease term is for the major part of the economic life of the asset even if title is not transferred.</a:t>
            </a:r>
          </a:p>
          <a:p>
            <a:pPr marL="1027113" indent="-457200" defTabSz="1258888">
              <a:buSzPct val="75000"/>
              <a:buFont typeface="+mj-lt"/>
              <a:buAutoNum type="alphaLcParenR" startAt="3"/>
            </a:pPr>
            <a:r>
              <a:rPr lang="en-US" sz="2000" dirty="0" smtClean="0"/>
              <a:t>at the inception of the lease the present value of the minimum lease payments amounts to at least substantially all of the fair value of the leased asset.</a:t>
            </a:r>
          </a:p>
          <a:p>
            <a:pPr marL="1027113" indent="-457200" defTabSz="1258888">
              <a:buSzPct val="75000"/>
              <a:buFont typeface="+mj-lt"/>
              <a:buAutoNum type="alphaLcParenR" startAt="3"/>
            </a:pPr>
            <a:r>
              <a:rPr lang="en-US" sz="2000" dirty="0" smtClean="0"/>
              <a:t>gains or losses from the fluctuation in the residual value of the leased asset accrue to the lessee (e.g. in the form of a rent rebate equaling most of the sales proceeds at the end of the lease).</a:t>
            </a:r>
          </a:p>
          <a:p>
            <a:pPr marL="1027113" indent="-457200" defTabSz="1258888">
              <a:buSzPct val="75000"/>
              <a:buFont typeface="+mj-lt"/>
              <a:buAutoNum type="alphaLcParenR" startAt="3"/>
            </a:pPr>
            <a:r>
              <a:rPr lang="en-US" sz="2000" dirty="0" smtClean="0"/>
              <a:t>the lessee has the ability to continue the lease for a secondary period at a rent that is substantially lower than market rent.</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Classification of leases</a:t>
            </a:r>
            <a:endParaRPr lang="en-US" sz="4000" dirty="0"/>
          </a:p>
        </p:txBody>
      </p:sp>
      <p:sp>
        <p:nvSpPr>
          <p:cNvPr id="3" name="Содержимое 2"/>
          <p:cNvSpPr>
            <a:spLocks noGrp="1"/>
          </p:cNvSpPr>
          <p:nvPr>
            <p:ph idx="1"/>
          </p:nvPr>
        </p:nvSpPr>
        <p:spPr/>
        <p:txBody>
          <a:bodyPr/>
          <a:lstStyle/>
          <a:p>
            <a:r>
              <a:rPr lang="en-US" sz="2000" dirty="0" smtClean="0"/>
              <a:t>These examples and indicators are not always conclusive. If it is clear from other features that the lease does not transfer substantially all risks and rewards incidental to ownership, the lease is classified as an operating lease. </a:t>
            </a:r>
          </a:p>
          <a:p>
            <a:r>
              <a:rPr lang="en-US" sz="2000" dirty="0" smtClean="0"/>
              <a:t>Lease classification is made at the inception of the lease and is not changed during the term of the lease unless the lessee and the </a:t>
            </a:r>
            <a:r>
              <a:rPr lang="en-US" sz="2000" dirty="0" err="1" smtClean="0"/>
              <a:t>lessor</a:t>
            </a:r>
            <a:r>
              <a:rPr lang="en-US" sz="2000" dirty="0" smtClean="0"/>
              <a:t> agree to change the provisions of the lease (other than simply by renewing the lease), in which case the lease classification shall be re-evaluated.</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sng" dirty="0" smtClean="0">
                <a:latin typeface="Verdana" pitchFamily="34" charset="0"/>
                <a:ea typeface="Verdana" pitchFamily="34" charset="0"/>
                <a:cs typeface="Verdana" pitchFamily="34" charset="0"/>
              </a:rPr>
              <a:t>lessees</a:t>
            </a:r>
            <a:endParaRPr lang="ru-RU" sz="4000" u="sng" dirty="0" smtClean="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At the commencement of the lease term, a lessee shall recognize its rights of use and obligations under finance leases as assets and liabilities in its statement of financial position at amounts equal to the fair value of the leased property or, if lower, the present value of the minimum lease payments, determined at the inception of the lease. Any initial direct costs of the lessee are added to the amount recognized as an asset. The present value of the minimum lease payments should be calculated using the interest rate implicit in the lease. If this cannot be determined, lessee’s incremental borrowing rate shall be used.</a:t>
            </a:r>
          </a:p>
          <a:p>
            <a:r>
              <a:rPr lang="en-US" sz="2000" dirty="0" smtClean="0"/>
              <a:t>A lessee shall apportion minimum lease payments between the finance charge and the reduction of the outstanding liability using the effective interest method. </a:t>
            </a:r>
          </a:p>
          <a:p>
            <a:r>
              <a:rPr lang="en-US" sz="2000" dirty="0" smtClean="0"/>
              <a:t>A lessee shall depreciate an asset leased under a finance lease in accordance with the relevant section of this IFRS for that type of asset. If there is no reasonable certainty that the lessee will obtain</a:t>
            </a:r>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sng" dirty="0" smtClean="0">
                <a:latin typeface="Verdana" pitchFamily="34" charset="0"/>
                <a:ea typeface="Verdana" pitchFamily="34" charset="0"/>
                <a:cs typeface="Verdana" pitchFamily="34" charset="0"/>
              </a:rPr>
              <a:t>lessees</a:t>
            </a:r>
            <a:endParaRPr lang="en-US" sz="4000" u="sng" dirty="0"/>
          </a:p>
        </p:txBody>
      </p:sp>
      <p:sp>
        <p:nvSpPr>
          <p:cNvPr id="3" name="Содержимое 2"/>
          <p:cNvSpPr>
            <a:spLocks noGrp="1"/>
          </p:cNvSpPr>
          <p:nvPr>
            <p:ph idx="1"/>
          </p:nvPr>
        </p:nvSpPr>
        <p:spPr>
          <a:xfrm>
            <a:off x="457200" y="1524000"/>
            <a:ext cx="8229600" cy="4530725"/>
          </a:xfrm>
        </p:spPr>
        <p:txBody>
          <a:bodyPr/>
          <a:lstStyle/>
          <a:p>
            <a:pPr indent="1588">
              <a:buNone/>
            </a:pPr>
            <a:r>
              <a:rPr lang="en-US" sz="2000" dirty="0" smtClean="0"/>
              <a:t>ownership by the end of the lease term, the asset shall be fully depreciated over the shorter of the lease term and its useful life. A lessee shall also assess at each reporting date whether an asset leased under a finance lease is impaired.</a:t>
            </a:r>
          </a:p>
          <a:p>
            <a:r>
              <a:rPr lang="en-US" sz="2000" dirty="0" smtClean="0"/>
              <a:t>A lessee shall make the following disclosures for finance leases:</a:t>
            </a:r>
          </a:p>
          <a:p>
            <a:pPr marL="1027113" indent="-457200" defTabSz="1258888">
              <a:buSzPct val="75000"/>
              <a:buFont typeface="+mj-lt"/>
              <a:buAutoNum type="alphaLcParenR"/>
            </a:pPr>
            <a:r>
              <a:rPr lang="en-US" sz="2000" dirty="0" smtClean="0"/>
              <a:t>for each class of asset, the net carrying amount at the end of the reporting period.</a:t>
            </a:r>
          </a:p>
          <a:p>
            <a:pPr marL="1027113" indent="-457200" defTabSz="1258888">
              <a:buSzPct val="75000"/>
              <a:buFont typeface="+mj-lt"/>
              <a:buAutoNum type="alphaLcParenR"/>
            </a:pPr>
            <a:r>
              <a:rPr lang="en-US" sz="2000" dirty="0" smtClean="0"/>
              <a:t>the total of future minimum lease payments at the end of the reporting </a:t>
            </a:r>
            <a:r>
              <a:rPr lang="en-US" sz="2000" dirty="0" smtClean="0"/>
              <a:t>period</a:t>
            </a:r>
          </a:p>
          <a:p>
            <a:pPr marL="1027113" indent="-457200" defTabSz="1258888">
              <a:buSzPct val="75000"/>
              <a:buFont typeface="+mj-lt"/>
              <a:buAutoNum type="alphaLcParenR"/>
            </a:pPr>
            <a:r>
              <a:rPr lang="en-US" sz="2000" dirty="0" smtClean="0"/>
              <a:t>a </a:t>
            </a:r>
            <a:r>
              <a:rPr lang="en-US" sz="2000" dirty="0" smtClean="0"/>
              <a:t>general description of the lessee’s significant leasing arrangements including, for example, information about contingent rent, renewal or purchase options and restrictions imposed by lease arrangements.</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 </a:t>
            </a:r>
            <a:r>
              <a:rPr lang="en-US" sz="2000" dirty="0" err="1" smtClean="0"/>
              <a:t>lessor</a:t>
            </a:r>
            <a:r>
              <a:rPr lang="en-US" sz="2000" dirty="0" smtClean="0"/>
              <a:t> shall recognize assets held under a finance lease in their statements of financial position and present them as a receivable at an amount equal to the net investment in the lease. The net investment in a lease is the </a:t>
            </a:r>
            <a:r>
              <a:rPr lang="en-US" sz="2000" dirty="0" err="1" smtClean="0"/>
              <a:t>lessor’s</a:t>
            </a:r>
            <a:r>
              <a:rPr lang="en-US" sz="2000" dirty="0" smtClean="0"/>
              <a:t> gross investment in the lease discounted at the interest rate implicit in the lease. The gross investment in the lease is the aggregate of the minimum lease payments receivable by the </a:t>
            </a:r>
            <a:r>
              <a:rPr lang="en-US" sz="2000" dirty="0" err="1" smtClean="0"/>
              <a:t>lessor</a:t>
            </a:r>
            <a:r>
              <a:rPr lang="en-US" sz="2000" dirty="0" smtClean="0"/>
              <a:t> under a finance lease, and any unguaranteed residual value accruing to the </a:t>
            </a:r>
            <a:r>
              <a:rPr lang="en-US" sz="2000" dirty="0" err="1" smtClean="0"/>
              <a:t>lessor</a:t>
            </a:r>
            <a:r>
              <a:rPr lang="en-US" sz="2000" dirty="0" smtClean="0"/>
              <a:t>.</a:t>
            </a:r>
          </a:p>
          <a:p>
            <a:r>
              <a:rPr lang="en-US" sz="2000" dirty="0" smtClean="0"/>
              <a:t>For finance leases other than those involving manufacturer or dealer </a:t>
            </a:r>
            <a:r>
              <a:rPr lang="en-US" sz="2000" dirty="0" err="1" smtClean="0"/>
              <a:t>lessors</a:t>
            </a:r>
            <a:r>
              <a:rPr lang="en-US" sz="2000" dirty="0" smtClean="0"/>
              <a:t>, initial direct costs are included in the initial measurement of the finance lease receivable and reduce the amount of income recognized over the lease term.</a:t>
            </a:r>
          </a:p>
          <a:p>
            <a:r>
              <a:rPr lang="en-US" sz="2000" dirty="0" smtClean="0"/>
              <a:t>The recognition of finance income shall be based on a pattern reflecting a constant periodic rate of return on the </a:t>
            </a:r>
            <a:r>
              <a:rPr lang="en-US" sz="2000" dirty="0" err="1" smtClean="0"/>
              <a:t>lessor’s</a:t>
            </a:r>
            <a:r>
              <a:rPr lang="en-US" sz="2000" dirty="0" smtClean="0"/>
              <a:t> net investment in the finance lease. Lease payments relating to the period, excluding costs for services, are applied against the gross</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Finance leases - financial statements of </a:t>
            </a:r>
            <a:r>
              <a:rPr lang="en-US" sz="4000" u="dotted" dirty="0" err="1" smtClean="0">
                <a:latin typeface="Verdana" pitchFamily="34" charset="0"/>
                <a:ea typeface="Verdana" pitchFamily="34" charset="0"/>
                <a:cs typeface="Verdana" pitchFamily="34" charset="0"/>
              </a:rPr>
              <a:t>lessors</a:t>
            </a:r>
            <a:endParaRPr lang="en-US" sz="4000" u="dotted"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indent="1588">
              <a:buNone/>
            </a:pPr>
            <a:r>
              <a:rPr lang="en-US" sz="2000" dirty="0" smtClean="0"/>
              <a:t>investment in the lease to reduce both the principal and the unearned finance income. If there is an indication that the estimated unguaranteed residual value used in computing the </a:t>
            </a:r>
            <a:r>
              <a:rPr lang="en-US" sz="2000" dirty="0" err="1" smtClean="0"/>
              <a:t>lessor’s</a:t>
            </a:r>
            <a:r>
              <a:rPr lang="en-US" sz="2000" dirty="0" smtClean="0"/>
              <a:t> gross investment in the lease has changed significantly, the income allocation over the lease term is revised, and any reduction in respect of amounts accrued is recognized immediately in profit or loss.</a:t>
            </a:r>
          </a:p>
          <a:p>
            <a:r>
              <a:rPr lang="en-US" sz="2000" dirty="0" smtClean="0"/>
              <a:t>A finance lease of an asset by a manufacturer or dealer </a:t>
            </a:r>
            <a:r>
              <a:rPr lang="en-US" sz="2000" dirty="0" err="1" smtClean="0"/>
              <a:t>lessor</a:t>
            </a:r>
            <a:r>
              <a:rPr lang="en-US" sz="2000" dirty="0" smtClean="0"/>
              <a:t> gives rise to two types of income:</a:t>
            </a:r>
          </a:p>
          <a:p>
            <a:pPr marL="1027113" indent="-457200" defTabSz="1258888">
              <a:buSzPct val="75000"/>
              <a:buFont typeface="+mj-lt"/>
              <a:buAutoNum type="alphaLcParenR"/>
            </a:pPr>
            <a:r>
              <a:rPr lang="en-US" sz="2000" dirty="0" smtClean="0"/>
              <a:t>profit or loss equivalent to the profit or loss resulting from an outright sale of the asset being leased, at normal selling prices, reflecting any applicable volume or trade discounts, and</a:t>
            </a:r>
          </a:p>
          <a:p>
            <a:pPr marL="1027113" indent="-457200" defTabSz="1258888">
              <a:buSzPct val="75000"/>
              <a:buFont typeface="+mj-lt"/>
              <a:buAutoNum type="alphaLcParenR"/>
            </a:pPr>
            <a:r>
              <a:rPr lang="en-US" sz="2000" dirty="0" smtClean="0"/>
              <a:t>finance income over the lease term.</a:t>
            </a:r>
          </a:p>
          <a:p>
            <a:endParaRPr lang="en-US" dirty="0"/>
          </a:p>
        </p:txBody>
      </p:sp>
      <p:sp>
        <p:nvSpPr>
          <p:cNvPr id="4" name="Дата 3"/>
          <p:cNvSpPr>
            <a:spLocks noGrp="1"/>
          </p:cNvSpPr>
          <p:nvPr>
            <p:ph type="dt" sz="half" idx="10"/>
          </p:nvPr>
        </p:nvSpPr>
        <p:spPr/>
        <p:txBody>
          <a:bodyPr/>
          <a:lstStyle/>
          <a:p>
            <a:pPr>
              <a:defRPr/>
            </a:pPr>
            <a:r>
              <a:rPr lang="en-US" altLang="en-US" dirty="0" smtClean="0"/>
              <a:t>Oct 14,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232</TotalTime>
  <Words>2174</Words>
  <Application>Microsoft Office PowerPoint</Application>
  <PresentationFormat>Экран (4:3)</PresentationFormat>
  <Paragraphs>113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Тема1</vt:lpstr>
      <vt:lpstr>Accounting (Basics) - Lecture 5  Lease</vt:lpstr>
      <vt:lpstr>Contents</vt:lpstr>
      <vt:lpstr>Classification of leases</vt:lpstr>
      <vt:lpstr>Classification of leases</vt:lpstr>
      <vt:lpstr>Classification of leases</vt:lpstr>
      <vt:lpstr>Finance leases - financial statements of lessees</vt:lpstr>
      <vt:lpstr>Finance leases - financial statements of lessees</vt:lpstr>
      <vt:lpstr>Finance leases - financial statements of lessors</vt:lpstr>
      <vt:lpstr>Finance leases - financial statements of lessors</vt:lpstr>
      <vt:lpstr>Finance leases - financial statements of lessors</vt:lpstr>
      <vt:lpstr>Finance leases - financial statements of lessors</vt:lpstr>
      <vt:lpstr>Operating leases - financial statements of lessees</vt:lpstr>
      <vt:lpstr>Operating leases - financial statements of lessees</vt:lpstr>
      <vt:lpstr>Operating leases - financial statements of lessors</vt:lpstr>
      <vt:lpstr>Operating leases - financial statements of lessors</vt:lpstr>
      <vt:lpstr>Operating leases - financial statements of lessors</vt:lpstr>
      <vt:lpstr>Sale and leaseback transactions</vt:lpstr>
      <vt:lpstr>Sale and leaseback transactions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30</cp:revision>
  <dcterms:created xsi:type="dcterms:W3CDTF">2014-08-29T06:21:19Z</dcterms:created>
  <dcterms:modified xsi:type="dcterms:W3CDTF">2014-10-14T08:50:42Z</dcterms:modified>
</cp:coreProperties>
</file>