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76" r:id="rId4"/>
    <p:sldId id="273" r:id="rId5"/>
    <p:sldId id="258" r:id="rId6"/>
    <p:sldId id="261" r:id="rId7"/>
    <p:sldId id="274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FF9933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590" autoAdjust="0"/>
  </p:normalViewPr>
  <p:slideViewPr>
    <p:cSldViewPr>
      <p:cViewPr varScale="1">
        <p:scale>
          <a:sx n="67" d="100"/>
          <a:sy n="67" d="100"/>
        </p:scale>
        <p:origin x="-6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>
                <a:gd name="T0" fmla="*/ 144 w 1000"/>
                <a:gd name="T1" fmla="*/ 913 h 1000"/>
                <a:gd name="T2" fmla="*/ 0 w 1000"/>
                <a:gd name="T3" fmla="*/ 913 h 1000"/>
                <a:gd name="T4" fmla="*/ 0 w 1000"/>
                <a:gd name="T5" fmla="*/ 0 h 1000"/>
                <a:gd name="T6" fmla="*/ 144 w 1000"/>
                <a:gd name="T7" fmla="*/ 0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>
                <a:gd name="T0" fmla="*/ 0 w 1000"/>
                <a:gd name="T1" fmla="*/ 0 h 1000"/>
                <a:gd name="T2" fmla="*/ 165 w 1000"/>
                <a:gd name="T3" fmla="*/ 0 h 1000"/>
                <a:gd name="T4" fmla="*/ 165 w 1000"/>
                <a:gd name="T5" fmla="*/ 864 h 1000"/>
                <a:gd name="T6" fmla="*/ 0 w 1000"/>
                <a:gd name="T7" fmla="*/ 864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86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2868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166205-1FC7-4D99-B8B3-81E7F0B85C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2195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29A2E-DD68-4236-B7B8-EF06A2833D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731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39F6E-BBBF-4A71-8DD2-2489CE7818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663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FBC92-7BEA-4E84-9BFF-C3FD42EC74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731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86F49-DC0D-4CD7-95E8-16171D6F98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117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3F3C8-8E16-4BCC-A8E8-243258CC07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055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D5E8E-0F4C-40BB-87B5-ED29C96A66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477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DE823-F8B9-49A2-9B10-BFB7D63FA9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420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08B43-7229-4BCE-BDF7-D0E7D7227A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7048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C71E31-6F2B-4E6C-92A5-FDC374D3F4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17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00E1F-3FEE-45E0-AD50-260E0BF3DC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2075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18E411A2-7106-4738-B358-AB2E1E96B3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3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>
              <a:gd name="T0" fmla="*/ 152400 w 1000"/>
              <a:gd name="T1" fmla="*/ 1066800 h 1000"/>
              <a:gd name="T2" fmla="*/ 0 w 1000"/>
              <a:gd name="T3" fmla="*/ 1066800 h 1000"/>
              <a:gd name="T4" fmla="*/ 0 w 1000"/>
              <a:gd name="T5" fmla="*/ 0 h 1000"/>
              <a:gd name="T6" fmla="*/ 152400 w 1000"/>
              <a:gd name="T7" fmla="*/ 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4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>
              <a:gd name="T0" fmla="*/ 0 w 1000"/>
              <a:gd name="T1" fmla="*/ 0 h 1000"/>
              <a:gd name="T2" fmla="*/ 152400 w 1000"/>
              <a:gd name="T3" fmla="*/ 0 h 1000"/>
              <a:gd name="T4" fmla="*/ 152400 w 1000"/>
              <a:gd name="T5" fmla="*/ 1073150 h 1000"/>
              <a:gd name="T6" fmla="*/ 0 w 1000"/>
              <a:gd name="T7" fmla="*/ 107315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612900"/>
            <a:ext cx="7086600" cy="124301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IAS 2</a:t>
            </a:r>
            <a:endParaRPr lang="fr-FR" sz="3200" b="1" smtClean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sz="4800" b="1" smtClean="0"/>
              <a:t>ZÁSOBY</a:t>
            </a:r>
            <a:endParaRPr lang="fr-FR" sz="4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Náklady na přeměnu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  <a:buFont typeface="Wingdings" pitchFamily="2" charset="2"/>
              <a:buNone/>
            </a:pPr>
            <a:r>
              <a:rPr lang="cs-CZ" smtClean="0"/>
              <a:t>=</a:t>
            </a:r>
            <a:r>
              <a:rPr lang="cs-CZ" smtClean="0">
                <a:solidFill>
                  <a:srgbClr val="FFCC00"/>
                </a:solidFill>
              </a:rPr>
              <a:t> </a:t>
            </a:r>
            <a:r>
              <a:rPr lang="cs-CZ" smtClean="0"/>
              <a:t>náklady přímo související s jednotkou výroby: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mtClean="0"/>
              <a:t>přímé osobní náklady,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mtClean="0"/>
              <a:t>fixní a variabilní výrobní režie, která vznikla v souvislosti s přeměnou materiálu na hotové výrobky,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mtClean="0"/>
              <a:t>náklady sdružené výroby minus čistá realizovaná hodnota vedlejších produktů.</a:t>
            </a:r>
            <a:endParaRPr lang="fr-FR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chemeClr val="tx1"/>
                </a:solidFill>
              </a:rPr>
              <a:t>Ostatní náklady na pořízení</a:t>
            </a:r>
            <a:endParaRPr lang="fr-FR" sz="3600" b="1" smtClean="0">
              <a:solidFill>
                <a:schemeClr val="tx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b="1" smtClean="0">
              <a:solidFill>
                <a:srgbClr val="FFCC00"/>
              </a:solidFill>
            </a:endParaRP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Zahrnují se do ocenění zásob v případě, že byly vynaloženy </a:t>
            </a:r>
            <a:r>
              <a:rPr lang="cs-CZ" u="sng" smtClean="0"/>
              <a:t>v souvislosti s</a:t>
            </a:r>
            <a:r>
              <a:rPr lang="cs-CZ" smtClean="0"/>
              <a:t> </a:t>
            </a:r>
            <a:r>
              <a:rPr lang="cs-CZ" u="sng" smtClean="0"/>
              <a:t>uvedením zásob</a:t>
            </a:r>
            <a:r>
              <a:rPr lang="cs-CZ" smtClean="0"/>
              <a:t> na současní místo a do současného stavu.</a:t>
            </a:r>
          </a:p>
          <a:p>
            <a:pPr eaLnBrk="1" hangingPunct="1"/>
            <a:endParaRPr lang="fr-FR" b="1" smtClean="0">
              <a:solidFill>
                <a:srgbClr val="FFCC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chemeClr val="tx1"/>
                </a:solidFill>
              </a:rPr>
              <a:t>Do ocenění zásob se nezahrnují</a:t>
            </a:r>
            <a:endParaRPr lang="fr-FR" sz="3600" b="1" smtClean="0">
              <a:solidFill>
                <a:schemeClr val="tx1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mtClean="0"/>
              <a:t>Neobvykle vynaložené práce, velké množství odpadu.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mtClean="0"/>
              <a:t>Náklady na skladování, které není nutné ve výrobním procesu.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mtClean="0"/>
              <a:t>Správní režie které nepřispívají k uvedení zásob na jejich současné místo a do současného stavu.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mtClean="0"/>
              <a:t>Náklady na prodej.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endParaRPr lang="fr-FR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2800" b="1" smtClean="0">
                <a:solidFill>
                  <a:schemeClr val="tx1"/>
                </a:solidFill>
              </a:rPr>
              <a:t>Techniky ocenění pořizovacích nákladů</a:t>
            </a:r>
            <a:endParaRPr lang="fr-FR" sz="2800" b="1" smtClean="0">
              <a:solidFill>
                <a:schemeClr val="tx1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b="1" smtClean="0">
              <a:solidFill>
                <a:srgbClr val="FFCC00"/>
              </a:solidFill>
            </a:endParaRP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Metoda standardních nákladů.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Metoda maloobchodního prodeje.</a:t>
            </a:r>
          </a:p>
          <a:p>
            <a:pPr eaLnBrk="1" hangingPunct="1"/>
            <a:endParaRPr lang="fr-FR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Nákladové vzorce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Metoda váženého aritmetického průměru.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Metoda FIFO.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Individuální pořizovací náklady.</a:t>
            </a:r>
            <a:endParaRPr lang="fr-FR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tx1"/>
                </a:solidFill>
              </a:rPr>
              <a:t>Uznání nákladů ovlivňujících zisk</a:t>
            </a:r>
            <a:endParaRPr lang="fr-FR" sz="3200" b="1" smtClean="0">
              <a:solidFill>
                <a:schemeClr val="tx1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endParaRPr lang="cs-CZ" smtClean="0"/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Účetní hodnota prodaných zásob </a:t>
            </a:r>
            <a:r>
              <a:rPr lang="cs-CZ" u="sng" smtClean="0"/>
              <a:t>ovlivňuje zisk v období</a:t>
            </a:r>
            <a:r>
              <a:rPr lang="cs-CZ" smtClean="0"/>
              <a:t>, v němž jsou uznány související výnosy.</a:t>
            </a:r>
            <a:endParaRPr lang="fr-FR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2400" b="1" smtClean="0">
                <a:solidFill>
                  <a:schemeClr val="tx1"/>
                </a:solidFill>
              </a:rPr>
              <a:t>Zveřejňování údajů o zásobách</a:t>
            </a:r>
            <a:endParaRPr lang="fr-FR" sz="2400" b="1" smtClean="0">
              <a:solidFill>
                <a:schemeClr val="tx1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sz="2400" smtClean="0"/>
              <a:t>Účetní pravidla užitá pro ocenění zásob včetně použitých nákladových vzorců.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400" smtClean="0"/>
              <a:t>Celková účetní hodnota zásob a výše jednotlivých skupin zásob, v členění vhodném pro podnik.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400" smtClean="0"/>
              <a:t>Celková výše zásob, oceněná v čisté realizovatelné hodnotě.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400" smtClean="0"/>
              <a:t>Výše storen všech snížení ocenění, která byla uznána jako zvýšení zisku v období, kdy se projevila.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400" smtClean="0"/>
              <a:t>Okolnosti, které vedly ke stornům snížení zásob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400" smtClean="0"/>
              <a:t>Účetní ocenění zásob daných do zástavy.</a:t>
            </a:r>
          </a:p>
          <a:p>
            <a:pPr eaLnBrk="1" hangingPunct="1"/>
            <a:endParaRPr lang="fr-FR" sz="24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Cíl standardu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989138"/>
            <a:ext cx="76612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smtClean="0">
              <a:solidFill>
                <a:srgbClr val="FFCC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Stanovit způsob </a:t>
            </a:r>
            <a:r>
              <a:rPr lang="cs-CZ" u="sng" smtClean="0"/>
              <a:t>účetního zobrazení zásob</a:t>
            </a:r>
            <a:r>
              <a:rPr lang="cs-CZ" smtClean="0"/>
              <a:t> v systému historických nákladů.</a:t>
            </a:r>
            <a:endParaRPr lang="fr-FR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Rozsah působnosti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  <a:buFont typeface="Wingdings" pitchFamily="2" charset="2"/>
              <a:buNone/>
            </a:pPr>
            <a:r>
              <a:rPr lang="cs-CZ" smtClean="0"/>
              <a:t>Standard se používá pro zobrazení zásob s výjimkou: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nedokončené výroby vznikají na základě dlouhodobých smluv (IAS 11),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finančních nástrojů,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zásob výrobců živého inventáře, zemědělských a lesních produktů atd.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Definice zásob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sz="2800" smtClean="0"/>
              <a:t>Aktiva, držená za </a:t>
            </a:r>
            <a:r>
              <a:rPr lang="cs-CZ" sz="2800" u="sng" smtClean="0"/>
              <a:t>účelem prodeje</a:t>
            </a:r>
            <a:r>
              <a:rPr lang="cs-CZ" sz="2800" smtClean="0"/>
              <a:t> v běžném podnikání.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800" smtClean="0"/>
              <a:t>Ve </a:t>
            </a:r>
            <a:r>
              <a:rPr lang="cs-CZ" sz="2800" u="sng" smtClean="0"/>
              <a:t>výrobním procesu</a:t>
            </a:r>
            <a:r>
              <a:rPr lang="cs-CZ" sz="2800" smtClean="0"/>
              <a:t> určená k prodeji.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800" smtClean="0"/>
              <a:t>Ve formě materiálu nebo obdobných dodávek, které se spotřebují ve výrobním procesu nebo při </a:t>
            </a:r>
            <a:r>
              <a:rPr lang="cs-CZ" sz="2800" u="sng" smtClean="0"/>
              <a:t>poskytování služeb</a:t>
            </a:r>
            <a:r>
              <a:rPr lang="cs-CZ" sz="2800" smtClean="0"/>
              <a:t>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800" smtClean="0"/>
              <a:t>Zboží zakoupené </a:t>
            </a:r>
            <a:r>
              <a:rPr lang="cs-CZ" sz="2800" u="sng" smtClean="0"/>
              <a:t>k dalšímu prodeji</a:t>
            </a:r>
            <a:r>
              <a:rPr lang="cs-CZ" sz="2800" smtClean="0"/>
              <a:t>, pozemky a jiný majetek určený k prodeji, hotové výrobky.</a:t>
            </a:r>
            <a:endParaRPr lang="fr-FR" sz="28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Obvyklé členění zásob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Obchodní zboží.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Výrobní zásoby.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Materiál.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Nedokončená výroba. 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Výrobky.</a:t>
            </a:r>
            <a:endParaRPr lang="fr-FR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1143000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Oceňování zásob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b="1" smtClean="0">
              <a:solidFill>
                <a:srgbClr val="FFCC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Na nižší z úrovně nákladů na jejich pořízení a čisté realizovatelné hodnoty.</a:t>
            </a:r>
            <a:endParaRPr lang="fr-FR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tx1"/>
                </a:solidFill>
              </a:rPr>
              <a:t>Čistá realizovatelná hodnota</a:t>
            </a:r>
            <a:endParaRPr lang="fr-FR" sz="3200" b="1" smtClean="0">
              <a:solidFill>
                <a:schemeClr val="tx1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mtClean="0"/>
              <a:t>Odhadnutá </a:t>
            </a:r>
            <a:r>
              <a:rPr lang="cs-CZ" u="sng" smtClean="0"/>
              <a:t>prodejní cena</a:t>
            </a:r>
            <a:r>
              <a:rPr lang="cs-CZ" smtClean="0"/>
              <a:t> v běžném podnikání, </a:t>
            </a:r>
            <a:r>
              <a:rPr lang="cs-CZ" u="sng" smtClean="0"/>
              <a:t>snížená</a:t>
            </a:r>
            <a:r>
              <a:rPr lang="cs-CZ" smtClean="0"/>
              <a:t> o odhadnuté náklady na dokončení a odhadované náklady nutné k uskutečnění prodeje.</a:t>
            </a:r>
            <a:endParaRPr lang="fr-FR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tx1"/>
                </a:solidFill>
              </a:rPr>
              <a:t>Náklady na pořízení zásob</a:t>
            </a:r>
            <a:endParaRPr lang="fr-FR" sz="3200" b="1" smtClean="0">
              <a:solidFill>
                <a:schemeClr val="tx1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mtClean="0"/>
              <a:t>=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Náklady na nákup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 + náklady na přeměnu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smtClean="0"/>
              <a:t>+ ostatní náklady vynaložené s uvedením zásob na jejich současní místo a do současného stavu.</a:t>
            </a:r>
            <a:endParaRPr lang="fr-FR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Náklady na nákup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800" smtClean="0"/>
              <a:t>=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800" smtClean="0"/>
              <a:t>cena pořízení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800" smtClean="0"/>
              <a:t>+ dovozní cla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800" smtClean="0"/>
              <a:t>+ daně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800" smtClean="0"/>
              <a:t>+ doprava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800" smtClean="0"/>
              <a:t>+ manipulace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800" smtClean="0"/>
              <a:t>+ ostatní náklady přímo přiřaditelné pořízení zboží, materiálu a služeb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800" smtClean="0"/>
              <a:t>- obchodní srážky a slevy</a:t>
            </a:r>
            <a:endParaRPr lang="fr-FR" sz="28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sy">
  <a:themeElements>
    <a:clrScheme name="Osy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Os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sy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y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y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353</TotalTime>
  <Words>455</Words>
  <Application>Microsoft Office PowerPoint</Application>
  <PresentationFormat>Předvádění na obrazovce (4:3)</PresentationFormat>
  <Paragraphs>71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Wingdings</vt:lpstr>
      <vt:lpstr>Calibri</vt:lpstr>
      <vt:lpstr>Times New Roman</vt:lpstr>
      <vt:lpstr>Osy</vt:lpstr>
      <vt:lpstr>IAS 2</vt:lpstr>
      <vt:lpstr>Cíl standardu</vt:lpstr>
      <vt:lpstr>Rozsah působnosti</vt:lpstr>
      <vt:lpstr>Definice zásob</vt:lpstr>
      <vt:lpstr>Obvyklé členění zásob</vt:lpstr>
      <vt:lpstr>Oceňování zásob</vt:lpstr>
      <vt:lpstr>Čistá realizovatelná hodnota</vt:lpstr>
      <vt:lpstr>Náklady na pořízení zásob</vt:lpstr>
      <vt:lpstr>Náklady na nákup</vt:lpstr>
      <vt:lpstr>Náklady na přeměnu</vt:lpstr>
      <vt:lpstr>Ostatní náklady na pořízení</vt:lpstr>
      <vt:lpstr>Do ocenění zásob se nezahrnují</vt:lpstr>
      <vt:lpstr>Techniky ocenění pořizovacích nákladů</vt:lpstr>
      <vt:lpstr>Nákladové vzorce</vt:lpstr>
      <vt:lpstr>Uznání nákladů ovlivňujících zisk</vt:lpstr>
      <vt:lpstr>Zveřejňování údajů o zásobách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IAS 2</dc:title>
  <dc:subject>Zásoby</dc:subject>
  <dc:creator>Eva Hýblová</dc:creator>
  <cp:lastModifiedBy>Your User Name</cp:lastModifiedBy>
  <cp:revision>16</cp:revision>
  <dcterms:created xsi:type="dcterms:W3CDTF">2001-11-01T15:05:42Z</dcterms:created>
  <dcterms:modified xsi:type="dcterms:W3CDTF">2011-09-19T11:53:32Z</dcterms:modified>
</cp:coreProperties>
</file>