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6" r:id="rId4"/>
    <p:sldId id="273" r:id="rId5"/>
    <p:sldId id="258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0" autoAdjust="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166205-1FC7-4D99-B8B3-81E7F0B85C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19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9A2E-DD68-4236-B7B8-EF06A2833D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3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39F6E-BBBF-4A71-8DD2-2489CE7818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6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BC92-7BEA-4E84-9BFF-C3FD42EC74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73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86F49-DC0D-4CD7-95E8-16171D6F98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1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3F3C8-8E16-4BCC-A8E8-243258CC07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55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D5E8E-0F4C-40BB-87B5-ED29C96A6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47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DE823-F8B9-49A2-9B10-BFB7D63FA9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42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08B43-7229-4BCE-BDF7-D0E7D7227A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04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71E31-6F2B-4E6C-92A5-FDC374D3F4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17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00E1F-3FEE-45E0-AD50-260E0BF3D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07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18E411A2-7106-4738-B358-AB2E1E96B3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 2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4800" b="1" smtClean="0"/>
              <a:t>ZÁSOBY</a:t>
            </a:r>
            <a:endParaRPr lang="fr-FR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Náklady na přeměnu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mtClean="0"/>
              <a:t>=</a:t>
            </a:r>
            <a:r>
              <a:rPr lang="cs-CZ" smtClean="0">
                <a:solidFill>
                  <a:srgbClr val="FFCC00"/>
                </a:solidFill>
              </a:rPr>
              <a:t> </a:t>
            </a:r>
            <a:r>
              <a:rPr lang="cs-CZ" smtClean="0"/>
              <a:t>náklady přímo související s jednotkou výroby: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přímé osobní náklady,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fixní a variabilní výrobní režie, která vznikla v souvislosti s přeměnou materiálu na hotové výrobky,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náklady sdružené výroby minus čistá realizovaná hodnota vedlejších produktů.</a:t>
            </a:r>
            <a:endParaRPr lang="fr-F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Ostatní náklady na pořízení</a:t>
            </a:r>
            <a:endParaRPr lang="fr-FR" sz="3600" b="1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>
              <a:solidFill>
                <a:srgbClr val="FFCC00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Zahrnují se do ocenění zásob v případě, že byly vynaloženy </a:t>
            </a:r>
            <a:r>
              <a:rPr lang="cs-CZ" u="sng" smtClean="0"/>
              <a:t>v souvislosti s</a:t>
            </a:r>
            <a:r>
              <a:rPr lang="cs-CZ" smtClean="0"/>
              <a:t> </a:t>
            </a:r>
            <a:r>
              <a:rPr lang="cs-CZ" u="sng" smtClean="0"/>
              <a:t>uvedením zásob</a:t>
            </a:r>
            <a:r>
              <a:rPr lang="cs-CZ" smtClean="0"/>
              <a:t> na současní místo a do současného stavu.</a:t>
            </a:r>
          </a:p>
          <a:p>
            <a:pPr eaLnBrk="1" hangingPunct="1"/>
            <a:endParaRPr lang="fr-FR" b="1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Do ocenění zásob se nezahrnují</a:t>
            </a:r>
            <a:endParaRPr lang="fr-FR" sz="3600" b="1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Neobvykle vynaložené práce, velké množství odpadu.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Náklady na skladování, které není nutné ve výrobním procesu.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Správní režie které nepřispívají k uvedení zásob na jejich současné místo a do současného stavu.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Náklady na prodej.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endParaRPr lang="fr-F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Techniky ocenění pořizovacích nákladů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>
              <a:solidFill>
                <a:srgbClr val="FFCC00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Metoda standardních nákladů.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Metoda maloobchodního prodeje.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Nákladové vzorce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Metoda váženého aritmetického průměru.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Metoda FIFO.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Individuální pořizovací náklady.</a:t>
            </a:r>
            <a:endParaRPr lang="fr-F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Uznání nákladů ovlivňujících zisk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endParaRPr lang="cs-CZ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Účetní hodnota prodaných zásob </a:t>
            </a:r>
            <a:r>
              <a:rPr lang="cs-CZ" u="sng" smtClean="0"/>
              <a:t>ovlivňuje zisk v období</a:t>
            </a:r>
            <a:r>
              <a:rPr lang="cs-CZ" smtClean="0"/>
              <a:t>, v němž jsou uznány související výnosy.</a:t>
            </a:r>
            <a:endParaRPr lang="fr-FR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Zveřejňování údajů o zásobách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Účetní pravidla užitá pro ocenění zásob včetně použitých nákladových vzorců.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Celková účetní hodnota zásob a výše jednotlivých skupin zásob, v členění vhodném pro podnik.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Celková výše zásob, oceněná v čisté realizovatelné hodnotě.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Výše storen všech snížení ocenění, která byla uznána jako zvýšení zisku v období, kdy se projevila.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Okolnosti, které vedly ke stornům snížení zásob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Účetní ocenění zásob daných do zástavy.</a:t>
            </a:r>
          </a:p>
          <a:p>
            <a:pPr eaLnBrk="1" hangingPunct="1"/>
            <a:endParaRPr lang="fr-FR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6612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FFCC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Stanovit způsob </a:t>
            </a:r>
            <a:r>
              <a:rPr lang="cs-CZ" u="sng" smtClean="0"/>
              <a:t>účetního zobrazení zásob</a:t>
            </a:r>
            <a:r>
              <a:rPr lang="cs-CZ" smtClean="0"/>
              <a:t> v systému historických nákladů.</a:t>
            </a:r>
            <a:endParaRPr lang="fr-F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Rozsah působnosti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mtClean="0"/>
              <a:t>Standard se používá pro zobrazení zásob s výjimkou: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nedokončené výroby vznikají na základě dlouhodobých smluv (IAS 11),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finančních nástrojů,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zásob výrobců živého inventáře, zemědělských a lesních produktů atd.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zásob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Aktiva, držená za </a:t>
            </a:r>
            <a:r>
              <a:rPr lang="cs-CZ" sz="2800" u="sng" smtClean="0"/>
              <a:t>účelem prodeje</a:t>
            </a:r>
            <a:r>
              <a:rPr lang="cs-CZ" sz="2800" smtClean="0"/>
              <a:t> v běžném podnikání.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Ve </a:t>
            </a:r>
            <a:r>
              <a:rPr lang="cs-CZ" sz="2800" u="sng" smtClean="0"/>
              <a:t>výrobním procesu</a:t>
            </a:r>
            <a:r>
              <a:rPr lang="cs-CZ" sz="2800" smtClean="0"/>
              <a:t> určená k prodeji.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Ve formě materiálu nebo obdobných dodávek, které se spotřebují ve výrobním procesu nebo při </a:t>
            </a:r>
            <a:r>
              <a:rPr lang="cs-CZ" sz="2800" u="sng" smtClean="0"/>
              <a:t>poskytování služeb</a:t>
            </a:r>
            <a:r>
              <a:rPr lang="cs-CZ" sz="2800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Zboží zakoupené </a:t>
            </a:r>
            <a:r>
              <a:rPr lang="cs-CZ" sz="2800" u="sng" smtClean="0"/>
              <a:t>k dalšímu prodeji</a:t>
            </a:r>
            <a:r>
              <a:rPr lang="cs-CZ" sz="2800" smtClean="0"/>
              <a:t>, pozemky a jiný majetek určený k prodeji, hotové výrobky.</a:t>
            </a:r>
            <a:endParaRPr lang="fr-FR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Obvyklé členění zásob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Obchodní zboží.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Výrobní zásoby.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Materiál.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Nedokončená výroba. 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Výrobky.</a:t>
            </a:r>
            <a:endParaRPr lang="fr-F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Oceňování zásob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>
              <a:solidFill>
                <a:srgbClr val="FFCC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Na nižší z úrovně nákladů na jejich pořízení a čisté realizovatelné hodnoty.</a:t>
            </a:r>
            <a:endParaRPr lang="fr-F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Čistá realizovatelná hodnota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Odhadnutá </a:t>
            </a:r>
            <a:r>
              <a:rPr lang="cs-CZ" u="sng" smtClean="0"/>
              <a:t>prodejní cena</a:t>
            </a:r>
            <a:r>
              <a:rPr lang="cs-CZ" smtClean="0"/>
              <a:t> v běžném podnikání, </a:t>
            </a:r>
            <a:r>
              <a:rPr lang="cs-CZ" u="sng" smtClean="0"/>
              <a:t>snížená</a:t>
            </a:r>
            <a:r>
              <a:rPr lang="cs-CZ" smtClean="0"/>
              <a:t> o odhadnuté náklady na dokončení a odhadované náklady nutné k uskutečnění prodeje.</a:t>
            </a:r>
            <a:endParaRPr lang="fr-F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Náklady na pořízení zásob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=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Náklady na nákup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+ náklady na přeměnu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/>
              <a:t>+ ostatní náklady vynaložené s uvedením zásob na jejich současní místo a do současného stavu.</a:t>
            </a:r>
            <a:endParaRPr lang="fr-F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Náklady na nákup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=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cena pořízení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+ dovozní cla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+ daně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+ doprava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+ manipulace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+ ostatní náklady přímo přiřaditelné pořízení zboží, materiálu a služeb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- obchodní srážky a slevy</a:t>
            </a:r>
            <a:endParaRPr lang="fr-FR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353</TotalTime>
  <Words>455</Words>
  <Application>Microsoft Office PowerPoint</Application>
  <PresentationFormat>Předvádění na obrazovce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Wingdings</vt:lpstr>
      <vt:lpstr>Calibri</vt:lpstr>
      <vt:lpstr>Times New Roman</vt:lpstr>
      <vt:lpstr>Osy</vt:lpstr>
      <vt:lpstr>IAS 2</vt:lpstr>
      <vt:lpstr>Cíl standardu</vt:lpstr>
      <vt:lpstr>Rozsah působnosti</vt:lpstr>
      <vt:lpstr>Definice zásob</vt:lpstr>
      <vt:lpstr>Obvyklé členění zásob</vt:lpstr>
      <vt:lpstr>Oceňování zásob</vt:lpstr>
      <vt:lpstr>Čistá realizovatelná hodnota</vt:lpstr>
      <vt:lpstr>Náklady na pořízení zásob</vt:lpstr>
      <vt:lpstr>Náklady na nákup</vt:lpstr>
      <vt:lpstr>Náklady na přeměnu</vt:lpstr>
      <vt:lpstr>Ostatní náklady na pořízení</vt:lpstr>
      <vt:lpstr>Do ocenění zásob se nezahrnují</vt:lpstr>
      <vt:lpstr>Techniky ocenění pořizovacích nákladů</vt:lpstr>
      <vt:lpstr>Nákladové vzorce</vt:lpstr>
      <vt:lpstr>Uznání nákladů ovlivňujících zisk</vt:lpstr>
      <vt:lpstr>Zveřejňování údajů o zásobách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2</dc:title>
  <dc:subject>Zásoby</dc:subject>
  <dc:creator>Eva Hýblová</dc:creator>
  <cp:lastModifiedBy>Your User Name</cp:lastModifiedBy>
  <cp:revision>16</cp:revision>
  <dcterms:created xsi:type="dcterms:W3CDTF">2001-11-01T15:05:42Z</dcterms:created>
  <dcterms:modified xsi:type="dcterms:W3CDTF">2011-09-19T11:53:32Z</dcterms:modified>
</cp:coreProperties>
</file>