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72" r:id="rId10"/>
    <p:sldId id="266" r:id="rId11"/>
    <p:sldId id="273" r:id="rId12"/>
    <p:sldId id="267" r:id="rId13"/>
    <p:sldId id="271" r:id="rId14"/>
    <p:sldId id="270" r:id="rId15"/>
  </p:sldIdLst>
  <p:sldSz cx="9144000" cy="6858000" type="screen4x3"/>
  <p:notesSz cx="666273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933"/>
    <a:srgbClr val="FFCC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9" autoAdjust="0"/>
  </p:normalViewPr>
  <p:slideViewPr>
    <p:cSldViewPr>
      <p:cViewPr varScale="1">
        <p:scale>
          <a:sx n="84" d="100"/>
          <a:sy n="84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42975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2613823-276A-4FD6-8908-5CEDB930E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41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9313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8473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42975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AD6963B-FB62-49B4-9312-25D3AC7DE2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3EE2E7-1E6D-4F9A-BFD1-9B1D4718237B}" type="slidenum">
              <a:rPr lang="cs-CZ">
                <a:latin typeface="Times New Roman" pitchFamily="18" charset="0"/>
              </a:rPr>
              <a:pPr eaLnBrk="1" hangingPunct="1"/>
              <a:t>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4F6598-44F1-4152-B8F7-3E4F6F0F7959}" type="slidenum">
              <a:rPr lang="cs-CZ">
                <a:latin typeface="Times New Roman" pitchFamily="18" charset="0"/>
              </a:rPr>
              <a:pPr eaLnBrk="1" hangingPunct="1"/>
              <a:t>10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669F12-9001-45B1-A8D6-FFD563AB68B7}" type="slidenum">
              <a:rPr lang="cs-CZ">
                <a:latin typeface="Times New Roman" pitchFamily="18" charset="0"/>
              </a:rPr>
              <a:pPr eaLnBrk="1" hangingPunct="1"/>
              <a:t>12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D99EF3-264E-4C61-925B-CF7CA965CF65}" type="slidenum">
              <a:rPr lang="cs-CZ">
                <a:latin typeface="Times New Roman" pitchFamily="18" charset="0"/>
              </a:rPr>
              <a:pPr eaLnBrk="1" hangingPunct="1"/>
              <a:t>13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223346-47E4-4EA6-829D-35C4FE9D001A}" type="slidenum">
              <a:rPr lang="cs-CZ">
                <a:latin typeface="Times New Roman" pitchFamily="18" charset="0"/>
              </a:rPr>
              <a:pPr eaLnBrk="1" hangingPunct="1"/>
              <a:t>14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947E28-B1F9-45CE-AE4D-866C0F1C3287}" type="slidenum">
              <a:rPr lang="cs-CZ">
                <a:latin typeface="Times New Roman" pitchFamily="18" charset="0"/>
              </a:rPr>
              <a:pPr eaLnBrk="1" hangingPunct="1"/>
              <a:t>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F98D1B-8F6F-45C1-ABFA-FF15747A5BF9}" type="slidenum">
              <a:rPr lang="cs-CZ">
                <a:latin typeface="Times New Roman" pitchFamily="18" charset="0"/>
              </a:rPr>
              <a:pPr eaLnBrk="1" hangingPunct="1"/>
              <a:t>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124268-F37D-4F74-A29E-DCD704565531}" type="slidenum">
              <a:rPr lang="cs-CZ">
                <a:latin typeface="Times New Roman" pitchFamily="18" charset="0"/>
              </a:rPr>
              <a:pPr eaLnBrk="1" hangingPunct="1"/>
              <a:t>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3AEECA-F3E6-4BFE-9E69-C230C7FB64A5}" type="slidenum">
              <a:rPr lang="cs-CZ">
                <a:latin typeface="Times New Roman" pitchFamily="18" charset="0"/>
              </a:rPr>
              <a:pPr eaLnBrk="1" hangingPunct="1"/>
              <a:t>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01BB4C-2F19-4CA3-AAB9-B7DF68E2EB76}" type="slidenum">
              <a:rPr lang="cs-CZ">
                <a:latin typeface="Times New Roman" pitchFamily="18" charset="0"/>
              </a:rPr>
              <a:pPr eaLnBrk="1" hangingPunct="1"/>
              <a:t>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AC0216-FEA4-4037-84CA-EF281EAD5E28}" type="slidenum">
              <a:rPr lang="cs-CZ">
                <a:latin typeface="Times New Roman" pitchFamily="18" charset="0"/>
              </a:rPr>
              <a:pPr eaLnBrk="1" hangingPunct="1"/>
              <a:t>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B27DA1-4DCF-44E7-A905-ED282CB34546}" type="slidenum">
              <a:rPr lang="cs-CZ">
                <a:latin typeface="Times New Roman" pitchFamily="18" charset="0"/>
              </a:rPr>
              <a:pPr eaLnBrk="1" hangingPunct="1"/>
              <a:t>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9D4B59-18E2-4604-B855-FA2DE070EFF3}" type="slidenum">
              <a:rPr lang="cs-CZ">
                <a:latin typeface="Times New Roman" pitchFamily="18" charset="0"/>
              </a:rPr>
              <a:pPr eaLnBrk="1" hangingPunct="1"/>
              <a:t>9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744538"/>
            <a:ext cx="4962525" cy="372268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40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F0A3A3-0223-498C-B3BA-BB56F9D334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26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B081A-15CD-4972-88DE-9EB2C42F78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76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9EFF0-6053-48A3-8714-04D39FA846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318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5BC3E-4FED-42CB-9EF9-BAEC8CE759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8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2C8D5-80E5-4918-A4D4-13F1D7AA60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6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6F80F-9C37-4E24-855F-2B0A7FA1AD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27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7EB39-E27B-4C5E-864E-1AECE885C3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91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A268B-E807-4B07-8DD4-E1B69539F2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4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6AEE6-4B6A-4447-A4C4-15EFCBD713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84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F258D-E729-4C3B-89EA-04828ECD6C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51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AFECF-815C-42A9-A978-DAC7C632CB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90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51509-EA6E-47EA-AC89-13F967865E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24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0CC1F7C5-3515-4BC6-BCA2-2C59E859A4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file:///C:\Documents%20and%20Settings\hyblova\Dokumenty\DokumentyX-Z\Harmonizace%20&#250;&#269;etnictv&#237;\CAAC\CAAC4\CAAC4\kurzov&#233;%20rozd&#237;ly.doc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file:///C:\Documents%20and%20Settings\hyblova\Dokumenty\DokumentyX-Z\Harmonizace%20&#250;&#269;etnictv&#237;\CAAC\CAAC4\CAAC4\p&#345;evod%20na%20m&#283;nu%20vykazov&#225;n&#237;.do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file:///\\esetW\hyblova\DokumentyX-Z\v&#253;uka%20podzim%202012\standardy_prezen&#269;n&#237;%202012\p&#345;edn&#225;&#353;ky\p&#345;evod%20na%20m&#283;nu%20vykazov&#225;n&#237;_%20Dokument%20aplikace%20Microsoft%20Word.docx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 21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Dopady změn směnných kurzů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Kurzové rozdíly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rgbClr val="FFCC66"/>
              </a:solidFill>
            </a:endParaRP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295256"/>
              </p:ext>
            </p:extLst>
          </p:nvPr>
        </p:nvGraphicFramePr>
        <p:xfrm>
          <a:off x="1673225" y="3028950"/>
          <a:ext cx="5873750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okument" r:id="rId4" imgW="5874142" imgH="2178474" progId="Word.Document.8">
                  <p:link updateAutomatic="1"/>
                </p:oleObj>
              </mc:Choice>
              <mc:Fallback>
                <p:oleObj name="Dokument" r:id="rId4" imgW="5874142" imgH="2178474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3028950"/>
                        <a:ext cx="5873750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/>
              <a:t>Společnost vede účetnictví v jiné než funkční měně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K datu závěrky přepočítat všechny položky tak, jako kdyby byly ve funkční měně účtovány vždy: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Peněžní položky – uzávěrkový kurz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Nepeněžní položky v historických cenách – kurz k datu transakce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Položky výsledovky aktuálním kurzem k datu transakce.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Měna vykazování, odlišná od funkční měny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Převod na měnu vykazování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rgbClr val="FF9933"/>
              </a:solidFill>
            </a:endParaRPr>
          </a:p>
          <a:p>
            <a:pPr eaLnBrk="1" hangingPunct="1"/>
            <a:endParaRPr lang="cs-CZ" b="1" smtClean="0">
              <a:solidFill>
                <a:srgbClr val="FFCC66"/>
              </a:solidFill>
            </a:endParaRP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564752"/>
              </p:ext>
            </p:extLst>
          </p:nvPr>
        </p:nvGraphicFramePr>
        <p:xfrm>
          <a:off x="1692275" y="2636838"/>
          <a:ext cx="5873750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Dokument" r:id="rId4" imgW="5874142" imgH="2178474" progId="Word.Document.8">
                  <p:link updateAutomatic="1"/>
                </p:oleObj>
              </mc:Choice>
              <mc:Fallback>
                <p:oleObj name="Dokument" r:id="rId4" imgW="5874142" imgH="2178474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636838"/>
                        <a:ext cx="5873750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tx1"/>
                </a:solidFill>
              </a:rPr>
              <a:t>Příklad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sz="1600" b="1" dirty="0" smtClean="0">
                <a:solidFill>
                  <a:schemeClr val="tx1"/>
                </a:solidFill>
              </a:rPr>
              <a:t>funkční měna CZK, měna vykazování EUR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7593013" cy="4114800"/>
          </a:xfrm>
        </p:spPr>
        <p:txBody>
          <a:bodyPr/>
          <a:lstStyle/>
          <a:p>
            <a:pPr eaLnBrk="1" hangingPunct="1"/>
            <a:endParaRPr lang="cs-CZ" sz="2800" b="1" dirty="0" smtClean="0">
              <a:solidFill>
                <a:srgbClr val="FFCC66"/>
              </a:solidFill>
            </a:endParaRPr>
          </a:p>
          <a:p>
            <a:pPr eaLnBrk="1" hangingPunct="1"/>
            <a:endParaRPr lang="cs-CZ" sz="2800" b="1" dirty="0">
              <a:solidFill>
                <a:srgbClr val="FFCC66"/>
              </a:solidFill>
            </a:endParaRPr>
          </a:p>
          <a:p>
            <a:pPr eaLnBrk="1" hangingPunct="1"/>
            <a:endParaRPr lang="cs-CZ" sz="2800" b="1" dirty="0" smtClean="0">
              <a:solidFill>
                <a:srgbClr val="FFCC66"/>
              </a:solidFill>
            </a:endParaRPr>
          </a:p>
          <a:p>
            <a:pPr eaLnBrk="1" hangingPunct="1"/>
            <a:endParaRPr lang="cs-CZ" sz="2800" b="1" dirty="0">
              <a:solidFill>
                <a:srgbClr val="FFCC66"/>
              </a:solidFill>
            </a:endParaRPr>
          </a:p>
          <a:p>
            <a:pPr eaLnBrk="1" hangingPunct="1"/>
            <a:endParaRPr lang="cs-CZ" sz="2800" b="1" dirty="0" smtClean="0">
              <a:solidFill>
                <a:srgbClr val="FFCC66"/>
              </a:solidFill>
            </a:endParaRPr>
          </a:p>
          <a:p>
            <a:pPr eaLnBrk="1" hangingPunct="1"/>
            <a:r>
              <a:rPr lang="cs-CZ" sz="1400" b="1" dirty="0" smtClean="0"/>
              <a:t>Kurz k rozvahovému dni: 25 Kč/EUR</a:t>
            </a:r>
          </a:p>
          <a:p>
            <a:pPr eaLnBrk="1" hangingPunct="1"/>
            <a:r>
              <a:rPr lang="cs-CZ" sz="1400" b="1" dirty="0" smtClean="0"/>
              <a:t>Průměrný kurz běžné období 24,7Kč/EUR</a:t>
            </a:r>
          </a:p>
          <a:p>
            <a:pPr eaLnBrk="1" hangingPunct="1"/>
            <a:r>
              <a:rPr lang="cs-CZ" sz="1400" b="1" dirty="0" smtClean="0"/>
              <a:t>Průměrný kurz minulé období 24 Kč/EUR</a:t>
            </a:r>
          </a:p>
          <a:p>
            <a:pPr eaLnBrk="1" hangingPunct="1"/>
            <a:r>
              <a:rPr lang="cs-CZ" sz="1400" b="1" smtClean="0"/>
              <a:t>Historický kurz 26Kč/EUR</a:t>
            </a:r>
            <a:endParaRPr lang="cs-CZ" sz="1400" b="1" dirty="0" smtClean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59886"/>
              </p:ext>
            </p:extLst>
          </p:nvPr>
        </p:nvGraphicFramePr>
        <p:xfrm>
          <a:off x="1616075" y="1998663"/>
          <a:ext cx="5910263" cy="286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Dokument" r:id="rId4" imgW="5910177" imgH="2860597" progId="Word.Document.12">
                  <p:link updateAutomatic="1"/>
                </p:oleObj>
              </mc:Choice>
              <mc:Fallback>
                <p:oleObj name="Dokument" r:id="rId4" imgW="5910177" imgH="2860597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6075" y="1998663"/>
                        <a:ext cx="5910263" cy="286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Zveřejnění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b="1" smtClean="0"/>
              <a:t>Výše kursových rozdílů zahrnutých ve výsledovce.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b="1" smtClean="0"/>
              <a:t>Čisté kursové rozdíly klasifikované jako součást vlastního kapitálu, porovnání jejich počátečního a konečného stavu.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b="1" smtClean="0"/>
              <a:t>Skutečnost a důvod, proč je měna vykazování odlišná od prováděcí měny.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b="1" smtClean="0"/>
              <a:t>Skutečnost, že byla změněna prováděcí měna a důvod této změny.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Stanovit, který </a:t>
            </a:r>
            <a:r>
              <a:rPr lang="cs-CZ" b="1" u="sng" smtClean="0"/>
              <a:t>směnný kurz</a:t>
            </a:r>
            <a:r>
              <a:rPr lang="cs-CZ" b="1" smtClean="0"/>
              <a:t> používat při zachycení transakcí v cizích měnách u zahraničních jednotek a jak v účetní závěrce </a:t>
            </a:r>
            <a:r>
              <a:rPr lang="cs-CZ" b="1" u="sng" smtClean="0"/>
              <a:t>vykazovat finanční účinek</a:t>
            </a:r>
            <a:r>
              <a:rPr lang="cs-CZ" b="1" smtClean="0"/>
              <a:t> změn směnných kurzů.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Rozsah působnosti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Standard se použije při zachycení transakcí v </a:t>
            </a:r>
            <a:r>
              <a:rPr lang="cs-CZ" b="1" u="sng" smtClean="0"/>
              <a:t>cizích měnách</a:t>
            </a:r>
            <a:r>
              <a:rPr lang="cs-CZ" b="1" smtClean="0"/>
              <a:t> a při převodu účetních závěrek </a:t>
            </a:r>
            <a:r>
              <a:rPr lang="cs-CZ" b="1" u="sng" smtClean="0"/>
              <a:t>zahraničních jednotek</a:t>
            </a:r>
            <a:r>
              <a:rPr lang="cs-CZ" b="1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Měna vykazování</a:t>
            </a:r>
            <a:r>
              <a:rPr lang="cs-CZ" b="1" smtClean="0"/>
              <a:t> je měna, v níž je účetní závěrka předložena.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Závěrkový kurz</a:t>
            </a:r>
            <a:r>
              <a:rPr lang="cs-CZ" b="1" smtClean="0"/>
              <a:t> je okamžitý směnný kurz k rozvahovému dni.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Směnný kurz</a:t>
            </a:r>
            <a:r>
              <a:rPr lang="cs-CZ" b="1" smtClean="0"/>
              <a:t> je směnný poměr mezi dvěmi měnami.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u="sng" smtClean="0">
              <a:solidFill>
                <a:srgbClr val="FF9933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Funkční měna</a:t>
            </a:r>
            <a:r>
              <a:rPr lang="cs-CZ" b="1" smtClean="0"/>
              <a:t> je měna primárního ekonomického prostředí, ve kterém podnik působí.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cs-CZ" b="1" u="sng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Cizí měna</a:t>
            </a:r>
            <a:r>
              <a:rPr lang="cs-CZ" b="1" smtClean="0"/>
              <a:t> je měna odlišná od funkční měny.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Peněžní položky</a:t>
            </a:r>
            <a:r>
              <a:rPr lang="cs-CZ" b="1" smtClean="0"/>
              <a:t> jsou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držené peníze,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aktiva, která mají být obdržena v pevných nebo určitých peněžních částkách,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závazky, které mají být zaplaceny v pevných nebo určitelných peněžních částkách.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Funkční měna podniku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Podnik si nejdříve určí </a:t>
            </a:r>
            <a:r>
              <a:rPr lang="cs-CZ" sz="2000" b="1" u="sng" smtClean="0"/>
              <a:t>funkční </a:t>
            </a:r>
            <a:r>
              <a:rPr lang="cs-CZ" sz="2000" b="1" smtClean="0"/>
              <a:t>měnu podniku: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která měna nejvíce ovlivňuje tržby,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která měna vytváří významné konkurenční prostředí pro podnik a ovlivňuje tak prodejní ceny,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která měna významně ovlivňuje mzdové, materiálové a  ostatní náklady, které podnik musí vynaložit při výrobě, prodeji nebo poskytování služeb,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ve které měně jsou vytvářeny peněžní toky z finanční činnosti,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ve které měně podnik získává peněžní přítoky z provozní činnosti.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b="1" smtClean="0"/>
          </a:p>
          <a:p>
            <a:pPr eaLnBrk="1" hangingPunct="1">
              <a:lnSpc>
                <a:spcPct val="90000"/>
              </a:lnSpc>
            </a:pPr>
            <a:endParaRPr lang="cs-CZ" sz="2800" b="1" smtClean="0">
              <a:solidFill>
                <a:srgbClr val="FFCC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Vykazování transakcí – prvotní uznání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b="1" smtClean="0"/>
              <a:t>Transakce, která se uskuteční </a:t>
            </a:r>
            <a:r>
              <a:rPr lang="cs-CZ" b="1" u="sng" smtClean="0"/>
              <a:t>v cizí měně</a:t>
            </a:r>
            <a:r>
              <a:rPr lang="cs-CZ" b="1" smtClean="0"/>
              <a:t> je </a:t>
            </a:r>
            <a:r>
              <a:rPr lang="cs-CZ" b="1" u="sng" smtClean="0"/>
              <a:t>uznána ve funkční</a:t>
            </a:r>
            <a:r>
              <a:rPr lang="cs-CZ" b="1" smtClean="0"/>
              <a:t> měně za použití </a:t>
            </a:r>
            <a:r>
              <a:rPr lang="cs-CZ" b="1" u="sng" smtClean="0"/>
              <a:t>směnného kurzu</a:t>
            </a:r>
            <a:r>
              <a:rPr lang="cs-CZ" b="1" smtClean="0"/>
              <a:t> mezi funkční a cizí měnou </a:t>
            </a:r>
            <a:r>
              <a:rPr lang="cs-CZ" b="1" u="sng" smtClean="0"/>
              <a:t>k datu transakce</a:t>
            </a:r>
            <a:r>
              <a:rPr lang="cs-CZ" b="1" smtClean="0"/>
              <a:t>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b="1" smtClean="0"/>
              <a:t>Standard povoluje používání </a:t>
            </a:r>
            <a:r>
              <a:rPr lang="cs-CZ" b="1" u="sng" smtClean="0"/>
              <a:t>týdenních</a:t>
            </a:r>
            <a:r>
              <a:rPr lang="cs-CZ" b="1" smtClean="0"/>
              <a:t> nebo </a:t>
            </a:r>
            <a:r>
              <a:rPr lang="cs-CZ" b="1" u="sng" smtClean="0"/>
              <a:t>měsíčních</a:t>
            </a:r>
            <a:r>
              <a:rPr lang="cs-CZ" b="1" smtClean="0"/>
              <a:t> průměrných kurzů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b="1" smtClean="0"/>
              <a:t>Datum transakce se stavuje </a:t>
            </a:r>
            <a:r>
              <a:rPr lang="cs-CZ" b="1" u="sng" smtClean="0"/>
              <a:t>v souladu</a:t>
            </a:r>
            <a:r>
              <a:rPr lang="cs-CZ" b="1" smtClean="0"/>
              <a:t> s </a:t>
            </a:r>
            <a:r>
              <a:rPr lang="cs-CZ" b="1" u="sng" smtClean="0"/>
              <a:t>podmínkami uznání</a:t>
            </a:r>
            <a:r>
              <a:rPr lang="cs-CZ" b="1" smtClean="0"/>
              <a:t> podle příslušného standardu.</a:t>
            </a:r>
          </a:p>
          <a:p>
            <a:pPr eaLnBrk="1" hangingPunct="1">
              <a:lnSpc>
                <a:spcPct val="90000"/>
              </a:lnSpc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Vykazování transakcí na konci účetního období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b="1" smtClean="0"/>
              <a:t>Rozdělit na peněžní a nepeněžní položky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smtClean="0"/>
              <a:t>Peněžní položky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b="1" smtClean="0"/>
              <a:t>Peníze v hotovosti, vklady v bankách, dluhopisy, obchodní pohledávky, poskytnuté půjčky, vratné zálohy, odložené daňové pohledávky a závazky, obchodní závazky včetně výdajů příštích období, závazky k zaměstnancům daňové závazky.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smtClean="0"/>
              <a:t>Nepeněžní položky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b="1" smtClean="0"/>
              <a:t>Investice do dceřiných, přidružených podniků v individuálních rozvahách, zásoby, nevratné zálohy, pozemky, budovy, zařízení, náklady příštích období, nehmotná aktiva, výnosy příštích období, vklady vlastníků.</a:t>
            </a:r>
            <a:r>
              <a:rPr lang="cs-CZ" b="1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386</TotalTime>
  <Words>504</Words>
  <Application>Microsoft Office PowerPoint</Application>
  <PresentationFormat>Předvádění na obrazovce (4:3)</PresentationFormat>
  <Paragraphs>73</Paragraphs>
  <Slides>14</Slides>
  <Notes>13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Propojení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Osy</vt:lpstr>
      <vt:lpstr>C:\Documents and Settings\hyblova\Dokumenty\DokumentyX-Z\Harmonizace účetnictví\CAAC\CAAC4\CAAC4\kurzové rozdíly.doc</vt:lpstr>
      <vt:lpstr>C:\Documents and Settings\hyblova\Dokumenty\DokumentyX-Z\Harmonizace účetnictví\CAAC\CAAC4\CAAC4\převod na měnu vykazování.doc</vt:lpstr>
      <vt:lpstr>\\esetW\hyblova\DokumentyX-Z\výuka podzim 2012\standardy_prezenční 2012\přednášky\převod na měnu vykazování_ Dokument aplikace Microsoft Word.docx</vt:lpstr>
      <vt:lpstr>IAS 21</vt:lpstr>
      <vt:lpstr>Cíl standardu</vt:lpstr>
      <vt:lpstr>Rozsah působnosti</vt:lpstr>
      <vt:lpstr>Definice</vt:lpstr>
      <vt:lpstr>Definice</vt:lpstr>
      <vt:lpstr>Definice</vt:lpstr>
      <vt:lpstr>Funkční měna podniku</vt:lpstr>
      <vt:lpstr>Vykazování transakcí – prvotní uznání</vt:lpstr>
      <vt:lpstr>Vykazování transakcí na konci účetního období</vt:lpstr>
      <vt:lpstr>Kurzové rozdíly</vt:lpstr>
      <vt:lpstr>Společnost vede účetnictví v jiné než funkční měně</vt:lpstr>
      <vt:lpstr>Měna vykazování, odlišná od funkční měny</vt:lpstr>
      <vt:lpstr>Příklad funkční měna CZK, měna vykazování EUR</vt:lpstr>
      <vt:lpstr>Zveřejnění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Your User Name</cp:lastModifiedBy>
  <cp:revision>23</cp:revision>
  <dcterms:created xsi:type="dcterms:W3CDTF">1601-01-01T00:00:00Z</dcterms:created>
  <dcterms:modified xsi:type="dcterms:W3CDTF">2012-12-04T08:52:37Z</dcterms:modified>
</cp:coreProperties>
</file>