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9"/>
  </p:handoutMasterIdLst>
  <p:sldIdLst>
    <p:sldId id="256" r:id="rId2"/>
    <p:sldId id="257" r:id="rId3"/>
    <p:sldId id="282" r:id="rId4"/>
    <p:sldId id="258" r:id="rId5"/>
    <p:sldId id="259" r:id="rId6"/>
    <p:sldId id="264" r:id="rId7"/>
    <p:sldId id="266" r:id="rId8"/>
    <p:sldId id="267" r:id="rId9"/>
    <p:sldId id="268" r:id="rId10"/>
    <p:sldId id="270" r:id="rId11"/>
    <p:sldId id="271" r:id="rId12"/>
    <p:sldId id="272" r:id="rId13"/>
    <p:sldId id="273" r:id="rId14"/>
    <p:sldId id="284" r:id="rId15"/>
    <p:sldId id="286" r:id="rId16"/>
    <p:sldId id="287" r:id="rId17"/>
    <p:sldId id="281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CC00"/>
    <a:srgbClr val="FF33CC"/>
    <a:srgbClr val="FF3300"/>
    <a:srgbClr val="FFFF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9" autoAdjust="0"/>
  </p:normalViewPr>
  <p:slideViewPr>
    <p:cSldViewPr>
      <p:cViewPr varScale="1">
        <p:scale>
          <a:sx n="67" d="100"/>
          <a:sy n="67" d="100"/>
        </p:scale>
        <p:origin x="-6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0DDDBDFF-7FE0-4AD1-8831-72825AD83D4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4505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44 w 1000"/>
                <a:gd name="T1" fmla="*/ 913 h 1000"/>
                <a:gd name="T2" fmla="*/ 0 w 1000"/>
                <a:gd name="T3" fmla="*/ 913 h 1000"/>
                <a:gd name="T4" fmla="*/ 0 w 1000"/>
                <a:gd name="T5" fmla="*/ 0 h 1000"/>
                <a:gd name="T6" fmla="*/ 144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65 w 1000"/>
                <a:gd name="T3" fmla="*/ 0 h 1000"/>
                <a:gd name="T4" fmla="*/ 165 w 1000"/>
                <a:gd name="T5" fmla="*/ 864 h 1000"/>
                <a:gd name="T6" fmla="*/ 0 w 1000"/>
                <a:gd name="T7" fmla="*/ 864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710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471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26F188-B312-42F0-90B6-66ADEDEA13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276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B0194-DE36-4EDA-9A11-0AA40A7547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40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40C51-C6DB-4F47-B789-5F7F1A403B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212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37E5A-6246-4EBE-A84B-9803C50503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41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DE304-D095-4780-BAAA-D50B09AB93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211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72C50-EC09-448E-A25A-6066D01B02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873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35B59-1F73-4B7F-BB07-F044BB90C0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43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60B23-20EB-4569-9670-0C64719EBD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474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929CE-6B8B-495F-8E4A-12BBDC646A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88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1A578-9BCA-4D09-8E95-A6DDC5D0AE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6462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A2495-82EE-458C-AE75-318F28471B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846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FFDC8E17-6553-4B20-9866-319D64147F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52400 w 1000"/>
              <a:gd name="T1" fmla="*/ 1066800 h 1000"/>
              <a:gd name="T2" fmla="*/ 0 w 1000"/>
              <a:gd name="T3" fmla="*/ 1066800 h 1000"/>
              <a:gd name="T4" fmla="*/ 0 w 1000"/>
              <a:gd name="T5" fmla="*/ 0 h 1000"/>
              <a:gd name="T6" fmla="*/ 152400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52400 w 1000"/>
              <a:gd name="T3" fmla="*/ 0 h 1000"/>
              <a:gd name="T4" fmla="*/ 152400 w 1000"/>
              <a:gd name="T5" fmla="*/ 1073150 h 1000"/>
              <a:gd name="T6" fmla="*/ 0 w 1000"/>
              <a:gd name="T7" fmla="*/ 107315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8538" y="1628775"/>
            <a:ext cx="4376737" cy="1243013"/>
          </a:xfrm>
          <a:solidFill>
            <a:schemeClr val="accent2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IAS 38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9112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/>
              <a:t>Nehmotná aktiva</a:t>
            </a:r>
            <a:endParaRPr lang="fr-FR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Uznání nehmotného aktiva</a:t>
            </a:r>
            <a:endParaRPr lang="fr-FR" sz="3200" b="1" smtClean="0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411480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rgbClr val="FFCC00"/>
                </a:solidFill>
              </a:rPr>
              <a:t> </a:t>
            </a:r>
            <a:r>
              <a:rPr lang="cs-CZ" b="1" smtClean="0"/>
              <a:t>Nehmotné aktivum se uznává tehdy a pouze tehdy, když: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Je pravděpodobné, že budoucí ekonomický </a:t>
            </a:r>
            <a:r>
              <a:rPr lang="cs-CZ" b="1" u="sng" smtClean="0"/>
              <a:t>prospěch</a:t>
            </a:r>
            <a:r>
              <a:rPr lang="cs-CZ" b="1" smtClean="0"/>
              <a:t>, který se přičítá tomuto aktivu </a:t>
            </a:r>
            <a:r>
              <a:rPr lang="cs-CZ" b="1" u="sng" smtClean="0"/>
              <a:t>poplyne do podniku</a:t>
            </a:r>
            <a:r>
              <a:rPr lang="cs-CZ" b="1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Je možné </a:t>
            </a:r>
            <a:r>
              <a:rPr lang="cs-CZ" b="1" u="sng" smtClean="0"/>
              <a:t>spolehlivě vyjádřit náklady</a:t>
            </a:r>
            <a:r>
              <a:rPr lang="cs-CZ" b="1" smtClean="0"/>
              <a:t> spojené s pořízením aktiva.</a:t>
            </a:r>
          </a:p>
          <a:p>
            <a:pPr eaLnBrk="1" hangingPunct="1">
              <a:buFont typeface="Wingdings" pitchFamily="2" charset="2"/>
              <a:buNone/>
            </a:pPr>
            <a:endParaRPr lang="cs-CZ" b="1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Pořízení a ocenění aktiva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411480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rgbClr val="000099"/>
                </a:solidFill>
                <a:sym typeface="Symbol" pitchFamily="18" charset="2"/>
              </a:rPr>
              <a:t>    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3600" b="1" smtClean="0">
                <a:sym typeface="Symbol" pitchFamily="18" charset="2"/>
              </a:rPr>
              <a:t>Samostatné pořízení.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3600" b="1" smtClean="0">
                <a:sym typeface="Symbol" pitchFamily="18" charset="2"/>
              </a:rPr>
              <a:t>Pořízení vlastní činností.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3600" b="1" smtClean="0">
                <a:sym typeface="Symbol" pitchFamily="18" charset="2"/>
              </a:rPr>
              <a:t>Součást podnikové kombinace.</a:t>
            </a:r>
          </a:p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sz="3600" b="1" smtClean="0">
              <a:sym typeface="Symbol" pitchFamily="18" charset="2"/>
            </a:endParaRPr>
          </a:p>
          <a:p>
            <a:pPr eaLnBrk="1" hangingPunct="1">
              <a:buClr>
                <a:srgbClr val="000099"/>
              </a:buClr>
              <a:buFont typeface="Wingdings" pitchFamily="2" charset="2"/>
              <a:buNone/>
            </a:pPr>
            <a:endParaRPr lang="cs-CZ" sz="3600" b="1" smtClean="0">
              <a:sym typeface="Symbol" pitchFamily="18" charset="2"/>
            </a:endParaRPr>
          </a:p>
          <a:p>
            <a:pPr eaLnBrk="1" hangingPunct="1">
              <a:buFont typeface="Symbol" pitchFamily="18" charset="2"/>
              <a:buChar char="Þ"/>
            </a:pPr>
            <a:endParaRPr lang="cs-CZ" b="1" smtClean="0">
              <a:solidFill>
                <a:srgbClr val="FFCC00"/>
              </a:solidFill>
              <a:sym typeface="Symbol" pitchFamily="18" charset="2"/>
            </a:endParaRPr>
          </a:p>
          <a:p>
            <a:pPr eaLnBrk="1" hangingPunct="1">
              <a:buFont typeface="Symbol" pitchFamily="18" charset="2"/>
              <a:buNone/>
            </a:pPr>
            <a:endParaRPr lang="cs-CZ" b="1" smtClean="0">
              <a:solidFill>
                <a:srgbClr val="FFCC00"/>
              </a:solidFill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Ocenění při samostatném pořízení</a:t>
            </a:r>
            <a:endParaRPr lang="fr-FR" sz="3200" b="1" smtClean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411480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b="1" smtClean="0">
              <a:solidFill>
                <a:srgbClr val="000099"/>
              </a:solidFill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rgbClr val="000099"/>
                </a:solidFill>
                <a:sym typeface="Symbol" pitchFamily="18" charset="2"/>
              </a:rPr>
              <a:t>	</a:t>
            </a:r>
            <a:r>
              <a:rPr lang="cs-CZ" b="1" smtClean="0">
                <a:sym typeface="Symbol" pitchFamily="18" charset="2"/>
              </a:rPr>
              <a:t>POŘIZOVACÍ CENA =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ym typeface="Symbol" pitchFamily="18" charset="2"/>
              </a:rPr>
              <a:t>	kupní cena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ym typeface="Symbol" pitchFamily="18" charset="2"/>
              </a:rPr>
              <a:t>+ dovozní cla a nevratné daně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ym typeface="Symbol" pitchFamily="18" charset="2"/>
              </a:rPr>
              <a:t>+ další přímo přiřaditelné výdaje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ym typeface="Symbol" pitchFamily="18" charset="2"/>
              </a:rPr>
              <a:t>- obchodní slevy a rabaty</a:t>
            </a:r>
            <a:r>
              <a:rPr lang="cs-CZ" b="1" smtClean="0">
                <a:solidFill>
                  <a:srgbClr val="000099"/>
                </a:solidFill>
                <a:sym typeface="Symbol" pitchFamily="18" charset="2"/>
              </a:rPr>
              <a:t>	</a:t>
            </a:r>
          </a:p>
          <a:p>
            <a:pPr eaLnBrk="1" hangingPunct="1">
              <a:buFont typeface="Symbol" pitchFamily="18" charset="2"/>
              <a:buNone/>
            </a:pPr>
            <a:endParaRPr lang="cs-CZ" b="1" smtClean="0">
              <a:solidFill>
                <a:srgbClr val="000099"/>
              </a:solidFill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Pořízení vlastní činností</a:t>
            </a:r>
            <a:endParaRPr lang="fr-FR" sz="2800" b="1" smtClean="0">
              <a:solidFill>
                <a:schemeClr val="tx1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4114800"/>
          </a:xfrm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sym typeface="Symbol" pitchFamily="18" charset="2"/>
              </a:rPr>
              <a:t>Goodwill vytvořený vlastní činností – nevykazovat.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sym typeface="Symbol" pitchFamily="18" charset="2"/>
              </a:rPr>
              <a:t>Ostatní aktiva - </a:t>
            </a:r>
            <a:r>
              <a:rPr lang="cs-CZ" sz="2400" b="1" smtClean="0">
                <a:sym typeface="Symbol" pitchFamily="18" charset="2"/>
              </a:rPr>
              <a:t>Obtížná identifikovatelnost </a:t>
            </a:r>
          </a:p>
          <a:p>
            <a:pPr lvl="1" eaLnBrk="1" hangingPunct="1">
              <a:buClr>
                <a:schemeClr val="tx1"/>
              </a:buClr>
              <a:buSzPct val="40000"/>
              <a:buFontTx/>
              <a:buChar char="•"/>
            </a:pPr>
            <a:r>
              <a:rPr lang="cs-CZ" sz="2400" b="1" smtClean="0">
                <a:sym typeface="Symbol" pitchFamily="18" charset="2"/>
              </a:rPr>
              <a:t>rozpoznat, zda se jedná o identifikovatelné aktivum, které vytvoří budoucí ekonomický prospěch,</a:t>
            </a:r>
          </a:p>
          <a:p>
            <a:pPr lvl="1" eaLnBrk="1" hangingPunct="1">
              <a:buClr>
                <a:schemeClr val="tx1"/>
              </a:buClr>
              <a:buSzPct val="40000"/>
              <a:buFontTx/>
              <a:buChar char="•"/>
            </a:pPr>
            <a:r>
              <a:rPr lang="cs-CZ" sz="2400" b="1" smtClean="0">
                <a:sym typeface="Symbol" pitchFamily="18" charset="2"/>
              </a:rPr>
              <a:t>spolehlivě určit náklady na pořízení tohoto aktiva.</a:t>
            </a:r>
          </a:p>
          <a:p>
            <a:pPr eaLnBrk="1" hangingPunct="1">
              <a:buFont typeface="Symbol" pitchFamily="18" charset="2"/>
              <a:buNone/>
            </a:pPr>
            <a:endParaRPr lang="cs-CZ" sz="2800" b="1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Ocenění při pořízení vlastní činností</a:t>
            </a:r>
            <a:endParaRPr lang="fr-FR" sz="3200" b="1" smtClean="0">
              <a:solidFill>
                <a:schemeClr val="tx1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41148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Symbol" pitchFamily="18" charset="2"/>
              <a:buNone/>
            </a:pPr>
            <a:r>
              <a:rPr lang="cs-CZ" sz="2800" b="1" smtClean="0">
                <a:sym typeface="Symbol" pitchFamily="18" charset="2"/>
              </a:rPr>
              <a:t>Do ceny </a:t>
            </a:r>
            <a:r>
              <a:rPr lang="cs-CZ" sz="2800" b="1" u="sng" smtClean="0">
                <a:sym typeface="Symbol" pitchFamily="18" charset="2"/>
              </a:rPr>
              <a:t>lze zahrnout</a:t>
            </a:r>
            <a:r>
              <a:rPr lang="cs-CZ" sz="2800" b="1" smtClean="0">
                <a:sym typeface="Symbol" pitchFamily="18" charset="2"/>
              </a:rPr>
              <a:t> např: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  <a:buFontTx/>
              <a:buChar char="•"/>
            </a:pPr>
            <a:r>
              <a:rPr lang="cs-CZ" sz="2400" b="1" smtClean="0">
                <a:sym typeface="Symbol" pitchFamily="18" charset="2"/>
              </a:rPr>
              <a:t>Náklady na použitý materiál nebo služby.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  <a:buFontTx/>
              <a:buChar char="•"/>
            </a:pPr>
            <a:r>
              <a:rPr lang="cs-CZ" sz="2400" b="1" smtClean="0">
                <a:sym typeface="Symbol" pitchFamily="18" charset="2"/>
              </a:rPr>
              <a:t>Platy, mzdy a ostatní osobní náklady.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  <a:buFontTx/>
              <a:buChar char="•"/>
            </a:pPr>
            <a:r>
              <a:rPr lang="cs-CZ" sz="2400" b="1" smtClean="0">
                <a:sym typeface="Symbol" pitchFamily="18" charset="2"/>
              </a:rPr>
              <a:t>Poplatky za registraci patentů a autorských práv.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  <a:buFontTx/>
              <a:buChar char="•"/>
            </a:pPr>
            <a:r>
              <a:rPr lang="cs-CZ" sz="2400" b="1" smtClean="0">
                <a:sym typeface="Symbol" pitchFamily="18" charset="2"/>
              </a:rPr>
              <a:t>Amortizace licence, která je použita při vývojové činnosti atd.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Symbol" pitchFamily="18" charset="2"/>
              <a:buNone/>
            </a:pPr>
            <a:r>
              <a:rPr lang="cs-CZ" sz="2800" b="1" smtClean="0">
                <a:sym typeface="Symbol" pitchFamily="18" charset="2"/>
              </a:rPr>
              <a:t>Do ceny </a:t>
            </a:r>
            <a:r>
              <a:rPr lang="cs-CZ" sz="2800" b="1" u="sng" smtClean="0">
                <a:sym typeface="Symbol" pitchFamily="18" charset="2"/>
              </a:rPr>
              <a:t>nelze zahrnout</a:t>
            </a:r>
            <a:r>
              <a:rPr lang="cs-CZ" sz="2800" b="1" smtClean="0">
                <a:sym typeface="Symbol" pitchFamily="18" charset="2"/>
              </a:rPr>
              <a:t>: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  <a:buFontTx/>
              <a:buChar char="•"/>
            </a:pPr>
            <a:r>
              <a:rPr lang="cs-CZ" sz="2400" b="1" smtClean="0">
                <a:sym typeface="Symbol" pitchFamily="18" charset="2"/>
              </a:rPr>
              <a:t>Odbytová a správní režie.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  <a:buFontTx/>
              <a:buChar char="•"/>
            </a:pPr>
            <a:r>
              <a:rPr lang="cs-CZ" sz="2400" b="1" smtClean="0">
                <a:sym typeface="Symbol" pitchFamily="18" charset="2"/>
              </a:rPr>
              <a:t>Počáteční provozní ztráty.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  <a:buFontTx/>
              <a:buChar char="•"/>
            </a:pPr>
            <a:r>
              <a:rPr lang="cs-CZ" sz="2400" b="1" smtClean="0">
                <a:sym typeface="Symbol" pitchFamily="18" charset="2"/>
              </a:rPr>
              <a:t>Výdaje na školeni atd.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Pořízení v rámci podnikové kombinace</a:t>
            </a:r>
            <a:endParaRPr lang="fr-FR" sz="2800" b="1" smtClean="0">
              <a:solidFill>
                <a:schemeClr val="tx1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4114800"/>
          </a:xfrm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rgbClr val="FFCC00"/>
              </a:buClr>
              <a:buFontTx/>
              <a:buChar char="•"/>
            </a:pPr>
            <a:endParaRPr lang="cs-CZ" sz="2800" b="1" smtClean="0">
              <a:solidFill>
                <a:srgbClr val="FFCC00"/>
              </a:solidFill>
              <a:sym typeface="Symbol" pitchFamily="18" charset="2"/>
            </a:endParaRPr>
          </a:p>
          <a:p>
            <a:pPr eaLnBrk="1" hangingPunct="1">
              <a:buClr>
                <a:schemeClr val="tx1"/>
              </a:buClr>
              <a:buSzPct val="40000"/>
              <a:buFontTx/>
              <a:buChar char="•"/>
            </a:pPr>
            <a:r>
              <a:rPr lang="cs-CZ" sz="2800" b="1" smtClean="0">
                <a:sym typeface="Symbol" pitchFamily="18" charset="2"/>
              </a:rPr>
              <a:t>Pořizovací cena = reálná hodnota.</a:t>
            </a:r>
          </a:p>
          <a:p>
            <a:pPr eaLnBrk="1" hangingPunct="1">
              <a:buClr>
                <a:schemeClr val="tx1"/>
              </a:buClr>
              <a:buSzPct val="40000"/>
              <a:buFontTx/>
              <a:buChar char="•"/>
            </a:pPr>
            <a:r>
              <a:rPr lang="cs-CZ" sz="2800" b="1" smtClean="0">
                <a:sym typeface="Symbol" pitchFamily="18" charset="2"/>
              </a:rPr>
              <a:t>Samostatně uznat ta NA, u kterých lze spolehlivě stanovit reálnou hodnotu.</a:t>
            </a:r>
          </a:p>
          <a:p>
            <a:pPr eaLnBrk="1" hangingPunct="1">
              <a:buFont typeface="Symbol" pitchFamily="18" charset="2"/>
              <a:buNone/>
            </a:pPr>
            <a:endParaRPr lang="cs-CZ" sz="2800" b="1" smtClean="0">
              <a:solidFill>
                <a:srgbClr val="FFCC00"/>
              </a:solidFill>
              <a:sym typeface="Symbol" pitchFamily="18" charset="2"/>
            </a:endParaRPr>
          </a:p>
          <a:p>
            <a:pPr eaLnBrk="1" hangingPunct="1">
              <a:buFont typeface="Symbol" pitchFamily="18" charset="2"/>
              <a:buNone/>
            </a:pPr>
            <a:endParaRPr lang="cs-CZ" sz="2800" b="1" smtClean="0">
              <a:solidFill>
                <a:srgbClr val="FFCC00"/>
              </a:solidFill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400" b="1" smtClean="0">
                <a:solidFill>
                  <a:schemeClr val="tx1"/>
                </a:solidFill>
              </a:rPr>
              <a:t>Příklad</a:t>
            </a:r>
            <a:endParaRPr lang="fr-FR" sz="2400" b="1" smtClean="0">
              <a:solidFill>
                <a:schemeClr val="tx1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411480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 typeface="Symbol" pitchFamily="18" charset="2"/>
              <a:buNone/>
            </a:pPr>
            <a:r>
              <a:rPr lang="cs-CZ" sz="2400" b="1" smtClean="0">
                <a:sym typeface="Symbol" pitchFamily="18" charset="2"/>
              </a:rPr>
              <a:t>Podnik X vyrábí výrobek pod značkou SUPER. V rámci podnikové kombinace nabyvatel, podnik Y získal 100% kapitálu podniku X za 200. Podnik X má síť svých zákazníků, její hodnotu odhaduje na 5. Věrnost zákazníků není zajištěna žádným smluvní vztahem. </a:t>
            </a:r>
          </a:p>
          <a:p>
            <a:pPr eaLnBrk="1" hangingPunct="1">
              <a:buFont typeface="Symbol" pitchFamily="18" charset="2"/>
              <a:buNone/>
            </a:pPr>
            <a:r>
              <a:rPr lang="cs-CZ" sz="2400" b="1" smtClean="0">
                <a:sym typeface="Symbol" pitchFamily="18" charset="2"/>
              </a:rPr>
              <a:t>Reálná hodnota čistých identifikovatelných aktiv podniku X k datu podnikové kombinace je 160, hodnota značky SUPER je oceněna na 10. Rozhodněte, která nehmotná aktiva bude Y vykazovat v konsolidované rozvaze.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Ostatní</a:t>
            </a:r>
            <a:endParaRPr lang="fr-FR" sz="3200" b="1" smtClean="0">
              <a:solidFill>
                <a:schemeClr val="tx1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411480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Náklady které nelze aktivovat, následné výdaje, přecenění, odepisování, ztráta ze snížení hodnoty, vyřazení, zveřejňování údajů.</a:t>
            </a:r>
          </a:p>
          <a:p>
            <a:pPr eaLnBrk="1" hangingPunct="1">
              <a:buFont typeface="Wingdings" pitchFamily="2" charset="2"/>
              <a:buNone/>
            </a:pPr>
            <a:endParaRPr lang="fr-FR" b="1" smtClean="0"/>
          </a:p>
          <a:p>
            <a:pPr eaLnBrk="1" hangingPunct="1">
              <a:buFont typeface="Wingdings" pitchFamily="2" charset="2"/>
              <a:buNone/>
            </a:pPr>
            <a:endParaRPr lang="cs-CZ" sz="2800" b="1" smtClean="0">
              <a:solidFill>
                <a:srgbClr val="000099"/>
              </a:solidFill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Cíl standardu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b="1" smtClean="0"/>
          </a:p>
          <a:p>
            <a:pPr algn="ctr" eaLnBrk="1" hangingPunct="1">
              <a:buFont typeface="Wingdings" pitchFamily="2" charset="2"/>
              <a:buNone/>
            </a:pPr>
            <a:r>
              <a:rPr lang="cs-CZ" b="1" smtClean="0"/>
              <a:t>Pravidla </a:t>
            </a:r>
            <a:r>
              <a:rPr lang="cs-CZ" b="1" u="sng" smtClean="0"/>
              <a:t>účetního zobrazení</a:t>
            </a:r>
            <a:r>
              <a:rPr lang="cs-CZ" b="1" smtClean="0"/>
              <a:t> nehmotných aktiv, stanovení jejich hodnoty.</a:t>
            </a:r>
            <a:endParaRPr lang="fr-FR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Rozsah působnosti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Standard se vztahuje na nehmotný majetek s výjimkou:</a:t>
            </a:r>
          </a:p>
          <a:p>
            <a:pPr eaLnBrk="1" hangingPunct="1">
              <a:buClr>
                <a:schemeClr val="tx1"/>
              </a:buClr>
            </a:pPr>
            <a:r>
              <a:rPr lang="cs-CZ" b="1" smtClean="0"/>
              <a:t>NA, na které se vztahují jiné standardy (IAS 2, 17, atd.).</a:t>
            </a:r>
          </a:p>
          <a:p>
            <a:pPr eaLnBrk="1" hangingPunct="1">
              <a:buClr>
                <a:schemeClr val="tx1"/>
              </a:buClr>
            </a:pPr>
            <a:r>
              <a:rPr lang="cs-CZ" b="1" smtClean="0"/>
              <a:t>Těžebních práv a výdajů na výzkum vývoj těžby nerostů.</a:t>
            </a:r>
          </a:p>
          <a:p>
            <a:pPr eaLnBrk="1" hangingPunct="1">
              <a:buClr>
                <a:schemeClr val="tx1"/>
              </a:buClr>
            </a:pPr>
            <a:r>
              <a:rPr lang="cs-CZ" b="1" smtClean="0"/>
              <a:t>Finančních aktiv (IAS 39).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Definice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800" b="1" smtClean="0"/>
              <a:t>Nehmotné aktivum je </a:t>
            </a:r>
            <a:r>
              <a:rPr lang="cs-CZ" sz="2800" b="1" u="sng" smtClean="0"/>
              <a:t>identifikovatelné nepeněžní</a:t>
            </a:r>
            <a:r>
              <a:rPr lang="cs-CZ" sz="2800" b="1" smtClean="0"/>
              <a:t> aktivum, které nemá </a:t>
            </a:r>
            <a:r>
              <a:rPr lang="cs-CZ" sz="2800" b="1" u="sng" smtClean="0"/>
              <a:t>hmotnou podstatu</a:t>
            </a:r>
            <a:r>
              <a:rPr lang="cs-CZ" sz="2800" b="1" smtClean="0"/>
              <a:t> a které je drženo za účelem použití ve výrobě nebo při dodávkách zboží a služeb, pro účely pronájmu jiným subjektům nebo pro účely správy a řízení.</a:t>
            </a:r>
          </a:p>
          <a:p>
            <a:pPr eaLnBrk="1" hangingPunct="1">
              <a:buFont typeface="Wingdings" pitchFamily="2" charset="2"/>
              <a:buNone/>
            </a:pPr>
            <a:endParaRPr lang="cs-CZ" b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1143000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Definice - pokračování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endParaRPr lang="cs-CZ" sz="2400" b="1" smtClean="0">
              <a:solidFill>
                <a:srgbClr val="0000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z="2400" b="1" u="sng" smtClean="0"/>
              <a:t>Výzkum</a:t>
            </a:r>
            <a:r>
              <a:rPr lang="cs-CZ" sz="2400" b="1" smtClean="0"/>
              <a:t> je původní a plánované zkoumání prováděné s cílem získat nové vědecké nebo technické poznatky a vědomosti.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b="1" u="sng" smtClean="0"/>
              <a:t>Vývoj</a:t>
            </a:r>
            <a:r>
              <a:rPr lang="cs-CZ" sz="2400" b="1" smtClean="0"/>
              <a:t> je použití výsledků výzkumu nebo jiných poznatků k navrhování nebo konstruování nových nebo podstatně zdokonalených materiálů, zařízení, výrobků, postupů, systémů nebo služeb, a to před zahájením jejich komerční výroby nebo využití.</a:t>
            </a:r>
            <a:endParaRPr lang="fr-FR" sz="2400" b="1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Definice - pokračování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sz="2800" b="1" u="sng" smtClean="0"/>
              <a:t>Aktivní trh</a:t>
            </a:r>
            <a:r>
              <a:rPr lang="cs-CZ" sz="2800" b="1" smtClean="0"/>
              <a:t> je trh, na kterém jsou splněny všechny následující podmínky: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smtClean="0"/>
              <a:t>Položky, se kterými se na trhu obchoduje jsou </a:t>
            </a:r>
            <a:r>
              <a:rPr lang="cs-CZ" sz="2800" b="1" u="sng" smtClean="0"/>
              <a:t>stejnorodé</a:t>
            </a:r>
            <a:r>
              <a:rPr lang="cs-CZ" sz="2800" b="1" smtClean="0"/>
              <a:t>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smtClean="0"/>
              <a:t>Obvykle je možno </a:t>
            </a:r>
            <a:r>
              <a:rPr lang="cs-CZ" sz="2800" b="1" u="sng" smtClean="0"/>
              <a:t>kdykoliv najít</a:t>
            </a:r>
            <a:r>
              <a:rPr lang="cs-CZ" sz="2800" b="1" smtClean="0"/>
              <a:t> kupující a prodávající ochotné uskutečnit obchodní transakci.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smtClean="0"/>
              <a:t>Informace o cenách jsou </a:t>
            </a:r>
            <a:r>
              <a:rPr lang="cs-CZ" sz="2800" b="1" u="sng" smtClean="0"/>
              <a:t>veřejně dostupné</a:t>
            </a:r>
            <a:r>
              <a:rPr lang="cs-CZ" sz="2800" b="1" smtClean="0"/>
              <a:t>.</a:t>
            </a:r>
            <a:endParaRPr lang="fr-FR" sz="2800" b="1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Podmínky zobrazení  </a:t>
            </a:r>
            <a:endParaRPr lang="fr-FR" sz="3200" b="1" smtClean="0">
              <a:solidFill>
                <a:schemeClr val="tx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b="1" smtClean="0">
              <a:solidFill>
                <a:srgbClr val="000099"/>
              </a:solidFill>
              <a:sym typeface="Symbol" pitchFamily="18" charset="2"/>
            </a:endParaRP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Identifikovatelnost. 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Ovládání (kontrola) aktiva.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Existence budoucího ekonomického prospěchu.</a:t>
            </a:r>
            <a:r>
              <a:rPr lang="cs-CZ" smtClean="0">
                <a:solidFill>
                  <a:srgbClr val="FFCC00"/>
                </a:solidFill>
              </a:rPr>
              <a:t> </a:t>
            </a:r>
            <a:endParaRPr lang="fr-FR" smtClean="0">
              <a:solidFill>
                <a:srgbClr val="FFCC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Identifikovatelnost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endParaRPr lang="cs-CZ" b="1" smtClean="0">
              <a:solidFill>
                <a:srgbClr val="FFCC00"/>
              </a:solidFill>
            </a:endParaRP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Uznat identifikovatelná aktiva, která je možno </a:t>
            </a:r>
            <a:r>
              <a:rPr lang="cs-CZ" b="1" u="sng" smtClean="0"/>
              <a:t>jednoznačně odlišit</a:t>
            </a:r>
            <a:r>
              <a:rPr lang="cs-CZ" b="1" smtClean="0"/>
              <a:t> od goodwillu.</a:t>
            </a:r>
          </a:p>
          <a:p>
            <a:pPr eaLnBrk="1" hangingPunct="1">
              <a:buFont typeface="Wingdings" pitchFamily="2" charset="2"/>
              <a:buNone/>
            </a:pPr>
            <a:endParaRPr lang="fr-FR" b="1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chemeClr val="tx1"/>
                </a:solidFill>
              </a:rPr>
              <a:t>Ovládání (kontrola) aktiva</a:t>
            </a:r>
            <a:endParaRPr lang="fr-FR" sz="3600" b="1" smtClean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b="1" smtClean="0">
              <a:solidFill>
                <a:srgbClr val="0000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Podnik </a:t>
            </a:r>
            <a:r>
              <a:rPr lang="cs-CZ" b="1" u="sng" smtClean="0"/>
              <a:t>ovládá</a:t>
            </a:r>
            <a:r>
              <a:rPr lang="cs-CZ" b="1" smtClean="0"/>
              <a:t> aktivum, jestliže má pravomoc získat budoucí ekonomický prospěch plynoucí z příslušných zdrojů a může </a:t>
            </a:r>
            <a:r>
              <a:rPr lang="cs-CZ" b="1" u="sng" smtClean="0"/>
              <a:t>omezit přístup</a:t>
            </a:r>
            <a:r>
              <a:rPr lang="cs-CZ" b="1" smtClean="0"/>
              <a:t> ostatních k tomuto prospěchu.</a:t>
            </a:r>
            <a:endParaRPr lang="fr-FR" b="1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sy">
  <a:themeElements>
    <a:clrScheme name="Osy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O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sy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383</TotalTime>
  <Words>554</Words>
  <Application>Microsoft Office PowerPoint</Application>
  <PresentationFormat>Předvádění na obrazovce (4:3)</PresentationFormat>
  <Paragraphs>74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Wingdings</vt:lpstr>
      <vt:lpstr>Calibri</vt:lpstr>
      <vt:lpstr>Times New Roman</vt:lpstr>
      <vt:lpstr>Symbol</vt:lpstr>
      <vt:lpstr>Osy</vt:lpstr>
      <vt:lpstr>IAS 38</vt:lpstr>
      <vt:lpstr>Cíl standardu</vt:lpstr>
      <vt:lpstr>Rozsah působnosti</vt:lpstr>
      <vt:lpstr>Definice</vt:lpstr>
      <vt:lpstr>Definice - pokračování</vt:lpstr>
      <vt:lpstr>Definice - pokračování</vt:lpstr>
      <vt:lpstr>Podmínky zobrazení  </vt:lpstr>
      <vt:lpstr>Identifikovatelnost</vt:lpstr>
      <vt:lpstr>Ovládání (kontrola) aktiva</vt:lpstr>
      <vt:lpstr>Uznání nehmotného aktiva</vt:lpstr>
      <vt:lpstr>Pořízení a ocenění aktiva</vt:lpstr>
      <vt:lpstr>Ocenění při samostatném pořízení</vt:lpstr>
      <vt:lpstr>Pořízení vlastní činností</vt:lpstr>
      <vt:lpstr>Ocenění při pořízení vlastní činností</vt:lpstr>
      <vt:lpstr>Pořízení v rámci podnikové kombinace</vt:lpstr>
      <vt:lpstr>Příklad</vt:lpstr>
      <vt:lpstr>Ostatní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IAS 38</dc:title>
  <dc:subject>Nehmotná aktiva</dc:subject>
  <dc:creator>Eva Hýblová</dc:creator>
  <cp:lastModifiedBy>Your User Name</cp:lastModifiedBy>
  <cp:revision>17</cp:revision>
  <dcterms:created xsi:type="dcterms:W3CDTF">1601-01-01T00:00:00Z</dcterms:created>
  <dcterms:modified xsi:type="dcterms:W3CDTF">2011-09-19T11:58:35Z</dcterms:modified>
</cp:coreProperties>
</file>