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57" r:id="rId3"/>
    <p:sldId id="282" r:id="rId4"/>
    <p:sldId id="258" r:id="rId5"/>
    <p:sldId id="259" r:id="rId6"/>
    <p:sldId id="264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84" r:id="rId15"/>
    <p:sldId id="286" r:id="rId16"/>
    <p:sldId id="287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CC00"/>
    <a:srgbClr val="FF33CC"/>
    <a:srgbClr val="FF3300"/>
    <a:srgbClr val="FF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DDDBDFF-7FE0-4AD1-8831-72825AD83D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505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26F188-B312-42F0-90B6-66ADEDEA13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7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B0194-DE36-4EDA-9A11-0AA40A754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0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0C51-C6DB-4F47-B789-5F7F1A403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21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7E5A-6246-4EBE-A84B-9803C50503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1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DE304-D095-4780-BAAA-D50B09AB93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1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72C50-EC09-448E-A25A-6066D01B0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87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35B59-1F73-4B7F-BB07-F044BB90C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43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0B23-20EB-4569-9670-0C64719EB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7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29CE-6B8B-495F-8E4A-12BBDC646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8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1A578-9BCA-4D09-8E95-A6DDC5D0A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46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A2495-82EE-458C-AE75-318F28471B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4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FDC8E17-6553-4B20-9866-319D64147F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1628775"/>
            <a:ext cx="4376737" cy="1243013"/>
          </a:xfrm>
          <a:solidFill>
            <a:schemeClr val="accent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38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9112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/>
              <a:t>Nehmotná aktiva</a:t>
            </a: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Uznání nehmotného aktiva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FFCC00"/>
                </a:solidFill>
              </a:rPr>
              <a:t> </a:t>
            </a:r>
            <a:r>
              <a:rPr lang="cs-CZ" b="1" smtClean="0"/>
              <a:t>Nehmotné aktivum se uznává tehdy a pouze tehdy, když: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Je pravděpodobné, že budoucí ekonomický </a:t>
            </a:r>
            <a:r>
              <a:rPr lang="cs-CZ" b="1" u="sng" smtClean="0"/>
              <a:t>prospěch</a:t>
            </a:r>
            <a:r>
              <a:rPr lang="cs-CZ" b="1" smtClean="0"/>
              <a:t>, který se přičítá tomuto aktivu </a:t>
            </a:r>
            <a:r>
              <a:rPr lang="cs-CZ" b="1" u="sng" smtClean="0"/>
              <a:t>poplyne do podniku</a:t>
            </a:r>
            <a:r>
              <a:rPr lang="cs-CZ" b="1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Je možné </a:t>
            </a:r>
            <a:r>
              <a:rPr lang="cs-CZ" b="1" u="sng" smtClean="0"/>
              <a:t>spolehlivě vyjádřit náklady</a:t>
            </a:r>
            <a:r>
              <a:rPr lang="cs-CZ" b="1" smtClean="0"/>
              <a:t> spojené s pořízením aktiva.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Pořízení a ocenění aktiva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000099"/>
                </a:solidFill>
                <a:sym typeface="Symbol" pitchFamily="18" charset="2"/>
              </a:rPr>
              <a:t>   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3600" b="1" smtClean="0">
                <a:sym typeface="Symbol" pitchFamily="18" charset="2"/>
              </a:rPr>
              <a:t>Samostatné pořízení.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3600" b="1" smtClean="0">
                <a:sym typeface="Symbol" pitchFamily="18" charset="2"/>
              </a:rPr>
              <a:t>Pořízení vlastní činností.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3600" b="1" smtClean="0">
                <a:sym typeface="Symbol" pitchFamily="18" charset="2"/>
              </a:rPr>
              <a:t>Součást podnikové kombinace.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3600" b="1" smtClean="0">
              <a:sym typeface="Symbol" pitchFamily="18" charset="2"/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</a:pPr>
            <a:endParaRPr lang="cs-CZ" sz="3600" b="1" smtClean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Þ"/>
            </a:pPr>
            <a:endParaRPr lang="cs-CZ" b="1" smtClean="0">
              <a:solidFill>
                <a:srgbClr val="FFCC00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endParaRPr lang="cs-CZ" b="1" smtClean="0">
              <a:solidFill>
                <a:srgbClr val="FFCC00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Ocenění při samostatném pořízení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000099"/>
              </a:solidFill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000099"/>
                </a:solidFill>
                <a:sym typeface="Symbol" pitchFamily="18" charset="2"/>
              </a:rPr>
              <a:t>	</a:t>
            </a:r>
            <a:r>
              <a:rPr lang="cs-CZ" b="1" smtClean="0">
                <a:sym typeface="Symbol" pitchFamily="18" charset="2"/>
              </a:rPr>
              <a:t>POŘIZOVACÍ CENA =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ym typeface="Symbol" pitchFamily="18" charset="2"/>
              </a:rPr>
              <a:t>	kupní cena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ym typeface="Symbol" pitchFamily="18" charset="2"/>
              </a:rPr>
              <a:t>+ dovozní cla a nevratné daně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ym typeface="Symbol" pitchFamily="18" charset="2"/>
              </a:rPr>
              <a:t>+ další přímo přiřaditelné výdaje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ym typeface="Symbol" pitchFamily="18" charset="2"/>
              </a:rPr>
              <a:t>- obchodní slevy a rabaty</a:t>
            </a:r>
            <a:r>
              <a:rPr lang="cs-CZ" b="1" smtClean="0">
                <a:solidFill>
                  <a:srgbClr val="000099"/>
                </a:solidFill>
                <a:sym typeface="Symbol" pitchFamily="18" charset="2"/>
              </a:rPr>
              <a:t>	</a:t>
            </a:r>
          </a:p>
          <a:p>
            <a:pPr eaLnBrk="1" hangingPunct="1">
              <a:buFont typeface="Symbol" pitchFamily="18" charset="2"/>
              <a:buNone/>
            </a:pPr>
            <a:endParaRPr lang="cs-CZ" b="1" smtClean="0">
              <a:solidFill>
                <a:srgbClr val="000099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Pořízení vlastní činností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sym typeface="Symbol" pitchFamily="18" charset="2"/>
              </a:rPr>
              <a:t>Goodwill vytvořený vlastní činností – nevykazovat.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sym typeface="Symbol" pitchFamily="18" charset="2"/>
              </a:rPr>
              <a:t>Ostatní aktiva - </a:t>
            </a:r>
            <a:r>
              <a:rPr lang="cs-CZ" sz="2400" b="1" smtClean="0">
                <a:sym typeface="Symbol" pitchFamily="18" charset="2"/>
              </a:rPr>
              <a:t>Obtížná identifikovatelnost </a:t>
            </a:r>
          </a:p>
          <a:p>
            <a:pPr lvl="1"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rozpoznat, zda se jedná o identifikovatelné aktivum, které vytvoří budoucí ekonomický prospěch,</a:t>
            </a:r>
          </a:p>
          <a:p>
            <a:pPr lvl="1"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spolehlivě určit náklady na pořízení tohoto aktiva.</a:t>
            </a:r>
          </a:p>
          <a:p>
            <a:pPr eaLnBrk="1" hangingPunct="1">
              <a:buFont typeface="Symbol" pitchFamily="18" charset="2"/>
              <a:buNone/>
            </a:pPr>
            <a:endParaRPr lang="cs-CZ" sz="2800" b="1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Ocenění při pořízení vlastní činností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Symbol" pitchFamily="18" charset="2"/>
              <a:buNone/>
            </a:pPr>
            <a:r>
              <a:rPr lang="cs-CZ" sz="2800" b="1" smtClean="0">
                <a:sym typeface="Symbol" pitchFamily="18" charset="2"/>
              </a:rPr>
              <a:t>Do ceny </a:t>
            </a:r>
            <a:r>
              <a:rPr lang="cs-CZ" sz="2800" b="1" u="sng" smtClean="0">
                <a:sym typeface="Symbol" pitchFamily="18" charset="2"/>
              </a:rPr>
              <a:t>lze zahrnout</a:t>
            </a:r>
            <a:r>
              <a:rPr lang="cs-CZ" sz="2800" b="1" smtClean="0">
                <a:sym typeface="Symbol" pitchFamily="18" charset="2"/>
              </a:rPr>
              <a:t> např: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Náklady na použitý materiál nebo služby.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Platy, mzdy a ostatní osobní náklady.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Poplatky za registraci patentů a autorských práv.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Amortizace licence, která je použita při vývojové činnosti atd.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Symbol" pitchFamily="18" charset="2"/>
              <a:buNone/>
            </a:pPr>
            <a:r>
              <a:rPr lang="cs-CZ" sz="2800" b="1" smtClean="0">
                <a:sym typeface="Symbol" pitchFamily="18" charset="2"/>
              </a:rPr>
              <a:t>Do ceny </a:t>
            </a:r>
            <a:r>
              <a:rPr lang="cs-CZ" sz="2800" b="1" u="sng" smtClean="0">
                <a:sym typeface="Symbol" pitchFamily="18" charset="2"/>
              </a:rPr>
              <a:t>nelze zahrnout</a:t>
            </a:r>
            <a:r>
              <a:rPr lang="cs-CZ" sz="2800" b="1" smtClean="0">
                <a:sym typeface="Symbol" pitchFamily="18" charset="2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Odbytová a správní režie.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Počáteční provozní ztráty.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Tx/>
              <a:buChar char="•"/>
            </a:pPr>
            <a:r>
              <a:rPr lang="cs-CZ" sz="2400" b="1" smtClean="0">
                <a:sym typeface="Symbol" pitchFamily="18" charset="2"/>
              </a:rPr>
              <a:t>Výdaje na školeni atd.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Pořízení v rámci podnikové kombinace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FFCC00"/>
              </a:buClr>
              <a:buFontTx/>
              <a:buChar char="•"/>
            </a:pPr>
            <a:endParaRPr lang="cs-CZ" sz="2800" b="1" smtClean="0">
              <a:solidFill>
                <a:srgbClr val="FFCC00"/>
              </a:solidFill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800" b="1" smtClean="0">
                <a:sym typeface="Symbol" pitchFamily="18" charset="2"/>
              </a:rPr>
              <a:t>Pořizovací cena = reálná hodnota.</a:t>
            </a:r>
          </a:p>
          <a:p>
            <a:pPr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800" b="1" smtClean="0">
                <a:sym typeface="Symbol" pitchFamily="18" charset="2"/>
              </a:rPr>
              <a:t>Samostatně uznat ta NA, u kterých lze spolehlivě stanovit reálnou hodnotu.</a:t>
            </a:r>
          </a:p>
          <a:p>
            <a:pPr eaLnBrk="1" hangingPunct="1">
              <a:buFont typeface="Symbol" pitchFamily="18" charset="2"/>
              <a:buNone/>
            </a:pPr>
            <a:endParaRPr lang="cs-CZ" sz="2800" b="1" smtClean="0">
              <a:solidFill>
                <a:srgbClr val="FFCC00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endParaRPr lang="cs-CZ" sz="2800" b="1" smtClean="0">
              <a:solidFill>
                <a:srgbClr val="FFCC00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cs-CZ" sz="2400" b="1" smtClean="0">
                <a:sym typeface="Symbol" pitchFamily="18" charset="2"/>
              </a:rPr>
              <a:t>Podnik X vyrábí výrobek pod značkou SUPER. V rámci podnikové kombinace nabyvatel, podnik Y získal 100% kapitálu podniku X za 200. Podnik X má síť svých zákazníků, její hodnotu odhaduje na 5. Věrnost zákazníků není zajištěna žádným smluvní vztahem. 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z="2400" b="1" smtClean="0">
                <a:sym typeface="Symbol" pitchFamily="18" charset="2"/>
              </a:rPr>
              <a:t>Reálná hodnota čistých identifikovatelných aktiv podniku X k datu podnikové kombinace je 160, hodnota značky SUPER je oceněna na 10. Rozhodněte, která nehmotná aktiva bude Y vykazovat v konsolidované rozvaze.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Ostatní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Náklady které nelze aktivovat, následné výdaje, přecenění, odepisování, ztráta ze snížení hodnoty, vyřazení, zveřejňování údajů.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  <a:p>
            <a:pPr eaLnBrk="1" hangingPunct="1">
              <a:buFont typeface="Wingdings" pitchFamily="2" charset="2"/>
              <a:buNone/>
            </a:pPr>
            <a:endParaRPr lang="cs-CZ" sz="2800" b="1" smtClean="0">
              <a:solidFill>
                <a:srgbClr val="000099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Pravidla </a:t>
            </a:r>
            <a:r>
              <a:rPr lang="cs-CZ" b="1" u="sng" smtClean="0"/>
              <a:t>účetního zobrazení</a:t>
            </a:r>
            <a:r>
              <a:rPr lang="cs-CZ" b="1" smtClean="0"/>
              <a:t> nehmotných aktiv, stanovení jejich hodnoty.</a:t>
            </a:r>
            <a:endParaRPr lang="fr-FR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Standard se vztahuje na nehmotný majetek s výjimkou: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NA, na které se vztahují jiné standardy (IAS 2, 17, atd.).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Těžebních práv a výdajů na výzkum vývoj těžby nerostů.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Finančních aktiv (IAS 39).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Nehmotné aktivum je </a:t>
            </a:r>
            <a:r>
              <a:rPr lang="cs-CZ" sz="2800" b="1" u="sng" smtClean="0"/>
              <a:t>identifikovatelné nepeněžní</a:t>
            </a:r>
            <a:r>
              <a:rPr lang="cs-CZ" sz="2800" b="1" smtClean="0"/>
              <a:t> aktivum, které nemá </a:t>
            </a:r>
            <a:r>
              <a:rPr lang="cs-CZ" sz="2800" b="1" u="sng" smtClean="0"/>
              <a:t>hmotnou podstatu</a:t>
            </a:r>
            <a:r>
              <a:rPr lang="cs-CZ" sz="2800" b="1" smtClean="0"/>
              <a:t> a které je drženo za účelem použití ve výrobě nebo při dodávkách zboží a služeb, pro účely pronájmu jiným subjektům nebo pro účely správy a řízení.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b="1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400" b="1" u="sng" smtClean="0"/>
              <a:t>Výzkum</a:t>
            </a:r>
            <a:r>
              <a:rPr lang="cs-CZ" sz="2400" b="1" smtClean="0"/>
              <a:t> je původní a plánované zkoumání prováděné s cílem získat nové vědecké nebo technické poznatky a vědomosti.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u="sng" smtClean="0"/>
              <a:t>Vývoj</a:t>
            </a:r>
            <a:r>
              <a:rPr lang="cs-CZ" sz="2400" b="1" smtClean="0"/>
              <a:t> je použití výsledků výzkumu nebo jiných poznatků k navrhování nebo konstruování nových nebo podstatně zdokonalených materiálů, zařízení, výrobků, postupů, systémů nebo služeb, a to před zahájením jejich komerční výroby nebo využití.</a:t>
            </a:r>
            <a:endParaRPr lang="fr-FR" sz="24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800" b="1" u="sng" smtClean="0"/>
              <a:t>Aktivní trh</a:t>
            </a:r>
            <a:r>
              <a:rPr lang="cs-CZ" sz="2800" b="1" smtClean="0"/>
              <a:t> je trh, na kterém jsou splněny všechny následující podmínky: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Položky, se kterými se na trhu obchoduje jsou </a:t>
            </a:r>
            <a:r>
              <a:rPr lang="cs-CZ" sz="2800" b="1" u="sng" smtClean="0"/>
              <a:t>stejnorodé</a:t>
            </a:r>
            <a:r>
              <a:rPr lang="cs-CZ" sz="2800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Obvykle je možno </a:t>
            </a:r>
            <a:r>
              <a:rPr lang="cs-CZ" sz="2800" b="1" u="sng" smtClean="0"/>
              <a:t>kdykoliv najít</a:t>
            </a:r>
            <a:r>
              <a:rPr lang="cs-CZ" sz="2800" b="1" smtClean="0"/>
              <a:t> kupující a prodávající ochotné uskutečnit obchodní transakci.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Informace o cenách jsou </a:t>
            </a:r>
            <a:r>
              <a:rPr lang="cs-CZ" sz="2800" b="1" u="sng" smtClean="0"/>
              <a:t>veřejně dostupné</a:t>
            </a:r>
            <a:r>
              <a:rPr lang="cs-CZ" sz="2800" b="1" smtClean="0"/>
              <a:t>.</a:t>
            </a:r>
            <a:endParaRPr lang="fr-FR" sz="28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Podmínky zobrazení  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000099"/>
              </a:solidFill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Identifikovatelnost.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Ovládání (kontrola) aktiva.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Existence budoucího ekonomického prospěchu.</a:t>
            </a:r>
            <a:r>
              <a:rPr lang="cs-CZ" smtClean="0">
                <a:solidFill>
                  <a:srgbClr val="FFCC00"/>
                </a:solidFill>
              </a:rPr>
              <a:t> </a:t>
            </a:r>
            <a:endParaRPr lang="fr-FR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Identifikovatelnost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endParaRPr lang="cs-CZ" b="1" smtClean="0">
              <a:solidFill>
                <a:srgbClr val="FFCC00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Uznat identifikovatelná aktiva, která je možno </a:t>
            </a:r>
            <a:r>
              <a:rPr lang="cs-CZ" b="1" u="sng" smtClean="0"/>
              <a:t>jednoznačně odlišit</a:t>
            </a:r>
            <a:r>
              <a:rPr lang="cs-CZ" b="1" smtClean="0"/>
              <a:t> od goodwillu.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Ovládání (kontrola) aktiva</a:t>
            </a:r>
            <a:endParaRPr lang="fr-FR" sz="3600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Podnik </a:t>
            </a:r>
            <a:r>
              <a:rPr lang="cs-CZ" b="1" u="sng" smtClean="0"/>
              <a:t>ovládá</a:t>
            </a:r>
            <a:r>
              <a:rPr lang="cs-CZ" b="1" smtClean="0"/>
              <a:t> aktivum, jestliže má pravomoc získat budoucí ekonomický prospěch plynoucí z příslušných zdrojů a může </a:t>
            </a:r>
            <a:r>
              <a:rPr lang="cs-CZ" b="1" u="sng" smtClean="0"/>
              <a:t>omezit přístup</a:t>
            </a:r>
            <a:r>
              <a:rPr lang="cs-CZ" b="1" smtClean="0"/>
              <a:t> ostatních k tomuto prospěchu.</a:t>
            </a:r>
            <a:endParaRPr lang="fr-FR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383</TotalTime>
  <Words>554</Words>
  <Application>Microsoft Office PowerPoint</Application>
  <PresentationFormat>Předvádění na obrazovce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Symbol</vt:lpstr>
      <vt:lpstr>Osy</vt:lpstr>
      <vt:lpstr>IAS 38</vt:lpstr>
      <vt:lpstr>Cíl standardu</vt:lpstr>
      <vt:lpstr>Rozsah působnosti</vt:lpstr>
      <vt:lpstr>Definice</vt:lpstr>
      <vt:lpstr>Definice - pokračování</vt:lpstr>
      <vt:lpstr>Definice - pokračování</vt:lpstr>
      <vt:lpstr>Podmínky zobrazení  </vt:lpstr>
      <vt:lpstr>Identifikovatelnost</vt:lpstr>
      <vt:lpstr>Ovládání (kontrola) aktiva</vt:lpstr>
      <vt:lpstr>Uznání nehmotného aktiva</vt:lpstr>
      <vt:lpstr>Pořízení a ocenění aktiva</vt:lpstr>
      <vt:lpstr>Ocenění při samostatném pořízení</vt:lpstr>
      <vt:lpstr>Pořízení vlastní činností</vt:lpstr>
      <vt:lpstr>Ocenění při pořízení vlastní činností</vt:lpstr>
      <vt:lpstr>Pořízení v rámci podnikové kombinace</vt:lpstr>
      <vt:lpstr>Příklad</vt:lpstr>
      <vt:lpstr>Ostatní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38</dc:title>
  <dc:subject>Nehmotná aktiva</dc:subject>
  <dc:creator>Eva Hýblová</dc:creator>
  <cp:lastModifiedBy>Your User Name</cp:lastModifiedBy>
  <cp:revision>17</cp:revision>
  <dcterms:created xsi:type="dcterms:W3CDTF">1601-01-01T00:00:00Z</dcterms:created>
  <dcterms:modified xsi:type="dcterms:W3CDTF">2011-09-19T11:58:35Z</dcterms:modified>
</cp:coreProperties>
</file>