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370" r:id="rId57"/>
    <p:sldId id="279" r:id="rId58"/>
    <p:sldId id="280" r:id="rId59"/>
    <p:sldId id="282" r:id="rId60"/>
    <p:sldId id="283" r:id="rId61"/>
    <p:sldId id="286" r:id="rId62"/>
    <p:sldId id="288" r:id="rId63"/>
    <p:sldId id="291" r:id="rId64"/>
    <p:sldId id="371" r:id="rId65"/>
    <p:sldId id="292" r:id="rId66"/>
    <p:sldId id="293" r:id="rId67"/>
    <p:sldId id="324" r:id="rId68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5" autoAdjust="0"/>
    <p:restoredTop sz="92085" autoAdjust="0"/>
  </p:normalViewPr>
  <p:slideViewPr>
    <p:cSldViewPr>
      <p:cViewPr>
        <p:scale>
          <a:sx n="114" d="100"/>
          <a:sy n="114" d="100"/>
        </p:scale>
        <p:origin x="-1212" y="144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C56FEC3-5FFA-429F-83D5-0A9FBA89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C06BC997-A2BB-403A-827B-8927940A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9" descr="KPMG_150_Blu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KPMG-LOGO-WhiteKey_150"/>
            <p:cNvPicPr>
              <a:picLocks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291-3F69-4DFD-B71C-430104A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82A-E1FA-4EE8-BD73-692788F3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957F-9DF7-44BD-9FDE-8DAE318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D124-8F9D-4348-8B27-8A5F435C5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604-1373-48DE-9BE4-91C8248E3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ADFA-8839-4768-95CA-6E913529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721-ECC5-4DB7-B5FE-AA36CE76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D84-0A6F-4375-9656-55955364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9ABB-8EC3-42D8-8651-EC94E061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5D65-93B8-4360-A464-22C0DFE36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89F7-4B76-4629-B504-C74D96F6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C3D-636D-43DF-B322-1A67CFF8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4706-4C78-4D93-98A5-1D6A10F3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KPMG-LOGO-BLACK_15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4" name="Picture 8" descr="Living-Blue-2-Body"/>
            <p:cNvPicPr>
              <a:picLocks noChangeAspect="1" noChangeArrowheads="1"/>
            </p:cNvPicPr>
            <p:nvPr/>
          </p:nvPicPr>
          <p:blipFill>
            <a:blip r:embed="rId16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 descr="FY04 Brand Gradient Line"/>
          <p:cNvPicPr>
            <a:picLocks noChangeArrowheads="1"/>
          </p:cNvPicPr>
          <p:nvPr/>
        </p:nvPicPr>
        <p:blipFill>
          <a:blip r:embed="rId18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060DE99D-F6BD-41F3-A692-AC601520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412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17420" name="Picture 22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23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3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7417" name="Picture 25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5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2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Spotřební daně</a:t>
            </a:r>
            <a:r>
              <a:rPr lang="en-US" sz="3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FB05D-07A7-443A-832C-A368EC93010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Daň z minerálních olejů </a:t>
            </a:r>
            <a:br>
              <a:rPr lang="cs-CZ" sz="2800" smtClean="0"/>
            </a:br>
            <a:r>
              <a:rPr lang="cs-CZ" sz="2800" smtClean="0"/>
              <a:t>(§ 44 - § 65 ZSD)</a:t>
            </a:r>
            <a:endParaRPr lang="en-US" sz="28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Základ daně (§ 47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Množství minerálních olejů vyjádřené v 1 000 litrech při teplotě 15 °C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topné oleje (§45/1/c ZSD), zkapalněné ropné plyny – množství v tunách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Sazby daně (§ 48 ZSD) – příklad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/>
                <a:gridCol w="4103688"/>
                <a:gridCol w="2344737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10 950 Kč/ 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0BB69-240F-437D-A88A-D99FD0B9C88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Daň z minerálních olejů </a:t>
            </a:r>
            <a:br>
              <a:rPr lang="cs-CZ" sz="2800" smtClean="0"/>
            </a:br>
            <a:r>
              <a:rPr lang="cs-CZ" sz="2800" smtClean="0"/>
              <a:t>(§ 44 - § 65 ZSD)</a:t>
            </a:r>
            <a:endParaRPr lang="en-US" sz="28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Motorové benzíny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bezolovnatý (Natural):      12,84 Kč/ l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olovnatý (Special):            13,71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Ostatní benzíny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lékařský, technický          osvobozeno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                 10,95 Kč/l</a:t>
            </a:r>
            <a:r>
              <a:rPr lang="en-US" sz="1800" smtClean="0"/>
              <a:t>*    *</a:t>
            </a:r>
            <a:r>
              <a:rPr lang="cs-CZ" sz="1400" smtClean="0"/>
              <a:t>pro topení možnost vratky (sazba</a:t>
            </a:r>
            <a:r>
              <a:rPr lang="en-US" sz="1800" smtClean="0"/>
              <a:t> </a:t>
            </a:r>
            <a:r>
              <a:rPr lang="cs-CZ" sz="1400" smtClean="0"/>
              <a:t>0,66 Kč/l)</a:t>
            </a:r>
            <a:r>
              <a:rPr lang="en-US" sz="1400" smtClean="0"/>
              <a:t> </a:t>
            </a:r>
            <a:r>
              <a:rPr lang="cs-CZ" sz="1400" smtClean="0"/>
              <a:t>     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bionafta (biosložka</a:t>
            </a:r>
            <a:r>
              <a:rPr lang="en-US" sz="1800" smtClean="0"/>
              <a:t>&gt;30</a:t>
            </a:r>
            <a:r>
              <a:rPr lang="cs-CZ" sz="1800" smtClean="0"/>
              <a:t>%)   7,67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lehké (LTO)                       10,95 Kč/l</a:t>
            </a:r>
            <a:r>
              <a:rPr lang="en-US" sz="1800" smtClean="0"/>
              <a:t>*   </a:t>
            </a:r>
            <a:r>
              <a:rPr lang="en-US" sz="1400" smtClean="0"/>
              <a:t>*</a:t>
            </a:r>
            <a:r>
              <a:rPr lang="cs-CZ" sz="1400" smtClean="0"/>
              <a:t>pro topení možnost vratky (sazba</a:t>
            </a:r>
            <a:r>
              <a:rPr lang="en-US" sz="1400" smtClean="0"/>
              <a:t> </a:t>
            </a:r>
            <a:r>
              <a:rPr lang="cs-CZ" sz="1400" smtClean="0"/>
              <a:t>0,66 Kč/l)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                                   0,47 Kč/kg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LPG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pohon motorů               3,93 Kč/kg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výrobu tepla                  0,00 Kč/kg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69ADF1-8093-4C3B-98F5-D2964ACA09D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 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Cena benzínu           30,00 Kč/l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DPH                             5,21 Kč/l  </a:t>
            </a:r>
          </a:p>
          <a:p>
            <a:pPr eaLnBrk="1" hangingPunct="1"/>
            <a:r>
              <a:rPr lang="cs-CZ" dirty="0" smtClean="0"/>
              <a:t>Spotřební daň           12,84 Kč/l  </a:t>
            </a:r>
          </a:p>
          <a:p>
            <a:pPr eaLnBrk="1" hangingPunct="1"/>
            <a:r>
              <a:rPr lang="cs-CZ" dirty="0" smtClean="0"/>
              <a:t>„</a:t>
            </a:r>
            <a:r>
              <a:rPr lang="cs-CZ" dirty="0" err="1" smtClean="0"/>
              <a:t>Bezdaňová</a:t>
            </a:r>
            <a:r>
              <a:rPr lang="cs-CZ" dirty="0" smtClean="0"/>
              <a:t>“ cena    11,95 Kč/l  </a:t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BF320-E090-46FD-9013-A28585410CA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lihu (§ 66 – § 79 ZSD) 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z lihu (§ 67 ZSD)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</a:t>
            </a:r>
            <a:endParaRPr lang="en-US" sz="2000" smtClean="0"/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k</a:t>
            </a:r>
            <a:r>
              <a:rPr lang="en-US" sz="1600" smtClean="0"/>
              <a:t>vasn</a:t>
            </a:r>
            <a:r>
              <a:rPr lang="cs-CZ" sz="1600" smtClean="0"/>
              <a:t>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syntetický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Výrobek podléhá spotřební dani z lihu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pokud jeho obsah ve výrobku činí více než 1,2 % objemových ethanolu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a nejedná se o pivo nebo víno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(x pokud v pivě nebo víně obsah lihu </a:t>
            </a:r>
            <a:r>
              <a:rPr lang="en-US" sz="1600" smtClean="0"/>
              <a:t>&gt;22</a:t>
            </a:r>
            <a:r>
              <a:rPr lang="cs-CZ" sz="1600" smtClean="0"/>
              <a:t>%, podléhají spotřební dani z lihu)</a:t>
            </a:r>
          </a:p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6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</p:txBody>
      </p:sp>
      <p:pic>
        <p:nvPicPr>
          <p:cNvPr id="29700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72D6EC-F105-4CF3-BED8-D002E3B227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lihu (§ 66 – § 79 ZSD) 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67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 včetně neoddělitelného lihu vzniklého kvašením, pokud jeho obsah ve vybraných výrobcích činí více než 1,2 % objemových ethanolu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69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lihu vyjádřené v hektolitrech ethanolu při teplotě 20 °C</a:t>
            </a:r>
          </a:p>
        </p:txBody>
      </p:sp>
      <p:pic>
        <p:nvPicPr>
          <p:cNvPr id="30724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B1880-E5E9-4B35-A17C-FF26BB86EC9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lihu (§ 66 – § 79 ZSD) 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70 ZSD) – příklad</a:t>
            </a:r>
            <a:endParaRPr lang="en-US" sz="2000" smtClean="0"/>
          </a:p>
        </p:txBody>
      </p:sp>
      <p:pic>
        <p:nvPicPr>
          <p:cNvPr id="31748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0492340"/>
              </p:ext>
            </p:extLst>
          </p:nvPr>
        </p:nvGraphicFramePr>
        <p:xfrm>
          <a:off x="323850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(do 30 l)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48B802-5AA7-43DC-A10F-69D20A088C6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lihu  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z litrovky oblíbeného nápoje Miloše Zemana (obsah alkoholu 3</a:t>
            </a:r>
            <a:r>
              <a:rPr lang="en-US" u="sng" smtClean="0"/>
              <a:t>8</a:t>
            </a:r>
            <a:r>
              <a:rPr lang="cs-CZ" u="sng" smtClean="0"/>
              <a:t>%)?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SD = základ daně x sazba daně = 0,3</a:t>
            </a:r>
            <a:r>
              <a:rPr lang="en-US" smtClean="0"/>
              <a:t>8</a:t>
            </a:r>
            <a:r>
              <a:rPr lang="cs-CZ" smtClean="0"/>
              <a:t> x 285</a:t>
            </a:r>
            <a:r>
              <a:rPr lang="en-US" smtClean="0"/>
              <a:t> = 108,30 K</a:t>
            </a:r>
            <a:r>
              <a:rPr lang="cs-CZ" smtClean="0"/>
              <a:t>č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940A39-D052-4023-8A98-55E7F711C88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(§ 80 - § 91 ZSD) 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Předmět daně (§ 81 ZSD) – příklad</a:t>
            </a:r>
          </a:p>
          <a:p>
            <a:pPr lvl="1" eaLnBrk="1" hangingPunct="1"/>
            <a:r>
              <a:rPr lang="cs-CZ" sz="2000" smtClean="0"/>
              <a:t>Výrobek pod kódem nomenklatury 2203 (pivo ze sladu) obsahující více než 0,5 % objemových alkoholu</a:t>
            </a:r>
            <a:endParaRPr lang="en-US" sz="2000" smtClean="0"/>
          </a:p>
          <a:p>
            <a:pPr lvl="1" eaLnBrk="1" hangingPunct="1"/>
            <a:r>
              <a:rPr lang="cs-CZ" sz="2000" smtClean="0"/>
              <a:t>Též směsi piva s nealko nápoji mající více než 0,5 % </a:t>
            </a:r>
          </a:p>
          <a:p>
            <a:pPr lvl="1" eaLnBrk="1" hangingPunct="1"/>
            <a:r>
              <a:rPr lang="cs-CZ" sz="2000" smtClean="0"/>
              <a:t>Předmětem ale není samotné nealko pivo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cs-CZ" sz="2000" smtClean="0"/>
              <a:t>Základ daně (§ 84 ZSD)</a:t>
            </a:r>
          </a:p>
          <a:p>
            <a:pPr lvl="1" eaLnBrk="1" hangingPunct="1"/>
            <a:r>
              <a:rPr lang="cs-CZ" sz="2000" smtClean="0"/>
              <a:t>Množství piva vyjádřené v hektolitrech</a:t>
            </a: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cs-CZ" sz="2000" smtClean="0"/>
              <a:t>Malý nezávislý pivovar (§ 82 ZSD)</a:t>
            </a:r>
          </a:p>
          <a:p>
            <a:pPr lvl="1" eaLnBrk="1" hangingPunct="1"/>
            <a:r>
              <a:rPr lang="cs-CZ" sz="2000" smtClean="0"/>
              <a:t>Roční výroba piva </a:t>
            </a:r>
            <a:r>
              <a:rPr lang="en-GB" sz="2000" smtClean="0"/>
              <a:t>&lt;</a:t>
            </a:r>
            <a:r>
              <a:rPr lang="cs-CZ" sz="2000" smtClean="0"/>
              <a:t> 200 000 hl</a:t>
            </a:r>
          </a:p>
          <a:p>
            <a:pPr lvl="1" eaLnBrk="1" hangingPunct="1"/>
            <a:r>
              <a:rPr lang="cs-CZ" sz="2000" smtClean="0"/>
              <a:t>Není právně ani hospodářsky závislý na jiném pivovaru</a:t>
            </a:r>
          </a:p>
          <a:p>
            <a:pPr eaLnBrk="1" hangingPunct="1"/>
            <a:endParaRPr lang="en-US" smtClean="0"/>
          </a:p>
        </p:txBody>
      </p:sp>
      <p:pic>
        <p:nvPicPr>
          <p:cNvPr id="33796" name="Picture 4" descr="5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5005EA-1035-4A84-9277-BCF39204E08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pPr eaLnBrk="1" hangingPunct="1"/>
            <a:r>
              <a:rPr lang="cs-CZ" sz="1800" smtClean="0"/>
              <a:t>Sazby daně a výpočet daně z piva (§ 85 ZSD)</a:t>
            </a:r>
          </a:p>
          <a:p>
            <a:pPr lvl="1" eaLnBrk="1" hangingPunct="1"/>
            <a:r>
              <a:rPr lang="cs-CZ" sz="2000" smtClean="0"/>
              <a:t>Snížená sazba – malé nezávislé pivovary</a:t>
            </a:r>
          </a:p>
          <a:p>
            <a:pPr lvl="1" eaLnBrk="1" hangingPunct="1"/>
            <a:r>
              <a:rPr lang="cs-CZ" sz="2000" smtClean="0"/>
              <a:t>Základní sazba – ostatní pivovary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/>
                <a:gridCol w="1008062"/>
                <a:gridCol w="1152525"/>
                <a:gridCol w="1295400"/>
                <a:gridCol w="1295400"/>
                <a:gridCol w="1368425"/>
                <a:gridCol w="1603375"/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85454E-9095-49A8-8FF0-33617D19A60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piva  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v půllitrové lahvi </a:t>
            </a:r>
          </a:p>
          <a:p>
            <a:pPr lvl="1" eaLnBrk="1" hangingPunct="1"/>
            <a:r>
              <a:rPr lang="cs-CZ" u="sng" smtClean="0"/>
              <a:t>a)  10 stupňového piva?</a:t>
            </a:r>
          </a:p>
          <a:p>
            <a:pPr lvl="1" eaLnBrk="1" hangingPunct="1"/>
            <a:r>
              <a:rPr lang="cs-CZ" u="sng" smtClean="0"/>
              <a:t>b)  12 stupňového piva?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0,32 x 10 x 0,5 = 1,60 Kč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?</a:t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73DE5-AC95-4C5B-8141-B5F07B09C63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35000"/>
              </a:spcBef>
            </a:pPr>
            <a:r>
              <a:rPr lang="cs-CZ" sz="2000" smtClean="0"/>
              <a:t>Úvod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Předmět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Plátce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Zdaňovací období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Daňové přiznání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Splatnost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Diskuse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6ED53-5A4C-4A3E-B815-6259E4FEEBC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vína a meziproduktů </a:t>
            </a:r>
            <a:br>
              <a:rPr lang="cs-CZ" smtClean="0"/>
            </a:br>
            <a:r>
              <a:rPr lang="cs-CZ" smtClean="0"/>
              <a:t>(§ 92 – § 100b ZSD)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93 ZSD) – například: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Vína, fermentované nápoje a meziprodukty s kódem nomenklatury 2204 (víno z čerstvých hroznů), 2205 (vermut) a 2206 (ostatní kvašené nápoje) s obsahem alkoholu 1,2 %-22 %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 </a:t>
            </a:r>
            <a:r>
              <a:rPr lang="cs-CZ" sz="1600" smtClean="0"/>
              <a:t>dealkoholizované víno (</a:t>
            </a:r>
            <a:r>
              <a:rPr lang="en-US" sz="1600" smtClean="0"/>
              <a:t>&lt;1,2%)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vínovice (</a:t>
            </a:r>
            <a:r>
              <a:rPr lang="en-US" sz="1600" smtClean="0"/>
              <a:t>&gt;22%) </a:t>
            </a:r>
            <a:r>
              <a:rPr lang="cs-CZ" sz="1600" smtClean="0"/>
              <a:t>=&gt; předmětem daně z lihu</a:t>
            </a: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95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vína a meziproduktů v hektolitrech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96 ZSD)</a:t>
            </a:r>
            <a:endParaRPr lang="en-US" smtClean="0"/>
          </a:p>
        </p:txBody>
      </p:sp>
      <p:pic>
        <p:nvPicPr>
          <p:cNvPr id="36868" name="Picture 4" descr="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/>
                <a:gridCol w="423227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84DEBC-B50F-4DDB-A7AD-D1F875A9383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Sazba daně z tabáku a tabákových</a:t>
            </a:r>
            <a:br>
              <a:rPr lang="cs-CZ" smtClean="0"/>
            </a:br>
            <a:r>
              <a:rPr lang="cs-CZ" smtClean="0"/>
              <a:t>výrobků (§ 100c - § 131 ZSD)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Předmět daně (§ 101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Cigarety, 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, tabák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Ale není: žvýkací a šňupací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Základ daně (§ 102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 - součet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Procentní část daně – cena pro konečného spotřebitele (vč. DPH)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Pevná část základu daně cigaret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Tabák – množství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Sazby daně (§ 104 ZSD)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pic>
        <p:nvPicPr>
          <p:cNvPr id="37892" name="Picture 4" descr="5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9020439"/>
              </p:ext>
            </p:extLst>
          </p:nvPr>
        </p:nvGraphicFramePr>
        <p:xfrm>
          <a:off x="5508625" y="1600200"/>
          <a:ext cx="3330575" cy="4525965"/>
        </p:xfrm>
        <a:graphic>
          <a:graphicData uri="http://schemas.openxmlformats.org/drawingml/2006/table">
            <a:tbl>
              <a:tblPr/>
              <a:tblGrid>
                <a:gridCol w="1079500"/>
                <a:gridCol w="647700"/>
                <a:gridCol w="771525"/>
                <a:gridCol w="83185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1,19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2,25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1,34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A8941-BC56-4726-B372-842F7B179A6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cigaret  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Kolik činí spotřební daň v krabičce </a:t>
            </a:r>
          </a:p>
          <a:p>
            <a:pPr lvl="1" eaLnBrk="1" hangingPunct="1"/>
            <a:r>
              <a:rPr lang="cs-CZ" u="sng" dirty="0" smtClean="0"/>
              <a:t>a) „levných“ cigaret (60 Kč za krabičku)?</a:t>
            </a:r>
          </a:p>
          <a:p>
            <a:pPr lvl="1" eaLnBrk="1" hangingPunct="1"/>
            <a:r>
              <a:rPr lang="cs-CZ" u="sng" dirty="0" smtClean="0"/>
              <a:t>b) „drahých“ cigaret (80 Kč za krabičku)?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0,27 x 60</a:t>
            </a:r>
            <a:r>
              <a:rPr lang="en-US" dirty="0" smtClean="0"/>
              <a:t> + 20 x 1,</a:t>
            </a:r>
            <a:r>
              <a:rPr lang="cs-CZ" dirty="0" smtClean="0"/>
              <a:t>19 </a:t>
            </a:r>
            <a:r>
              <a:rPr lang="cs-CZ" dirty="0" smtClean="0"/>
              <a:t>=</a:t>
            </a:r>
            <a:r>
              <a:rPr lang="en-US" dirty="0" smtClean="0"/>
              <a:t> 16,</a:t>
            </a:r>
            <a:r>
              <a:rPr lang="cs-CZ" dirty="0" smtClean="0"/>
              <a:t>2</a:t>
            </a:r>
            <a:r>
              <a:rPr lang="en-US" dirty="0" smtClean="0"/>
              <a:t>0 + 2</a:t>
            </a:r>
            <a:r>
              <a:rPr lang="cs-CZ" dirty="0"/>
              <a:t>3</a:t>
            </a:r>
            <a:r>
              <a:rPr lang="en-US" dirty="0" smtClean="0"/>
              <a:t>,</a:t>
            </a:r>
            <a:r>
              <a:rPr lang="cs-CZ" dirty="0"/>
              <a:t>8</a:t>
            </a:r>
            <a:r>
              <a:rPr lang="en-US" dirty="0" smtClean="0"/>
              <a:t>0 </a:t>
            </a:r>
            <a:r>
              <a:rPr lang="en-US" dirty="0" smtClean="0"/>
              <a:t>=</a:t>
            </a:r>
            <a:r>
              <a:rPr lang="cs-CZ" dirty="0" smtClean="0"/>
              <a:t> </a:t>
            </a:r>
            <a:r>
              <a:rPr lang="cs-CZ" dirty="0" smtClean="0"/>
              <a:t>40 </a:t>
            </a:r>
            <a:r>
              <a:rPr lang="cs-CZ" dirty="0" smtClean="0"/>
              <a:t>Kč 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</a:t>
            </a:r>
            <a:r>
              <a:rPr lang="en-US" dirty="0" smtClean="0"/>
              <a:t>SD= 20 x </a:t>
            </a:r>
            <a:r>
              <a:rPr lang="en-US" dirty="0" smtClean="0"/>
              <a:t>2,</a:t>
            </a:r>
            <a:r>
              <a:rPr lang="cs-CZ" dirty="0" smtClean="0"/>
              <a:t>25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4</a:t>
            </a:r>
            <a:r>
              <a:rPr lang="cs-CZ" dirty="0" smtClean="0"/>
              <a:t>5</a:t>
            </a:r>
            <a:r>
              <a:rPr lang="en-US" dirty="0" smtClean="0"/>
              <a:t> </a:t>
            </a:r>
            <a:r>
              <a:rPr lang="cs-CZ" dirty="0" smtClean="0"/>
              <a:t>Kč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SD </a:t>
            </a:r>
            <a:r>
              <a:rPr lang="en-US" dirty="0" smtClean="0"/>
              <a:t>&gt; SD =&gt; </a:t>
            </a:r>
            <a:r>
              <a:rPr lang="cs-CZ" dirty="0" smtClean="0"/>
              <a:t>daň je </a:t>
            </a:r>
            <a:r>
              <a:rPr lang="en-US" dirty="0" smtClean="0"/>
              <a:t>4</a:t>
            </a:r>
            <a:r>
              <a:rPr lang="cs-CZ" dirty="0"/>
              <a:t>5</a:t>
            </a:r>
            <a:r>
              <a:rPr lang="en-US" dirty="0" smtClean="0"/>
              <a:t> </a:t>
            </a:r>
            <a:r>
              <a:rPr lang="cs-CZ" dirty="0" smtClean="0"/>
              <a:t>Kč 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?</a:t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3F62E-D39A-4000-AF4D-0D5DDF94E04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určení výše SD (SHRNUTÍ)  </a:t>
            </a:r>
            <a:endParaRPr lang="en-US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cs-CZ" dirty="0" smtClean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cs-CZ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Je výrobek předmětem spotřební daně?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Spotřební daně z jaké komodity?</a:t>
            </a:r>
            <a:endParaRPr lang="cs-CZ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Může se aplikovat osvobození?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Jaký je základ daně?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Jaké je sazba daně?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80369-6779-4082-86DB-0880BCAF8C9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300B9-845D-4E24-A6FD-A1B9C05FCA0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Správce daně 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Správce daně</a:t>
            </a:r>
          </a:p>
          <a:p>
            <a:pPr lvl="1" eaLnBrk="1" hangingPunct="1"/>
            <a:r>
              <a:rPr lang="cs-CZ" smtClean="0"/>
              <a:t>Celní úřad, celní ředitelství</a:t>
            </a:r>
          </a:p>
          <a:p>
            <a:pPr lvl="1" eaLnBrk="1" hangingPunct="1"/>
            <a:r>
              <a:rPr lang="cs-CZ" smtClean="0"/>
              <a:t>Místní příslušnost</a:t>
            </a:r>
          </a:p>
          <a:p>
            <a:pPr lvl="2" eaLnBrk="1" hangingPunct="1"/>
            <a:r>
              <a:rPr lang="cs-CZ" smtClean="0"/>
              <a:t>Sídlo nebo místo pobytu plátce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63219D-B7BF-4CC2-96F3-29ED18AA02C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 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Kdo ji odvede státu (= kdo je plátce daně) ?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cs-CZ" smtClean="0"/>
              <a:t>Kdy se daň vybere?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6636D5-8F0C-4285-BD87-754607147D6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Jednorázově a jednofázově</a:t>
            </a:r>
          </a:p>
          <a:p>
            <a:pPr eaLnBrk="1" hangingPunct="1"/>
            <a:r>
              <a:rPr lang="cs-CZ" smtClean="0"/>
              <a:t>Propuštěním výrobků do „volného daňového oběhu“</a:t>
            </a:r>
          </a:p>
          <a:p>
            <a:pPr eaLnBrk="1" hangingPunct="1"/>
            <a:r>
              <a:rPr lang="cs-CZ" smtClean="0"/>
              <a:t>Z „daňového skladu“, kde jsou vyráběny nebo skladovány</a:t>
            </a:r>
          </a:p>
          <a:p>
            <a:pPr eaLnBrk="1" hangingPunct="1"/>
            <a:r>
              <a:rPr lang="cs-CZ" smtClean="0"/>
              <a:t>V daňovém skladu se mohou nacházet nezdaněné výrobky </a:t>
            </a:r>
          </a:p>
          <a:p>
            <a:pPr eaLnBrk="1" hangingPunct="1"/>
            <a:r>
              <a:rPr lang="cs-CZ" smtClean="0"/>
              <a:t>Výrobky jsou v režimu „podmíněného osvobození od daně“ („POD“)</a:t>
            </a:r>
          </a:p>
          <a:p>
            <a:pPr eaLnBrk="1" hangingPunct="1"/>
            <a:r>
              <a:rPr lang="cs-CZ" smtClean="0"/>
              <a:t>Mezi daňovými sklady se mohou v režimu POD přepravovat bez daně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CD1757-0DEF-4C81-90C6-F02F119750D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Odvod daně - příklad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8F2E55-6E31-40CA-B53B-A03921023A3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1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66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F432E2-885C-43F8-826F-86FD16D00DE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Nepřímě daně  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Nepřímé daně – odváděné státu  plátcem daně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Spotřebitel platí v ceně výrobku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DPH, spotřební daně, ekologické daně</a:t>
            </a:r>
            <a:r>
              <a:rPr lang="en-US" smtClean="0"/>
              <a:t>, clo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C351A-40F2-4B73-9519-75C71B6082B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2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22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4213" y="3573463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2138" y="4941888"/>
            <a:ext cx="1798637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Text Box 16"/>
          <p:cNvSpPr txBox="1">
            <a:spLocks noChangeArrowheads="1"/>
          </p:cNvSpPr>
          <p:nvPr/>
        </p:nvSpPr>
        <p:spPr bwMode="auto">
          <a:xfrm>
            <a:off x="1763713" y="30686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2D7336-9299-4522-BA6F-96940F328E2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Bezdaňový a daňový okruh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Bezdaňový okruh = režim podmíněného osvobození  od daně (POD)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Daňový okruh = volný daňový oběh (VDO)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zdaněn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osvobozen od daně (trvale)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800" smtClean="0"/>
          </a:p>
        </p:txBody>
      </p:sp>
      <p:sp>
        <p:nvSpPr>
          <p:cNvPr id="48132" name="Text Box 15"/>
          <p:cNvSpPr txBox="1">
            <a:spLocks noChangeArrowheads="1"/>
          </p:cNvSpPr>
          <p:nvPr/>
        </p:nvSpPr>
        <p:spPr bwMode="auto">
          <a:xfrm>
            <a:off x="1042988" y="4868863"/>
            <a:ext cx="22717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Bezdaňový okruh</a:t>
            </a:r>
            <a:r>
              <a:rPr lang="cs-CZ"/>
              <a:t> </a:t>
            </a: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5650" y="3357563"/>
            <a:ext cx="2447925" cy="13668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725" y="3284538"/>
            <a:ext cx="2447925" cy="14192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5435600" y="4941888"/>
            <a:ext cx="22717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Daňový okruh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2138" y="4076700"/>
            <a:ext cx="2160587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137" name="Text Box 15"/>
          <p:cNvSpPr txBox="1">
            <a:spLocks noChangeArrowheads="1"/>
          </p:cNvSpPr>
          <p:nvPr/>
        </p:nvSpPr>
        <p:spPr bwMode="auto">
          <a:xfrm>
            <a:off x="3203575" y="3573463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ODVOD DANĚ</a:t>
            </a:r>
            <a:r>
              <a:rPr lang="cs-CZ"/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088FC-8E61-42D0-8A2A-67C5A642180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 přiznat a zaplatit daň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Povinnost vzniká provozovateli daňového skladu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Tj. provozovatel DS je plátcem daně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 V den propuštění výrobků z „daňového skladu“ do „volného daňového oběhu“ = tj. fakticky v den v</a:t>
            </a:r>
            <a:r>
              <a:rPr lang="en-US" smtClean="0"/>
              <a:t>y</a:t>
            </a:r>
            <a:r>
              <a:rPr lang="cs-CZ" smtClean="0"/>
              <a:t>skladnění z DS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Nutnost vystavit daňový doklad (obsahuje údaj o SD)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D81CAC-EEE7-469C-AB17-4697524B756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sklady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Výrobní nebo distribuční</a:t>
            </a:r>
          </a:p>
          <a:p>
            <a:pPr eaLnBrk="1" hangingPunct="1"/>
            <a:r>
              <a:rPr lang="cs-CZ" smtClean="0"/>
              <a:t>Výrobce musí být povinně daňovým skladem</a:t>
            </a:r>
          </a:p>
          <a:p>
            <a:pPr eaLnBrk="1" hangingPunct="1"/>
            <a:r>
              <a:rPr lang="cs-CZ" smtClean="0"/>
              <a:t>V ČR v současnosti přibližně 500 daňových skladů</a:t>
            </a:r>
          </a:p>
          <a:p>
            <a:pPr lvl="1" eaLnBrk="1" hangingPunct="1"/>
            <a:r>
              <a:rPr lang="cs-CZ" smtClean="0"/>
              <a:t>Stock Plzeň, Rudolf Jelínek, Jan Becher,…</a:t>
            </a:r>
          </a:p>
          <a:p>
            <a:pPr lvl="1" eaLnBrk="1" hangingPunct="1"/>
            <a:r>
              <a:rPr lang="cs-CZ" smtClean="0"/>
              <a:t>Česká rafinérská, Setuza,…</a:t>
            </a:r>
          </a:p>
          <a:p>
            <a:pPr lvl="1" eaLnBrk="1" hangingPunct="1"/>
            <a:r>
              <a:rPr lang="cs-CZ" smtClean="0"/>
              <a:t>Českomoravské vinné sklepy,….</a:t>
            </a:r>
          </a:p>
          <a:p>
            <a:pPr lvl="1" eaLnBrk="1" hangingPunct="1"/>
            <a:r>
              <a:rPr lang="cs-CZ" smtClean="0"/>
              <a:t>Budějovický Budvar, Pivovary Staropramen,..</a:t>
            </a:r>
          </a:p>
          <a:p>
            <a:pPr lvl="1" eaLnBrk="1" hangingPunct="1"/>
            <a:r>
              <a:rPr lang="cs-CZ" smtClean="0"/>
              <a:t>Philip Morris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6349C3-2CB5-4E00-B80A-ED480CEDD7F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Provozovatel daňového skladu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Musí dostat povolení od CÚ (na základě žádosti)</a:t>
            </a:r>
          </a:p>
          <a:p>
            <a:pPr eaLnBrk="1" hangingPunct="1"/>
            <a:r>
              <a:rPr lang="cs-CZ" smtClean="0"/>
              <a:t>Musí splňovat zákonné podmínky</a:t>
            </a:r>
          </a:p>
          <a:p>
            <a:pPr lvl="1" eaLnBrk="1" hangingPunct="1"/>
            <a:r>
              <a:rPr lang="cs-CZ" smtClean="0"/>
              <a:t>Technické požadavky na areál (nádrže, měřidla…)</a:t>
            </a:r>
          </a:p>
          <a:p>
            <a:pPr lvl="1" eaLnBrk="1" hangingPunct="1"/>
            <a:r>
              <a:rPr lang="cs-CZ" smtClean="0"/>
              <a:t>Zabezpečení areálu (ostraha, kamerový systém,…)</a:t>
            </a:r>
          </a:p>
          <a:p>
            <a:pPr lvl="1" eaLnBrk="1" hangingPunct="1"/>
            <a:r>
              <a:rPr lang="cs-CZ" smtClean="0"/>
              <a:t>Vedení evidence (kontrolní systémy)</a:t>
            </a:r>
          </a:p>
          <a:p>
            <a:pPr lvl="1" eaLnBrk="1" hangingPunct="1"/>
            <a:r>
              <a:rPr lang="cs-CZ" smtClean="0"/>
              <a:t>Bezúhonnost a daňová spolehlivost</a:t>
            </a:r>
          </a:p>
          <a:p>
            <a:pPr lvl="1" eaLnBrk="1" hangingPunct="1"/>
            <a:r>
              <a:rPr lang="cs-CZ" smtClean="0"/>
              <a:t>Zajištění daně</a:t>
            </a:r>
          </a:p>
          <a:p>
            <a:pPr eaLnBrk="1" hangingPunct="1"/>
            <a:r>
              <a:rPr lang="cs-CZ" smtClean="0"/>
              <a:t>Nemusí být vlastníkem zboží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AEB033-B85A-4E54-ACCC-274B720731A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Zajištění daně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Forma zajištění</a:t>
            </a:r>
          </a:p>
          <a:p>
            <a:pPr lvl="1" eaLnBrk="1" hangingPunct="1"/>
            <a:r>
              <a:rPr lang="cs-CZ" smtClean="0"/>
              <a:t>Převodem na účet CÚ</a:t>
            </a:r>
          </a:p>
          <a:p>
            <a:pPr lvl="1" eaLnBrk="1" hangingPunct="1"/>
            <a:r>
              <a:rPr lang="cs-CZ" smtClean="0"/>
              <a:t>Ručením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Výše zajištění </a:t>
            </a:r>
          </a:p>
          <a:p>
            <a:pPr lvl="1" eaLnBrk="1" hangingPunct="1"/>
            <a:r>
              <a:rPr lang="cs-CZ" smtClean="0"/>
              <a:t>Odvozena z objemu výrobků vyrobených nebo skladovaných v daňovém skladu za rok</a:t>
            </a:r>
          </a:p>
          <a:p>
            <a:pPr lvl="1" eaLnBrk="1" hangingPunct="1"/>
            <a:r>
              <a:rPr lang="cs-CZ" smtClean="0"/>
              <a:t>1/12 daňové povinnosti </a:t>
            </a:r>
          </a:p>
          <a:p>
            <a:pPr lvl="1" eaLnBrk="1" hangingPunct="1"/>
            <a:r>
              <a:rPr lang="cs-CZ" smtClean="0"/>
              <a:t>Limity (MO: 100 mil.Kč, pivo: 80 mil Kč, líh: 40 mil. Kč)</a:t>
            </a:r>
          </a:p>
          <a:p>
            <a:pPr lvl="1" eaLnBrk="1" hangingPunct="1"/>
            <a:r>
              <a:rPr lang="cs-CZ" smtClean="0"/>
              <a:t>Možnost zažádat o snížení či zproštění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D77DAF-0387-45A6-A2EA-A0E9A2120A1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výrobků mezi daňovými sklady</a:t>
            </a: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= doprava v režimu podmíněného osvobození od daně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40200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84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2339975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716463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641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5003800" y="4365625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s daní</a:t>
            </a:r>
            <a:endParaRPr lang="en-US" b="1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2124075" y="422116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55BAAB-898C-4CD3-A7A6-47D3DFD5986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mezi dvěma daňovými sklady</a:t>
            </a: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Zákon umožňuje (tj. lze dopravovat v výrobky v režimu POD = nezdaněné)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Ale nutné splnit podmínky</a:t>
            </a:r>
          </a:p>
          <a:p>
            <a:pPr lvl="1" eaLnBrk="1" hangingPunct="1"/>
            <a:r>
              <a:rPr lang="cs-CZ" smtClean="0"/>
              <a:t>Oznámit zahájení dopravy na CÚ</a:t>
            </a:r>
          </a:p>
          <a:p>
            <a:pPr lvl="1" eaLnBrk="1" hangingPunct="1"/>
            <a:r>
              <a:rPr lang="cs-CZ" smtClean="0"/>
              <a:t>Zajistit spotřební daň</a:t>
            </a:r>
          </a:p>
          <a:p>
            <a:pPr lvl="1" eaLnBrk="1" hangingPunct="1"/>
            <a:r>
              <a:rPr lang="cs-CZ" smtClean="0"/>
              <a:t>Vystavit „průvodní doklad“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Nejen mezi sklady v ČR, ale i ČR-EU a opačně 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F3785F-6663-4BB0-8BC7-85B6222C741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Právnická nebo fyzická osoba, které vzniká povinnost daň přiznat a zaplatit (§ 9 ZSD)</a:t>
            </a:r>
          </a:p>
          <a:p>
            <a:pPr lvl="1" eaLnBrk="1" hangingPunct="1"/>
            <a:r>
              <a:rPr lang="cs-CZ" smtClean="0"/>
              <a:t>Provozovatel daňového skladu</a:t>
            </a:r>
          </a:p>
          <a:p>
            <a:pPr lvl="1" eaLnBrk="1" hangingPunct="1"/>
            <a:r>
              <a:rPr lang="cs-CZ" smtClean="0"/>
              <a:t>Výrobce (pěstitelská pálenice)</a:t>
            </a:r>
          </a:p>
          <a:p>
            <a:pPr lvl="1" eaLnBrk="1" hangingPunct="1"/>
            <a:r>
              <a:rPr lang="cs-CZ" smtClean="0"/>
              <a:t>Dovozce</a:t>
            </a:r>
          </a:p>
          <a:p>
            <a:pPr lvl="1" eaLnBrk="1" hangingPunct="1"/>
            <a:r>
              <a:rPr lang="cs-CZ" smtClean="0"/>
              <a:t>Další osoby (např. oprávněný příjemce)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11ED2-8538-4743-B88A-A95E32696C1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Plátce daně (§ 92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Není FO, která na daňovém území ČR vyrábí výhradně tiché víno, celkové množství </a:t>
            </a:r>
            <a:r>
              <a:rPr lang="en-GB" sz="2000" smtClean="0"/>
              <a:t>&lt; </a:t>
            </a:r>
            <a:r>
              <a:rPr lang="cs-CZ" sz="2000" smtClean="0"/>
              <a:t>2 000 litrů/rok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z="2000" smtClean="0"/>
              <a:t>Plátce daně (§ 80 ZSD)</a:t>
            </a:r>
          </a:p>
          <a:p>
            <a:pPr lvl="1" eaLnBrk="1" hangingPunct="1"/>
            <a:r>
              <a:rPr lang="cs-CZ" sz="2000" smtClean="0"/>
              <a:t>Není FO, která vyrobí pro vlastní spotřebu v zařízení pro domácí výrobu piva pivo v celkovém množství nepřesahující 200 litrů/rok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FD47B1-DBC2-42D8-A65D-AEA2EF1BC75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 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Spotřební daně (akcízy, excise duties)</a:t>
            </a:r>
          </a:p>
          <a:p>
            <a:pPr eaLnBrk="1" hangingPunct="1"/>
            <a:r>
              <a:rPr lang="cs-CZ" smtClean="0"/>
              <a:t>Daň selektivní (</a:t>
            </a:r>
            <a:r>
              <a:rPr lang="en-US" smtClean="0"/>
              <a:t>zabr</a:t>
            </a:r>
            <a:r>
              <a:rPr lang="cs-CZ" smtClean="0"/>
              <a:t>ánit škodlivé spotřebě)</a:t>
            </a:r>
            <a:r>
              <a:rPr lang="en-US" smtClean="0"/>
              <a:t> </a:t>
            </a:r>
            <a:endParaRPr lang="cs-CZ" smtClean="0"/>
          </a:p>
          <a:p>
            <a:pPr eaLnBrk="1" hangingPunct="1"/>
            <a:r>
              <a:rPr lang="cs-CZ" smtClean="0"/>
              <a:t>Tzn. dani podléhají pouze „vybrané výrobky“ („excisable goods“)</a:t>
            </a:r>
          </a:p>
          <a:p>
            <a:pPr eaLnBrk="1" hangingPunct="1"/>
            <a:r>
              <a:rPr lang="cs-CZ" smtClean="0"/>
              <a:t>5 komodit </a:t>
            </a:r>
          </a:p>
          <a:p>
            <a:pPr lvl="1" eaLnBrk="1" hangingPunct="1"/>
            <a:r>
              <a:rPr lang="cs-CZ" smtClean="0"/>
              <a:t>Minerální oleje</a:t>
            </a:r>
          </a:p>
          <a:p>
            <a:pPr lvl="1" eaLnBrk="1" hangingPunct="1"/>
            <a:r>
              <a:rPr lang="cs-CZ" smtClean="0"/>
              <a:t>Lihoviny</a:t>
            </a:r>
          </a:p>
          <a:p>
            <a:pPr lvl="1" eaLnBrk="1" hangingPunct="1"/>
            <a:r>
              <a:rPr lang="cs-CZ" smtClean="0"/>
              <a:t>Pivo</a:t>
            </a:r>
          </a:p>
          <a:p>
            <a:pPr lvl="1" eaLnBrk="1" hangingPunct="1"/>
            <a:r>
              <a:rPr lang="cs-CZ" smtClean="0"/>
              <a:t>Víno</a:t>
            </a:r>
          </a:p>
          <a:p>
            <a:pPr lvl="1" eaLnBrk="1" hangingPunct="1"/>
            <a:r>
              <a:rPr lang="cs-CZ" smtClean="0"/>
              <a:t>Tabákové výrobky</a:t>
            </a:r>
          </a:p>
          <a:p>
            <a:pPr eaLnBrk="1" hangingPunct="1"/>
            <a:r>
              <a:rPr lang="cs-CZ" smtClean="0"/>
              <a:t>Zavedeny v roce 1993 (v 2004 velká novelizace)</a:t>
            </a:r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BB5B5A-99E6-4B01-901D-85FA9BAEB36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Pořízení výrobků z jiného státu EU</a:t>
            </a: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Podnikatelským subjektem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Právnickou osobou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Fyzikou osobou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Fyzickou osobou – nepodnikatelem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EEC26-26A2-404D-82C7-8A072B7AF1C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Český podnikatel pořizuje J</a:t>
            </a:r>
            <a:r>
              <a:rPr lang="de-DE" smtClean="0"/>
              <a:t>ägermeistra </a:t>
            </a:r>
            <a:r>
              <a:rPr lang="cs-CZ" smtClean="0"/>
              <a:t>z  Rakouska</a:t>
            </a:r>
            <a:endParaRPr 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 musí vždy odvést spotřební daň v ČR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Při nákupu v Rakousku mohou nastat dvě možnosti</a:t>
            </a:r>
          </a:p>
          <a:p>
            <a:pPr lvl="1" eaLnBrk="1" hangingPunct="1"/>
            <a:r>
              <a:rPr lang="cs-CZ" smtClean="0"/>
              <a:t>Podnikatel nakoupí výrobky s rakouskou spotřební daní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1" eaLnBrk="1" hangingPunct="1"/>
            <a:r>
              <a:rPr lang="cs-CZ" smtClean="0"/>
              <a:t>Podnikatel nakoupí výrobky bez rakouské spotřební daně</a:t>
            </a:r>
          </a:p>
          <a:p>
            <a:pPr lvl="2" eaLnBrk="1" hangingPunct="1"/>
            <a:r>
              <a:rPr lang="cs-CZ" smtClean="0"/>
              <a:t>Podnikatel je provozovatelem daňového skladu</a:t>
            </a:r>
          </a:p>
          <a:p>
            <a:pPr lvl="2" eaLnBrk="1" hangingPunct="1"/>
            <a:r>
              <a:rPr lang="cs-CZ" smtClean="0"/>
              <a:t>Podnikatel požádá český CÚ o vydání povolení „oprávněného příjemce“</a:t>
            </a:r>
          </a:p>
          <a:p>
            <a:pPr lvl="2" eaLnBrk="1" hangingPunct="1"/>
            <a:r>
              <a:rPr lang="cs-CZ" smtClean="0"/>
              <a:t>Podnikatel využije služby osoby, které je daňovým skladem či oprávněným příjemcem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4419F1-DFE8-4A73-8DAB-C9B13EBEB68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Fyzická osoba (FO) - nepodnikatel nakupuje J</a:t>
            </a:r>
            <a:r>
              <a:rPr lang="de-DE" smtClean="0"/>
              <a:t>ägermeistra </a:t>
            </a:r>
            <a:r>
              <a:rPr lang="cs-CZ" smtClean="0"/>
              <a:t>v Rakousku</a:t>
            </a:r>
            <a:endParaRPr 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FO vždy nakupuje lihoviny s rakouskou spotřební daní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V ČR mohou nastat dvě možnosti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&lt; 10 l</a:t>
            </a:r>
            <a:endParaRPr lang="cs-CZ" smtClean="0"/>
          </a:p>
          <a:p>
            <a:pPr lvl="2" eaLnBrk="1" hangingPunct="1"/>
            <a:r>
              <a:rPr lang="en-US" smtClean="0"/>
              <a:t>FO n</a:t>
            </a:r>
            <a:r>
              <a:rPr lang="cs-CZ" smtClean="0"/>
              <a:t>emusí v ČR platit daň (je osvobozeno)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&gt; 10 l</a:t>
            </a:r>
            <a:endParaRPr lang="cs-CZ" smtClean="0"/>
          </a:p>
          <a:p>
            <a:pPr lvl="2" eaLnBrk="1" hangingPunct="1"/>
            <a:r>
              <a:rPr lang="en-US" smtClean="0"/>
              <a:t>FO je </a:t>
            </a:r>
            <a:r>
              <a:rPr lang="cs-CZ" smtClean="0"/>
              <a:t>povinna</a:t>
            </a:r>
            <a:r>
              <a:rPr lang="en-US" smtClean="0"/>
              <a:t> </a:t>
            </a:r>
            <a:r>
              <a:rPr lang="cs-CZ" smtClean="0"/>
              <a:t>se registrovat jako plátce daně v ČR a odvést daň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2"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5698B9-35A4-4A56-A093-3C80C159981B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Množstevní limity pro osvobození výrobků dovezených do ČR nepodnikatelem (FO) </a:t>
            </a:r>
            <a:endParaRPr lang="en-US" smtClean="0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01008E-EFC5-4CA4-90AF-542927742940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Registrace, zdaňovací období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</a:t>
            </a:r>
          </a:p>
          <a:p>
            <a:pPr lvl="1" eaLnBrk="1" hangingPunct="1"/>
            <a:r>
              <a:rPr lang="cs-CZ" smtClean="0"/>
              <a:t>U místně příslušného celního úřadu nejpozději</a:t>
            </a:r>
          </a:p>
          <a:p>
            <a:pPr lvl="2" eaLnBrk="1" hangingPunct="1"/>
            <a:r>
              <a:rPr lang="cs-CZ" smtClean="0"/>
              <a:t>Do dne vzniku 1. povinnosti daň přiznat a zaplatit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EF98D6-1056-4779-9663-4DE5B476347D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přiznání a splatnost daně</a:t>
            </a:r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Daňové přiznání</a:t>
            </a:r>
          </a:p>
          <a:p>
            <a:pPr lvl="1" eaLnBrk="1" hangingPunct="1"/>
            <a:r>
              <a:rPr lang="cs-CZ" dirty="0" smtClean="0"/>
              <a:t>Samostatně za každou daň</a:t>
            </a:r>
          </a:p>
          <a:p>
            <a:pPr lvl="1" eaLnBrk="1" hangingPunct="1"/>
            <a:r>
              <a:rPr lang="cs-CZ" dirty="0" smtClean="0"/>
              <a:t>Do 25. dne po skončení zdaňovacího období</a:t>
            </a:r>
          </a:p>
          <a:p>
            <a:pPr lvl="1" eaLnBrk="1" hangingPunct="1"/>
            <a:r>
              <a:rPr lang="cs-CZ" dirty="0" smtClean="0"/>
              <a:t>Při dovozu se daňové přiznání nepodává </a:t>
            </a:r>
          </a:p>
          <a:p>
            <a:pPr lvl="2" eaLnBrk="1" hangingPunct="1"/>
            <a:r>
              <a:rPr lang="cs-CZ" dirty="0" smtClean="0"/>
              <a:t>Celní prohlášení</a:t>
            </a:r>
          </a:p>
          <a:p>
            <a:pPr eaLnBrk="1" hangingPunct="1"/>
            <a:r>
              <a:rPr lang="cs-CZ" dirty="0" smtClean="0"/>
              <a:t>Splatnost daně</a:t>
            </a:r>
          </a:p>
          <a:p>
            <a:pPr lvl="1" eaLnBrk="1" hangingPunct="1"/>
            <a:r>
              <a:rPr lang="cs-CZ" dirty="0" smtClean="0"/>
              <a:t>40. den po skončení zdaňovacího období (u lihu 55.)</a:t>
            </a:r>
          </a:p>
          <a:p>
            <a:pPr lvl="1" eaLnBrk="1" hangingPunct="1"/>
            <a:r>
              <a:rPr lang="cs-CZ" dirty="0" smtClean="0"/>
              <a:t>Dovoz</a:t>
            </a:r>
          </a:p>
          <a:p>
            <a:pPr lvl="2" eaLnBrk="1" hangingPunct="1"/>
            <a:r>
              <a:rPr lang="cs-CZ" dirty="0" smtClean="0"/>
              <a:t>10 kalendářních dnů ode dne doručení rozhodnutí o vyměření cla</a:t>
            </a:r>
          </a:p>
          <a:p>
            <a:pPr eaLnBrk="1" hangingPunct="1"/>
            <a:endParaRPr lang="cs-CZ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F7CE68-C628-4CBA-82BD-2EB6A01ABFF7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odvodu daně – shrnutí hlavních kroků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Určení povinnosti přiznat daň</a:t>
            </a:r>
          </a:p>
          <a:p>
            <a:pPr lvl="1" eaLnBrk="1" hangingPunct="1"/>
            <a:r>
              <a:rPr lang="cs-CZ" smtClean="0"/>
              <a:t>HMOTNĚ = určit zda je výrobek předmětem daně </a:t>
            </a:r>
          </a:p>
          <a:p>
            <a:pPr lvl="1" eaLnBrk="1" hangingPunct="1"/>
            <a:r>
              <a:rPr lang="cs-CZ" smtClean="0"/>
              <a:t>ČASOVĚ = určit den uvedení do volného daňového oběhu</a:t>
            </a:r>
          </a:p>
          <a:p>
            <a:pPr eaLnBrk="1" hangingPunct="1"/>
            <a:r>
              <a:rPr lang="cs-CZ" smtClean="0"/>
              <a:t>Určení základu daně a sazby daně (příp. aplikace osvobození)</a:t>
            </a:r>
          </a:p>
          <a:p>
            <a:pPr eaLnBrk="1" hangingPunct="1"/>
            <a:r>
              <a:rPr lang="cs-CZ" smtClean="0"/>
              <a:t>Uvedení do záznamní evidence za daný měsíc</a:t>
            </a:r>
          </a:p>
          <a:p>
            <a:pPr eaLnBrk="1" hangingPunct="1"/>
            <a:r>
              <a:rPr lang="cs-CZ" smtClean="0"/>
              <a:t>Sestavení a podání daňového přiznání za daný měsíc</a:t>
            </a:r>
          </a:p>
          <a:p>
            <a:pPr eaLnBrk="1" hangingPunct="1"/>
            <a:r>
              <a:rPr lang="cs-CZ" smtClean="0"/>
              <a:t>Zaplacení daně na CÚ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0FD01-B48F-4B81-A038-EA9F5E372A7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Daňový sklad - praktická aplikace</a:t>
            </a:r>
            <a:endParaRPr 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01BCD-B367-40E6-81A1-84AC05B2B7D3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Pohyb a skladování zboží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92E964-DA34-4C57-AF7E-84FD3CDA6B9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Výrobce a distributor piva </a:t>
            </a:r>
            <a:br>
              <a:rPr lang="cs-CZ" sz="2600" smtClean="0"/>
            </a:br>
            <a:r>
              <a:rPr lang="cs-CZ" sz="2600" smtClean="0"/>
              <a:t>Daňový režim převáženého a skladovaného zboží</a:t>
            </a:r>
            <a:endParaRPr lang="en-US" sz="26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445AC-2ADE-4487-B3B8-95908FE853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Legislativní úprava 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Legislativní úprava</a:t>
            </a:r>
          </a:p>
          <a:p>
            <a:pPr lvl="1" eaLnBrk="1" hangingPunct="1"/>
            <a:r>
              <a:rPr lang="cs-CZ" smtClean="0"/>
              <a:t>Zákon č. 353/2003 Sb., o spotřebních daních, v platném znění (dále jen „ZSD“)</a:t>
            </a:r>
            <a:endParaRPr lang="en-US" smtClean="0"/>
          </a:p>
          <a:p>
            <a:pPr lvl="1" eaLnBrk="1" hangingPunct="1"/>
            <a:r>
              <a:rPr lang="en-US" smtClean="0"/>
              <a:t>Celn</a:t>
            </a:r>
            <a:r>
              <a:rPr lang="cs-CZ" smtClean="0"/>
              <a:t>í správa ČR </a:t>
            </a:r>
            <a:r>
              <a:rPr lang="cs-CZ" smtClean="0">
                <a:hlinkClick r:id="rId2"/>
              </a:rPr>
              <a:t>http://www.cs.mfcr.cz/CmsGrc/Obchod-se-zbozim/SPD/</a:t>
            </a:r>
            <a:endParaRPr lang="cs-CZ" smtClean="0"/>
          </a:p>
          <a:p>
            <a:pPr lvl="1" eaLnBrk="1" hangingPunct="1"/>
            <a:r>
              <a:rPr lang="cs-CZ" smtClean="0"/>
              <a:t>KOOV MF ČR a KDP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743311-1E9A-4BB2-B6CE-F831DB86B501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Doklady doprovázející zboží</a:t>
            </a:r>
            <a:endParaRPr lang="en-US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283045-F907-42EA-B491-F3A8F45603B8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8621" name="Picture 5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2" name="Picture 6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1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8618" name="Picture 8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19" name="Picture 9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0" name="Picture 1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1C292-D8E2-4363-AB21-77CF6E8F99D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Úvod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Předmět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Zdaňovací období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Daňové přiznání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Nabytí vybraných výrobků bez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Zdaňování vybraných výrobků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6F02EC-7522-43DC-9E01-F86FA8E331D7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Nepřímé daně - odváděné plátcem daně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Legislativní úprava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Součást zákona č. 261/2007 Sb., o stabilizaci veřejných rozpočtů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Vychází z požadavků směrnic EU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Funkce ekologických daní </a:t>
            </a:r>
          </a:p>
          <a:p>
            <a:pPr lvl="1" eaLnBrk="1" hangingPunct="1"/>
            <a:r>
              <a:rPr lang="cs-CZ" sz="2000" smtClean="0"/>
              <a:t>Pozitivní působení na změnu chování ekonomických subjektů, omezení negativních vlivů na životní prostředí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Zdaňuje se dodání na území ČR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Správa daní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Celní úřad, celní ředitelství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B65C8-4092-4539-86FE-C8CB765ED26E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Ekologické daně – obecná charakteristika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Předmětem daně jsou vybrané výrobky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Zemní plyn a některé další plyny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Pevná paliva (uhlí, brikety, koks apod.)</a:t>
            </a:r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r>
              <a:rPr lang="cs-CZ" smtClean="0"/>
              <a:t>Daňové přiznání</a:t>
            </a:r>
          </a:p>
          <a:p>
            <a:pPr lvl="1" eaLnBrk="1" hangingPunct="1"/>
            <a:r>
              <a:rPr lang="cs-CZ" smtClean="0"/>
              <a:t>Do 25. dne po skončení zdaňovacího období</a:t>
            </a:r>
          </a:p>
          <a:p>
            <a:pPr lvl="1" eaLnBrk="1" hangingPunct="1"/>
            <a:r>
              <a:rPr lang="cs-CZ" smtClean="0"/>
              <a:t>Samostatně za každou daň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B0D6E4-C2E0-40A4-9EE5-B5DEDA9384AA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obchodování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54473-796D-4D36-B54A-5C9A542219B8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pPr eaLnBrk="1" hangingPunct="1"/>
            <a:r>
              <a:rPr lang="cs-CZ" smtClean="0"/>
              <a:t>Plátce daně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Plátce daně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 smtClean="0"/>
              <a:t>Dodavatel, který dodává elektřinu konečnému spotřebiteli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Nutno se registrovat u celního úřadu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0CBE4C-C827-420E-9A15-8391D6517A50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Nabytí vybraných výrobků bez daně</a:t>
            </a:r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Nabytí vybraných výrobků bez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obchodník (elektřina) nebo dodavatel (zemní plyn a pevná paliva)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na základě povolení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Povolení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Vydáno na žádost celním úřadem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28D3C-2C45-4FEC-8A52-6C8D950CDE1D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A818F-E311-4B1D-BAEA-C92ACB5FD903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základ a sazba daně</a:t>
            </a:r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Sazba 28,30 Kč/ Mwh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 elektřiny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– den odečtu z měřícího zařízení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02B559-D6A1-43D0-B1EF-B7D134FAEDD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Členění zákona o spotřebních daních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Obecná ustanovení (společná pro všechny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Zvláštní ustanovení (pro jednotlivé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Omezení prodeje lihovin a tabákových výrobků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Značkování a barvení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Správní delikty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Přechodná ustanovení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694B1-3E6F-49E8-BC6D-A61C95D3C418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osvobození od daně 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dle původu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 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Ze sluneční, větrné a geotermální energie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vodních elektráren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biomasy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emisí metanu v uzavřených uhelných dolech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palivových článků (nikoliv jaderné elektrárny)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E6292-90BE-48C9-96E6-462C5D958881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B0D400-32AD-4E61-A4DF-94452FB0A1D8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sazby daně</a:t>
            </a:r>
            <a:endParaRPr lang="en-US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 smtClean="0"/>
              <a:t>Sazby Kč/ MWh spalného tepla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 smtClean="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/>
                <a:gridCol w="849312"/>
                <a:gridCol w="776288"/>
                <a:gridCol w="776287"/>
                <a:gridCol w="839788"/>
                <a:gridCol w="863600"/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Zkapalněné/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(zkapalněný ropný plyn = LPG: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Liquefied Petroleum Gas)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94F685-41C4-4823-A582-CF11585A5258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ze zemního plynu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odečtu z měřícího zařízení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Den, kdy může nakládat s plynem jako vlastník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spotřeby (pokud nelze podle předchozích bodů)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51A241-EEB5-495F-AFA7-17C22E8E6DC5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osvobození od daně 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Osvobození u plynu použitého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Pro výrobu tepla v domácnostech a domovních kotelnách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K výrobě elektřiny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Jako PHM pro plavby po vodách na území ČR (ne pro soukromá rekreační plavidla)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Další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F3A782-E3EB-409C-927B-87D788848B26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55761C-1337-473C-B263-510E8B0362FB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Předmět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Černé a  hnědé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Koks a polokoks z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Ostatní uhlovodíky (pokud jsou určeny pro výrobu tepla)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od daně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Např. pro kombinovanou výrobu elektřiny a tepla pro domácnosti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Základ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Množství pevných paliv v GJ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Sazba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8,5 Kč/GJ spálného tepla v hořlavině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D645C-E2E3-4D6D-8C67-08CC5421338E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Děkuji za pozornost</a:t>
            </a:r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5F7AC-BCCC-4D94-B7CA-B06161619E0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daně (§ 7 ZSD)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Obecné vymezení</a:t>
            </a:r>
          </a:p>
          <a:p>
            <a:pPr lvl="1" eaLnBrk="1" hangingPunct="1"/>
            <a:r>
              <a:rPr lang="cs-CZ" smtClean="0"/>
              <a:t>Vybrané výrobky vyrobené nebo dovezené na území ES (§ 1 - § 43 ZSD )</a:t>
            </a:r>
          </a:p>
          <a:p>
            <a:pPr eaLnBrk="1" hangingPunct="1"/>
            <a:r>
              <a:rPr lang="cs-CZ" smtClean="0"/>
              <a:t>Bližší vymezení</a:t>
            </a:r>
          </a:p>
          <a:p>
            <a:pPr lvl="1" eaLnBrk="1" hangingPunct="1"/>
            <a:r>
              <a:rPr lang="cs-CZ" smtClean="0"/>
              <a:t>Daň z minerálních olejů (§ 44 - § 65 ZSD )</a:t>
            </a:r>
          </a:p>
          <a:p>
            <a:pPr lvl="1" eaLnBrk="1" hangingPunct="1"/>
            <a:r>
              <a:rPr lang="cs-CZ" smtClean="0"/>
              <a:t>Daň z lihu (§ 66 - § 79 ZSD)</a:t>
            </a:r>
          </a:p>
          <a:p>
            <a:pPr lvl="1" eaLnBrk="1" hangingPunct="1"/>
            <a:r>
              <a:rPr lang="cs-CZ" smtClean="0"/>
              <a:t>Daň z piva (§ 80 - § 91 ZSD)</a:t>
            </a:r>
          </a:p>
          <a:p>
            <a:pPr lvl="1" eaLnBrk="1" hangingPunct="1"/>
            <a:r>
              <a:rPr lang="cs-CZ" smtClean="0"/>
              <a:t>Daň z vína a meziproduktů (§ 92 - § 100b ZSD)</a:t>
            </a:r>
          </a:p>
          <a:p>
            <a:pPr lvl="1" eaLnBrk="1" hangingPunct="1"/>
            <a:r>
              <a:rPr lang="cs-CZ" smtClean="0"/>
              <a:t>Daň z tabákových výrobků (§ 100c - § 131 ZSD)</a:t>
            </a:r>
            <a:endParaRPr lang="en-US" smtClean="0"/>
          </a:p>
          <a:p>
            <a:pPr eaLnBrk="1" hangingPunct="1"/>
            <a:endParaRPr lang="cs-CZ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C2237-13C2-4A1B-A059-FBD3C933C1E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Jednotlivé druhy spotřebních daní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EFA8B4-4256-4A04-9FA3-026A4301A2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Daň z minerálních olejů </a:t>
            </a:r>
            <a:br>
              <a:rPr lang="cs-CZ" sz="2800" smtClean="0"/>
            </a:br>
            <a:r>
              <a:rPr lang="cs-CZ" sz="2800" smtClean="0"/>
              <a:t>(§ 44 - § 65 ZSD)</a:t>
            </a:r>
            <a:endParaRPr lang="en-US" sz="28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Předmět daně (§ 45 ZSD) jsou např.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motorové benzíny a ostatní benzíny (technický, lékařský aj.)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nafta, bionafta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petrolej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zkapalněné ropné plyny (LPG = propan butan),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odpadní a mazací oleje, rašelina, vazelína, parafín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Výše uvedené MO podléhají zdanění, pouze pokud jsou použity pro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Pohon motorů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Výrobu tepla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Jinak jsou od daně osvobozeny (tj. nezdaňují se)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2178</TotalTime>
  <Words>2913</Words>
  <Application>Microsoft Office PowerPoint</Application>
  <PresentationFormat>Předvádění na obrazovce (4:3)</PresentationFormat>
  <Paragraphs>707</Paragraphs>
  <Slides>67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68" baseType="lpstr">
      <vt:lpstr>On Screen presentation Basic</vt:lpstr>
      <vt:lpstr>Prezentace aplikace PowerPoint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65 ZSD)</vt:lpstr>
      <vt:lpstr>Daň z minerálních olejů  (§ 44 - § 65 ZSD)</vt:lpstr>
      <vt:lpstr>Daň z minerálních olejů  (§ 44 - § 65 ZSD)</vt:lpstr>
      <vt:lpstr>Příklad  </vt:lpstr>
      <vt:lpstr>Daň z lihu (§ 66 – § 79 ZSD) </vt:lpstr>
      <vt:lpstr>Daň z lihu (§ 66 – § 79 ZSD) </vt:lpstr>
      <vt:lpstr>Daň z lihu (§ 66 – § 79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Prezentace aplikace PowerPoint</vt:lpstr>
      <vt:lpstr>Obsah</vt:lpstr>
      <vt:lpstr>Úvod</vt:lpstr>
      <vt:lpstr>Ekologické daně – obecná charakteristika</vt:lpstr>
      <vt:lpstr>Příklad obchodování</vt:lpstr>
      <vt:lpstr>Plátce daně</vt:lpstr>
      <vt:lpstr>Nabytí vybraných výrobků bez daně</vt:lpstr>
      <vt:lpstr>Daň z elektřiny</vt:lpstr>
      <vt:lpstr>Daň z elektřiny – základ a sazba daně</vt:lpstr>
      <vt:lpstr>Daň z elektřiny – osvobození od daně </vt:lpstr>
      <vt:lpstr>Daň ze zemního plynu</vt:lpstr>
      <vt:lpstr>Daň ze zemního plynu – sazby daně</vt:lpstr>
      <vt:lpstr>Daň ze zemního plynu</vt:lpstr>
      <vt:lpstr>Daň ze zemního plynu – osvobození od daně </vt:lpstr>
      <vt:lpstr>Daň z pevných paliv</vt:lpstr>
      <vt:lpstr>Daň z pevných paliv</vt:lpstr>
      <vt:lpstr>Děkuji za pozornost</vt:lpstr>
    </vt:vector>
  </TitlesOfParts>
  <Company>KPMG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Valouch Petr</cp:lastModifiedBy>
  <cp:revision>275</cp:revision>
  <dcterms:created xsi:type="dcterms:W3CDTF">2008-12-01T10:09:30Z</dcterms:created>
  <dcterms:modified xsi:type="dcterms:W3CDTF">2014-11-18T07:51:05Z</dcterms:modified>
</cp:coreProperties>
</file>