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66" r:id="rId5"/>
    <p:sldId id="265" r:id="rId6"/>
    <p:sldId id="310" r:id="rId7"/>
    <p:sldId id="311" r:id="rId8"/>
    <p:sldId id="312" r:id="rId9"/>
    <p:sldId id="313" r:id="rId10"/>
    <p:sldId id="314" r:id="rId11"/>
    <p:sldId id="285" r:id="rId12"/>
    <p:sldId id="301" r:id="rId13"/>
    <p:sldId id="303" r:id="rId14"/>
    <p:sldId id="304" r:id="rId15"/>
    <p:sldId id="290" r:id="rId16"/>
    <p:sldId id="286" r:id="rId17"/>
    <p:sldId id="260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261" r:id="rId27"/>
    <p:sldId id="292" r:id="rId28"/>
    <p:sldId id="309" r:id="rId29"/>
    <p:sldId id="287" r:id="rId30"/>
    <p:sldId id="315" r:id="rId31"/>
    <p:sldId id="327" r:id="rId32"/>
    <p:sldId id="317" r:id="rId33"/>
    <p:sldId id="288" r:id="rId34"/>
    <p:sldId id="263" r:id="rId35"/>
    <p:sldId id="325" r:id="rId36"/>
    <p:sldId id="322" r:id="rId37"/>
    <p:sldId id="323" r:id="rId38"/>
    <p:sldId id="318" r:id="rId39"/>
    <p:sldId id="319" r:id="rId40"/>
    <p:sldId id="320" r:id="rId41"/>
    <p:sldId id="328" r:id="rId42"/>
    <p:sldId id="321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267" r:id="rId51"/>
    <p:sldId id="326" r:id="rId52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n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0" autoAdjust="0"/>
  </p:normalViewPr>
  <p:slideViewPr>
    <p:cSldViewPr>
      <p:cViewPr>
        <p:scale>
          <a:sx n="107" d="100"/>
          <a:sy n="107" d="100"/>
        </p:scale>
        <p:origin x="-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38AE-020C-4F99-90F3-B808A9D35CBD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118B-0E47-4EC8-8366-94967EFA8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0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20352-9316-4F78-863D-2B791A44124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4D7B8-0178-45AA-9F0C-E374A6EE4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0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D7B8-0178-45AA-9F0C-E374A6EE42C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27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Ekonomika a řízení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Výrobní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Operativní řízení výroby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Týká se výkonných činností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Tvoří základu pyramidy řízení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Velmi široký záběr aktivit, rozptýlených po celém podniku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Bezprostřední znalost řízeného objektu (výroby) vyžaduje podrobné, neagregované informace, s vysokou periodicitou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To umožňuje rychlý zásah do procesu (výroby)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 užším významu označován jako dispčerské činnosti (pomíjející cílování, plánování, organizaci a kontrolu)</a:t>
            </a:r>
          </a:p>
        </p:txBody>
      </p:sp>
    </p:spTree>
    <p:extLst>
      <p:ext uri="{BB962C8B-B14F-4D97-AF65-F5344CB8AC3E}">
        <p14:creationId xmlns:p14="http://schemas.microsoft.com/office/powerpoint/2010/main" val="462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altLang="cs-CZ" dirty="0"/>
              <a:t>výrobní </a:t>
            </a:r>
            <a:r>
              <a:rPr lang="cs-CZ" altLang="cs-CZ" dirty="0" smtClean="0"/>
              <a:t>program (krátkodobý, dlouhodobý)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které druhy </a:t>
            </a:r>
            <a:r>
              <a:rPr lang="cs-CZ" altLang="cs-CZ" sz="2000" b="1" dirty="0"/>
              <a:t>(co) 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v určitém období </a:t>
            </a:r>
            <a:r>
              <a:rPr lang="cs-CZ" altLang="cs-CZ" sz="2000" dirty="0" smtClean="0"/>
              <a:t>vyrobit </a:t>
            </a:r>
            <a:r>
              <a:rPr lang="cs-CZ" altLang="cs-CZ" sz="2000" b="1" dirty="0" smtClean="0"/>
              <a:t>(kdy</a:t>
            </a:r>
            <a:r>
              <a:rPr lang="cs-CZ" altLang="cs-CZ" sz="2000" b="1" dirty="0"/>
              <a:t>) 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v jakém množství </a:t>
            </a:r>
            <a:r>
              <a:rPr lang="cs-CZ" altLang="cs-CZ" sz="2000" b="1" dirty="0"/>
              <a:t>(kolik) </a:t>
            </a:r>
          </a:p>
          <a:p>
            <a:pPr lvl="1"/>
            <a:r>
              <a:rPr lang="cs-CZ" altLang="cs-CZ" dirty="0" smtClean="0"/>
              <a:t>výrobní proces (</a:t>
            </a:r>
            <a:r>
              <a:rPr lang="cs-CZ" altLang="cs-CZ" dirty="0"/>
              <a:t>krátkodobý, dlouhodobý</a:t>
            </a:r>
            <a:r>
              <a:rPr lang="cs-CZ" altLang="cs-CZ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jakými výrobními postupy </a:t>
            </a:r>
            <a:r>
              <a:rPr lang="cs-CZ" altLang="cs-CZ" sz="2000" b="1" dirty="0"/>
              <a:t>(jak)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během kterého období </a:t>
            </a:r>
            <a:r>
              <a:rPr lang="cs-CZ" altLang="cs-CZ" sz="2000" b="1" dirty="0"/>
              <a:t>(kdy) 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ve kterých nákladových střediscích se má plánované množství výrobků vyrábět</a:t>
            </a:r>
            <a:r>
              <a:rPr lang="cs-CZ" altLang="cs-CZ" sz="2000" b="1" dirty="0"/>
              <a:t>(kde)</a:t>
            </a:r>
          </a:p>
          <a:p>
            <a:pPr lvl="1"/>
            <a:r>
              <a:rPr lang="cs-CZ" altLang="cs-CZ" dirty="0" smtClean="0"/>
              <a:t>připravenost </a:t>
            </a:r>
            <a:r>
              <a:rPr lang="cs-CZ" altLang="cs-CZ" dirty="0"/>
              <a:t>výrobních faktorů pro výrobu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3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Plánování kapacit – krátkodobá 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  <a:spcAft>
                <a:spcPct val="15000"/>
              </a:spcAft>
            </a:pPr>
            <a:r>
              <a:rPr lang="cs-CZ" altLang="cs-CZ" sz="2000" dirty="0"/>
              <a:t>Velikost měsíčního odbytu je konstantní (pekárny)</a:t>
            </a:r>
          </a:p>
          <a:p>
            <a:pPr>
              <a:spcBef>
                <a:spcPct val="5000"/>
              </a:spcBef>
            </a:pPr>
            <a:r>
              <a:rPr lang="cs-CZ" altLang="cs-CZ" sz="2000" dirty="0"/>
              <a:t>Odbytové množství pravidelně sezónně kolísá (zmrzlina, nápoje, jízdní kola) </a:t>
            </a:r>
            <a:r>
              <a:rPr lang="cs-CZ" altLang="cs-CZ" sz="2000" dirty="0" smtClean="0">
                <a:sym typeface="Wingdings" pitchFamily="2" charset="2"/>
              </a:rPr>
              <a:t>:</a:t>
            </a:r>
            <a:endParaRPr lang="cs-CZ" altLang="cs-CZ" sz="2000" dirty="0">
              <a:sym typeface="Wingdings" pitchFamily="2" charset="2"/>
            </a:endParaRP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výrobní množství se přizpůsobí výkyvům </a:t>
            </a:r>
            <a:r>
              <a:rPr lang="cs-CZ" altLang="cs-CZ" sz="1800" dirty="0" smtClean="0"/>
              <a:t>odbytu (najímání a propouštění sezónních dělníků) + zaměstnanci na částečný úvazek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z</a:t>
            </a:r>
            <a:r>
              <a:rPr lang="cs-CZ" altLang="cs-CZ" sz="1800" dirty="0" smtClean="0"/>
              <a:t>vyšování nebo snižování počtu pracovních dnů (Škoda auto)</a:t>
            </a:r>
            <a:endParaRPr lang="cs-CZ" altLang="cs-CZ" sz="1800" dirty="0"/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udržuje se konstantní </a:t>
            </a:r>
            <a:r>
              <a:rPr lang="cs-CZ" altLang="cs-CZ" sz="1800" dirty="0" smtClean="0"/>
              <a:t>výroba (využití skladů pro vyrovnání nepravidelností poptávky)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u</a:t>
            </a:r>
            <a:r>
              <a:rPr lang="cs-CZ" altLang="cs-CZ" sz="1800" dirty="0" smtClean="0"/>
              <a:t>držování zdrojů pro období vysoké poptávky (zdroj – materiál – levnější a likvidnější)</a:t>
            </a:r>
            <a:endParaRPr lang="cs-CZ" altLang="cs-CZ" sz="1800" dirty="0"/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do výrobního programu se zařadí výrobky, jejichž sezónní odbytové výkyvy jsou vůči původním výrobkům fázově posunuty,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možnost v době útlumu odbytu vyrábět pro jiné podniky nebo naopak v sezónní špičce zadávat práci jiným </a:t>
            </a:r>
            <a:r>
              <a:rPr lang="cs-CZ" altLang="cs-CZ" sz="1800" dirty="0" smtClean="0"/>
              <a:t>podnikům – práce ve mzdě</a:t>
            </a:r>
            <a:endParaRPr lang="cs-CZ" altLang="cs-CZ" sz="20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2000" dirty="0"/>
              <a:t>Při nákupu se vyskytují sezónní výkyvy (cukrovary</a:t>
            </a:r>
            <a:r>
              <a:rPr lang="cs-CZ" altLang="cs-CZ" sz="2000" dirty="0" smtClean="0"/>
              <a:t>) – sklady, dodávky ze zahraničí</a:t>
            </a:r>
            <a:endParaRPr lang="cs-CZ" altLang="cs-CZ" sz="20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2000" dirty="0"/>
              <a:t>Konjunkturální </a:t>
            </a:r>
            <a:r>
              <a:rPr lang="cs-CZ" altLang="cs-CZ" sz="2000" dirty="0" smtClean="0"/>
              <a:t>výkyvy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567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Konstantní výroba</a:t>
            </a:r>
            <a:endParaRPr lang="en-US" altLang="cs-CZ" dirty="0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219200" y="1905000"/>
            <a:ext cx="6858000" cy="4267200"/>
            <a:chOff x="768" y="1200"/>
            <a:chExt cx="4320" cy="2688"/>
          </a:xfrm>
        </p:grpSpPr>
        <p:sp>
          <p:nvSpPr>
            <p:cNvPr id="24584" name="Rectangle 4"/>
            <p:cNvSpPr>
              <a:spLocks noChangeArrowheads="1"/>
            </p:cNvSpPr>
            <p:nvPr/>
          </p:nvSpPr>
          <p:spPr bwMode="auto">
            <a:xfrm>
              <a:off x="768" y="1200"/>
              <a:ext cx="4320" cy="2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4585" name="Freeform 5"/>
            <p:cNvSpPr>
              <a:spLocks/>
            </p:cNvSpPr>
            <p:nvPr/>
          </p:nvSpPr>
          <p:spPr bwMode="auto">
            <a:xfrm>
              <a:off x="1209" y="1369"/>
              <a:ext cx="3600" cy="2107"/>
            </a:xfrm>
            <a:custGeom>
              <a:avLst/>
              <a:gdLst>
                <a:gd name="T0" fmla="*/ 0 w 3600"/>
                <a:gd name="T1" fmla="*/ 0 h 2107"/>
                <a:gd name="T2" fmla="*/ 0 w 3600"/>
                <a:gd name="T3" fmla="*/ 2107 h 2107"/>
                <a:gd name="T4" fmla="*/ 3600 w 3600"/>
                <a:gd name="T5" fmla="*/ 2107 h 2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0" h="2107">
                  <a:moveTo>
                    <a:pt x="0" y="0"/>
                  </a:moveTo>
                  <a:lnTo>
                    <a:pt x="0" y="2107"/>
                  </a:lnTo>
                  <a:lnTo>
                    <a:pt x="3600" y="210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1200" y="1714"/>
              <a:ext cx="3635" cy="1450"/>
            </a:xfrm>
            <a:custGeom>
              <a:avLst/>
              <a:gdLst>
                <a:gd name="T0" fmla="*/ 0 w 3635"/>
                <a:gd name="T1" fmla="*/ 722 h 1450"/>
                <a:gd name="T2" fmla="*/ 75 w 3635"/>
                <a:gd name="T3" fmla="*/ 985 h 1450"/>
                <a:gd name="T4" fmla="*/ 142 w 3635"/>
                <a:gd name="T5" fmla="*/ 1175 h 1450"/>
                <a:gd name="T6" fmla="*/ 222 w 3635"/>
                <a:gd name="T7" fmla="*/ 1344 h 1450"/>
                <a:gd name="T8" fmla="*/ 299 w 3635"/>
                <a:gd name="T9" fmla="*/ 1419 h 1450"/>
                <a:gd name="T10" fmla="*/ 389 w 3635"/>
                <a:gd name="T11" fmla="*/ 1449 h 1450"/>
                <a:gd name="T12" fmla="*/ 496 w 3635"/>
                <a:gd name="T13" fmla="*/ 1425 h 1450"/>
                <a:gd name="T14" fmla="*/ 579 w 3635"/>
                <a:gd name="T15" fmla="*/ 1345 h 1450"/>
                <a:gd name="T16" fmla="*/ 659 w 3635"/>
                <a:gd name="T17" fmla="*/ 1171 h 1450"/>
                <a:gd name="T18" fmla="*/ 739 w 3635"/>
                <a:gd name="T19" fmla="*/ 950 h 1450"/>
                <a:gd name="T20" fmla="*/ 811 w 3635"/>
                <a:gd name="T21" fmla="*/ 710 h 1450"/>
                <a:gd name="T22" fmla="*/ 901 w 3635"/>
                <a:gd name="T23" fmla="*/ 406 h 1450"/>
                <a:gd name="T24" fmla="*/ 989 w 3635"/>
                <a:gd name="T25" fmla="*/ 182 h 1450"/>
                <a:gd name="T26" fmla="*/ 1058 w 3635"/>
                <a:gd name="T27" fmla="*/ 82 h 1450"/>
                <a:gd name="T28" fmla="*/ 1123 w 3635"/>
                <a:gd name="T29" fmla="*/ 19 h 1450"/>
                <a:gd name="T30" fmla="*/ 1213 w 3635"/>
                <a:gd name="T31" fmla="*/ 1 h 1450"/>
                <a:gd name="T32" fmla="*/ 1299 w 3635"/>
                <a:gd name="T33" fmla="*/ 17 h 1450"/>
                <a:gd name="T34" fmla="*/ 1365 w 3635"/>
                <a:gd name="T35" fmla="*/ 78 h 1450"/>
                <a:gd name="T36" fmla="*/ 1424 w 3635"/>
                <a:gd name="T37" fmla="*/ 171 h 1450"/>
                <a:gd name="T38" fmla="*/ 1525 w 3635"/>
                <a:gd name="T39" fmla="*/ 409 h 1450"/>
                <a:gd name="T40" fmla="*/ 1613 w 3635"/>
                <a:gd name="T41" fmla="*/ 723 h 1450"/>
                <a:gd name="T42" fmla="*/ 1693 w 3635"/>
                <a:gd name="T43" fmla="*/ 987 h 1450"/>
                <a:gd name="T44" fmla="*/ 1752 w 3635"/>
                <a:gd name="T45" fmla="*/ 1158 h 1450"/>
                <a:gd name="T46" fmla="*/ 1829 w 3635"/>
                <a:gd name="T47" fmla="*/ 1315 h 1450"/>
                <a:gd name="T48" fmla="*/ 1915 w 3635"/>
                <a:gd name="T49" fmla="*/ 1414 h 1450"/>
                <a:gd name="T50" fmla="*/ 2018 w 3635"/>
                <a:gd name="T51" fmla="*/ 1450 h 1450"/>
                <a:gd name="T52" fmla="*/ 2128 w 3635"/>
                <a:gd name="T53" fmla="*/ 1417 h 1450"/>
                <a:gd name="T54" fmla="*/ 2213 w 3635"/>
                <a:gd name="T55" fmla="*/ 1326 h 1450"/>
                <a:gd name="T56" fmla="*/ 2285 w 3635"/>
                <a:gd name="T57" fmla="*/ 1161 h 1450"/>
                <a:gd name="T58" fmla="*/ 2365 w 3635"/>
                <a:gd name="T59" fmla="*/ 937 h 1450"/>
                <a:gd name="T60" fmla="*/ 2435 w 3635"/>
                <a:gd name="T61" fmla="*/ 713 h 1450"/>
                <a:gd name="T62" fmla="*/ 2501 w 3635"/>
                <a:gd name="T63" fmla="*/ 473 h 1450"/>
                <a:gd name="T64" fmla="*/ 2603 w 3635"/>
                <a:gd name="T65" fmla="*/ 198 h 1450"/>
                <a:gd name="T66" fmla="*/ 2667 w 3635"/>
                <a:gd name="T67" fmla="*/ 86 h 1450"/>
                <a:gd name="T68" fmla="*/ 2741 w 3635"/>
                <a:gd name="T69" fmla="*/ 19 h 1450"/>
                <a:gd name="T70" fmla="*/ 2837 w 3635"/>
                <a:gd name="T71" fmla="*/ 1 h 1450"/>
                <a:gd name="T72" fmla="*/ 2920 w 3635"/>
                <a:gd name="T73" fmla="*/ 25 h 1450"/>
                <a:gd name="T74" fmla="*/ 2987 w 3635"/>
                <a:gd name="T75" fmla="*/ 91 h 1450"/>
                <a:gd name="T76" fmla="*/ 3067 w 3635"/>
                <a:gd name="T77" fmla="*/ 217 h 1450"/>
                <a:gd name="T78" fmla="*/ 3160 w 3635"/>
                <a:gd name="T79" fmla="*/ 473 h 1450"/>
                <a:gd name="T80" fmla="*/ 3232 w 3635"/>
                <a:gd name="T81" fmla="*/ 726 h 1450"/>
                <a:gd name="T82" fmla="*/ 3299 w 3635"/>
                <a:gd name="T83" fmla="*/ 947 h 1450"/>
                <a:gd name="T84" fmla="*/ 3368 w 3635"/>
                <a:gd name="T85" fmla="*/ 1166 h 1450"/>
                <a:gd name="T86" fmla="*/ 3440 w 3635"/>
                <a:gd name="T87" fmla="*/ 1313 h 1450"/>
                <a:gd name="T88" fmla="*/ 3517 w 3635"/>
                <a:gd name="T89" fmla="*/ 1403 h 1450"/>
                <a:gd name="T90" fmla="*/ 3573 w 3635"/>
                <a:gd name="T91" fmla="*/ 1441 h 1450"/>
                <a:gd name="T92" fmla="*/ 3635 w 3635"/>
                <a:gd name="T93" fmla="*/ 1449 h 14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35" h="1450">
                  <a:moveTo>
                    <a:pt x="0" y="722"/>
                  </a:moveTo>
                  <a:cubicBezTo>
                    <a:pt x="12" y="766"/>
                    <a:pt x="51" y="910"/>
                    <a:pt x="75" y="985"/>
                  </a:cubicBezTo>
                  <a:cubicBezTo>
                    <a:pt x="99" y="1060"/>
                    <a:pt x="117" y="1115"/>
                    <a:pt x="142" y="1175"/>
                  </a:cubicBezTo>
                  <a:cubicBezTo>
                    <a:pt x="167" y="1235"/>
                    <a:pt x="196" y="1303"/>
                    <a:pt x="222" y="1344"/>
                  </a:cubicBezTo>
                  <a:cubicBezTo>
                    <a:pt x="248" y="1385"/>
                    <a:pt x="271" y="1402"/>
                    <a:pt x="299" y="1419"/>
                  </a:cubicBezTo>
                  <a:cubicBezTo>
                    <a:pt x="327" y="1436"/>
                    <a:pt x="356" y="1448"/>
                    <a:pt x="389" y="1449"/>
                  </a:cubicBezTo>
                  <a:cubicBezTo>
                    <a:pt x="422" y="1450"/>
                    <a:pt x="464" y="1442"/>
                    <a:pt x="496" y="1425"/>
                  </a:cubicBezTo>
                  <a:cubicBezTo>
                    <a:pt x="528" y="1408"/>
                    <a:pt x="552" y="1387"/>
                    <a:pt x="579" y="1345"/>
                  </a:cubicBezTo>
                  <a:cubicBezTo>
                    <a:pt x="606" y="1303"/>
                    <a:pt x="632" y="1237"/>
                    <a:pt x="659" y="1171"/>
                  </a:cubicBezTo>
                  <a:cubicBezTo>
                    <a:pt x="686" y="1105"/>
                    <a:pt x="714" y="1027"/>
                    <a:pt x="739" y="950"/>
                  </a:cubicBezTo>
                  <a:cubicBezTo>
                    <a:pt x="764" y="873"/>
                    <a:pt x="784" y="801"/>
                    <a:pt x="811" y="710"/>
                  </a:cubicBezTo>
                  <a:cubicBezTo>
                    <a:pt x="838" y="619"/>
                    <a:pt x="871" y="494"/>
                    <a:pt x="901" y="406"/>
                  </a:cubicBezTo>
                  <a:cubicBezTo>
                    <a:pt x="931" y="318"/>
                    <a:pt x="963" y="236"/>
                    <a:pt x="989" y="182"/>
                  </a:cubicBezTo>
                  <a:cubicBezTo>
                    <a:pt x="1015" y="128"/>
                    <a:pt x="1036" y="109"/>
                    <a:pt x="1058" y="82"/>
                  </a:cubicBezTo>
                  <a:cubicBezTo>
                    <a:pt x="1080" y="55"/>
                    <a:pt x="1097" y="32"/>
                    <a:pt x="1123" y="19"/>
                  </a:cubicBezTo>
                  <a:cubicBezTo>
                    <a:pt x="1149" y="6"/>
                    <a:pt x="1184" y="1"/>
                    <a:pt x="1213" y="1"/>
                  </a:cubicBezTo>
                  <a:cubicBezTo>
                    <a:pt x="1242" y="1"/>
                    <a:pt x="1274" y="4"/>
                    <a:pt x="1299" y="17"/>
                  </a:cubicBezTo>
                  <a:cubicBezTo>
                    <a:pt x="1324" y="30"/>
                    <a:pt x="1344" y="52"/>
                    <a:pt x="1365" y="78"/>
                  </a:cubicBezTo>
                  <a:cubicBezTo>
                    <a:pt x="1386" y="104"/>
                    <a:pt x="1397" y="116"/>
                    <a:pt x="1424" y="171"/>
                  </a:cubicBezTo>
                  <a:cubicBezTo>
                    <a:pt x="1451" y="226"/>
                    <a:pt x="1494" y="317"/>
                    <a:pt x="1525" y="409"/>
                  </a:cubicBezTo>
                  <a:cubicBezTo>
                    <a:pt x="1556" y="501"/>
                    <a:pt x="1585" y="627"/>
                    <a:pt x="1613" y="723"/>
                  </a:cubicBezTo>
                  <a:cubicBezTo>
                    <a:pt x="1641" y="819"/>
                    <a:pt x="1670" y="915"/>
                    <a:pt x="1693" y="987"/>
                  </a:cubicBezTo>
                  <a:cubicBezTo>
                    <a:pt x="1716" y="1059"/>
                    <a:pt x="1729" y="1103"/>
                    <a:pt x="1752" y="1158"/>
                  </a:cubicBezTo>
                  <a:cubicBezTo>
                    <a:pt x="1775" y="1213"/>
                    <a:pt x="1802" y="1272"/>
                    <a:pt x="1829" y="1315"/>
                  </a:cubicBezTo>
                  <a:cubicBezTo>
                    <a:pt x="1856" y="1358"/>
                    <a:pt x="1884" y="1392"/>
                    <a:pt x="1915" y="1414"/>
                  </a:cubicBezTo>
                  <a:cubicBezTo>
                    <a:pt x="1946" y="1436"/>
                    <a:pt x="1983" y="1450"/>
                    <a:pt x="2018" y="1450"/>
                  </a:cubicBezTo>
                  <a:cubicBezTo>
                    <a:pt x="2053" y="1450"/>
                    <a:pt x="2096" y="1438"/>
                    <a:pt x="2128" y="1417"/>
                  </a:cubicBezTo>
                  <a:cubicBezTo>
                    <a:pt x="2160" y="1396"/>
                    <a:pt x="2187" y="1369"/>
                    <a:pt x="2213" y="1326"/>
                  </a:cubicBezTo>
                  <a:cubicBezTo>
                    <a:pt x="2239" y="1283"/>
                    <a:pt x="2260" y="1226"/>
                    <a:pt x="2285" y="1161"/>
                  </a:cubicBezTo>
                  <a:cubicBezTo>
                    <a:pt x="2310" y="1096"/>
                    <a:pt x="2340" y="1012"/>
                    <a:pt x="2365" y="937"/>
                  </a:cubicBezTo>
                  <a:cubicBezTo>
                    <a:pt x="2390" y="862"/>
                    <a:pt x="2412" y="790"/>
                    <a:pt x="2435" y="713"/>
                  </a:cubicBezTo>
                  <a:cubicBezTo>
                    <a:pt x="2458" y="636"/>
                    <a:pt x="2473" y="559"/>
                    <a:pt x="2501" y="473"/>
                  </a:cubicBezTo>
                  <a:cubicBezTo>
                    <a:pt x="2529" y="387"/>
                    <a:pt x="2575" y="262"/>
                    <a:pt x="2603" y="198"/>
                  </a:cubicBezTo>
                  <a:cubicBezTo>
                    <a:pt x="2631" y="134"/>
                    <a:pt x="2644" y="116"/>
                    <a:pt x="2667" y="86"/>
                  </a:cubicBezTo>
                  <a:cubicBezTo>
                    <a:pt x="2690" y="56"/>
                    <a:pt x="2713" y="33"/>
                    <a:pt x="2741" y="19"/>
                  </a:cubicBezTo>
                  <a:cubicBezTo>
                    <a:pt x="2769" y="5"/>
                    <a:pt x="2807" y="0"/>
                    <a:pt x="2837" y="1"/>
                  </a:cubicBezTo>
                  <a:cubicBezTo>
                    <a:pt x="2867" y="2"/>
                    <a:pt x="2895" y="10"/>
                    <a:pt x="2920" y="25"/>
                  </a:cubicBezTo>
                  <a:cubicBezTo>
                    <a:pt x="2945" y="40"/>
                    <a:pt x="2963" y="59"/>
                    <a:pt x="2987" y="91"/>
                  </a:cubicBezTo>
                  <a:cubicBezTo>
                    <a:pt x="3011" y="123"/>
                    <a:pt x="3038" y="153"/>
                    <a:pt x="3067" y="217"/>
                  </a:cubicBezTo>
                  <a:cubicBezTo>
                    <a:pt x="3096" y="281"/>
                    <a:pt x="3133" y="388"/>
                    <a:pt x="3160" y="473"/>
                  </a:cubicBezTo>
                  <a:cubicBezTo>
                    <a:pt x="3187" y="558"/>
                    <a:pt x="3209" y="647"/>
                    <a:pt x="3232" y="726"/>
                  </a:cubicBezTo>
                  <a:cubicBezTo>
                    <a:pt x="3255" y="805"/>
                    <a:pt x="3276" y="874"/>
                    <a:pt x="3299" y="947"/>
                  </a:cubicBezTo>
                  <a:cubicBezTo>
                    <a:pt x="3322" y="1020"/>
                    <a:pt x="3345" y="1105"/>
                    <a:pt x="3368" y="1166"/>
                  </a:cubicBezTo>
                  <a:cubicBezTo>
                    <a:pt x="3391" y="1227"/>
                    <a:pt x="3415" y="1274"/>
                    <a:pt x="3440" y="1313"/>
                  </a:cubicBezTo>
                  <a:cubicBezTo>
                    <a:pt x="3465" y="1352"/>
                    <a:pt x="3495" y="1382"/>
                    <a:pt x="3517" y="1403"/>
                  </a:cubicBezTo>
                  <a:cubicBezTo>
                    <a:pt x="3539" y="1424"/>
                    <a:pt x="3553" y="1433"/>
                    <a:pt x="3573" y="1441"/>
                  </a:cubicBezTo>
                  <a:cubicBezTo>
                    <a:pt x="3593" y="1449"/>
                    <a:pt x="3622" y="1447"/>
                    <a:pt x="3635" y="1449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2683" y="1437"/>
              <a:ext cx="10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Odbyt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 rot="16200000">
              <a:off x="577" y="2373"/>
              <a:ext cx="8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Jednotky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2767" y="3567"/>
              <a:ext cx="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Čas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 flipH="1">
              <a:off x="2578" y="1662"/>
              <a:ext cx="142" cy="89"/>
            </a:xfrm>
            <a:prstGeom prst="line">
              <a:avLst/>
            </a:prstGeom>
            <a:noFill/>
            <a:ln w="38100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1905000" y="2822575"/>
            <a:ext cx="5686425" cy="1044575"/>
            <a:chOff x="1200" y="1778"/>
            <a:chExt cx="3582" cy="658"/>
          </a:xfrm>
        </p:grpSpPr>
        <p:sp>
          <p:nvSpPr>
            <p:cNvPr id="24581" name="Line 12"/>
            <p:cNvSpPr>
              <a:spLocks noChangeShapeType="1"/>
            </p:cNvSpPr>
            <p:nvPr/>
          </p:nvSpPr>
          <p:spPr bwMode="auto">
            <a:xfrm>
              <a:off x="1200" y="2436"/>
              <a:ext cx="3582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2766" y="1778"/>
              <a:ext cx="100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Výroba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83" name="Line 14"/>
            <p:cNvSpPr>
              <a:spLocks noChangeShapeType="1"/>
            </p:cNvSpPr>
            <p:nvPr/>
          </p:nvSpPr>
          <p:spPr bwMode="auto">
            <a:xfrm>
              <a:off x="2978" y="2018"/>
              <a:ext cx="0" cy="382"/>
            </a:xfrm>
            <a:prstGeom prst="line">
              <a:avLst/>
            </a:prstGeom>
            <a:noFill/>
            <a:ln w="38100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2284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Anticipace poptávky</a:t>
            </a:r>
            <a:endParaRPr lang="en-US" altLang="cs-CZ" dirty="0" smtClean="0">
              <a:solidFill>
                <a:schemeClr val="tx1"/>
              </a:solidFill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219200" y="1905000"/>
            <a:ext cx="6858000" cy="4267200"/>
            <a:chOff x="768" y="1200"/>
            <a:chExt cx="4320" cy="2688"/>
          </a:xfrm>
        </p:grpSpPr>
        <p:sp>
          <p:nvSpPr>
            <p:cNvPr id="25608" name="Rectangle 4"/>
            <p:cNvSpPr>
              <a:spLocks noChangeArrowheads="1"/>
            </p:cNvSpPr>
            <p:nvPr/>
          </p:nvSpPr>
          <p:spPr bwMode="auto">
            <a:xfrm>
              <a:off x="768" y="1200"/>
              <a:ext cx="4320" cy="2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5609" name="Freeform 5"/>
            <p:cNvSpPr>
              <a:spLocks/>
            </p:cNvSpPr>
            <p:nvPr/>
          </p:nvSpPr>
          <p:spPr bwMode="auto">
            <a:xfrm>
              <a:off x="1209" y="1369"/>
              <a:ext cx="3600" cy="2107"/>
            </a:xfrm>
            <a:custGeom>
              <a:avLst/>
              <a:gdLst>
                <a:gd name="T0" fmla="*/ 0 w 3600"/>
                <a:gd name="T1" fmla="*/ 0 h 2107"/>
                <a:gd name="T2" fmla="*/ 0 w 3600"/>
                <a:gd name="T3" fmla="*/ 2107 h 2107"/>
                <a:gd name="T4" fmla="*/ 3600 w 3600"/>
                <a:gd name="T5" fmla="*/ 2107 h 2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0" h="2107">
                  <a:moveTo>
                    <a:pt x="0" y="0"/>
                  </a:moveTo>
                  <a:lnTo>
                    <a:pt x="0" y="2107"/>
                  </a:lnTo>
                  <a:lnTo>
                    <a:pt x="3600" y="210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0" name="Freeform 6"/>
            <p:cNvSpPr>
              <a:spLocks/>
            </p:cNvSpPr>
            <p:nvPr/>
          </p:nvSpPr>
          <p:spPr bwMode="auto">
            <a:xfrm>
              <a:off x="1200" y="1709"/>
              <a:ext cx="3659" cy="1455"/>
            </a:xfrm>
            <a:custGeom>
              <a:avLst/>
              <a:gdLst>
                <a:gd name="T0" fmla="*/ 0 w 3659"/>
                <a:gd name="T1" fmla="*/ 727 h 1455"/>
                <a:gd name="T2" fmla="*/ 98 w 3659"/>
                <a:gd name="T3" fmla="*/ 990 h 1455"/>
                <a:gd name="T4" fmla="*/ 185 w 3659"/>
                <a:gd name="T5" fmla="*/ 1180 h 1455"/>
                <a:gd name="T6" fmla="*/ 289 w 3659"/>
                <a:gd name="T7" fmla="*/ 1349 h 1455"/>
                <a:gd name="T8" fmla="*/ 389 w 3659"/>
                <a:gd name="T9" fmla="*/ 1424 h 1455"/>
                <a:gd name="T10" fmla="*/ 506 w 3659"/>
                <a:gd name="T11" fmla="*/ 1454 h 1455"/>
                <a:gd name="T12" fmla="*/ 645 w 3659"/>
                <a:gd name="T13" fmla="*/ 1430 h 1455"/>
                <a:gd name="T14" fmla="*/ 753 w 3659"/>
                <a:gd name="T15" fmla="*/ 1350 h 1455"/>
                <a:gd name="T16" fmla="*/ 857 w 3659"/>
                <a:gd name="T17" fmla="*/ 1176 h 1455"/>
                <a:gd name="T18" fmla="*/ 961 w 3659"/>
                <a:gd name="T19" fmla="*/ 955 h 1455"/>
                <a:gd name="T20" fmla="*/ 1055 w 3659"/>
                <a:gd name="T21" fmla="*/ 715 h 1455"/>
                <a:gd name="T22" fmla="*/ 1172 w 3659"/>
                <a:gd name="T23" fmla="*/ 411 h 1455"/>
                <a:gd name="T24" fmla="*/ 1286 w 3659"/>
                <a:gd name="T25" fmla="*/ 187 h 1455"/>
                <a:gd name="T26" fmla="*/ 1376 w 3659"/>
                <a:gd name="T27" fmla="*/ 87 h 1455"/>
                <a:gd name="T28" fmla="*/ 1461 w 3659"/>
                <a:gd name="T29" fmla="*/ 24 h 1455"/>
                <a:gd name="T30" fmla="*/ 1578 w 3659"/>
                <a:gd name="T31" fmla="*/ 6 h 1455"/>
                <a:gd name="T32" fmla="*/ 1690 w 3659"/>
                <a:gd name="T33" fmla="*/ 22 h 1455"/>
                <a:gd name="T34" fmla="*/ 1775 w 3659"/>
                <a:gd name="T35" fmla="*/ 83 h 1455"/>
                <a:gd name="T36" fmla="*/ 1852 w 3659"/>
                <a:gd name="T37" fmla="*/ 176 h 1455"/>
                <a:gd name="T38" fmla="*/ 1984 w 3659"/>
                <a:gd name="T39" fmla="*/ 414 h 1455"/>
                <a:gd name="T40" fmla="*/ 2098 w 3659"/>
                <a:gd name="T41" fmla="*/ 728 h 1455"/>
                <a:gd name="T42" fmla="*/ 2202 w 3659"/>
                <a:gd name="T43" fmla="*/ 992 h 1455"/>
                <a:gd name="T44" fmla="*/ 2279 w 3659"/>
                <a:gd name="T45" fmla="*/ 1163 h 1455"/>
                <a:gd name="T46" fmla="*/ 2379 w 3659"/>
                <a:gd name="T47" fmla="*/ 1320 h 1455"/>
                <a:gd name="T48" fmla="*/ 2491 w 3659"/>
                <a:gd name="T49" fmla="*/ 1419 h 1455"/>
                <a:gd name="T50" fmla="*/ 2625 w 3659"/>
                <a:gd name="T51" fmla="*/ 1455 h 1455"/>
                <a:gd name="T52" fmla="*/ 2768 w 3659"/>
                <a:gd name="T53" fmla="*/ 1422 h 1455"/>
                <a:gd name="T54" fmla="*/ 2878 w 3659"/>
                <a:gd name="T55" fmla="*/ 1331 h 1455"/>
                <a:gd name="T56" fmla="*/ 2972 w 3659"/>
                <a:gd name="T57" fmla="*/ 1166 h 1455"/>
                <a:gd name="T58" fmla="*/ 3076 w 3659"/>
                <a:gd name="T59" fmla="*/ 942 h 1455"/>
                <a:gd name="T60" fmla="*/ 3167 w 3659"/>
                <a:gd name="T61" fmla="*/ 718 h 1455"/>
                <a:gd name="T62" fmla="*/ 3253 w 3659"/>
                <a:gd name="T63" fmla="*/ 478 h 1455"/>
                <a:gd name="T64" fmla="*/ 3386 w 3659"/>
                <a:gd name="T65" fmla="*/ 203 h 1455"/>
                <a:gd name="T66" fmla="*/ 3469 w 3659"/>
                <a:gd name="T67" fmla="*/ 91 h 1455"/>
                <a:gd name="T68" fmla="*/ 3565 w 3659"/>
                <a:gd name="T69" fmla="*/ 24 h 1455"/>
                <a:gd name="T70" fmla="*/ 3659 w 3659"/>
                <a:gd name="T71" fmla="*/ 0 h 14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59" h="1455">
                  <a:moveTo>
                    <a:pt x="0" y="727"/>
                  </a:moveTo>
                  <a:cubicBezTo>
                    <a:pt x="16" y="771"/>
                    <a:pt x="66" y="915"/>
                    <a:pt x="98" y="990"/>
                  </a:cubicBezTo>
                  <a:cubicBezTo>
                    <a:pt x="129" y="1065"/>
                    <a:pt x="152" y="1120"/>
                    <a:pt x="185" y="1180"/>
                  </a:cubicBezTo>
                  <a:cubicBezTo>
                    <a:pt x="217" y="1240"/>
                    <a:pt x="255" y="1308"/>
                    <a:pt x="289" y="1349"/>
                  </a:cubicBezTo>
                  <a:cubicBezTo>
                    <a:pt x="323" y="1390"/>
                    <a:pt x="352" y="1407"/>
                    <a:pt x="389" y="1424"/>
                  </a:cubicBezTo>
                  <a:cubicBezTo>
                    <a:pt x="425" y="1441"/>
                    <a:pt x="463" y="1453"/>
                    <a:pt x="506" y="1454"/>
                  </a:cubicBezTo>
                  <a:cubicBezTo>
                    <a:pt x="549" y="1455"/>
                    <a:pt x="604" y="1447"/>
                    <a:pt x="645" y="1430"/>
                  </a:cubicBezTo>
                  <a:cubicBezTo>
                    <a:pt x="687" y="1413"/>
                    <a:pt x="718" y="1392"/>
                    <a:pt x="753" y="1350"/>
                  </a:cubicBezTo>
                  <a:cubicBezTo>
                    <a:pt x="788" y="1308"/>
                    <a:pt x="822" y="1242"/>
                    <a:pt x="857" y="1176"/>
                  </a:cubicBezTo>
                  <a:cubicBezTo>
                    <a:pt x="892" y="1110"/>
                    <a:pt x="929" y="1032"/>
                    <a:pt x="961" y="955"/>
                  </a:cubicBezTo>
                  <a:cubicBezTo>
                    <a:pt x="994" y="878"/>
                    <a:pt x="1020" y="806"/>
                    <a:pt x="1055" y="715"/>
                  </a:cubicBezTo>
                  <a:cubicBezTo>
                    <a:pt x="1090" y="624"/>
                    <a:pt x="1133" y="499"/>
                    <a:pt x="1172" y="411"/>
                  </a:cubicBezTo>
                  <a:cubicBezTo>
                    <a:pt x="1211" y="323"/>
                    <a:pt x="1253" y="241"/>
                    <a:pt x="1286" y="187"/>
                  </a:cubicBezTo>
                  <a:cubicBezTo>
                    <a:pt x="1320" y="133"/>
                    <a:pt x="1348" y="114"/>
                    <a:pt x="1376" y="87"/>
                  </a:cubicBezTo>
                  <a:cubicBezTo>
                    <a:pt x="1405" y="60"/>
                    <a:pt x="1427" y="37"/>
                    <a:pt x="1461" y="24"/>
                  </a:cubicBezTo>
                  <a:cubicBezTo>
                    <a:pt x="1494" y="11"/>
                    <a:pt x="1540" y="6"/>
                    <a:pt x="1578" y="6"/>
                  </a:cubicBezTo>
                  <a:cubicBezTo>
                    <a:pt x="1615" y="6"/>
                    <a:pt x="1657" y="9"/>
                    <a:pt x="1690" y="22"/>
                  </a:cubicBezTo>
                  <a:cubicBezTo>
                    <a:pt x="1722" y="35"/>
                    <a:pt x="1748" y="57"/>
                    <a:pt x="1775" y="83"/>
                  </a:cubicBezTo>
                  <a:cubicBezTo>
                    <a:pt x="1803" y="109"/>
                    <a:pt x="1817" y="121"/>
                    <a:pt x="1852" y="176"/>
                  </a:cubicBezTo>
                  <a:cubicBezTo>
                    <a:pt x="1887" y="231"/>
                    <a:pt x="1943" y="322"/>
                    <a:pt x="1984" y="414"/>
                  </a:cubicBezTo>
                  <a:cubicBezTo>
                    <a:pt x="2024" y="506"/>
                    <a:pt x="2062" y="632"/>
                    <a:pt x="2098" y="728"/>
                  </a:cubicBezTo>
                  <a:cubicBezTo>
                    <a:pt x="2134" y="824"/>
                    <a:pt x="2172" y="920"/>
                    <a:pt x="2202" y="992"/>
                  </a:cubicBezTo>
                  <a:cubicBezTo>
                    <a:pt x="2232" y="1064"/>
                    <a:pt x="2249" y="1108"/>
                    <a:pt x="2279" y="1163"/>
                  </a:cubicBezTo>
                  <a:cubicBezTo>
                    <a:pt x="2309" y="1218"/>
                    <a:pt x="2344" y="1277"/>
                    <a:pt x="2379" y="1320"/>
                  </a:cubicBezTo>
                  <a:cubicBezTo>
                    <a:pt x="2414" y="1363"/>
                    <a:pt x="2450" y="1397"/>
                    <a:pt x="2491" y="1419"/>
                  </a:cubicBezTo>
                  <a:cubicBezTo>
                    <a:pt x="2531" y="1441"/>
                    <a:pt x="2579" y="1455"/>
                    <a:pt x="2625" y="1455"/>
                  </a:cubicBezTo>
                  <a:cubicBezTo>
                    <a:pt x="2670" y="1455"/>
                    <a:pt x="2726" y="1443"/>
                    <a:pt x="2768" y="1422"/>
                  </a:cubicBezTo>
                  <a:cubicBezTo>
                    <a:pt x="2809" y="1401"/>
                    <a:pt x="2845" y="1374"/>
                    <a:pt x="2878" y="1331"/>
                  </a:cubicBezTo>
                  <a:cubicBezTo>
                    <a:pt x="2912" y="1288"/>
                    <a:pt x="2940" y="1231"/>
                    <a:pt x="2972" y="1166"/>
                  </a:cubicBezTo>
                  <a:cubicBezTo>
                    <a:pt x="3005" y="1101"/>
                    <a:pt x="3044" y="1017"/>
                    <a:pt x="3076" y="942"/>
                  </a:cubicBezTo>
                  <a:cubicBezTo>
                    <a:pt x="3109" y="867"/>
                    <a:pt x="3137" y="795"/>
                    <a:pt x="3167" y="718"/>
                  </a:cubicBezTo>
                  <a:cubicBezTo>
                    <a:pt x="3197" y="641"/>
                    <a:pt x="3217" y="564"/>
                    <a:pt x="3253" y="478"/>
                  </a:cubicBezTo>
                  <a:cubicBezTo>
                    <a:pt x="3289" y="392"/>
                    <a:pt x="3349" y="267"/>
                    <a:pt x="3386" y="203"/>
                  </a:cubicBezTo>
                  <a:cubicBezTo>
                    <a:pt x="3422" y="139"/>
                    <a:pt x="3439" y="121"/>
                    <a:pt x="3469" y="91"/>
                  </a:cubicBezTo>
                  <a:cubicBezTo>
                    <a:pt x="3499" y="61"/>
                    <a:pt x="3533" y="39"/>
                    <a:pt x="3565" y="24"/>
                  </a:cubicBezTo>
                  <a:cubicBezTo>
                    <a:pt x="3597" y="9"/>
                    <a:pt x="3640" y="5"/>
                    <a:pt x="3659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2867" y="1312"/>
              <a:ext cx="1044" cy="248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Odbyt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 rot="16200000">
              <a:off x="645" y="2305"/>
              <a:ext cx="731" cy="250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Jednotky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2767" y="3567"/>
              <a:ext cx="630" cy="248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Čas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614" name="Line 10"/>
            <p:cNvSpPr>
              <a:spLocks noChangeShapeType="1"/>
            </p:cNvSpPr>
            <p:nvPr/>
          </p:nvSpPr>
          <p:spPr bwMode="auto">
            <a:xfrm flipH="1">
              <a:off x="2853" y="1520"/>
              <a:ext cx="71" cy="17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1912938" y="2809875"/>
            <a:ext cx="5818187" cy="2343150"/>
            <a:chOff x="1205" y="1770"/>
            <a:chExt cx="3665" cy="1476"/>
          </a:xfrm>
        </p:grpSpPr>
        <p:sp>
          <p:nvSpPr>
            <p:cNvPr id="85004" name="Rectangle 12"/>
            <p:cNvSpPr>
              <a:spLocks noChangeArrowheads="1"/>
            </p:cNvSpPr>
            <p:nvPr/>
          </p:nvSpPr>
          <p:spPr bwMode="auto">
            <a:xfrm>
              <a:off x="3255" y="1770"/>
              <a:ext cx="1005" cy="2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Výroba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606" name="Line 13"/>
            <p:cNvSpPr>
              <a:spLocks noChangeShapeType="1"/>
            </p:cNvSpPr>
            <p:nvPr/>
          </p:nvSpPr>
          <p:spPr bwMode="auto">
            <a:xfrm flipH="1">
              <a:off x="3200" y="1921"/>
              <a:ext cx="71" cy="409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07" name="Freeform 14"/>
            <p:cNvSpPr>
              <a:spLocks/>
            </p:cNvSpPr>
            <p:nvPr/>
          </p:nvSpPr>
          <p:spPr bwMode="auto">
            <a:xfrm>
              <a:off x="1205" y="1789"/>
              <a:ext cx="3665" cy="1457"/>
            </a:xfrm>
            <a:custGeom>
              <a:avLst/>
              <a:gdLst>
                <a:gd name="T0" fmla="*/ 0 w 3665"/>
                <a:gd name="T1" fmla="*/ 872 h 1457"/>
                <a:gd name="T2" fmla="*/ 62 w 3665"/>
                <a:gd name="T3" fmla="*/ 1027 h 1457"/>
                <a:gd name="T4" fmla="*/ 150 w 3665"/>
                <a:gd name="T5" fmla="*/ 1206 h 1457"/>
                <a:gd name="T6" fmla="*/ 251 w 3665"/>
                <a:gd name="T7" fmla="*/ 1350 h 1457"/>
                <a:gd name="T8" fmla="*/ 374 w 3665"/>
                <a:gd name="T9" fmla="*/ 1427 h 1457"/>
                <a:gd name="T10" fmla="*/ 512 w 3665"/>
                <a:gd name="T11" fmla="*/ 1455 h 1457"/>
                <a:gd name="T12" fmla="*/ 654 w 3665"/>
                <a:gd name="T13" fmla="*/ 1438 h 1457"/>
                <a:gd name="T14" fmla="*/ 782 w 3665"/>
                <a:gd name="T15" fmla="*/ 1355 h 1457"/>
                <a:gd name="T16" fmla="*/ 894 w 3665"/>
                <a:gd name="T17" fmla="*/ 1195 h 1457"/>
                <a:gd name="T18" fmla="*/ 995 w 3665"/>
                <a:gd name="T19" fmla="*/ 976 h 1457"/>
                <a:gd name="T20" fmla="*/ 1094 w 3665"/>
                <a:gd name="T21" fmla="*/ 739 h 1457"/>
                <a:gd name="T22" fmla="*/ 1203 w 3665"/>
                <a:gd name="T23" fmla="*/ 440 h 1457"/>
                <a:gd name="T24" fmla="*/ 1307 w 3665"/>
                <a:gd name="T25" fmla="*/ 206 h 1457"/>
                <a:gd name="T26" fmla="*/ 1382 w 3665"/>
                <a:gd name="T27" fmla="*/ 99 h 1457"/>
                <a:gd name="T28" fmla="*/ 1467 w 3665"/>
                <a:gd name="T29" fmla="*/ 25 h 1457"/>
                <a:gd name="T30" fmla="*/ 1582 w 3665"/>
                <a:gd name="T31" fmla="*/ 0 h 1457"/>
                <a:gd name="T32" fmla="*/ 1688 w 3665"/>
                <a:gd name="T33" fmla="*/ 27 h 1457"/>
                <a:gd name="T34" fmla="*/ 1760 w 3665"/>
                <a:gd name="T35" fmla="*/ 107 h 1457"/>
                <a:gd name="T36" fmla="*/ 1835 w 3665"/>
                <a:gd name="T37" fmla="*/ 219 h 1457"/>
                <a:gd name="T38" fmla="*/ 1947 w 3665"/>
                <a:gd name="T39" fmla="*/ 448 h 1457"/>
                <a:gd name="T40" fmla="*/ 2054 w 3665"/>
                <a:gd name="T41" fmla="*/ 744 h 1457"/>
                <a:gd name="T42" fmla="*/ 2163 w 3665"/>
                <a:gd name="T43" fmla="*/ 1022 h 1457"/>
                <a:gd name="T44" fmla="*/ 2272 w 3665"/>
                <a:gd name="T45" fmla="*/ 1222 h 1457"/>
                <a:gd name="T46" fmla="*/ 2371 w 3665"/>
                <a:gd name="T47" fmla="*/ 1350 h 1457"/>
                <a:gd name="T48" fmla="*/ 2496 w 3665"/>
                <a:gd name="T49" fmla="*/ 1430 h 1457"/>
                <a:gd name="T50" fmla="*/ 2631 w 3665"/>
                <a:gd name="T51" fmla="*/ 1456 h 1457"/>
                <a:gd name="T52" fmla="*/ 2774 w 3665"/>
                <a:gd name="T53" fmla="*/ 1423 h 1457"/>
                <a:gd name="T54" fmla="*/ 2904 w 3665"/>
                <a:gd name="T55" fmla="*/ 1331 h 1457"/>
                <a:gd name="T56" fmla="*/ 3022 w 3665"/>
                <a:gd name="T57" fmla="*/ 1150 h 1457"/>
                <a:gd name="T58" fmla="*/ 3118 w 3665"/>
                <a:gd name="T59" fmla="*/ 942 h 1457"/>
                <a:gd name="T60" fmla="*/ 3214 w 3665"/>
                <a:gd name="T61" fmla="*/ 723 h 1457"/>
                <a:gd name="T62" fmla="*/ 3299 w 3665"/>
                <a:gd name="T63" fmla="*/ 488 h 1457"/>
                <a:gd name="T64" fmla="*/ 3424 w 3665"/>
                <a:gd name="T65" fmla="*/ 214 h 1457"/>
                <a:gd name="T66" fmla="*/ 3502 w 3665"/>
                <a:gd name="T67" fmla="*/ 96 h 1457"/>
                <a:gd name="T68" fmla="*/ 3574 w 3665"/>
                <a:gd name="T69" fmla="*/ 30 h 1457"/>
                <a:gd name="T70" fmla="*/ 3665 w 3665"/>
                <a:gd name="T71" fmla="*/ 1 h 14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65" h="1457">
                  <a:moveTo>
                    <a:pt x="0" y="872"/>
                  </a:moveTo>
                  <a:cubicBezTo>
                    <a:pt x="10" y="898"/>
                    <a:pt x="37" y="971"/>
                    <a:pt x="62" y="1027"/>
                  </a:cubicBezTo>
                  <a:cubicBezTo>
                    <a:pt x="87" y="1083"/>
                    <a:pt x="119" y="1152"/>
                    <a:pt x="150" y="1206"/>
                  </a:cubicBezTo>
                  <a:cubicBezTo>
                    <a:pt x="181" y="1260"/>
                    <a:pt x="214" y="1313"/>
                    <a:pt x="251" y="1350"/>
                  </a:cubicBezTo>
                  <a:cubicBezTo>
                    <a:pt x="288" y="1387"/>
                    <a:pt x="331" y="1410"/>
                    <a:pt x="374" y="1427"/>
                  </a:cubicBezTo>
                  <a:cubicBezTo>
                    <a:pt x="417" y="1444"/>
                    <a:pt x="465" y="1453"/>
                    <a:pt x="512" y="1455"/>
                  </a:cubicBezTo>
                  <a:cubicBezTo>
                    <a:pt x="559" y="1457"/>
                    <a:pt x="609" y="1455"/>
                    <a:pt x="654" y="1438"/>
                  </a:cubicBezTo>
                  <a:cubicBezTo>
                    <a:pt x="699" y="1421"/>
                    <a:pt x="742" y="1396"/>
                    <a:pt x="782" y="1355"/>
                  </a:cubicBezTo>
                  <a:cubicBezTo>
                    <a:pt x="822" y="1314"/>
                    <a:pt x="858" y="1258"/>
                    <a:pt x="894" y="1195"/>
                  </a:cubicBezTo>
                  <a:cubicBezTo>
                    <a:pt x="930" y="1132"/>
                    <a:pt x="962" y="1052"/>
                    <a:pt x="995" y="976"/>
                  </a:cubicBezTo>
                  <a:cubicBezTo>
                    <a:pt x="1028" y="900"/>
                    <a:pt x="1059" y="828"/>
                    <a:pt x="1094" y="739"/>
                  </a:cubicBezTo>
                  <a:cubicBezTo>
                    <a:pt x="1129" y="650"/>
                    <a:pt x="1168" y="529"/>
                    <a:pt x="1203" y="440"/>
                  </a:cubicBezTo>
                  <a:cubicBezTo>
                    <a:pt x="1238" y="351"/>
                    <a:pt x="1277" y="263"/>
                    <a:pt x="1307" y="206"/>
                  </a:cubicBezTo>
                  <a:cubicBezTo>
                    <a:pt x="1337" y="149"/>
                    <a:pt x="1355" y="129"/>
                    <a:pt x="1382" y="99"/>
                  </a:cubicBezTo>
                  <a:cubicBezTo>
                    <a:pt x="1409" y="69"/>
                    <a:pt x="1434" y="42"/>
                    <a:pt x="1467" y="25"/>
                  </a:cubicBezTo>
                  <a:cubicBezTo>
                    <a:pt x="1500" y="8"/>
                    <a:pt x="1545" y="0"/>
                    <a:pt x="1582" y="0"/>
                  </a:cubicBezTo>
                  <a:cubicBezTo>
                    <a:pt x="1619" y="0"/>
                    <a:pt x="1658" y="9"/>
                    <a:pt x="1688" y="27"/>
                  </a:cubicBezTo>
                  <a:cubicBezTo>
                    <a:pt x="1718" y="45"/>
                    <a:pt x="1736" y="75"/>
                    <a:pt x="1760" y="107"/>
                  </a:cubicBezTo>
                  <a:cubicBezTo>
                    <a:pt x="1784" y="139"/>
                    <a:pt x="1804" y="162"/>
                    <a:pt x="1835" y="219"/>
                  </a:cubicBezTo>
                  <a:cubicBezTo>
                    <a:pt x="1866" y="276"/>
                    <a:pt x="1911" y="361"/>
                    <a:pt x="1947" y="448"/>
                  </a:cubicBezTo>
                  <a:cubicBezTo>
                    <a:pt x="1983" y="535"/>
                    <a:pt x="2018" y="648"/>
                    <a:pt x="2054" y="744"/>
                  </a:cubicBezTo>
                  <a:cubicBezTo>
                    <a:pt x="2090" y="840"/>
                    <a:pt x="2127" y="942"/>
                    <a:pt x="2163" y="1022"/>
                  </a:cubicBezTo>
                  <a:cubicBezTo>
                    <a:pt x="2199" y="1102"/>
                    <a:pt x="2237" y="1167"/>
                    <a:pt x="2272" y="1222"/>
                  </a:cubicBezTo>
                  <a:cubicBezTo>
                    <a:pt x="2307" y="1277"/>
                    <a:pt x="2334" y="1315"/>
                    <a:pt x="2371" y="1350"/>
                  </a:cubicBezTo>
                  <a:cubicBezTo>
                    <a:pt x="2408" y="1385"/>
                    <a:pt x="2453" y="1412"/>
                    <a:pt x="2496" y="1430"/>
                  </a:cubicBezTo>
                  <a:cubicBezTo>
                    <a:pt x="2539" y="1448"/>
                    <a:pt x="2585" y="1457"/>
                    <a:pt x="2631" y="1456"/>
                  </a:cubicBezTo>
                  <a:cubicBezTo>
                    <a:pt x="2677" y="1455"/>
                    <a:pt x="2729" y="1444"/>
                    <a:pt x="2774" y="1423"/>
                  </a:cubicBezTo>
                  <a:cubicBezTo>
                    <a:pt x="2819" y="1402"/>
                    <a:pt x="2863" y="1377"/>
                    <a:pt x="2904" y="1331"/>
                  </a:cubicBezTo>
                  <a:cubicBezTo>
                    <a:pt x="2945" y="1285"/>
                    <a:pt x="2986" y="1215"/>
                    <a:pt x="3022" y="1150"/>
                  </a:cubicBezTo>
                  <a:cubicBezTo>
                    <a:pt x="3058" y="1085"/>
                    <a:pt x="3086" y="1013"/>
                    <a:pt x="3118" y="942"/>
                  </a:cubicBezTo>
                  <a:cubicBezTo>
                    <a:pt x="3150" y="871"/>
                    <a:pt x="3184" y="799"/>
                    <a:pt x="3214" y="723"/>
                  </a:cubicBezTo>
                  <a:cubicBezTo>
                    <a:pt x="3244" y="647"/>
                    <a:pt x="3264" y="573"/>
                    <a:pt x="3299" y="488"/>
                  </a:cubicBezTo>
                  <a:cubicBezTo>
                    <a:pt x="3334" y="403"/>
                    <a:pt x="3390" y="279"/>
                    <a:pt x="3424" y="214"/>
                  </a:cubicBezTo>
                  <a:cubicBezTo>
                    <a:pt x="3458" y="149"/>
                    <a:pt x="3477" y="127"/>
                    <a:pt x="3502" y="96"/>
                  </a:cubicBezTo>
                  <a:cubicBezTo>
                    <a:pt x="3527" y="65"/>
                    <a:pt x="3547" y="46"/>
                    <a:pt x="3574" y="30"/>
                  </a:cubicBezTo>
                  <a:cubicBezTo>
                    <a:pt x="3601" y="14"/>
                    <a:pt x="3646" y="7"/>
                    <a:pt x="3665" y="1"/>
                  </a:cubicBez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95746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Struktura výrobního procesu podle materiálového toku</a:t>
            </a:r>
            <a:endParaRPr lang="cs-CZ" dirty="0"/>
          </a:p>
        </p:txBody>
      </p:sp>
      <p:pic>
        <p:nvPicPr>
          <p:cNvPr id="4" name="Picture 3" descr="vyro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0008"/>
            <a:ext cx="6624736" cy="45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proces – dlouhodobý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Členění dle:</a:t>
            </a:r>
          </a:p>
          <a:p>
            <a:pPr lvl="1"/>
            <a:r>
              <a:rPr lang="cs-CZ" altLang="cs-CZ" dirty="0" smtClean="0"/>
              <a:t>organizačního hlediska</a:t>
            </a:r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proudová </a:t>
            </a:r>
            <a:r>
              <a:rPr lang="cs-CZ" altLang="cs-CZ" sz="1800" dirty="0"/>
              <a:t>výroba </a:t>
            </a:r>
            <a:endParaRPr lang="cs-CZ" altLang="cs-CZ" sz="1800" dirty="0" smtClean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dílenská výroba</a:t>
            </a:r>
            <a:endParaRPr lang="cs-CZ" altLang="cs-CZ" sz="1800" dirty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skupinová výroba</a:t>
            </a:r>
            <a:endParaRPr lang="cs-CZ" altLang="cs-CZ" sz="1800" dirty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výroba </a:t>
            </a:r>
            <a:r>
              <a:rPr lang="cs-CZ" altLang="cs-CZ" sz="1800" dirty="0"/>
              <a:t>na stanovišti </a:t>
            </a:r>
            <a:endParaRPr lang="cs-CZ" altLang="cs-CZ" sz="1800" dirty="0" smtClean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výrobní </a:t>
            </a:r>
            <a:r>
              <a:rPr lang="cs-CZ" altLang="cs-CZ" sz="1800" dirty="0"/>
              <a:t>hnízdo </a:t>
            </a:r>
            <a:endParaRPr lang="cs-CZ" altLang="cs-CZ" sz="1800" dirty="0" smtClean="0"/>
          </a:p>
          <a:p>
            <a:pPr lvl="1">
              <a:lnSpc>
                <a:spcPct val="120000"/>
              </a:lnSpc>
            </a:pPr>
            <a:r>
              <a:rPr lang="cs-CZ" altLang="cs-CZ" dirty="0" smtClean="0"/>
              <a:t>opakovanosti </a:t>
            </a:r>
            <a:r>
              <a:rPr lang="cs-CZ" altLang="cs-CZ" dirty="0"/>
              <a:t>výroby 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rojekt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 smtClean="0"/>
              <a:t>kusová výroba</a:t>
            </a:r>
          </a:p>
          <a:p>
            <a:pPr lvl="2"/>
            <a:r>
              <a:rPr lang="cs-CZ" altLang="cs-CZ" sz="2000" dirty="0" smtClean="0"/>
              <a:t>hromadná výroba</a:t>
            </a:r>
            <a:endParaRPr lang="cs-CZ" altLang="cs-CZ" sz="2000" dirty="0"/>
          </a:p>
          <a:p>
            <a:pPr lvl="2"/>
            <a:r>
              <a:rPr lang="cs-CZ" altLang="cs-CZ" sz="2000" dirty="0" smtClean="0"/>
              <a:t>sériová výroba</a:t>
            </a:r>
            <a:endParaRPr lang="cs-CZ" altLang="cs-CZ" sz="2000" dirty="0"/>
          </a:p>
          <a:p>
            <a:pPr lvl="2"/>
            <a:r>
              <a:rPr lang="cs-CZ" altLang="cs-CZ" sz="2000" dirty="0" smtClean="0"/>
              <a:t>druhová výroba</a:t>
            </a:r>
            <a:endParaRPr lang="cs-CZ" altLang="cs-CZ" sz="2000" dirty="0"/>
          </a:p>
          <a:p>
            <a:pPr lvl="2"/>
            <a:r>
              <a:rPr lang="cs-CZ" altLang="cs-CZ" sz="2000" dirty="0" smtClean="0"/>
              <a:t>výroba </a:t>
            </a:r>
            <a:r>
              <a:rPr lang="cs-CZ" altLang="cs-CZ" sz="2000" dirty="0"/>
              <a:t>v </a:t>
            </a:r>
            <a:r>
              <a:rPr lang="cs-CZ" altLang="cs-CZ" sz="2000" dirty="0" smtClean="0"/>
              <a:t>šaržích</a:t>
            </a:r>
            <a:endParaRPr lang="cs-CZ" altLang="cs-CZ" sz="2000" dirty="0"/>
          </a:p>
          <a:p>
            <a:pPr lvl="1">
              <a:buFont typeface="Wingdings" pitchFamily="2" charset="2"/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3520" y="5164115"/>
            <a:ext cx="110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opakovaná</a:t>
            </a:r>
            <a:endParaRPr lang="cs-CZ" sz="1600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3419872" y="4861520"/>
            <a:ext cx="504056" cy="94374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16016" y="1700808"/>
            <a:ext cx="3960440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Podle míry plynulosti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Plynulá</a:t>
            </a:r>
            <a:r>
              <a:rPr lang="cs-CZ" altLang="cs-CZ" sz="2000" dirty="0"/>
              <a:t> (nepřetržitá) – rafinerie, výroba surové oceli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Zajištění výroby ekonomicky nákladnější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Přerušovaná výroba</a:t>
            </a:r>
            <a:r>
              <a:rPr lang="cs-CZ" altLang="cs-CZ" sz="2000" dirty="0"/>
              <a:t> – strojírenství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Prodloužení průběžné doby výroby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Vede ke vzniku zásob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Kolísá výkonnost (kvalita)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Lepší podmínky pro údržbu strojů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1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Organizační typy výroby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dirty="0" smtClean="0"/>
              <a:t>proudová </a:t>
            </a:r>
            <a:r>
              <a:rPr lang="cs-CZ" altLang="cs-CZ" dirty="0"/>
              <a:t>výroba – uspořádání výrobních zařízení podle průběhu výrobního postupu – předmětné uspořádání 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dílenská výroba – stroje sdruženy v dílnách dle úkonů – funkční/technologické uspořádání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skupinová výroba – kombinace proudové a dílenské výroby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výroba na stanovišti – výrobní zařízení (faktory) putuje za zpracovávaným výrobkem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výrobní hnízdo – sdružení původně oddělených pracovišť jednotlivců do skupiny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7017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Dílenská </a:t>
            </a:r>
            <a:br>
              <a:rPr lang="cs-CZ" dirty="0" smtClean="0"/>
            </a:br>
            <a:r>
              <a:rPr lang="cs-CZ" sz="2200" dirty="0" smtClean="0"/>
              <a:t>(podle procesu, technologická, funkční)</a:t>
            </a:r>
            <a:endParaRPr lang="cs-CZ" sz="2200" dirty="0"/>
          </a:p>
        </p:txBody>
      </p:sp>
      <p:pic>
        <p:nvPicPr>
          <p:cNvPr id="4" name="Picture 4" descr="techn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7" y="1600200"/>
            <a:ext cx="71923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Proudová </a:t>
            </a:r>
            <a:br>
              <a:rPr lang="cs-CZ" dirty="0" smtClean="0"/>
            </a:br>
            <a:r>
              <a:rPr lang="cs-CZ" sz="2200" dirty="0" smtClean="0"/>
              <a:t>(podle předmětu - výrobku)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produkt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0564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Výroba </a:t>
            </a:r>
          </a:p>
          <a:p>
            <a:pPr lvl="1"/>
            <a:r>
              <a:rPr lang="cs-CZ" dirty="0" smtClean="0"/>
              <a:t>definice a členění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lánování výroby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novace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valita</a:t>
            </a:r>
          </a:p>
          <a:p>
            <a:r>
              <a:rPr lang="cs-CZ" dirty="0" smtClean="0"/>
              <a:t>Technická funkce – zabezpečení HIM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2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dirty="0" smtClean="0"/>
              <a:t>Uspořádání výroby podle procesu - výhody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flexibilita vybavení i personálu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relativně nízké investice do vybavení plynoucí z univerzálního charakteru zařízení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mistři v dílnách mají detailní přehled o všech prováděných činnostech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větší motivovanost pracovníků díky pestrosti činností a důrazu na samostatnost a osobní odpovědnost</a:t>
            </a:r>
          </a:p>
        </p:txBody>
      </p:sp>
    </p:spTree>
    <p:extLst>
      <p:ext uri="{BB962C8B-B14F-4D97-AF65-F5344CB8AC3E}">
        <p14:creationId xmlns:p14="http://schemas.microsoft.com/office/powerpoint/2010/main" val="15960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Uspořádání výroby podle procesu - nevýhody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nízká efektivita spojená s přepravou nedokončené výroby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problémy s časováním výroby – velké prostoje,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náročnost řízení výrobního procesu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vyšší náklady na pracovní sílu plynoucí z její vyšší kvalifikovanosti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nízká produktivita z důvodu častého </a:t>
            </a:r>
            <a:r>
              <a:rPr lang="cs-CZ" altLang="cs-CZ" sz="2800" dirty="0" err="1" smtClean="0"/>
              <a:t>přenastavování</a:t>
            </a:r>
            <a:r>
              <a:rPr lang="cs-CZ" altLang="cs-CZ" sz="2800" dirty="0" smtClean="0"/>
              <a:t> zařízení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nízká produktivita z důvodu nízké specializace pracovníků </a:t>
            </a:r>
          </a:p>
        </p:txBody>
      </p:sp>
    </p:spTree>
    <p:extLst>
      <p:ext uri="{BB962C8B-B14F-4D97-AF65-F5344CB8AC3E}">
        <p14:creationId xmlns:p14="http://schemas.microsoft.com/office/powerpoint/2010/main" val="4156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Uspořádání výroby podle produktu - výhody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minimalizace přepravních časů</a:t>
            </a:r>
          </a:p>
          <a:p>
            <a:pPr eaLnBrk="1" hangingPunct="1"/>
            <a:r>
              <a:rPr lang="cs-CZ" altLang="cs-CZ" dirty="0" smtClean="0"/>
              <a:t>nižší hladina zásob nedokončené výroby</a:t>
            </a:r>
          </a:p>
          <a:p>
            <a:pPr eaLnBrk="1" hangingPunct="1"/>
            <a:r>
              <a:rPr lang="cs-CZ" altLang="cs-CZ" dirty="0" smtClean="0"/>
              <a:t>redukce celkového operačního času</a:t>
            </a:r>
          </a:p>
          <a:p>
            <a:pPr eaLnBrk="1" hangingPunct="1"/>
            <a:r>
              <a:rPr lang="cs-CZ" altLang="cs-CZ" dirty="0" smtClean="0"/>
              <a:t>zjednodušení plánování a kontroly výrobního procesu</a:t>
            </a:r>
          </a:p>
          <a:p>
            <a:pPr eaLnBrk="1" hangingPunct="1"/>
            <a:r>
              <a:rPr lang="cs-CZ" altLang="cs-CZ" dirty="0" smtClean="0"/>
              <a:t>zjednodušení činností, což dovoluje zapojení levnější pracovní síly</a:t>
            </a:r>
          </a:p>
          <a:p>
            <a:pPr eaLnBrk="1" hangingPunct="1"/>
            <a:r>
              <a:rPr lang="cs-CZ" altLang="cs-CZ" dirty="0" smtClean="0"/>
              <a:t>prohloubení specializace</a:t>
            </a:r>
          </a:p>
        </p:txBody>
      </p:sp>
    </p:spTree>
    <p:extLst>
      <p:ext uri="{BB962C8B-B14F-4D97-AF65-F5344CB8AC3E}">
        <p14:creationId xmlns:p14="http://schemas.microsoft.com/office/powerpoint/2010/main" val="2787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Uspořádání výroby podle produktu - nevýhody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Největší nevýhodou tohoto uspořádání je jeho nízká flexibilita. Při změně výrobního programu je většinou nutné počítat s vysokými časovými a/nebo finančními investicemi do přenastavení, respektive nákupu nového výrobního zařízení.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Rychlost produkce je limitována nejpomalejším článkem řetězu.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Vysoké investice do speciálního zařízení. Navíc, jedinou cestou, jak rozšířit výrobu je většinou jeho duplikace.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Závislost celku na každé jeho části. Porucha stroje či absence dostatečného počtu zaměstnanců může způsobit zastavení celé výroby.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Monotónnost vykonávaných činností a s ní související ztráta chuti do práce </a:t>
            </a:r>
          </a:p>
        </p:txBody>
      </p:sp>
    </p:spTree>
    <p:extLst>
      <p:ext uri="{BB962C8B-B14F-4D97-AF65-F5344CB8AC3E}">
        <p14:creationId xmlns:p14="http://schemas.microsoft.com/office/powerpoint/2010/main" val="28282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43150"/>
            <a:ext cx="5638800" cy="4037013"/>
          </a:xfrm>
          <a:noFill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5715000" cy="1371600"/>
          </a:xfrm>
        </p:spPr>
        <p:txBody>
          <a:bodyPr/>
          <a:lstStyle/>
          <a:p>
            <a:pPr eaLnBrk="1" hangingPunct="1"/>
            <a:r>
              <a:rPr lang="en-US" altLang="cs-CZ" smtClean="0"/>
              <a:t>Product-Process Matrix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400800" y="4724400"/>
            <a:ext cx="2362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cs-CZ" sz="1200" i="1" smtClean="0"/>
              <a:t>Source: </a:t>
            </a:r>
            <a:r>
              <a:rPr lang="en-US" altLang="cs-CZ" sz="1200" smtClean="0"/>
              <a:t>Adapted from Robert Hayes and Steven Wheelwright, </a:t>
            </a:r>
            <a:r>
              <a:rPr lang="en-US" altLang="cs-CZ" sz="1200" i="1" smtClean="0"/>
              <a:t>Restoring the Competitive Edge: Competing Through Manufacturing </a:t>
            </a:r>
            <a:r>
              <a:rPr lang="en-US" altLang="cs-CZ" sz="1200" smtClean="0"/>
              <a:t>(New York: John Wiley &amp; Sons, 1984), p. 209</a:t>
            </a:r>
          </a:p>
          <a:p>
            <a:pPr algn="l">
              <a:defRPr/>
            </a:pPr>
            <a:endParaRPr lang="en-US" altLang="cs-CZ" sz="70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6792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Service-Process Matrix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90600" y="2362200"/>
          <a:ext cx="5867400" cy="38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itmap Image" r:id="rId3" imgW="6342857" imgH="4133333" progId="Paint.Picture">
                  <p:embed/>
                </p:oleObj>
              </mc:Choice>
              <mc:Fallback>
                <p:oleObj name="Bitmap Image" r:id="rId3" imgW="6342857" imgH="41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5867400" cy="382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bg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248400" y="472440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cs-CZ" sz="1400" i="1" smtClean="0"/>
              <a:t>Source: </a:t>
            </a:r>
            <a:r>
              <a:rPr lang="en-US" altLang="cs-CZ" sz="1400" smtClean="0"/>
              <a:t>Adapted from Roger Schmenner, “How Can Service Businesses Survive and Prosper?” </a:t>
            </a:r>
            <a:r>
              <a:rPr lang="en-US" altLang="cs-CZ" sz="1400" i="1" smtClean="0"/>
              <a:t>Sloan Management Review </a:t>
            </a:r>
            <a:r>
              <a:rPr lang="en-US" altLang="cs-CZ" sz="1400" smtClean="0"/>
              <a:t>27(3):29</a:t>
            </a:r>
          </a:p>
          <a:p>
            <a:pPr algn="l">
              <a:defRPr/>
            </a:pPr>
            <a:endParaRPr lang="en-US" altLang="cs-CZ" sz="50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2247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Výrobní typy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dirty="0" smtClean="0"/>
              <a:t>projekt – unikátní výrobek/služba </a:t>
            </a:r>
          </a:p>
          <a:p>
            <a:pPr>
              <a:lnSpc>
                <a:spcPct val="120000"/>
              </a:lnSpc>
            </a:pPr>
            <a:r>
              <a:rPr lang="cs-CZ" altLang="cs-CZ" dirty="0" smtClean="0"/>
              <a:t>kusová </a:t>
            </a:r>
            <a:r>
              <a:rPr lang="cs-CZ" altLang="cs-CZ" dirty="0"/>
              <a:t>výroba – zakázková výroba</a:t>
            </a:r>
          </a:p>
          <a:p>
            <a:r>
              <a:rPr lang="cs-CZ" altLang="cs-CZ" dirty="0"/>
              <a:t>hromadná výroba – vyráběn stále stejný výrobek</a:t>
            </a:r>
          </a:p>
          <a:p>
            <a:r>
              <a:rPr lang="cs-CZ" altLang="cs-CZ" dirty="0"/>
              <a:t>sériová výroba – vyráběno několik různých výrobků</a:t>
            </a:r>
          </a:p>
          <a:p>
            <a:r>
              <a:rPr lang="cs-CZ" altLang="cs-CZ" dirty="0"/>
              <a:t>druhová výroba – vyráběno několik druhů výrobků</a:t>
            </a:r>
          </a:p>
          <a:p>
            <a:r>
              <a:rPr lang="cs-CZ" altLang="cs-CZ" dirty="0"/>
              <a:t>výroba v šaržích – šarže – dávka daná kapacitou výrobního zařízení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10245" name="AutoShape 5"/>
          <p:cNvSpPr>
            <a:spLocks noChangeAspect="1" noChangeArrowheads="1"/>
          </p:cNvSpPr>
          <p:nvPr/>
        </p:nvSpPr>
        <p:spPr bwMode="auto">
          <a:xfrm>
            <a:off x="642938" y="3214688"/>
            <a:ext cx="82867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80728"/>
            <a:ext cx="9144001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6200" y="776288"/>
            <a:ext cx="8991600" cy="4252912"/>
            <a:chOff x="48" y="489"/>
            <a:chExt cx="5664" cy="267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120" y="2676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nízká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48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vysoké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84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nízké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0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/>
                <a:t>v</a:t>
              </a:r>
              <a:r>
                <a:rPr lang="cs-CZ" altLang="cs-CZ" sz="1200" dirty="0" smtClean="0"/>
                <a:t>ysoká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6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vysoká</a:t>
              </a:r>
              <a:endParaRPr lang="cs-CZ" altLang="cs-CZ" sz="1200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2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úzký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8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proudová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4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předmětné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8" y="2676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Hromadná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20" y="2184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48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84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20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56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92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8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skupinová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4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smíšené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8" y="2184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Sériová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120" y="1692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vysoká</a:t>
              </a:r>
              <a:endParaRPr lang="cs-CZ" altLang="cs-CZ" sz="1200" dirty="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48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nízké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84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vysoké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20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nízká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6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malá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92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široký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28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dílenská</a:t>
              </a:r>
              <a:endParaRPr lang="cs-CZ" altLang="cs-CZ" sz="1200" dirty="0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64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funkční</a:t>
              </a:r>
              <a:endParaRPr lang="cs-CZ" altLang="cs-CZ" sz="1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8" y="1692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Kusová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120" y="1200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Flexibilita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48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Náklady na přípravu výroby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84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Výrobní náklady na jednici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20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Produktivita vlastní výroby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56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Opakova-telnost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Vyráběný sortiment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28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Formy organizace výroby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64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Uspořádání pracovišť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8" y="1200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Typ výroby</a:t>
              </a: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48" y="1200"/>
              <a:ext cx="56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48" y="1692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48" y="2184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48" y="2676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48" y="3168"/>
              <a:ext cx="56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8" y="1200"/>
              <a:ext cx="0" cy="19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64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128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92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256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20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84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448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512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5712" y="1200"/>
              <a:ext cx="0" cy="19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96" y="489"/>
              <a:ext cx="5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cs-CZ" altLang="cs-CZ" sz="2800">
                  <a:latin typeface="Tahoma" pitchFamily="34" charset="0"/>
                </a:rPr>
                <a:t>Základní typy výroby a jejich znaky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3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proces – krátkodobý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určení velikosti </a:t>
            </a:r>
            <a:r>
              <a:rPr lang="cs-CZ" altLang="cs-CZ" dirty="0" smtClean="0"/>
              <a:t>dávky</a:t>
            </a:r>
          </a:p>
          <a:p>
            <a:pPr lvl="1"/>
            <a:r>
              <a:rPr lang="cs-CZ" altLang="cs-CZ" dirty="0"/>
              <a:t>o</a:t>
            </a:r>
            <a:r>
              <a:rPr lang="cs-CZ" altLang="cs-CZ" dirty="0" smtClean="0"/>
              <a:t>ptimální výrobní dávka</a:t>
            </a:r>
          </a:p>
          <a:p>
            <a:pPr lvl="1"/>
            <a:r>
              <a:rPr lang="cs-CZ" altLang="cs-CZ" dirty="0"/>
              <a:t>v</a:t>
            </a:r>
            <a:r>
              <a:rPr lang="cs-CZ" altLang="cs-CZ" dirty="0" smtClean="0"/>
              <a:t>zorec (další </a:t>
            </a:r>
            <a:r>
              <a:rPr lang="cs-CZ" altLang="cs-CZ" dirty="0" err="1" smtClean="0"/>
              <a:t>slide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lhůtové </a:t>
            </a:r>
            <a:r>
              <a:rPr lang="cs-CZ" altLang="cs-CZ" dirty="0" smtClean="0"/>
              <a:t>plánování</a:t>
            </a:r>
          </a:p>
          <a:p>
            <a:pPr lvl="1"/>
            <a:r>
              <a:rPr lang="cs-CZ" altLang="cs-CZ" dirty="0"/>
              <a:t>t</a:t>
            </a:r>
            <a:r>
              <a:rPr lang="cs-CZ" altLang="cs-CZ" dirty="0" smtClean="0"/>
              <a:t>ermíny zahájení a ukončení pracovních postupů (zde plánování PERT, síťové diagramy, </a:t>
            </a:r>
            <a:r>
              <a:rPr lang="cs-CZ" altLang="cs-CZ" dirty="0" err="1" smtClean="0"/>
              <a:t>Gantt</a:t>
            </a:r>
            <a:r>
              <a:rPr lang="cs-CZ" altLang="cs-CZ" dirty="0" smtClean="0"/>
              <a:t> diagram) – bez kapacit</a:t>
            </a:r>
            <a:endParaRPr lang="cs-CZ" altLang="cs-CZ" dirty="0"/>
          </a:p>
          <a:p>
            <a:r>
              <a:rPr lang="cs-CZ" altLang="cs-CZ" dirty="0"/>
              <a:t>plánování </a:t>
            </a:r>
            <a:r>
              <a:rPr lang="cs-CZ" altLang="cs-CZ" dirty="0" smtClean="0"/>
              <a:t>kapacit</a:t>
            </a:r>
          </a:p>
          <a:p>
            <a:pPr lvl="1"/>
            <a:r>
              <a:rPr lang="cs-CZ" altLang="cs-CZ" dirty="0" smtClean="0"/>
              <a:t>TOC – </a:t>
            </a:r>
            <a:r>
              <a:rPr lang="cs-CZ" dirty="0" smtClean="0"/>
              <a:t>teorie omezení</a:t>
            </a:r>
            <a:r>
              <a:rPr lang="cs-CZ" altLang="cs-CZ" dirty="0" smtClean="0"/>
              <a:t>, DBR</a:t>
            </a:r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9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pojetí </a:t>
            </a:r>
            <a:r>
              <a:rPr lang="cs-CZ" dirty="0" err="1" smtClean="0"/>
              <a:t>Wöhe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altLang="cs-CZ" sz="2800" dirty="0" smtClean="0"/>
              <a:t>Nejširší </a:t>
            </a:r>
            <a:r>
              <a:rPr lang="cs-CZ" altLang="cs-CZ" sz="2800" dirty="0"/>
              <a:t>pojetí: Veškeré podnikové funkce </a:t>
            </a:r>
          </a:p>
          <a:p>
            <a:pPr marL="990600" lvl="1" indent="-533400"/>
            <a:r>
              <a:rPr lang="cs-CZ" altLang="cs-CZ" sz="2400" dirty="0"/>
              <a:t>každá kombinace výrobních faktorů</a:t>
            </a:r>
          </a:p>
          <a:p>
            <a:pPr marL="609600" indent="-609600">
              <a:spcBef>
                <a:spcPct val="60000"/>
              </a:spcBef>
              <a:buNone/>
            </a:pPr>
            <a:r>
              <a:rPr lang="cs-CZ" altLang="cs-CZ" sz="2800" dirty="0"/>
              <a:t>Užší pojetí: Podnikové výkony</a:t>
            </a:r>
          </a:p>
          <a:p>
            <a:pPr marL="990600" lvl="1" indent="-533400"/>
            <a:r>
              <a:rPr lang="cs-CZ" altLang="cs-CZ" sz="2400" dirty="0"/>
              <a:t>zahrnuje základní podnikové funkce vázané k vlastní výrobě</a:t>
            </a:r>
          </a:p>
          <a:p>
            <a:pPr marL="609600" indent="-609600">
              <a:spcBef>
                <a:spcPct val="60000"/>
              </a:spcBef>
              <a:buNone/>
            </a:pPr>
            <a:r>
              <a:rPr lang="cs-CZ" altLang="cs-CZ" sz="2800" dirty="0"/>
              <a:t>Nejužší pojetí: Zhotovení</a:t>
            </a:r>
          </a:p>
          <a:p>
            <a:pPr marL="990600" lvl="1" indent="-533400"/>
            <a:r>
              <a:rPr lang="cs-CZ" altLang="cs-CZ" sz="2400" dirty="0"/>
              <a:t>tovární výroba, vyrábění</a:t>
            </a:r>
          </a:p>
        </p:txBody>
      </p:sp>
    </p:spTree>
    <p:extLst>
      <p:ext uri="{BB962C8B-B14F-4D97-AF65-F5344CB8AC3E}">
        <p14:creationId xmlns:p14="http://schemas.microsoft.com/office/powerpoint/2010/main" val="27992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Optimální výrobní množství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304256"/>
          </a:xfrm>
        </p:spPr>
        <p:txBody>
          <a:bodyPr>
            <a:normAutofit fontScale="62500" lnSpcReduction="20000"/>
          </a:bodyPr>
          <a:lstStyle/>
          <a:p>
            <a:r>
              <a:rPr lang="cs-CZ" i="1" dirty="0" smtClean="0"/>
              <a:t>q </a:t>
            </a:r>
            <a:r>
              <a:rPr lang="cs-CZ" dirty="0"/>
              <a:t>je plánovaný objem výroby v kusech pro požadované období, </a:t>
            </a:r>
          </a:p>
          <a:p>
            <a:r>
              <a:rPr lang="cs-CZ" i="1" dirty="0" err="1"/>
              <a:t>N</a:t>
            </a:r>
            <a:r>
              <a:rPr lang="cs-CZ" i="1" baseline="-25000" dirty="0" err="1"/>
              <a:t>pz</a:t>
            </a:r>
            <a:r>
              <a:rPr lang="cs-CZ" i="1" dirty="0"/>
              <a:t> - </a:t>
            </a:r>
            <a:r>
              <a:rPr lang="cs-CZ" dirty="0"/>
              <a:t>náklady na přípravu a zakončení výroby, </a:t>
            </a:r>
          </a:p>
          <a:p>
            <a:r>
              <a:rPr lang="cs-CZ" i="1" dirty="0" err="1"/>
              <a:t>Nj</a:t>
            </a:r>
            <a:r>
              <a:rPr lang="cs-CZ" i="1" dirty="0"/>
              <a:t>  - </a:t>
            </a:r>
            <a:r>
              <a:rPr lang="cs-CZ" dirty="0"/>
              <a:t>jednotkové náklady na kus, </a:t>
            </a:r>
          </a:p>
          <a:p>
            <a:r>
              <a:rPr lang="cs-CZ" i="1" dirty="0" err="1"/>
              <a:t>n</a:t>
            </a:r>
            <a:r>
              <a:rPr lang="cs-CZ" i="1" baseline="-25000" dirty="0" err="1"/>
              <a:t>su</a:t>
            </a:r>
            <a:r>
              <a:rPr lang="cs-CZ" i="1" dirty="0"/>
              <a:t> - </a:t>
            </a:r>
            <a:r>
              <a:rPr lang="cs-CZ" dirty="0"/>
              <a:t>roční náklady na skladování a udržování v haléřích na 1 Kč průměrné</a:t>
            </a:r>
          </a:p>
          <a:p>
            <a:r>
              <a:rPr lang="cs-CZ" dirty="0"/>
              <a:t>zásoby, </a:t>
            </a:r>
          </a:p>
          <a:p>
            <a:r>
              <a:rPr lang="cs-CZ" i="1" dirty="0"/>
              <a:t>t     - </a:t>
            </a:r>
            <a:r>
              <a:rPr lang="cs-CZ" dirty="0"/>
              <a:t>časové období vyjádřené zlomkem roku (např. je-li </a:t>
            </a:r>
            <a:r>
              <a:rPr lang="cs-CZ" i="1" dirty="0"/>
              <a:t>q </a:t>
            </a:r>
            <a:r>
              <a:rPr lang="cs-CZ" dirty="0"/>
              <a:t>určeno na měsíc</a:t>
            </a:r>
          </a:p>
          <a:p>
            <a:r>
              <a:rPr lang="cs-CZ" dirty="0"/>
              <a:t>a </a:t>
            </a:r>
            <a:r>
              <a:rPr lang="cs-CZ" i="1" dirty="0" err="1" smtClean="0"/>
              <a:t>n</a:t>
            </a:r>
            <a:r>
              <a:rPr lang="cs-CZ" i="1" baseline="-25000" dirty="0" err="1" smtClean="0"/>
              <a:t>su</a:t>
            </a:r>
            <a:r>
              <a:rPr lang="cs-CZ" i="1" dirty="0" smtClean="0"/>
              <a:t> </a:t>
            </a:r>
            <a:r>
              <a:rPr lang="cs-CZ" dirty="0"/>
              <a:t>na rok, pak </a:t>
            </a:r>
            <a:r>
              <a:rPr lang="cs-CZ" i="1" dirty="0"/>
              <a:t>t = </a:t>
            </a:r>
            <a:r>
              <a:rPr lang="cs-CZ" dirty="0"/>
              <a:t>1/12).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835696" y="1628800"/>
                <a:ext cx="5256584" cy="1547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𝑣𝑑</m:t>
                          </m:r>
                        </m:sub>
                      </m:sSub>
                      <m:r>
                        <a:rPr lang="cs-CZ" sz="320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cs-CZ" sz="32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𝑝𝑧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3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cs-CZ" sz="32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𝑠𝑢</m:t>
                                  </m:r>
                                </m:sub>
                              </m:sSub>
                              <m:r>
                                <a:rPr lang="cs-CZ" sz="32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cs-CZ" sz="3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628800"/>
                <a:ext cx="5256584" cy="15473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Optimální výrobní dávka z pohledu odbytu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3900" dirty="0" smtClean="0"/>
              <a:t>BEP</a:t>
            </a:r>
          </a:p>
          <a:p>
            <a:pPr marL="0" indent="0" algn="ctr">
              <a:buNone/>
            </a:pPr>
            <a:r>
              <a:rPr lang="cs-CZ" sz="1200" dirty="0" smtClean="0"/>
              <a:t>BEP= (TFC+ZISK)/P-</a:t>
            </a:r>
            <a:r>
              <a:rPr lang="cs-CZ" sz="1200" dirty="0" err="1" smtClean="0"/>
              <a:t>VC</a:t>
            </a:r>
            <a:r>
              <a:rPr lang="cs-CZ" sz="1200" baseline="-25000" dirty="0" err="1" smtClean="0"/>
              <a:t>u</a:t>
            </a:r>
            <a:endParaRPr lang="cs-CZ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17503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188640"/>
            <a:ext cx="7378700" cy="114300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Plánování kapacit a produkce - hierarchie</a:t>
            </a:r>
            <a:endParaRPr lang="en-US" altLang="cs-CZ" sz="4000" dirty="0" smtClean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33400" y="1503362"/>
            <a:ext cx="8077200" cy="5049837"/>
            <a:chOff x="336" y="672"/>
            <a:chExt cx="5088" cy="3456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336" y="672"/>
              <a:ext cx="5088" cy="34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480" y="816"/>
              <a:ext cx="4820" cy="3255"/>
              <a:chOff x="464" y="792"/>
              <a:chExt cx="4820" cy="3255"/>
            </a:xfrm>
          </p:grpSpPr>
          <p:sp>
            <p:nvSpPr>
              <p:cNvPr id="21510" name="Line 6"/>
              <p:cNvSpPr>
                <a:spLocks noChangeShapeType="1"/>
              </p:cNvSpPr>
              <p:nvPr/>
            </p:nvSpPr>
            <p:spPr bwMode="auto">
              <a:xfrm>
                <a:off x="2013" y="1630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1" name="Line 7"/>
              <p:cNvSpPr>
                <a:spLocks noChangeShapeType="1"/>
              </p:cNvSpPr>
              <p:nvPr/>
            </p:nvSpPr>
            <p:spPr bwMode="auto">
              <a:xfrm>
                <a:off x="2013" y="2348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2013" y="3076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>
                <a:off x="2013" y="3809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>
                <a:off x="3834" y="3076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>
                <a:off x="3834" y="1617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>
                <a:off x="3834" y="2334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3834" y="3809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8" name="Rectangle 14"/>
              <p:cNvSpPr>
                <a:spLocks noChangeArrowheads="1"/>
              </p:cNvSpPr>
              <p:nvPr/>
            </p:nvSpPr>
            <p:spPr bwMode="auto">
              <a:xfrm>
                <a:off x="3416" y="1137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9" name="Rectangle 15"/>
              <p:cNvSpPr>
                <a:spLocks noChangeArrowheads="1"/>
              </p:cNvSpPr>
              <p:nvPr/>
            </p:nvSpPr>
            <p:spPr bwMode="auto">
              <a:xfrm>
                <a:off x="3416" y="1868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0" name="Rectangle 16"/>
              <p:cNvSpPr>
                <a:spLocks noChangeArrowheads="1"/>
              </p:cNvSpPr>
              <p:nvPr/>
            </p:nvSpPr>
            <p:spPr bwMode="auto">
              <a:xfrm>
                <a:off x="3416" y="2591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1" name="Rectangle 17"/>
              <p:cNvSpPr>
                <a:spLocks noChangeArrowheads="1"/>
              </p:cNvSpPr>
              <p:nvPr/>
            </p:nvSpPr>
            <p:spPr bwMode="auto">
              <a:xfrm>
                <a:off x="3416" y="3315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2" name="Rectangle 18"/>
              <p:cNvSpPr>
                <a:spLocks noChangeArrowheads="1"/>
              </p:cNvSpPr>
              <p:nvPr/>
            </p:nvSpPr>
            <p:spPr bwMode="auto">
              <a:xfrm>
                <a:off x="1595" y="1869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3" name="Rectangle 19"/>
              <p:cNvSpPr>
                <a:spLocks noChangeArrowheads="1"/>
              </p:cNvSpPr>
              <p:nvPr/>
            </p:nvSpPr>
            <p:spPr bwMode="auto">
              <a:xfrm>
                <a:off x="1595" y="2591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4" name="Rectangle 20"/>
              <p:cNvSpPr>
                <a:spLocks noChangeArrowheads="1"/>
              </p:cNvSpPr>
              <p:nvPr/>
            </p:nvSpPr>
            <p:spPr bwMode="auto">
              <a:xfrm>
                <a:off x="1595" y="3314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5" name="Rectangle 21"/>
              <p:cNvSpPr>
                <a:spLocks noChangeArrowheads="1"/>
              </p:cNvSpPr>
              <p:nvPr/>
            </p:nvSpPr>
            <p:spPr bwMode="auto">
              <a:xfrm>
                <a:off x="1595" y="1137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9894" name="Rectangle 22"/>
              <p:cNvSpPr>
                <a:spLocks noChangeArrowheads="1"/>
              </p:cNvSpPr>
              <p:nvPr/>
            </p:nvSpPr>
            <p:spPr bwMode="auto">
              <a:xfrm>
                <a:off x="776" y="923"/>
                <a:ext cx="449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Items</a:t>
                </a:r>
              </a:p>
            </p:txBody>
          </p:sp>
          <p:sp>
            <p:nvSpPr>
              <p:cNvPr id="79895" name="Rectangle 23"/>
              <p:cNvSpPr>
                <a:spLocks noChangeArrowheads="1"/>
              </p:cNvSpPr>
              <p:nvPr/>
            </p:nvSpPr>
            <p:spPr bwMode="auto">
              <a:xfrm>
                <a:off x="544" y="1252"/>
                <a:ext cx="912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Product lines or families</a:t>
                </a:r>
              </a:p>
            </p:txBody>
          </p:sp>
          <p:sp>
            <p:nvSpPr>
              <p:cNvPr id="79896" name="Rectangle 24"/>
              <p:cNvSpPr>
                <a:spLocks noChangeArrowheads="1"/>
              </p:cNvSpPr>
              <p:nvPr/>
            </p:nvSpPr>
            <p:spPr bwMode="auto">
              <a:xfrm>
                <a:off x="570" y="1984"/>
                <a:ext cx="859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Individual products</a:t>
                </a:r>
              </a:p>
            </p:txBody>
          </p:sp>
          <p:sp>
            <p:nvSpPr>
              <p:cNvPr id="79897" name="Rectangle 25"/>
              <p:cNvSpPr>
                <a:spLocks noChangeArrowheads="1"/>
              </p:cNvSpPr>
              <p:nvPr/>
            </p:nvSpPr>
            <p:spPr bwMode="auto">
              <a:xfrm>
                <a:off x="536" y="2763"/>
                <a:ext cx="929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Components</a:t>
                </a:r>
              </a:p>
            </p:txBody>
          </p:sp>
          <p:sp>
            <p:nvSpPr>
              <p:cNvPr id="79898" name="Rectangle 26"/>
              <p:cNvSpPr>
                <a:spLocks noChangeArrowheads="1"/>
              </p:cNvSpPr>
              <p:nvPr/>
            </p:nvSpPr>
            <p:spPr bwMode="auto">
              <a:xfrm>
                <a:off x="464" y="3430"/>
                <a:ext cx="1072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Manufacturing operations</a:t>
                </a:r>
              </a:p>
            </p:txBody>
          </p:sp>
          <p:sp>
            <p:nvSpPr>
              <p:cNvPr id="79899" name="Rectangle 27"/>
              <p:cNvSpPr>
                <a:spLocks noChangeArrowheads="1"/>
              </p:cNvSpPr>
              <p:nvPr/>
            </p:nvSpPr>
            <p:spPr bwMode="auto">
              <a:xfrm>
                <a:off x="4497" y="792"/>
                <a:ext cx="768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Resource Level</a:t>
                </a:r>
              </a:p>
            </p:txBody>
          </p:sp>
          <p:sp>
            <p:nvSpPr>
              <p:cNvPr id="79900" name="Rectangle 28"/>
              <p:cNvSpPr>
                <a:spLocks noChangeArrowheads="1"/>
              </p:cNvSpPr>
              <p:nvPr/>
            </p:nvSpPr>
            <p:spPr bwMode="auto">
              <a:xfrm>
                <a:off x="4630" y="1309"/>
                <a:ext cx="503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Plants</a:t>
                </a:r>
              </a:p>
            </p:txBody>
          </p:sp>
          <p:sp>
            <p:nvSpPr>
              <p:cNvPr id="79901" name="Rectangle 29"/>
              <p:cNvSpPr>
                <a:spLocks noChangeArrowheads="1"/>
              </p:cNvSpPr>
              <p:nvPr/>
            </p:nvSpPr>
            <p:spPr bwMode="auto">
              <a:xfrm>
                <a:off x="4479" y="3430"/>
                <a:ext cx="805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Individual machines</a:t>
                </a:r>
              </a:p>
            </p:txBody>
          </p:sp>
          <p:sp>
            <p:nvSpPr>
              <p:cNvPr id="79902" name="Rectangle 30"/>
              <p:cNvSpPr>
                <a:spLocks noChangeArrowheads="1"/>
              </p:cNvSpPr>
              <p:nvPr/>
            </p:nvSpPr>
            <p:spPr bwMode="auto">
              <a:xfrm>
                <a:off x="4522" y="1927"/>
                <a:ext cx="71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Critical work centers</a:t>
                </a:r>
              </a:p>
            </p:txBody>
          </p:sp>
          <p:sp>
            <p:nvSpPr>
              <p:cNvPr id="79903" name="Rectangle 31"/>
              <p:cNvSpPr>
                <a:spLocks noChangeArrowheads="1"/>
              </p:cNvSpPr>
              <p:nvPr/>
            </p:nvSpPr>
            <p:spPr bwMode="auto">
              <a:xfrm>
                <a:off x="1579" y="792"/>
                <a:ext cx="868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Production Planning</a:t>
                </a:r>
              </a:p>
            </p:txBody>
          </p:sp>
          <p:sp>
            <p:nvSpPr>
              <p:cNvPr id="79904" name="Rectangle 32"/>
              <p:cNvSpPr>
                <a:spLocks noChangeArrowheads="1"/>
              </p:cNvSpPr>
              <p:nvPr/>
            </p:nvSpPr>
            <p:spPr bwMode="auto">
              <a:xfrm>
                <a:off x="3445" y="792"/>
                <a:ext cx="779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Capacity Planning</a:t>
                </a:r>
              </a:p>
            </p:txBody>
          </p:sp>
          <p:sp>
            <p:nvSpPr>
              <p:cNvPr id="21537" name="Rectangle 33"/>
              <p:cNvSpPr>
                <a:spLocks noChangeArrowheads="1"/>
              </p:cNvSpPr>
              <p:nvPr/>
            </p:nvSpPr>
            <p:spPr bwMode="auto">
              <a:xfrm>
                <a:off x="3394" y="1196"/>
                <a:ext cx="880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Resource requirements plan </a:t>
                </a:r>
              </a:p>
            </p:txBody>
          </p:sp>
          <p:sp>
            <p:nvSpPr>
              <p:cNvPr id="21538" name="Rectangle 34"/>
              <p:cNvSpPr>
                <a:spLocks noChangeArrowheads="1"/>
              </p:cNvSpPr>
              <p:nvPr/>
            </p:nvSpPr>
            <p:spPr bwMode="auto">
              <a:xfrm>
                <a:off x="3472" y="1927"/>
                <a:ext cx="724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Rough-cut capacity plan</a:t>
                </a:r>
              </a:p>
            </p:txBody>
          </p:sp>
          <p:sp>
            <p:nvSpPr>
              <p:cNvPr id="21539" name="Rectangle 35"/>
              <p:cNvSpPr>
                <a:spLocks noChangeArrowheads="1"/>
              </p:cNvSpPr>
              <p:nvPr/>
            </p:nvSpPr>
            <p:spPr bwMode="auto">
              <a:xfrm>
                <a:off x="3325" y="2649"/>
                <a:ext cx="1018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Capacity requirements plan</a:t>
                </a:r>
              </a:p>
            </p:txBody>
          </p:sp>
          <p:sp>
            <p:nvSpPr>
              <p:cNvPr id="21540" name="Rectangle 36"/>
              <p:cNvSpPr>
                <a:spLocks noChangeArrowheads="1"/>
              </p:cNvSpPr>
              <p:nvPr/>
            </p:nvSpPr>
            <p:spPr bwMode="auto">
              <a:xfrm>
                <a:off x="3500" y="3373"/>
                <a:ext cx="669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Input/ output control</a:t>
                </a:r>
              </a:p>
            </p:txBody>
          </p:sp>
          <p:sp>
            <p:nvSpPr>
              <p:cNvPr id="21541" name="Rectangle 37"/>
              <p:cNvSpPr>
                <a:spLocks noChangeArrowheads="1"/>
              </p:cNvSpPr>
              <p:nvPr/>
            </p:nvSpPr>
            <p:spPr bwMode="auto">
              <a:xfrm>
                <a:off x="1604" y="1196"/>
                <a:ext cx="819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 dirty="0"/>
                  <a:t>Aggregate production plan</a:t>
                </a:r>
              </a:p>
            </p:txBody>
          </p:sp>
          <p:sp>
            <p:nvSpPr>
              <p:cNvPr id="21542" name="Rectangle 38"/>
              <p:cNvSpPr>
                <a:spLocks noChangeArrowheads="1"/>
              </p:cNvSpPr>
              <p:nvPr/>
            </p:nvSpPr>
            <p:spPr bwMode="auto">
              <a:xfrm>
                <a:off x="1612" y="1927"/>
                <a:ext cx="801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 dirty="0"/>
                  <a:t>Master production schedule</a:t>
                </a:r>
              </a:p>
            </p:txBody>
          </p:sp>
          <p:sp>
            <p:nvSpPr>
              <p:cNvPr id="21543" name="Rectangle 39"/>
              <p:cNvSpPr>
                <a:spLocks noChangeArrowheads="1"/>
              </p:cNvSpPr>
              <p:nvPr/>
            </p:nvSpPr>
            <p:spPr bwMode="auto">
              <a:xfrm>
                <a:off x="1565" y="2649"/>
                <a:ext cx="895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Material requirements plan</a:t>
                </a:r>
              </a:p>
            </p:txBody>
          </p:sp>
          <p:sp>
            <p:nvSpPr>
              <p:cNvPr id="21544" name="Rectangle 40"/>
              <p:cNvSpPr>
                <a:spLocks noChangeArrowheads="1"/>
              </p:cNvSpPr>
              <p:nvPr/>
            </p:nvSpPr>
            <p:spPr bwMode="auto">
              <a:xfrm>
                <a:off x="1705" y="3373"/>
                <a:ext cx="61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Shop floor schedule</a:t>
                </a:r>
              </a:p>
            </p:txBody>
          </p:sp>
          <p:sp>
            <p:nvSpPr>
              <p:cNvPr id="79913" name="Rectangle 41"/>
              <p:cNvSpPr>
                <a:spLocks noChangeArrowheads="1"/>
              </p:cNvSpPr>
              <p:nvPr/>
            </p:nvSpPr>
            <p:spPr bwMode="auto">
              <a:xfrm>
                <a:off x="4607" y="2650"/>
                <a:ext cx="54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 work centers</a:t>
                </a:r>
              </a:p>
            </p:txBody>
          </p:sp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>
                <a:off x="2466" y="1395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>
                <a:off x="2465" y="2126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>
                <a:off x="2466" y="2848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>
                <a:off x="2466" y="3572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827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TOC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Identifikace </a:t>
            </a:r>
            <a:r>
              <a:rPr lang="cs-CZ" dirty="0"/>
              <a:t>systémového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Maximální využití zjištěného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Podřízení všeho v systému tomuto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Odstranění systémového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Návrat k prvnímu </a:t>
            </a:r>
            <a:r>
              <a:rPr lang="cs-CZ" dirty="0" smtClean="0"/>
              <a:t>kroku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ve výrobě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V jakých lhůtách a co nakoupit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Co nakoupit a co sami vyrobit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Jak organizovat objednávání materiálu a kooperovaných dílů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Co konstruovat, projektovat a modernizovat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Jakým systémem údržby zajistit bezporuchový chod výrobního zařízení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Jak stimulovat zaměstnance a jak stanovit odpovědnosti za dodržení norem</a:t>
            </a:r>
          </a:p>
        </p:txBody>
      </p:sp>
    </p:spTree>
    <p:extLst>
      <p:ext uri="{BB962C8B-B14F-4D97-AF65-F5344CB8AC3E}">
        <p14:creationId xmlns:p14="http://schemas.microsoft.com/office/powerpoint/2010/main" val="32744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Nezbytné pro přežití na trhu.</a:t>
            </a:r>
          </a:p>
          <a:p>
            <a:r>
              <a:rPr lang="cs-CZ" dirty="0" smtClean="0"/>
              <a:t>Potřeba předem plánovat (včetně portfolia výrobků) (viz dále)</a:t>
            </a:r>
          </a:p>
          <a:p>
            <a:r>
              <a:rPr lang="cs-CZ" dirty="0" smtClean="0"/>
              <a:t>Obvykle samostatný útvar</a:t>
            </a:r>
          </a:p>
          <a:p>
            <a:r>
              <a:rPr lang="cs-CZ" dirty="0" smtClean="0"/>
              <a:t>Metody: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napodobovací </a:t>
            </a:r>
            <a:r>
              <a:rPr lang="cs-CZ" dirty="0" smtClean="0"/>
              <a:t>strategie (klon, problematické, reverzní inženýrství)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inovační </a:t>
            </a:r>
            <a:r>
              <a:rPr lang="cs-CZ" dirty="0" smtClean="0"/>
              <a:t>varianta (vlastní výzkum, tvorba patentu)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nákupní </a:t>
            </a:r>
            <a:r>
              <a:rPr lang="cs-CZ" dirty="0" smtClean="0"/>
              <a:t>varianta (licence, akvizice, koupě patentu)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7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Nákladovost a efekt inovací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Obvykle náročné na implementaci</a:t>
            </a:r>
          </a:p>
          <a:p>
            <a:r>
              <a:rPr lang="cs-CZ" dirty="0" smtClean="0"/>
              <a:t>Učící se křivka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774776" y="5733256"/>
            <a:ext cx="604867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1774776" y="2988568"/>
            <a:ext cx="0" cy="27446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07504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výkon/prodej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63888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</a:t>
            </a:r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1774776" y="4581128"/>
            <a:ext cx="1141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915816" y="4581128"/>
            <a:ext cx="70862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650022" y="5090368"/>
            <a:ext cx="371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4021522" y="3717032"/>
            <a:ext cx="1152128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173650" y="3738860"/>
            <a:ext cx="1789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39814" y="3311733"/>
            <a:ext cx="13520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Zavedení inovace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756700" y="2665402"/>
            <a:ext cx="24714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„rušení starého zavedeného pořádku“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597586" y="5048309"/>
            <a:ext cx="20162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u</a:t>
            </a:r>
            <a:r>
              <a:rPr lang="cs-CZ" dirty="0" smtClean="0"/>
              <a:t>čení se, přijetí inovace</a:t>
            </a:r>
            <a:endParaRPr lang="cs-CZ" dirty="0"/>
          </a:p>
        </p:txBody>
      </p:sp>
      <p:sp>
        <p:nvSpPr>
          <p:cNvPr id="26" name="Šipka dolů 25"/>
          <p:cNvSpPr/>
          <p:nvPr/>
        </p:nvSpPr>
        <p:spPr>
          <a:xfrm>
            <a:off x="2699792" y="4077072"/>
            <a:ext cx="432048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se šipkou 27"/>
          <p:cNvCxnSpPr>
            <a:stCxn id="25" idx="1"/>
          </p:cNvCxnSpPr>
          <p:nvPr/>
        </p:nvCxnSpPr>
        <p:spPr>
          <a:xfrm flipH="1" flipV="1">
            <a:off x="3835772" y="5090368"/>
            <a:ext cx="761814" cy="2811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24" idx="2"/>
          </p:cNvCxnSpPr>
          <p:nvPr/>
        </p:nvCxnSpPr>
        <p:spPr>
          <a:xfrm flipH="1">
            <a:off x="3347864" y="3311733"/>
            <a:ext cx="1644578" cy="1521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5" idx="0"/>
          </p:cNvCxnSpPr>
          <p:nvPr/>
        </p:nvCxnSpPr>
        <p:spPr>
          <a:xfrm flipH="1" flipV="1">
            <a:off x="4611535" y="4401109"/>
            <a:ext cx="994163" cy="64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je uvědomit si: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Jaký produkt vyrábíte z hlediska „spotřebitelského učení“</a:t>
            </a:r>
            <a:endParaRPr lang="cs-CZ" sz="2400" dirty="0"/>
          </a:p>
        </p:txBody>
      </p:sp>
      <p:pic>
        <p:nvPicPr>
          <p:cNvPr id="4" name="Zástupný symbol pro tabulk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5" y="4437112"/>
            <a:ext cx="2743675" cy="21449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8160"/>
            <a:ext cx="2743675" cy="21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48161"/>
            <a:ext cx="2743675" cy="21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68" y="4437112"/>
            <a:ext cx="2743675" cy="21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cs-CZ" sz="2400" b="1" i="1" dirty="0" smtClean="0"/>
              <a:t>Úkolem je napsat co? Zdůvodnit to. Argumentovat co je cílem inovace. Popsat způsob rozhodnutí o inovaci a způsob jejího řízení. </a:t>
            </a:r>
          </a:p>
          <a:p>
            <a:pPr lvl="1">
              <a:lnSpc>
                <a:spcPct val="90000"/>
              </a:lnSpc>
            </a:pPr>
            <a:endParaRPr lang="cs-CZ" sz="2400" b="1" i="1" dirty="0"/>
          </a:p>
          <a:p>
            <a:pPr lvl="1">
              <a:lnSpc>
                <a:spcPct val="90000"/>
              </a:lnSpc>
            </a:pPr>
            <a:r>
              <a:rPr lang="cs-CZ" sz="2400" b="1" i="1" dirty="0" smtClean="0"/>
              <a:t>výrobková </a:t>
            </a:r>
            <a:r>
              <a:rPr lang="cs-CZ" sz="2400" b="1" i="1" dirty="0"/>
              <a:t>inovace -</a:t>
            </a:r>
            <a:r>
              <a:rPr lang="cs-CZ" sz="2400" b="1" dirty="0"/>
              <a:t> zdokonalovat </a:t>
            </a:r>
            <a:r>
              <a:rPr lang="cs-CZ" sz="2400" dirty="0"/>
              <a:t>vyráběné výrobky a poskytované </a:t>
            </a:r>
            <a:r>
              <a:rPr lang="cs-CZ" sz="2400" dirty="0" smtClean="0"/>
              <a:t>služby</a:t>
            </a:r>
            <a:endParaRPr lang="cs-CZ" sz="2400" dirty="0"/>
          </a:p>
          <a:p>
            <a:pPr lvl="1">
              <a:lnSpc>
                <a:spcPct val="90000"/>
              </a:lnSpc>
            </a:pPr>
            <a:endParaRPr lang="cs-CZ" sz="2400" b="1" i="1" dirty="0"/>
          </a:p>
          <a:p>
            <a:pPr lvl="1">
              <a:lnSpc>
                <a:spcPct val="90000"/>
              </a:lnSpc>
            </a:pPr>
            <a:r>
              <a:rPr lang="cs-CZ" sz="2400" b="1" i="1" dirty="0"/>
              <a:t>procesní inovace</a:t>
            </a:r>
            <a:r>
              <a:rPr lang="cs-CZ" sz="2400" b="1" dirty="0"/>
              <a:t> - zlevňovat a zproduktivňovat</a:t>
            </a:r>
            <a:r>
              <a:rPr lang="cs-CZ" sz="2400" dirty="0"/>
              <a:t> používané výrobní (technologické), řídící a správní </a:t>
            </a:r>
            <a:r>
              <a:rPr lang="cs-CZ" sz="2400" dirty="0" smtClean="0"/>
              <a:t>postupy</a:t>
            </a:r>
          </a:p>
          <a:p>
            <a:pPr lvl="1">
              <a:lnSpc>
                <a:spcPct val="90000"/>
              </a:lnSpc>
            </a:pPr>
            <a:endParaRPr lang="cs-CZ" sz="2400" b="1" dirty="0" smtClean="0"/>
          </a:p>
          <a:p>
            <a:pPr lvl="1">
              <a:lnSpc>
                <a:spcPct val="90000"/>
              </a:lnSpc>
            </a:pPr>
            <a:r>
              <a:rPr lang="cs-CZ" sz="2400" b="1" dirty="0" smtClean="0"/>
              <a:t>kombinované inovace </a:t>
            </a:r>
            <a:r>
              <a:rPr lang="cs-CZ" sz="2400" dirty="0" smtClean="0"/>
              <a:t>(pro nové výroby, vyrobitelné jen novou technologií)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89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Výrobkové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zaměřeny </a:t>
            </a:r>
            <a:r>
              <a:rPr lang="cs-CZ" dirty="0"/>
              <a:t>na vytváření výrobků zcela </a:t>
            </a:r>
            <a:r>
              <a:rPr lang="cs-CZ" dirty="0" smtClean="0"/>
              <a:t>nových,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založených na nových konstrukčních koncepcích a principech (diferenciace),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uspokojujících </a:t>
            </a:r>
            <a:r>
              <a:rPr lang="cs-CZ" dirty="0"/>
              <a:t>zcela nové potřeby (diverzifikace).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cs-CZ" b="1" dirty="0"/>
              <a:t>Cílem je:</a:t>
            </a:r>
          </a:p>
          <a:p>
            <a:pPr>
              <a:lnSpc>
                <a:spcPct val="80000"/>
              </a:lnSpc>
            </a:pPr>
            <a:r>
              <a:rPr lang="cs-CZ" dirty="0"/>
              <a:t>náhrada zastaralých výrobků</a:t>
            </a:r>
          </a:p>
          <a:p>
            <a:pPr>
              <a:lnSpc>
                <a:spcPct val="80000"/>
              </a:lnSpc>
            </a:pPr>
            <a:r>
              <a:rPr lang="cs-CZ" dirty="0"/>
              <a:t>snaha o zachování tržního podílu</a:t>
            </a:r>
          </a:p>
          <a:p>
            <a:pPr>
              <a:lnSpc>
                <a:spcPct val="80000"/>
              </a:lnSpc>
            </a:pPr>
            <a:r>
              <a:rPr lang="cs-CZ" dirty="0"/>
              <a:t>získání nových trhů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Obecný model výroby dle Synka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Vstupy:</a:t>
            </a:r>
          </a:p>
          <a:p>
            <a:pPr lvl="1" eaLnBrk="1" hangingPunct="1"/>
            <a:r>
              <a:rPr lang="cs-CZ" altLang="cs-CZ" sz="2400" dirty="0" smtClean="0"/>
              <a:t>Elementární faktory</a:t>
            </a:r>
          </a:p>
          <a:p>
            <a:pPr lvl="2" eaLnBrk="1" hangingPunct="1"/>
            <a:r>
              <a:rPr lang="cs-CZ" altLang="cs-CZ" sz="2000" dirty="0" smtClean="0"/>
              <a:t>výkonná práce, hmotný investiční majetek(dlouhodobý hmotný), materiál</a:t>
            </a:r>
          </a:p>
          <a:p>
            <a:pPr lvl="1" eaLnBrk="1" hangingPunct="1"/>
            <a:r>
              <a:rPr lang="cs-CZ" altLang="cs-CZ" sz="2400" dirty="0" smtClean="0"/>
              <a:t>Dispozitivní práce</a:t>
            </a:r>
          </a:p>
          <a:p>
            <a:pPr lvl="2" eaLnBrk="1" hangingPunct="1"/>
            <a:r>
              <a:rPr lang="cs-CZ" altLang="cs-CZ" sz="2000" dirty="0" smtClean="0"/>
              <a:t>Řídící práce managementu</a:t>
            </a:r>
          </a:p>
          <a:p>
            <a:pPr eaLnBrk="1" hangingPunct="1"/>
            <a:r>
              <a:rPr lang="cs-CZ" altLang="cs-CZ" sz="2800" dirty="0" smtClean="0"/>
              <a:t>Výroba: kombinace VF</a:t>
            </a:r>
          </a:p>
          <a:p>
            <a:pPr eaLnBrk="1" hangingPunct="1"/>
            <a:r>
              <a:rPr lang="cs-CZ" altLang="cs-CZ" sz="2800" dirty="0" smtClean="0"/>
              <a:t>Výstupy: hmotné statky, nehmotné statky</a:t>
            </a:r>
          </a:p>
          <a:p>
            <a:pPr lvl="2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587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Procesní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technologické inovace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inovace v řízení a správě</a:t>
            </a:r>
          </a:p>
          <a:p>
            <a:pPr>
              <a:lnSpc>
                <a:spcPct val="90000"/>
              </a:lnSpc>
              <a:buNone/>
            </a:pPr>
            <a:endParaRPr lang="cs-CZ" sz="800" dirty="0"/>
          </a:p>
          <a:p>
            <a:pPr>
              <a:lnSpc>
                <a:spcPct val="90000"/>
              </a:lnSpc>
              <a:buNone/>
            </a:pPr>
            <a:r>
              <a:rPr lang="cs-CZ" sz="2800" b="1" dirty="0"/>
              <a:t>Cílem je: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snížení </a:t>
            </a:r>
            <a:r>
              <a:rPr lang="cs-CZ" sz="2800" dirty="0"/>
              <a:t>nákladů: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materiálové spotřeby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mzdových nákladů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snížení spotřeby energie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zmetkovitosti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zlepšení pracovních podmínek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zmenšení zatížení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1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jakosti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Zisk a udržení zákazníků</a:t>
            </a:r>
          </a:p>
          <a:p>
            <a:r>
              <a:rPr lang="cs-CZ" dirty="0" smtClean="0"/>
              <a:t>Nezbytnost pro veřejné zakázky</a:t>
            </a:r>
          </a:p>
          <a:p>
            <a:r>
              <a:rPr lang="cs-CZ" dirty="0" smtClean="0"/>
              <a:t>Velké množství norem</a:t>
            </a:r>
          </a:p>
          <a:p>
            <a:r>
              <a:rPr lang="cs-CZ" dirty="0" smtClean="0"/>
              <a:t>Potraviny nutně HACCP</a:t>
            </a:r>
          </a:p>
          <a:p>
            <a:r>
              <a:rPr lang="cs-CZ" dirty="0" smtClean="0"/>
              <a:t>Stavebnictví OHSAS</a:t>
            </a:r>
          </a:p>
          <a:p>
            <a:r>
              <a:rPr lang="cs-CZ" dirty="0" smtClean="0"/>
              <a:t>Obecně pak normy ISO 9000 (viz skripta EKRP), někdy také „</a:t>
            </a:r>
            <a:r>
              <a:rPr lang="cs-CZ" dirty="0" err="1" smtClean="0"/>
              <a:t>enviro</a:t>
            </a:r>
            <a:r>
              <a:rPr lang="cs-CZ" dirty="0" smtClean="0"/>
              <a:t>“ ISO 14000.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Jakost/kvalita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ázána částečně na inovace v podniku</a:t>
            </a:r>
          </a:p>
          <a:p>
            <a:r>
              <a:rPr lang="cs-CZ" dirty="0" smtClean="0"/>
              <a:t>kvalita produkce a její uplatnitelnost a nákladovost vázána na kvalitu strojů/lidí…VF obecně</a:t>
            </a:r>
          </a:p>
          <a:p>
            <a:pPr marL="0" indent="0">
              <a:buNone/>
            </a:pPr>
            <a:r>
              <a:rPr lang="cs-CZ" sz="2000" dirty="0" smtClean="0"/>
              <a:t>„Čím </a:t>
            </a:r>
            <a:r>
              <a:rPr lang="cs-CZ" sz="2000" dirty="0"/>
              <a:t>více různých ISO systémů máme v malé konzultační firmě zavedeno, tím máme více zcela neefektivní práce s vytváření záznamů doslova o čemkoliv a méně času na vlastní produktivní činnost, která přímo vede k tvorbě zpeněžitelných produktů</a:t>
            </a:r>
            <a:r>
              <a:rPr lang="cs-CZ" sz="2000" dirty="0" smtClean="0"/>
              <a:t>.“</a:t>
            </a:r>
            <a:endParaRPr lang="cs-CZ" sz="20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Udržen jakosti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 udržení jakosti a tím i zákazníků nezbytné inovovat nejen výrobek a proces, ale i strojní vybavení.</a:t>
            </a:r>
          </a:p>
          <a:p>
            <a:r>
              <a:rPr lang="cs-CZ" dirty="0" smtClean="0"/>
              <a:t>Inovace(obnova) probíhá</a:t>
            </a:r>
          </a:p>
          <a:p>
            <a:pPr lvl="1"/>
            <a:r>
              <a:rPr lang="cs-CZ" dirty="0" smtClean="0"/>
              <a:t>na základě kontrol kvality</a:t>
            </a:r>
            <a:r>
              <a:rPr lang="cs-CZ" dirty="0"/>
              <a:t> </a:t>
            </a:r>
            <a:r>
              <a:rPr lang="cs-CZ" dirty="0" smtClean="0"/>
              <a:t>výstupu </a:t>
            </a:r>
          </a:p>
          <a:p>
            <a:pPr lvl="1"/>
            <a:r>
              <a:rPr lang="cs-CZ" dirty="0" smtClean="0"/>
              <a:t>evidence zmetkovitosti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oruchovosti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ákladovosti (energie)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td.</a:t>
            </a:r>
          </a:p>
        </p:txBody>
      </p:sp>
    </p:spTree>
    <p:extLst>
      <p:ext uri="{BB962C8B-B14F-4D97-AF65-F5344CB8AC3E}">
        <p14:creationId xmlns:p14="http://schemas.microsoft.com/office/powerpoint/2010/main" val="14019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Opotřebení strojů vedoucí ke snížení výkonu a následně snožení odbytu:</a:t>
            </a:r>
          </a:p>
          <a:p>
            <a:r>
              <a:rPr lang="cs-CZ" dirty="0" smtClean="0"/>
              <a:t>Morální </a:t>
            </a:r>
            <a:r>
              <a:rPr lang="cs-CZ" dirty="0"/>
              <a:t>(</a:t>
            </a:r>
            <a:r>
              <a:rPr lang="cs-CZ" dirty="0" smtClean="0"/>
              <a:t>ekonomické)</a:t>
            </a:r>
          </a:p>
          <a:p>
            <a:r>
              <a:rPr lang="cs-CZ" dirty="0" smtClean="0"/>
              <a:t>Fyzické (materiální)</a:t>
            </a:r>
          </a:p>
          <a:p>
            <a:r>
              <a:rPr lang="cs-CZ" dirty="0"/>
              <a:t>Řešení ve formě obnovy stroje (vylepšení, renovace, koupě nového)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7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Zastarávání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Morální</a:t>
            </a:r>
          </a:p>
          <a:p>
            <a:r>
              <a:rPr lang="cs-CZ" dirty="0" smtClean="0"/>
              <a:t>Přirozený a nevyhnutelný jev, i když stroj nevyrábí</a:t>
            </a:r>
          </a:p>
          <a:p>
            <a:r>
              <a:rPr lang="cs-CZ" dirty="0" smtClean="0"/>
              <a:t>Existují výjimky obráceného trendu (vinyl desky)</a:t>
            </a:r>
          </a:p>
          <a:p>
            <a:r>
              <a:rPr lang="cs-CZ" dirty="0" smtClean="0"/>
              <a:t>Zobrazeno částečně jako daňové odpisy</a:t>
            </a:r>
          </a:p>
          <a:p>
            <a:pPr marL="0" indent="0">
              <a:buNone/>
            </a:pPr>
            <a:r>
              <a:rPr lang="cs-CZ" dirty="0" smtClean="0"/>
              <a:t>Fyzické</a:t>
            </a:r>
          </a:p>
          <a:p>
            <a:r>
              <a:rPr lang="cs-CZ" dirty="0"/>
              <a:t>Když stroj vyrábí (výjimky koroze atd.)</a:t>
            </a:r>
          </a:p>
          <a:p>
            <a:r>
              <a:rPr lang="cs-CZ" dirty="0"/>
              <a:t>Zobrazují relativně věrně účetní odpisy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64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plánování HIM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Ekonomická oblast – např. odpisy</a:t>
            </a:r>
          </a:p>
          <a:p>
            <a:r>
              <a:rPr lang="cs-CZ" dirty="0" smtClean="0"/>
              <a:t>Provozně technická – oprava a údržba strojů</a:t>
            </a:r>
          </a:p>
          <a:p>
            <a:r>
              <a:rPr lang="cs-CZ" dirty="0" smtClean="0"/>
              <a:t>Využití strojů – plánování kapacit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73375"/>
            <a:ext cx="6413895" cy="35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Provozně technická oblast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běžná údržba</a:t>
            </a:r>
            <a:r>
              <a:rPr lang="cs-CZ" dirty="0" smtClean="0"/>
              <a:t>, </a:t>
            </a:r>
            <a:r>
              <a:rPr lang="cs-CZ" dirty="0"/>
              <a:t>pozůstávající např. u výrobních strojů z čištění, mazání, prohlídek apod.</a:t>
            </a:r>
          </a:p>
          <a:p>
            <a:r>
              <a:rPr lang="cs-CZ" b="1" dirty="0"/>
              <a:t>malé opravy</a:t>
            </a:r>
            <a:r>
              <a:rPr lang="cs-CZ" dirty="0"/>
              <a:t>, zabezpečující výměnu menších součástek</a:t>
            </a:r>
          </a:p>
          <a:p>
            <a:r>
              <a:rPr lang="cs-CZ" b="1" dirty="0"/>
              <a:t>střední opravy</a:t>
            </a:r>
            <a:r>
              <a:rPr lang="cs-CZ" dirty="0"/>
              <a:t>, zabezpečující výměnu větších agregátů</a:t>
            </a:r>
          </a:p>
          <a:p>
            <a:r>
              <a:rPr lang="cs-CZ" b="1" dirty="0"/>
              <a:t>generální opravy</a:t>
            </a:r>
            <a:r>
              <a:rPr lang="cs-CZ" dirty="0"/>
              <a:t>, které </a:t>
            </a:r>
            <a:r>
              <a:rPr lang="cs-CZ" dirty="0" smtClean="0"/>
              <a:t>slouží </a:t>
            </a:r>
            <a:r>
              <a:rPr lang="cs-CZ" dirty="0"/>
              <a:t>k odstranění rozsáhlejších následků opotřebení </a:t>
            </a:r>
            <a:r>
              <a:rPr lang="cs-CZ" dirty="0" smtClean="0"/>
              <a:t>nebo poškození </a:t>
            </a:r>
            <a:r>
              <a:rPr lang="cs-CZ" dirty="0"/>
              <a:t>tak, aby bylo </a:t>
            </a:r>
            <a:r>
              <a:rPr lang="cs-CZ" dirty="0" smtClean="0"/>
              <a:t>dosaženo </a:t>
            </a:r>
            <a:r>
              <a:rPr lang="cs-CZ" dirty="0"/>
              <a:t>původních technických </a:t>
            </a:r>
            <a:r>
              <a:rPr lang="cs-CZ" dirty="0" smtClean="0"/>
              <a:t>vlastností</a:t>
            </a:r>
          </a:p>
          <a:p>
            <a:r>
              <a:rPr lang="cs-CZ" dirty="0" smtClean="0"/>
              <a:t>možnost provádět externě, interně a nebo kombinací</a:t>
            </a:r>
          </a:p>
        </p:txBody>
      </p:sp>
    </p:spTree>
    <p:extLst>
      <p:ext uri="{BB962C8B-B14F-4D97-AF65-F5344CB8AC3E}">
        <p14:creationId xmlns:p14="http://schemas.microsoft.com/office/powerpoint/2010/main" val="36263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Provozně technická </a:t>
            </a:r>
            <a:r>
              <a:rPr lang="cs-CZ" dirty="0" smtClean="0"/>
              <a:t>oblast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Nutno zvolit koncept oprav:</a:t>
            </a:r>
          </a:p>
          <a:p>
            <a:pPr lvl="1"/>
            <a:r>
              <a:rPr lang="cs-CZ" dirty="0"/>
              <a:t>preventivní </a:t>
            </a:r>
            <a:r>
              <a:rPr lang="cs-CZ" b="1" dirty="0"/>
              <a:t>Opravy po </a:t>
            </a:r>
            <a:r>
              <a:rPr lang="cs-CZ" b="1" dirty="0" smtClean="0"/>
              <a:t>prohlídce a standardní plánované opravy</a:t>
            </a:r>
          </a:p>
          <a:p>
            <a:pPr lvl="1"/>
            <a:r>
              <a:rPr lang="cs-CZ" dirty="0" smtClean="0"/>
              <a:t>následné </a:t>
            </a:r>
            <a:r>
              <a:rPr lang="cs-CZ" b="1" dirty="0"/>
              <a:t>Opravy po poruše</a:t>
            </a:r>
            <a:endParaRPr lang="cs-CZ" b="1" dirty="0" smtClean="0"/>
          </a:p>
          <a:p>
            <a:pPr marL="57150" indent="0">
              <a:buNone/>
            </a:pPr>
            <a:r>
              <a:rPr lang="cs-CZ" dirty="0" smtClean="0"/>
              <a:t>nedostatky u obojího přístupu</a:t>
            </a:r>
          </a:p>
          <a:p>
            <a:pPr marL="57150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1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Pokud to nejde opravit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Nutno plánovat i situace, kdy stroj není možné z důvodu zastarání, zničení živelnou katastrofou, opotřebením již ekonomicky udržitelné jej opravit.</a:t>
            </a:r>
          </a:p>
          <a:p>
            <a:r>
              <a:rPr lang="cs-CZ" dirty="0" smtClean="0"/>
              <a:t>Nutno pořídit novou investici</a:t>
            </a:r>
          </a:p>
          <a:p>
            <a:pPr lvl="1"/>
            <a:r>
              <a:rPr lang="cs-CZ" dirty="0" smtClean="0"/>
              <a:t>Obnovovací</a:t>
            </a:r>
          </a:p>
          <a:p>
            <a:pPr lvl="1"/>
            <a:r>
              <a:rPr lang="cs-CZ" dirty="0" smtClean="0"/>
              <a:t>Rozšiřovací</a:t>
            </a:r>
          </a:p>
          <a:p>
            <a:r>
              <a:rPr lang="cs-CZ" dirty="0" smtClean="0"/>
              <a:t>Potřebné stanovit plán obnovy strojů na základě </a:t>
            </a:r>
          </a:p>
          <a:p>
            <a:pPr lvl="1"/>
            <a:r>
              <a:rPr lang="cs-CZ" dirty="0" smtClean="0"/>
              <a:t>jejich vytížení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čekáváném odbytu (nutno zajistit i prostory, lidi)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1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Návaznosti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Není důležité vyrobit, ani prodat, ale dostat za to zaplaceno…</a:t>
            </a:r>
          </a:p>
          <a:p>
            <a:pPr marL="0" indent="0">
              <a:buNone/>
            </a:pPr>
            <a:r>
              <a:rPr lang="cs-CZ" dirty="0" smtClean="0"/>
              <a:t>Základná vazby:</a:t>
            </a:r>
          </a:p>
          <a:p>
            <a:pPr marL="857250" lvl="1" indent="-457200"/>
            <a:r>
              <a:rPr lang="cs-CZ" dirty="0" smtClean="0"/>
              <a:t>Výroba – zhotovení</a:t>
            </a:r>
          </a:p>
          <a:p>
            <a:pPr marL="857250" lvl="1" indent="-457200"/>
            <a:r>
              <a:rPr lang="cs-CZ" dirty="0" smtClean="0"/>
              <a:t>Odbyt(zásobování) – zhodnocení výkonů</a:t>
            </a:r>
          </a:p>
          <a:p>
            <a:pPr marL="857250" lvl="1" indent="-457200"/>
            <a:r>
              <a:rPr lang="cs-CZ" dirty="0" smtClean="0"/>
              <a:t>Financování a investování – „mezikrok“</a:t>
            </a:r>
          </a:p>
          <a:p>
            <a:pPr marL="0" indent="0">
              <a:buNone/>
            </a:pPr>
            <a:r>
              <a:rPr lang="cs-CZ" dirty="0" smtClean="0"/>
              <a:t>Výroba a odbyt – spojení v oblasti skladování a dopravy</a:t>
            </a:r>
          </a:p>
          <a:p>
            <a:pPr marL="0" indent="0">
              <a:buNone/>
            </a:pPr>
            <a:r>
              <a:rPr lang="cs-CZ" dirty="0" smtClean="0"/>
              <a:t>Výroba a </a:t>
            </a:r>
            <a:r>
              <a:rPr lang="cs-CZ" dirty="0" err="1" smtClean="0"/>
              <a:t>Fin+inv</a:t>
            </a:r>
            <a:r>
              <a:rPr lang="cs-CZ" dirty="0" smtClean="0"/>
              <a:t> – spojení v oblasti zajištění VF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275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nezbytné minimum </a:t>
            </a:r>
            <a:br>
              <a:rPr lang="cs-CZ" dirty="0"/>
            </a:br>
            <a:r>
              <a:rPr lang="cs-CZ" dirty="0"/>
              <a:t>výrobní funkce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Odpovídá skriptům – nedostatečná </a:t>
            </a:r>
            <a:r>
              <a:rPr lang="cs-CZ" dirty="0" smtClean="0"/>
              <a:t>kvalita</a:t>
            </a:r>
          </a:p>
          <a:p>
            <a:pPr lvl="1"/>
            <a:r>
              <a:rPr lang="cs-CZ" dirty="0" smtClean="0"/>
              <a:t>Základní údaje o výrobě</a:t>
            </a:r>
            <a:endParaRPr lang="cs-CZ" dirty="0"/>
          </a:p>
          <a:p>
            <a:pPr lvl="1"/>
            <a:r>
              <a:rPr lang="cs-CZ" dirty="0" smtClean="0"/>
              <a:t>Plánování výrobkové politiky</a:t>
            </a:r>
            <a:endParaRPr lang="cs-CZ" dirty="0"/>
          </a:p>
          <a:p>
            <a:pPr lvl="1"/>
            <a:r>
              <a:rPr lang="cs-CZ" dirty="0" smtClean="0"/>
              <a:t>Plánování výrobního </a:t>
            </a:r>
            <a:r>
              <a:rPr lang="cs-CZ" dirty="0"/>
              <a:t>programu</a:t>
            </a:r>
          </a:p>
          <a:p>
            <a:pPr lvl="2"/>
            <a:r>
              <a:rPr lang="cs-CZ" dirty="0" smtClean="0"/>
              <a:t>Plánování výrobního programu a produkčních cílů (</a:t>
            </a:r>
            <a:r>
              <a:rPr lang="cs-CZ" dirty="0"/>
              <a:t>	</a:t>
            </a:r>
          </a:p>
          <a:p>
            <a:pPr lvl="2"/>
            <a:r>
              <a:rPr lang="cs-CZ" dirty="0" smtClean="0"/>
              <a:t>Příprava výroby (výrobního procesu)</a:t>
            </a:r>
          </a:p>
          <a:p>
            <a:pPr lvl="3"/>
            <a:r>
              <a:rPr lang="cs-CZ" dirty="0" smtClean="0"/>
              <a:t>Organizace výroby a opakovanost a kontinuálnost  výroby</a:t>
            </a:r>
            <a:endParaRPr lang="cs-CZ" dirty="0"/>
          </a:p>
          <a:p>
            <a:pPr lvl="2"/>
            <a:r>
              <a:rPr lang="cs-CZ" dirty="0" smtClean="0"/>
              <a:t>Plánování výrobních kapacit</a:t>
            </a:r>
          </a:p>
          <a:p>
            <a:pPr lvl="3"/>
            <a:r>
              <a:rPr lang="cs-CZ" dirty="0" smtClean="0"/>
              <a:t>Ošetření kolísání odbytu</a:t>
            </a:r>
            <a:endParaRPr lang="cs-CZ" dirty="0"/>
          </a:p>
          <a:p>
            <a:pPr lvl="1"/>
            <a:r>
              <a:rPr lang="cs-CZ" dirty="0"/>
              <a:t>Vývoj a </a:t>
            </a:r>
            <a:r>
              <a:rPr lang="cs-CZ" dirty="0" smtClean="0"/>
              <a:t>inovace produktů</a:t>
            </a:r>
            <a:endParaRPr lang="cs-CZ" dirty="0"/>
          </a:p>
          <a:p>
            <a:pPr lvl="1"/>
            <a:r>
              <a:rPr lang="cs-CZ" dirty="0"/>
              <a:t>Výroba produktu</a:t>
            </a:r>
          </a:p>
          <a:p>
            <a:pPr lvl="1"/>
            <a:r>
              <a:rPr lang="cs-CZ" dirty="0" smtClean="0"/>
              <a:t>Řízení kvality / jakosti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2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nezbytné minimum </a:t>
            </a:r>
            <a:br>
              <a:rPr lang="cs-CZ" dirty="0"/>
            </a:br>
            <a:r>
              <a:rPr lang="cs-CZ" dirty="0" err="1" smtClean="0"/>
              <a:t>technicko-výrobní</a:t>
            </a:r>
            <a:r>
              <a:rPr lang="cs-CZ" dirty="0" smtClean="0"/>
              <a:t> </a:t>
            </a:r>
            <a:r>
              <a:rPr lang="cs-CZ" dirty="0"/>
              <a:t>funkce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 kontrol (co, kdy)</a:t>
            </a:r>
          </a:p>
          <a:p>
            <a:r>
              <a:rPr lang="cs-CZ" dirty="0" smtClean="0"/>
              <a:t>Zajištění kontrol (externě – jak zajistíte, interně - kdo)</a:t>
            </a:r>
          </a:p>
          <a:p>
            <a:r>
              <a:rPr lang="cs-CZ" dirty="0"/>
              <a:t>V projektu by mělo být zmíněno jak bude organizována údržba stroje, kdo za to ponese zodpovědnost, jak jsou nastaveny záložní systémy. Jak často se provádí generální opravy atd.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9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6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24"/>
            <a:ext cx="7064117" cy="684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331640" y="260648"/>
            <a:ext cx="6264696" cy="158417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43608" y="1916832"/>
            <a:ext cx="7056784" cy="1800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83568" y="3763880"/>
            <a:ext cx="7776864" cy="28334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4371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operativní řízení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24928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</a:t>
            </a:r>
            <a:r>
              <a:rPr lang="cs-CZ" dirty="0" smtClean="0"/>
              <a:t>aktické řízení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6206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trategické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7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Strategické řízení výroby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výrobní program </a:t>
            </a:r>
            <a:r>
              <a:rPr lang="cs-CZ" altLang="cs-CZ" sz="1800" smtClean="0"/>
              <a:t>- účast na rozhodování o zásadních směrech rozvoje výrobního programu, spolurozhodování o zakázkách velkého objemu,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kapacity a zařízení </a:t>
            </a:r>
            <a:r>
              <a:rPr lang="cs-CZ" altLang="cs-CZ" sz="1800" smtClean="0"/>
              <a:t>- zásadní směry rozvoje a racionalizace, rekonstrukce, objem a dislokace zdrojů (investic),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plánování a řízení výroby </a:t>
            </a:r>
            <a:r>
              <a:rPr lang="cs-CZ" altLang="cs-CZ" sz="1800" smtClean="0"/>
              <a:t>- koncepce a metody plánování a řízení výroby, koncepce využití informačních technologií v řízení výroby,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řízení jakosti </a:t>
            </a:r>
            <a:r>
              <a:rPr lang="cs-CZ" altLang="cs-CZ" sz="1800" smtClean="0"/>
              <a:t>- koncepce řízení jakosti výroby (například rozhodnutí o akreditaci dle ISO), dlouhodobé trendy vývoje a opatření v oblasti jakosti výroby,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řízení zásob </a:t>
            </a:r>
            <a:r>
              <a:rPr lang="cs-CZ" altLang="cs-CZ" sz="1800" smtClean="0"/>
              <a:t>- způsob zajišťování, rozhodování o klíčových dodavatelích, objem a dislokace, racionalizace,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pracovní síla </a:t>
            </a:r>
            <a:r>
              <a:rPr lang="cs-CZ" altLang="cs-CZ" sz="1800" smtClean="0"/>
              <a:t>- zvyšování kvalifikace, motivace, mzdová politika, vztahy s odbory,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organizace</a:t>
            </a:r>
            <a:r>
              <a:rPr lang="cs-CZ" altLang="cs-CZ" sz="1800" smtClean="0"/>
              <a:t> - organizační struktura, centralizace a decentralizace řízení, typ organizace výroby, role, pravomoci, odpovědnosti,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integrace </a:t>
            </a:r>
            <a:r>
              <a:rPr lang="cs-CZ" altLang="cs-CZ" sz="1800" smtClean="0"/>
              <a:t>- systém vnitřního ekonomického řízení, vztahy se zákazníky, dodavateli atd.</a:t>
            </a:r>
          </a:p>
        </p:txBody>
      </p:sp>
    </p:spTree>
    <p:extLst>
      <p:ext uri="{BB962C8B-B14F-4D97-AF65-F5344CB8AC3E}">
        <p14:creationId xmlns:p14="http://schemas.microsoft.com/office/powerpoint/2010/main" val="24111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Taktické řízení výroby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cs-CZ" altLang="cs-CZ" sz="2800" dirty="0" smtClean="0"/>
                  <a:t>Závisí na přijaté strategii konkurenční výhody – typicky náklady </a:t>
                </a:r>
                <a14:m>
                  <m:oMath xmlns:m="http://schemas.openxmlformats.org/officeDocument/2006/math">
                    <m:r>
                      <a:rPr lang="cs-CZ" altLang="cs-CZ" sz="2800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altLang="cs-CZ" sz="2800" dirty="0" smtClean="0"/>
                  <a:t>  diferenciace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cs-CZ" altLang="cs-CZ" sz="2800" dirty="0" smtClean="0"/>
                  <a:t>Rozhodnutí se týkají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sz="2400" dirty="0" smtClean="0"/>
                  <a:t>Výrobku – realizace výrobkové politiky (diverzifikace, inovace, diferenciace, variace, eliminace)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sz="2400" dirty="0" smtClean="0"/>
                  <a:t>Vybavení výrobního systému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sz="2400" dirty="0" smtClean="0"/>
                  <a:t>Organizace výrobního procesu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cs-CZ" altLang="cs-CZ" sz="2800" dirty="0" smtClean="0"/>
                  <a:t>Výsledkem taktického řízení – základní určení výrobního programu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2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7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2094</Words>
  <Application>Microsoft Office PowerPoint</Application>
  <PresentationFormat>Předvádění na obrazovce (4:3)</PresentationFormat>
  <Paragraphs>372</Paragraphs>
  <Slides>51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3" baseType="lpstr">
      <vt:lpstr>Motiv sady Office</vt:lpstr>
      <vt:lpstr>Bitmap Image</vt:lpstr>
      <vt:lpstr>Ekonomika a řízení podniku</vt:lpstr>
      <vt:lpstr>Obsah přednášky</vt:lpstr>
      <vt:lpstr>Výroba</vt:lpstr>
      <vt:lpstr>Obecný model výroby dle Synka</vt:lpstr>
      <vt:lpstr>Návaznosti výroby</vt:lpstr>
      <vt:lpstr>Prezentace aplikace PowerPoint</vt:lpstr>
      <vt:lpstr>Prezentace aplikace PowerPoint</vt:lpstr>
      <vt:lpstr>Strategické řízení výroby</vt:lpstr>
      <vt:lpstr>Taktické řízení výroby</vt:lpstr>
      <vt:lpstr>Operativní řízení výroby</vt:lpstr>
      <vt:lpstr>Plánování výroby</vt:lpstr>
      <vt:lpstr>Plánování kapacit – krátkodobá výroba</vt:lpstr>
      <vt:lpstr>Konstantní výroba</vt:lpstr>
      <vt:lpstr>Anticipace poptávky</vt:lpstr>
      <vt:lpstr>Struktura výrobního procesu podle materiálového toku</vt:lpstr>
      <vt:lpstr>Výrobní proces – dlouhodobý plán</vt:lpstr>
      <vt:lpstr>Organizační typy výroby</vt:lpstr>
      <vt:lpstr>Dílenská  (podle procesu, technologická, funkční)</vt:lpstr>
      <vt:lpstr>Proudová  (podle předmětu - výrobku)</vt:lpstr>
      <vt:lpstr>Uspořádání výroby podle procesu - výhody </vt:lpstr>
      <vt:lpstr>Uspořádání výroby podle procesu - nevýhody </vt:lpstr>
      <vt:lpstr>Uspořádání výroby podle produktu - výhody</vt:lpstr>
      <vt:lpstr>Uspořádání výroby podle produktu - nevýhody</vt:lpstr>
      <vt:lpstr>Product-Process Matrix</vt:lpstr>
      <vt:lpstr>Service-Process Matrix</vt:lpstr>
      <vt:lpstr>Výrobní typy</vt:lpstr>
      <vt:lpstr>Prezentace aplikace PowerPoint</vt:lpstr>
      <vt:lpstr>Prezentace aplikace PowerPoint</vt:lpstr>
      <vt:lpstr>Výrobní proces – krátkodobý plán</vt:lpstr>
      <vt:lpstr>Optimální výrobní množství</vt:lpstr>
      <vt:lpstr>Optimální výrobní dávka z pohledu odbytu</vt:lpstr>
      <vt:lpstr>Plánování kapacit a produkce - hierarchie</vt:lpstr>
      <vt:lpstr>Teorie omezení</vt:lpstr>
      <vt:lpstr>Problémy ve výrobě</vt:lpstr>
      <vt:lpstr>Inovace</vt:lpstr>
      <vt:lpstr>Nákladovost a efekt inovací</vt:lpstr>
      <vt:lpstr>Důležité je uvědomit si:</vt:lpstr>
      <vt:lpstr>Inovace</vt:lpstr>
      <vt:lpstr>Výrobkové inovace</vt:lpstr>
      <vt:lpstr>Procesní inovace</vt:lpstr>
      <vt:lpstr>Politika jakosti</vt:lpstr>
      <vt:lpstr>Jakost/kvalita</vt:lpstr>
      <vt:lpstr>Udržen jakosti výroby</vt:lpstr>
      <vt:lpstr>Stroje</vt:lpstr>
      <vt:lpstr>Zastarávání</vt:lpstr>
      <vt:lpstr>Oblasti plánování HIM</vt:lpstr>
      <vt:lpstr>Provozně technická oblast 1</vt:lpstr>
      <vt:lpstr>Provozně technická oblast 2</vt:lpstr>
      <vt:lpstr>Pokud to nejde opravit</vt:lpstr>
      <vt:lpstr>nezbytné minimum  výrobní funkce projektu</vt:lpstr>
      <vt:lpstr>nezbytné minimum  technicko-výrobní funkce projektu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řízení podniku</dc:title>
  <cp:lastModifiedBy>Mikuš Petr</cp:lastModifiedBy>
  <cp:revision>38</cp:revision>
  <cp:lastPrinted>2014-09-24T12:25:52Z</cp:lastPrinted>
  <dcterms:modified xsi:type="dcterms:W3CDTF">2014-09-24T15:56:58Z</dcterms:modified>
</cp:coreProperties>
</file>