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ms-powerpoint.presentation.macroEnabled.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4" r:id="rId2"/>
  </p:sldMasterIdLst>
  <p:notesMasterIdLst>
    <p:notesMasterId r:id="rId15"/>
  </p:notesMasterIdLst>
  <p:handoutMasterIdLst>
    <p:handoutMasterId r:id="rId16"/>
  </p:handoutMasterIdLst>
  <p:sldIdLst>
    <p:sldId id="267" r:id="rId3"/>
    <p:sldId id="283" r:id="rId4"/>
    <p:sldId id="294" r:id="rId5"/>
    <p:sldId id="257" r:id="rId6"/>
    <p:sldId id="258" r:id="rId7"/>
    <p:sldId id="262" r:id="rId8"/>
    <p:sldId id="278" r:id="rId9"/>
    <p:sldId id="289" r:id="rId10"/>
    <p:sldId id="290" r:id="rId11"/>
    <p:sldId id="292" r:id="rId12"/>
    <p:sldId id="293" r:id="rId13"/>
    <p:sldId id="291" r:id="rId1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9" d="100"/>
          <a:sy n="119" d="100"/>
        </p:scale>
        <p:origin x="-14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EC2044-F1FD-4E55-95F2-D4FE1452446E}" type="doc">
      <dgm:prSet loTypeId="urn:microsoft.com/office/officeart/2005/8/layout/cycle2" loCatId="cycle" qsTypeId="urn:microsoft.com/office/officeart/2005/8/quickstyle/simple1#1" qsCatId="simple" csTypeId="urn:microsoft.com/office/officeart/2005/8/colors/accent1_2#1" csCatId="accent1" phldr="1"/>
      <dgm:spPr/>
      <dgm:t>
        <a:bodyPr/>
        <a:lstStyle/>
        <a:p>
          <a:endParaRPr lang="cs-CZ"/>
        </a:p>
      </dgm:t>
    </dgm:pt>
    <dgm:pt modelId="{DCEB3FAF-A214-4BC1-A599-EA1DAAB75F29}">
      <dgm:prSet phldrT="[Text]" custT="1"/>
      <dgm:spPr/>
      <dgm:t>
        <a:bodyPr/>
        <a:lstStyle/>
        <a:p>
          <a:r>
            <a:rPr lang="cs-CZ" sz="1800" dirty="0" smtClean="0"/>
            <a:t>Teoretický rámec</a:t>
          </a:r>
          <a:endParaRPr lang="cs-CZ" sz="1800" dirty="0"/>
        </a:p>
      </dgm:t>
    </dgm:pt>
    <dgm:pt modelId="{E6C05CBC-9FDE-45E7-843F-74D82DE3400F}" type="parTrans" cxnId="{01DAC8D7-8034-4712-81E1-2B3005EE31D9}">
      <dgm:prSet/>
      <dgm:spPr/>
      <dgm:t>
        <a:bodyPr/>
        <a:lstStyle/>
        <a:p>
          <a:endParaRPr lang="cs-CZ"/>
        </a:p>
      </dgm:t>
    </dgm:pt>
    <dgm:pt modelId="{E2EF6E27-2164-4B31-8725-E30CC373B453}" type="sibTrans" cxnId="{01DAC8D7-8034-4712-81E1-2B3005EE31D9}">
      <dgm:prSet/>
      <dgm:spPr/>
      <dgm:t>
        <a:bodyPr/>
        <a:lstStyle/>
        <a:p>
          <a:endParaRPr lang="cs-CZ"/>
        </a:p>
      </dgm:t>
    </dgm:pt>
    <dgm:pt modelId="{5AED943C-9E62-455B-AE25-8D29711B776F}">
      <dgm:prSet phldrT="[Text]" custT="1"/>
      <dgm:spPr/>
      <dgm:t>
        <a:bodyPr/>
        <a:lstStyle/>
        <a:p>
          <a:r>
            <a:rPr lang="cs-CZ" sz="1400" dirty="0" smtClean="0"/>
            <a:t>formulace </a:t>
          </a:r>
          <a:r>
            <a:rPr lang="cs-CZ" sz="1800" dirty="0" smtClean="0"/>
            <a:t>hypotéz</a:t>
          </a:r>
          <a:endParaRPr lang="cs-CZ" sz="1800" dirty="0"/>
        </a:p>
      </dgm:t>
    </dgm:pt>
    <dgm:pt modelId="{63D47245-5BFB-45CB-81AF-ED5A51B50A03}" type="parTrans" cxnId="{04B2F793-4110-4DF8-ADE4-6735EB4DB5F9}">
      <dgm:prSet/>
      <dgm:spPr/>
      <dgm:t>
        <a:bodyPr/>
        <a:lstStyle/>
        <a:p>
          <a:endParaRPr lang="cs-CZ"/>
        </a:p>
      </dgm:t>
    </dgm:pt>
    <dgm:pt modelId="{91FCFCA6-5DFD-42D5-8AEC-4CE0D1F646B7}" type="sibTrans" cxnId="{04B2F793-4110-4DF8-ADE4-6735EB4DB5F9}">
      <dgm:prSet/>
      <dgm:spPr/>
      <dgm:t>
        <a:bodyPr/>
        <a:lstStyle/>
        <a:p>
          <a:endParaRPr lang="cs-CZ"/>
        </a:p>
      </dgm:t>
    </dgm:pt>
    <dgm:pt modelId="{6FE602FC-1A37-41F7-A829-2C9DE43DF3D6}">
      <dgm:prSet phldrT="[Text]" custT="1"/>
      <dgm:spPr/>
      <dgm:t>
        <a:bodyPr/>
        <a:lstStyle/>
        <a:p>
          <a:r>
            <a:rPr lang="cs-CZ" sz="1200" dirty="0" smtClean="0"/>
            <a:t>konstrukce </a:t>
          </a:r>
          <a:r>
            <a:rPr lang="cs-CZ" sz="1800" dirty="0" smtClean="0"/>
            <a:t>nástrojů </a:t>
          </a:r>
          <a:r>
            <a:rPr lang="cs-CZ" sz="1400" dirty="0" smtClean="0"/>
            <a:t>pro sběr dat</a:t>
          </a:r>
          <a:endParaRPr lang="cs-CZ" sz="1400" dirty="0"/>
        </a:p>
      </dgm:t>
    </dgm:pt>
    <dgm:pt modelId="{9DFEC7ED-3EA5-48E8-A216-2ECA2CD0568B}" type="parTrans" cxnId="{92DBC43B-CDFA-495D-9F7E-13E0C959A56F}">
      <dgm:prSet/>
      <dgm:spPr/>
      <dgm:t>
        <a:bodyPr/>
        <a:lstStyle/>
        <a:p>
          <a:endParaRPr lang="cs-CZ"/>
        </a:p>
      </dgm:t>
    </dgm:pt>
    <dgm:pt modelId="{A23B9F17-062A-4194-B844-BC17F72C0908}" type="sibTrans" cxnId="{92DBC43B-CDFA-495D-9F7E-13E0C959A56F}">
      <dgm:prSet/>
      <dgm:spPr/>
      <dgm:t>
        <a:bodyPr/>
        <a:lstStyle/>
        <a:p>
          <a:endParaRPr lang="cs-CZ"/>
        </a:p>
      </dgm:t>
    </dgm:pt>
    <dgm:pt modelId="{2CAEA7D6-84DE-47A1-BA74-F18335F688B3}">
      <dgm:prSet phldrT="[Text]" custT="1"/>
      <dgm:spPr/>
      <dgm:t>
        <a:bodyPr/>
        <a:lstStyle/>
        <a:p>
          <a:r>
            <a:rPr lang="cs-CZ" sz="1800" dirty="0" smtClean="0"/>
            <a:t>sběr dat</a:t>
          </a:r>
          <a:endParaRPr lang="cs-CZ" sz="1800" dirty="0"/>
        </a:p>
      </dgm:t>
    </dgm:pt>
    <dgm:pt modelId="{BA1CC05F-B605-496E-BFF7-0D096BFFB629}" type="parTrans" cxnId="{E72CBE16-BFD8-452D-91E5-DE0CD00E1436}">
      <dgm:prSet/>
      <dgm:spPr/>
      <dgm:t>
        <a:bodyPr/>
        <a:lstStyle/>
        <a:p>
          <a:endParaRPr lang="cs-CZ"/>
        </a:p>
      </dgm:t>
    </dgm:pt>
    <dgm:pt modelId="{92E18588-D878-4BC0-B954-1A5432A3E3B4}" type="sibTrans" cxnId="{E72CBE16-BFD8-452D-91E5-DE0CD00E1436}">
      <dgm:prSet/>
      <dgm:spPr/>
      <dgm:t>
        <a:bodyPr/>
        <a:lstStyle/>
        <a:p>
          <a:endParaRPr lang="cs-CZ"/>
        </a:p>
      </dgm:t>
    </dgm:pt>
    <dgm:pt modelId="{0E432B61-AF91-43F4-8007-42BB12856A15}">
      <dgm:prSet phldrT="[Text]" custT="1"/>
      <dgm:spPr/>
      <dgm:t>
        <a:bodyPr/>
        <a:lstStyle/>
        <a:p>
          <a:r>
            <a:rPr lang="cs-CZ" sz="1800" dirty="0" smtClean="0"/>
            <a:t>analýza dat</a:t>
          </a:r>
          <a:endParaRPr lang="cs-CZ" sz="1800" dirty="0"/>
        </a:p>
      </dgm:t>
    </dgm:pt>
    <dgm:pt modelId="{377D60D6-D62E-4070-9C54-C9873F0570B1}" type="parTrans" cxnId="{DA926136-C6F0-4BBE-8E56-95A69D9D0C22}">
      <dgm:prSet/>
      <dgm:spPr/>
      <dgm:t>
        <a:bodyPr/>
        <a:lstStyle/>
        <a:p>
          <a:endParaRPr lang="cs-CZ"/>
        </a:p>
      </dgm:t>
    </dgm:pt>
    <dgm:pt modelId="{23506B8E-3189-4C67-B5A5-BAB26E2AF013}" type="sibTrans" cxnId="{DA926136-C6F0-4BBE-8E56-95A69D9D0C22}">
      <dgm:prSet/>
      <dgm:spPr/>
      <dgm:t>
        <a:bodyPr/>
        <a:lstStyle/>
        <a:p>
          <a:endParaRPr lang="cs-CZ"/>
        </a:p>
      </dgm:t>
    </dgm:pt>
    <dgm:pt modelId="{12D18788-98AC-4F60-A0FD-B75FC55C93FC}">
      <dgm:prSet phldrT="[Text]" custT="1"/>
      <dgm:spPr/>
      <dgm:t>
        <a:bodyPr/>
        <a:lstStyle/>
        <a:p>
          <a:r>
            <a:rPr lang="cs-CZ" sz="1200" dirty="0" smtClean="0"/>
            <a:t>interpretace </a:t>
          </a:r>
          <a:r>
            <a:rPr lang="cs-CZ" sz="1800" dirty="0" smtClean="0"/>
            <a:t>závěrů</a:t>
          </a:r>
          <a:endParaRPr lang="cs-CZ" sz="1800" dirty="0"/>
        </a:p>
      </dgm:t>
    </dgm:pt>
    <dgm:pt modelId="{C1AEB607-BA5B-4A88-91AC-18ED4ADF4C32}" type="parTrans" cxnId="{EE3D64AD-6672-43F1-9885-C00F64C77E23}">
      <dgm:prSet/>
      <dgm:spPr/>
      <dgm:t>
        <a:bodyPr/>
        <a:lstStyle/>
        <a:p>
          <a:endParaRPr lang="cs-CZ"/>
        </a:p>
      </dgm:t>
    </dgm:pt>
    <dgm:pt modelId="{C904065E-4152-4E6C-9B4D-6ADD4C0C39F8}" type="sibTrans" cxnId="{EE3D64AD-6672-43F1-9885-C00F64C77E23}">
      <dgm:prSet/>
      <dgm:spPr/>
      <dgm:t>
        <a:bodyPr/>
        <a:lstStyle/>
        <a:p>
          <a:endParaRPr lang="cs-CZ"/>
        </a:p>
      </dgm:t>
    </dgm:pt>
    <dgm:pt modelId="{722B8713-4D79-4694-B401-180B4983617B}" type="pres">
      <dgm:prSet presAssocID="{BBEC2044-F1FD-4E55-95F2-D4FE1452446E}" presName="cycle" presStyleCnt="0">
        <dgm:presLayoutVars>
          <dgm:dir/>
          <dgm:resizeHandles val="exact"/>
        </dgm:presLayoutVars>
      </dgm:prSet>
      <dgm:spPr/>
      <dgm:t>
        <a:bodyPr/>
        <a:lstStyle/>
        <a:p>
          <a:endParaRPr lang="cs-CZ"/>
        </a:p>
      </dgm:t>
    </dgm:pt>
    <dgm:pt modelId="{22B1E4DE-165F-4580-91AF-FE32C2216BD5}" type="pres">
      <dgm:prSet presAssocID="{DCEB3FAF-A214-4BC1-A599-EA1DAAB75F29}" presName="node" presStyleLbl="node1" presStyleIdx="0" presStyleCnt="6">
        <dgm:presLayoutVars>
          <dgm:bulletEnabled val="1"/>
        </dgm:presLayoutVars>
      </dgm:prSet>
      <dgm:spPr/>
      <dgm:t>
        <a:bodyPr/>
        <a:lstStyle/>
        <a:p>
          <a:endParaRPr lang="cs-CZ"/>
        </a:p>
      </dgm:t>
    </dgm:pt>
    <dgm:pt modelId="{95627465-3FA5-4F95-A132-E6A10DC2DEE8}" type="pres">
      <dgm:prSet presAssocID="{E2EF6E27-2164-4B31-8725-E30CC373B453}" presName="sibTrans" presStyleLbl="sibTrans2D1" presStyleIdx="0" presStyleCnt="6"/>
      <dgm:spPr/>
      <dgm:t>
        <a:bodyPr/>
        <a:lstStyle/>
        <a:p>
          <a:endParaRPr lang="cs-CZ"/>
        </a:p>
      </dgm:t>
    </dgm:pt>
    <dgm:pt modelId="{4C8310C6-E55D-4C49-8469-1353ADF19971}" type="pres">
      <dgm:prSet presAssocID="{E2EF6E27-2164-4B31-8725-E30CC373B453}" presName="connectorText" presStyleLbl="sibTrans2D1" presStyleIdx="0" presStyleCnt="6"/>
      <dgm:spPr/>
      <dgm:t>
        <a:bodyPr/>
        <a:lstStyle/>
        <a:p>
          <a:endParaRPr lang="cs-CZ"/>
        </a:p>
      </dgm:t>
    </dgm:pt>
    <dgm:pt modelId="{330ACE7B-724A-4529-83C6-430DDD65577E}" type="pres">
      <dgm:prSet presAssocID="{5AED943C-9E62-455B-AE25-8D29711B776F}" presName="node" presStyleLbl="node1" presStyleIdx="1" presStyleCnt="6">
        <dgm:presLayoutVars>
          <dgm:bulletEnabled val="1"/>
        </dgm:presLayoutVars>
      </dgm:prSet>
      <dgm:spPr/>
      <dgm:t>
        <a:bodyPr/>
        <a:lstStyle/>
        <a:p>
          <a:endParaRPr lang="cs-CZ"/>
        </a:p>
      </dgm:t>
    </dgm:pt>
    <dgm:pt modelId="{7FF98B63-1766-4067-8672-332C5A6929F9}" type="pres">
      <dgm:prSet presAssocID="{91FCFCA6-5DFD-42D5-8AEC-4CE0D1F646B7}" presName="sibTrans" presStyleLbl="sibTrans2D1" presStyleIdx="1" presStyleCnt="6"/>
      <dgm:spPr/>
      <dgm:t>
        <a:bodyPr/>
        <a:lstStyle/>
        <a:p>
          <a:endParaRPr lang="cs-CZ"/>
        </a:p>
      </dgm:t>
    </dgm:pt>
    <dgm:pt modelId="{03AAAC52-4BA4-42A6-83A1-F67CADC07346}" type="pres">
      <dgm:prSet presAssocID="{91FCFCA6-5DFD-42D5-8AEC-4CE0D1F646B7}" presName="connectorText" presStyleLbl="sibTrans2D1" presStyleIdx="1" presStyleCnt="6"/>
      <dgm:spPr/>
      <dgm:t>
        <a:bodyPr/>
        <a:lstStyle/>
        <a:p>
          <a:endParaRPr lang="cs-CZ"/>
        </a:p>
      </dgm:t>
    </dgm:pt>
    <dgm:pt modelId="{9F5627B7-2E6A-431B-A9C2-4EED58038EC0}" type="pres">
      <dgm:prSet presAssocID="{6FE602FC-1A37-41F7-A829-2C9DE43DF3D6}" presName="node" presStyleLbl="node1" presStyleIdx="2" presStyleCnt="6">
        <dgm:presLayoutVars>
          <dgm:bulletEnabled val="1"/>
        </dgm:presLayoutVars>
      </dgm:prSet>
      <dgm:spPr/>
      <dgm:t>
        <a:bodyPr/>
        <a:lstStyle/>
        <a:p>
          <a:endParaRPr lang="cs-CZ"/>
        </a:p>
      </dgm:t>
    </dgm:pt>
    <dgm:pt modelId="{72A87B1E-F2ED-45E0-BA0B-9CFDA4A8FC63}" type="pres">
      <dgm:prSet presAssocID="{A23B9F17-062A-4194-B844-BC17F72C0908}" presName="sibTrans" presStyleLbl="sibTrans2D1" presStyleIdx="2" presStyleCnt="6"/>
      <dgm:spPr/>
      <dgm:t>
        <a:bodyPr/>
        <a:lstStyle/>
        <a:p>
          <a:endParaRPr lang="cs-CZ"/>
        </a:p>
      </dgm:t>
    </dgm:pt>
    <dgm:pt modelId="{F0F2B53E-C3F7-43BE-AD65-94568EF233FF}" type="pres">
      <dgm:prSet presAssocID="{A23B9F17-062A-4194-B844-BC17F72C0908}" presName="connectorText" presStyleLbl="sibTrans2D1" presStyleIdx="2" presStyleCnt="6"/>
      <dgm:spPr/>
      <dgm:t>
        <a:bodyPr/>
        <a:lstStyle/>
        <a:p>
          <a:endParaRPr lang="cs-CZ"/>
        </a:p>
      </dgm:t>
    </dgm:pt>
    <dgm:pt modelId="{1285D3B9-D2CA-477D-BB7E-04553EB2E998}" type="pres">
      <dgm:prSet presAssocID="{2CAEA7D6-84DE-47A1-BA74-F18335F688B3}" presName="node" presStyleLbl="node1" presStyleIdx="3" presStyleCnt="6">
        <dgm:presLayoutVars>
          <dgm:bulletEnabled val="1"/>
        </dgm:presLayoutVars>
      </dgm:prSet>
      <dgm:spPr/>
      <dgm:t>
        <a:bodyPr/>
        <a:lstStyle/>
        <a:p>
          <a:endParaRPr lang="cs-CZ"/>
        </a:p>
      </dgm:t>
    </dgm:pt>
    <dgm:pt modelId="{9179579B-8D96-4D03-A9F1-66E403C7111C}" type="pres">
      <dgm:prSet presAssocID="{92E18588-D878-4BC0-B954-1A5432A3E3B4}" presName="sibTrans" presStyleLbl="sibTrans2D1" presStyleIdx="3" presStyleCnt="6"/>
      <dgm:spPr/>
      <dgm:t>
        <a:bodyPr/>
        <a:lstStyle/>
        <a:p>
          <a:endParaRPr lang="cs-CZ"/>
        </a:p>
      </dgm:t>
    </dgm:pt>
    <dgm:pt modelId="{1FBAC307-49ED-478B-89CA-D0C17F5E8A13}" type="pres">
      <dgm:prSet presAssocID="{92E18588-D878-4BC0-B954-1A5432A3E3B4}" presName="connectorText" presStyleLbl="sibTrans2D1" presStyleIdx="3" presStyleCnt="6"/>
      <dgm:spPr/>
      <dgm:t>
        <a:bodyPr/>
        <a:lstStyle/>
        <a:p>
          <a:endParaRPr lang="cs-CZ"/>
        </a:p>
      </dgm:t>
    </dgm:pt>
    <dgm:pt modelId="{770C5DDE-FFB9-45DF-B476-92C31792DCAF}" type="pres">
      <dgm:prSet presAssocID="{0E432B61-AF91-43F4-8007-42BB12856A15}" presName="node" presStyleLbl="node1" presStyleIdx="4" presStyleCnt="6">
        <dgm:presLayoutVars>
          <dgm:bulletEnabled val="1"/>
        </dgm:presLayoutVars>
      </dgm:prSet>
      <dgm:spPr/>
      <dgm:t>
        <a:bodyPr/>
        <a:lstStyle/>
        <a:p>
          <a:endParaRPr lang="cs-CZ"/>
        </a:p>
      </dgm:t>
    </dgm:pt>
    <dgm:pt modelId="{7C1B07A6-3A68-43E5-93AD-6713424EE388}" type="pres">
      <dgm:prSet presAssocID="{23506B8E-3189-4C67-B5A5-BAB26E2AF013}" presName="sibTrans" presStyleLbl="sibTrans2D1" presStyleIdx="4" presStyleCnt="6"/>
      <dgm:spPr/>
      <dgm:t>
        <a:bodyPr/>
        <a:lstStyle/>
        <a:p>
          <a:endParaRPr lang="cs-CZ"/>
        </a:p>
      </dgm:t>
    </dgm:pt>
    <dgm:pt modelId="{37611D12-1691-4B85-8D05-A849A275116C}" type="pres">
      <dgm:prSet presAssocID="{23506B8E-3189-4C67-B5A5-BAB26E2AF013}" presName="connectorText" presStyleLbl="sibTrans2D1" presStyleIdx="4" presStyleCnt="6"/>
      <dgm:spPr/>
      <dgm:t>
        <a:bodyPr/>
        <a:lstStyle/>
        <a:p>
          <a:endParaRPr lang="cs-CZ"/>
        </a:p>
      </dgm:t>
    </dgm:pt>
    <dgm:pt modelId="{A16F929C-01E3-4372-B63F-6B8FC125E743}" type="pres">
      <dgm:prSet presAssocID="{12D18788-98AC-4F60-A0FD-B75FC55C93FC}" presName="node" presStyleLbl="node1" presStyleIdx="5" presStyleCnt="6">
        <dgm:presLayoutVars>
          <dgm:bulletEnabled val="1"/>
        </dgm:presLayoutVars>
      </dgm:prSet>
      <dgm:spPr/>
      <dgm:t>
        <a:bodyPr/>
        <a:lstStyle/>
        <a:p>
          <a:endParaRPr lang="cs-CZ"/>
        </a:p>
      </dgm:t>
    </dgm:pt>
    <dgm:pt modelId="{6453C2DE-C77F-42BB-B66F-AB733B34D508}" type="pres">
      <dgm:prSet presAssocID="{C904065E-4152-4E6C-9B4D-6ADD4C0C39F8}" presName="sibTrans" presStyleLbl="sibTrans2D1" presStyleIdx="5" presStyleCnt="6"/>
      <dgm:spPr/>
      <dgm:t>
        <a:bodyPr/>
        <a:lstStyle/>
        <a:p>
          <a:endParaRPr lang="cs-CZ"/>
        </a:p>
      </dgm:t>
    </dgm:pt>
    <dgm:pt modelId="{E2813486-1426-49C0-AE1B-C032C52B86EF}" type="pres">
      <dgm:prSet presAssocID="{C904065E-4152-4E6C-9B4D-6ADD4C0C39F8}" presName="connectorText" presStyleLbl="sibTrans2D1" presStyleIdx="5" presStyleCnt="6"/>
      <dgm:spPr/>
      <dgm:t>
        <a:bodyPr/>
        <a:lstStyle/>
        <a:p>
          <a:endParaRPr lang="cs-CZ"/>
        </a:p>
      </dgm:t>
    </dgm:pt>
  </dgm:ptLst>
  <dgm:cxnLst>
    <dgm:cxn modelId="{6143C386-9CAA-4B26-8052-45E46F0F2F73}" type="presOf" srcId="{0E432B61-AF91-43F4-8007-42BB12856A15}" destId="{770C5DDE-FFB9-45DF-B476-92C31792DCAF}" srcOrd="0" destOrd="0" presId="urn:microsoft.com/office/officeart/2005/8/layout/cycle2"/>
    <dgm:cxn modelId="{01DAC8D7-8034-4712-81E1-2B3005EE31D9}" srcId="{BBEC2044-F1FD-4E55-95F2-D4FE1452446E}" destId="{DCEB3FAF-A214-4BC1-A599-EA1DAAB75F29}" srcOrd="0" destOrd="0" parTransId="{E6C05CBC-9FDE-45E7-843F-74D82DE3400F}" sibTransId="{E2EF6E27-2164-4B31-8725-E30CC373B453}"/>
    <dgm:cxn modelId="{DA926136-C6F0-4BBE-8E56-95A69D9D0C22}" srcId="{BBEC2044-F1FD-4E55-95F2-D4FE1452446E}" destId="{0E432B61-AF91-43F4-8007-42BB12856A15}" srcOrd="4" destOrd="0" parTransId="{377D60D6-D62E-4070-9C54-C9873F0570B1}" sibTransId="{23506B8E-3189-4C67-B5A5-BAB26E2AF013}"/>
    <dgm:cxn modelId="{B9A0FFB9-32B6-4BB2-A8AD-A287A3BD8027}" type="presOf" srcId="{12D18788-98AC-4F60-A0FD-B75FC55C93FC}" destId="{A16F929C-01E3-4372-B63F-6B8FC125E743}" srcOrd="0" destOrd="0" presId="urn:microsoft.com/office/officeart/2005/8/layout/cycle2"/>
    <dgm:cxn modelId="{65C97D55-ED53-4F47-9813-3A6DF307980D}" type="presOf" srcId="{C904065E-4152-4E6C-9B4D-6ADD4C0C39F8}" destId="{E2813486-1426-49C0-AE1B-C032C52B86EF}" srcOrd="1" destOrd="0" presId="urn:microsoft.com/office/officeart/2005/8/layout/cycle2"/>
    <dgm:cxn modelId="{EE3D64AD-6672-43F1-9885-C00F64C77E23}" srcId="{BBEC2044-F1FD-4E55-95F2-D4FE1452446E}" destId="{12D18788-98AC-4F60-A0FD-B75FC55C93FC}" srcOrd="5" destOrd="0" parTransId="{C1AEB607-BA5B-4A88-91AC-18ED4ADF4C32}" sibTransId="{C904065E-4152-4E6C-9B4D-6ADD4C0C39F8}"/>
    <dgm:cxn modelId="{05D59B54-F3E7-4D03-905B-BCD6B73EAC6E}" type="presOf" srcId="{A23B9F17-062A-4194-B844-BC17F72C0908}" destId="{F0F2B53E-C3F7-43BE-AD65-94568EF233FF}" srcOrd="1" destOrd="0" presId="urn:microsoft.com/office/officeart/2005/8/layout/cycle2"/>
    <dgm:cxn modelId="{E72CBE16-BFD8-452D-91E5-DE0CD00E1436}" srcId="{BBEC2044-F1FD-4E55-95F2-D4FE1452446E}" destId="{2CAEA7D6-84DE-47A1-BA74-F18335F688B3}" srcOrd="3" destOrd="0" parTransId="{BA1CC05F-B605-496E-BFF7-0D096BFFB629}" sibTransId="{92E18588-D878-4BC0-B954-1A5432A3E3B4}"/>
    <dgm:cxn modelId="{92DBC43B-CDFA-495D-9F7E-13E0C959A56F}" srcId="{BBEC2044-F1FD-4E55-95F2-D4FE1452446E}" destId="{6FE602FC-1A37-41F7-A829-2C9DE43DF3D6}" srcOrd="2" destOrd="0" parTransId="{9DFEC7ED-3EA5-48E8-A216-2ECA2CD0568B}" sibTransId="{A23B9F17-062A-4194-B844-BC17F72C0908}"/>
    <dgm:cxn modelId="{BA9633E2-B6AF-4E18-9715-70FA1454CA24}" type="presOf" srcId="{BBEC2044-F1FD-4E55-95F2-D4FE1452446E}" destId="{722B8713-4D79-4694-B401-180B4983617B}" srcOrd="0" destOrd="0" presId="urn:microsoft.com/office/officeart/2005/8/layout/cycle2"/>
    <dgm:cxn modelId="{985E4AEE-CB56-426C-BCD7-E000542B341F}" type="presOf" srcId="{A23B9F17-062A-4194-B844-BC17F72C0908}" destId="{72A87B1E-F2ED-45E0-BA0B-9CFDA4A8FC63}" srcOrd="0" destOrd="0" presId="urn:microsoft.com/office/officeart/2005/8/layout/cycle2"/>
    <dgm:cxn modelId="{3FA6F013-7D8B-4720-97C0-CA4FD96B9A74}" type="presOf" srcId="{6FE602FC-1A37-41F7-A829-2C9DE43DF3D6}" destId="{9F5627B7-2E6A-431B-A9C2-4EED58038EC0}" srcOrd="0" destOrd="0" presId="urn:microsoft.com/office/officeart/2005/8/layout/cycle2"/>
    <dgm:cxn modelId="{1D3DD1B5-5F84-4A4B-92D9-6B9E0FA8761D}" type="presOf" srcId="{E2EF6E27-2164-4B31-8725-E30CC373B453}" destId="{95627465-3FA5-4F95-A132-E6A10DC2DEE8}" srcOrd="0" destOrd="0" presId="urn:microsoft.com/office/officeart/2005/8/layout/cycle2"/>
    <dgm:cxn modelId="{DFC97026-0DC5-4720-BA96-790537142AB6}" type="presOf" srcId="{23506B8E-3189-4C67-B5A5-BAB26E2AF013}" destId="{7C1B07A6-3A68-43E5-93AD-6713424EE388}" srcOrd="0" destOrd="0" presId="urn:microsoft.com/office/officeart/2005/8/layout/cycle2"/>
    <dgm:cxn modelId="{9D9D4CC5-1B43-42F6-84DA-96FE3BBD19F4}" type="presOf" srcId="{DCEB3FAF-A214-4BC1-A599-EA1DAAB75F29}" destId="{22B1E4DE-165F-4580-91AF-FE32C2216BD5}" srcOrd="0" destOrd="0" presId="urn:microsoft.com/office/officeart/2005/8/layout/cycle2"/>
    <dgm:cxn modelId="{04B2F793-4110-4DF8-ADE4-6735EB4DB5F9}" srcId="{BBEC2044-F1FD-4E55-95F2-D4FE1452446E}" destId="{5AED943C-9E62-455B-AE25-8D29711B776F}" srcOrd="1" destOrd="0" parTransId="{63D47245-5BFB-45CB-81AF-ED5A51B50A03}" sibTransId="{91FCFCA6-5DFD-42D5-8AEC-4CE0D1F646B7}"/>
    <dgm:cxn modelId="{F465BF3A-8739-4415-B3C3-C7D9AEA4B1E2}" type="presOf" srcId="{91FCFCA6-5DFD-42D5-8AEC-4CE0D1F646B7}" destId="{7FF98B63-1766-4067-8672-332C5A6929F9}" srcOrd="0" destOrd="0" presId="urn:microsoft.com/office/officeart/2005/8/layout/cycle2"/>
    <dgm:cxn modelId="{D0F35956-B95A-4449-9E72-F17854EE6789}" type="presOf" srcId="{5AED943C-9E62-455B-AE25-8D29711B776F}" destId="{330ACE7B-724A-4529-83C6-430DDD65577E}" srcOrd="0" destOrd="0" presId="urn:microsoft.com/office/officeart/2005/8/layout/cycle2"/>
    <dgm:cxn modelId="{9F2CDEAE-5F47-4871-9734-6BA34F0B1534}" type="presOf" srcId="{23506B8E-3189-4C67-B5A5-BAB26E2AF013}" destId="{37611D12-1691-4B85-8D05-A849A275116C}" srcOrd="1" destOrd="0" presId="urn:microsoft.com/office/officeart/2005/8/layout/cycle2"/>
    <dgm:cxn modelId="{CC2F90B5-CCA4-4CE8-9EC0-681B721A3590}" type="presOf" srcId="{2CAEA7D6-84DE-47A1-BA74-F18335F688B3}" destId="{1285D3B9-D2CA-477D-BB7E-04553EB2E998}" srcOrd="0" destOrd="0" presId="urn:microsoft.com/office/officeart/2005/8/layout/cycle2"/>
    <dgm:cxn modelId="{99EDA0F7-8CB7-4F32-8578-714E61E49006}" type="presOf" srcId="{92E18588-D878-4BC0-B954-1A5432A3E3B4}" destId="{9179579B-8D96-4D03-A9F1-66E403C7111C}" srcOrd="0" destOrd="0" presId="urn:microsoft.com/office/officeart/2005/8/layout/cycle2"/>
    <dgm:cxn modelId="{7BF4850B-A6A5-4E12-8540-FA493B38E9C9}" type="presOf" srcId="{91FCFCA6-5DFD-42D5-8AEC-4CE0D1F646B7}" destId="{03AAAC52-4BA4-42A6-83A1-F67CADC07346}" srcOrd="1" destOrd="0" presId="urn:microsoft.com/office/officeart/2005/8/layout/cycle2"/>
    <dgm:cxn modelId="{0936F389-3A50-42B7-AB3F-013F08337B40}" type="presOf" srcId="{92E18588-D878-4BC0-B954-1A5432A3E3B4}" destId="{1FBAC307-49ED-478B-89CA-D0C17F5E8A13}" srcOrd="1" destOrd="0" presId="urn:microsoft.com/office/officeart/2005/8/layout/cycle2"/>
    <dgm:cxn modelId="{04CD2FF0-E28D-4424-9172-8DB8A22A76AB}" type="presOf" srcId="{C904065E-4152-4E6C-9B4D-6ADD4C0C39F8}" destId="{6453C2DE-C77F-42BB-B66F-AB733B34D508}" srcOrd="0" destOrd="0" presId="urn:microsoft.com/office/officeart/2005/8/layout/cycle2"/>
    <dgm:cxn modelId="{D98C9097-51E6-46BA-B58F-814ED3EAA90B}" type="presOf" srcId="{E2EF6E27-2164-4B31-8725-E30CC373B453}" destId="{4C8310C6-E55D-4C49-8469-1353ADF19971}" srcOrd="1" destOrd="0" presId="urn:microsoft.com/office/officeart/2005/8/layout/cycle2"/>
    <dgm:cxn modelId="{A37F432E-97AF-495F-B19F-B924013406AA}" type="presParOf" srcId="{722B8713-4D79-4694-B401-180B4983617B}" destId="{22B1E4DE-165F-4580-91AF-FE32C2216BD5}" srcOrd="0" destOrd="0" presId="urn:microsoft.com/office/officeart/2005/8/layout/cycle2"/>
    <dgm:cxn modelId="{E4053091-C903-4CFC-A14E-105D875CD86F}" type="presParOf" srcId="{722B8713-4D79-4694-B401-180B4983617B}" destId="{95627465-3FA5-4F95-A132-E6A10DC2DEE8}" srcOrd="1" destOrd="0" presId="urn:microsoft.com/office/officeart/2005/8/layout/cycle2"/>
    <dgm:cxn modelId="{4D93714E-A4D5-4833-A791-DE013ACD496A}" type="presParOf" srcId="{95627465-3FA5-4F95-A132-E6A10DC2DEE8}" destId="{4C8310C6-E55D-4C49-8469-1353ADF19971}" srcOrd="0" destOrd="0" presId="urn:microsoft.com/office/officeart/2005/8/layout/cycle2"/>
    <dgm:cxn modelId="{5EE2E745-47E3-467B-85A9-ACA888DAF522}" type="presParOf" srcId="{722B8713-4D79-4694-B401-180B4983617B}" destId="{330ACE7B-724A-4529-83C6-430DDD65577E}" srcOrd="2" destOrd="0" presId="urn:microsoft.com/office/officeart/2005/8/layout/cycle2"/>
    <dgm:cxn modelId="{79E548A0-D6A7-468F-8170-957E5ABBF6F2}" type="presParOf" srcId="{722B8713-4D79-4694-B401-180B4983617B}" destId="{7FF98B63-1766-4067-8672-332C5A6929F9}" srcOrd="3" destOrd="0" presId="urn:microsoft.com/office/officeart/2005/8/layout/cycle2"/>
    <dgm:cxn modelId="{2699C7BA-33E5-414F-85C4-566DE0EFC174}" type="presParOf" srcId="{7FF98B63-1766-4067-8672-332C5A6929F9}" destId="{03AAAC52-4BA4-42A6-83A1-F67CADC07346}" srcOrd="0" destOrd="0" presId="urn:microsoft.com/office/officeart/2005/8/layout/cycle2"/>
    <dgm:cxn modelId="{87001FBE-2BA7-43BE-BCCE-412A5788F50C}" type="presParOf" srcId="{722B8713-4D79-4694-B401-180B4983617B}" destId="{9F5627B7-2E6A-431B-A9C2-4EED58038EC0}" srcOrd="4" destOrd="0" presId="urn:microsoft.com/office/officeart/2005/8/layout/cycle2"/>
    <dgm:cxn modelId="{9A2060F4-9079-4099-AAFC-9E3A89DD67E4}" type="presParOf" srcId="{722B8713-4D79-4694-B401-180B4983617B}" destId="{72A87B1E-F2ED-45E0-BA0B-9CFDA4A8FC63}" srcOrd="5" destOrd="0" presId="urn:microsoft.com/office/officeart/2005/8/layout/cycle2"/>
    <dgm:cxn modelId="{4E38003E-8DCE-4FA9-B168-88AA63AC1868}" type="presParOf" srcId="{72A87B1E-F2ED-45E0-BA0B-9CFDA4A8FC63}" destId="{F0F2B53E-C3F7-43BE-AD65-94568EF233FF}" srcOrd="0" destOrd="0" presId="urn:microsoft.com/office/officeart/2005/8/layout/cycle2"/>
    <dgm:cxn modelId="{F48E5272-B977-4C0E-8335-3DB80E73C9B5}" type="presParOf" srcId="{722B8713-4D79-4694-B401-180B4983617B}" destId="{1285D3B9-D2CA-477D-BB7E-04553EB2E998}" srcOrd="6" destOrd="0" presId="urn:microsoft.com/office/officeart/2005/8/layout/cycle2"/>
    <dgm:cxn modelId="{D0D6E418-9393-4E46-8EA2-7F81A648622C}" type="presParOf" srcId="{722B8713-4D79-4694-B401-180B4983617B}" destId="{9179579B-8D96-4D03-A9F1-66E403C7111C}" srcOrd="7" destOrd="0" presId="urn:microsoft.com/office/officeart/2005/8/layout/cycle2"/>
    <dgm:cxn modelId="{0226E59A-4E44-4580-A295-0CFBD73A6009}" type="presParOf" srcId="{9179579B-8D96-4D03-A9F1-66E403C7111C}" destId="{1FBAC307-49ED-478B-89CA-D0C17F5E8A13}" srcOrd="0" destOrd="0" presId="urn:microsoft.com/office/officeart/2005/8/layout/cycle2"/>
    <dgm:cxn modelId="{7E6B65DE-0301-4F1B-9674-C4BE66F1821E}" type="presParOf" srcId="{722B8713-4D79-4694-B401-180B4983617B}" destId="{770C5DDE-FFB9-45DF-B476-92C31792DCAF}" srcOrd="8" destOrd="0" presId="urn:microsoft.com/office/officeart/2005/8/layout/cycle2"/>
    <dgm:cxn modelId="{76E99519-600A-4477-884C-AD817F4FE0E8}" type="presParOf" srcId="{722B8713-4D79-4694-B401-180B4983617B}" destId="{7C1B07A6-3A68-43E5-93AD-6713424EE388}" srcOrd="9" destOrd="0" presId="urn:microsoft.com/office/officeart/2005/8/layout/cycle2"/>
    <dgm:cxn modelId="{EC8D0C7F-84AB-4E11-B565-3F01D48FA2D0}" type="presParOf" srcId="{7C1B07A6-3A68-43E5-93AD-6713424EE388}" destId="{37611D12-1691-4B85-8D05-A849A275116C}" srcOrd="0" destOrd="0" presId="urn:microsoft.com/office/officeart/2005/8/layout/cycle2"/>
    <dgm:cxn modelId="{EF559AA3-046C-462A-9490-E951B0E9D62E}" type="presParOf" srcId="{722B8713-4D79-4694-B401-180B4983617B}" destId="{A16F929C-01E3-4372-B63F-6B8FC125E743}" srcOrd="10" destOrd="0" presId="urn:microsoft.com/office/officeart/2005/8/layout/cycle2"/>
    <dgm:cxn modelId="{54EAFA93-4A8E-466C-A7E5-9278491976F1}" type="presParOf" srcId="{722B8713-4D79-4694-B401-180B4983617B}" destId="{6453C2DE-C77F-42BB-B66F-AB733B34D508}" srcOrd="11" destOrd="0" presId="urn:microsoft.com/office/officeart/2005/8/layout/cycle2"/>
    <dgm:cxn modelId="{77E7DB1B-868E-428D-8638-6750FBEC0A4F}" type="presParOf" srcId="{6453C2DE-C77F-42BB-B66F-AB733B34D508}" destId="{E2813486-1426-49C0-AE1B-C032C52B86EF}"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B1E4DE-165F-4580-91AF-FE32C2216BD5}">
      <dsp:nvSpPr>
        <dsp:cNvPr id="0" name=""/>
        <dsp:cNvSpPr/>
      </dsp:nvSpPr>
      <dsp:spPr>
        <a:xfrm>
          <a:off x="3550220" y="1185"/>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Teoretický rámec</a:t>
          </a:r>
          <a:endParaRPr lang="cs-CZ" sz="1800" kern="1200" dirty="0"/>
        </a:p>
      </dsp:txBody>
      <dsp:txXfrm>
        <a:off x="3550220" y="1185"/>
        <a:ext cx="1129158" cy="1129158"/>
      </dsp:txXfrm>
    </dsp:sp>
    <dsp:sp modelId="{95627465-3FA5-4F95-A132-E6A10DC2DEE8}">
      <dsp:nvSpPr>
        <dsp:cNvPr id="0" name=""/>
        <dsp:cNvSpPr/>
      </dsp:nvSpPr>
      <dsp:spPr>
        <a:xfrm rot="1800000">
          <a:off x="4691801" y="795262"/>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800000">
        <a:off x="4691801" y="795262"/>
        <a:ext cx="301070" cy="381091"/>
      </dsp:txXfrm>
    </dsp:sp>
    <dsp:sp modelId="{330ACE7B-724A-4529-83C6-430DDD65577E}">
      <dsp:nvSpPr>
        <dsp:cNvPr id="0" name=""/>
        <dsp:cNvSpPr/>
      </dsp:nvSpPr>
      <dsp:spPr>
        <a:xfrm>
          <a:off x="5020053"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cs-CZ" sz="1400" kern="1200" dirty="0" smtClean="0"/>
            <a:t>formulace </a:t>
          </a:r>
          <a:r>
            <a:rPr lang="cs-CZ" sz="1800" kern="1200" dirty="0" smtClean="0"/>
            <a:t>hypotéz</a:t>
          </a:r>
          <a:endParaRPr lang="cs-CZ" sz="1800" kern="1200" dirty="0"/>
        </a:p>
      </dsp:txBody>
      <dsp:txXfrm>
        <a:off x="5020053" y="849793"/>
        <a:ext cx="1129158" cy="1129158"/>
      </dsp:txXfrm>
    </dsp:sp>
    <dsp:sp modelId="{7FF98B63-1766-4067-8672-332C5A6929F9}">
      <dsp:nvSpPr>
        <dsp:cNvPr id="0" name=""/>
        <dsp:cNvSpPr/>
      </dsp:nvSpPr>
      <dsp:spPr>
        <a:xfrm rot="5400000">
          <a:off x="5434097" y="2063915"/>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5400000">
        <a:off x="5434097" y="2063915"/>
        <a:ext cx="301070" cy="381091"/>
      </dsp:txXfrm>
    </dsp:sp>
    <dsp:sp modelId="{9F5627B7-2E6A-431B-A9C2-4EED58038EC0}">
      <dsp:nvSpPr>
        <dsp:cNvPr id="0" name=""/>
        <dsp:cNvSpPr/>
      </dsp:nvSpPr>
      <dsp:spPr>
        <a:xfrm>
          <a:off x="5020053"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konstrukce </a:t>
          </a:r>
          <a:r>
            <a:rPr lang="cs-CZ" sz="1800" kern="1200" dirty="0" smtClean="0"/>
            <a:t>nástrojů </a:t>
          </a:r>
          <a:r>
            <a:rPr lang="cs-CZ" sz="1400" kern="1200" dirty="0" smtClean="0"/>
            <a:t>pro sběr dat</a:t>
          </a:r>
          <a:endParaRPr lang="cs-CZ" sz="1400" kern="1200" dirty="0"/>
        </a:p>
      </dsp:txBody>
      <dsp:txXfrm>
        <a:off x="5020053" y="2547010"/>
        <a:ext cx="1129158" cy="1129158"/>
      </dsp:txXfrm>
    </dsp:sp>
    <dsp:sp modelId="{72A87B1E-F2ED-45E0-BA0B-9CFDA4A8FC63}">
      <dsp:nvSpPr>
        <dsp:cNvPr id="0" name=""/>
        <dsp:cNvSpPr/>
      </dsp:nvSpPr>
      <dsp:spPr>
        <a:xfrm rot="9000000">
          <a:off x="4706560" y="334108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9000000">
        <a:off x="4706560" y="3341088"/>
        <a:ext cx="301070" cy="381091"/>
      </dsp:txXfrm>
    </dsp:sp>
    <dsp:sp modelId="{1285D3B9-D2CA-477D-BB7E-04553EB2E998}">
      <dsp:nvSpPr>
        <dsp:cNvPr id="0" name=""/>
        <dsp:cNvSpPr/>
      </dsp:nvSpPr>
      <dsp:spPr>
        <a:xfrm>
          <a:off x="3550220" y="3395618"/>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sběr dat</a:t>
          </a:r>
          <a:endParaRPr lang="cs-CZ" sz="1800" kern="1200" dirty="0"/>
        </a:p>
      </dsp:txBody>
      <dsp:txXfrm>
        <a:off x="3550220" y="3395618"/>
        <a:ext cx="1129158" cy="1129158"/>
      </dsp:txXfrm>
    </dsp:sp>
    <dsp:sp modelId="{9179579B-8D96-4D03-A9F1-66E403C7111C}">
      <dsp:nvSpPr>
        <dsp:cNvPr id="0" name=""/>
        <dsp:cNvSpPr/>
      </dsp:nvSpPr>
      <dsp:spPr>
        <a:xfrm rot="12600000">
          <a:off x="3236727" y="334960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2600000">
        <a:off x="3236727" y="3349608"/>
        <a:ext cx="301070" cy="381091"/>
      </dsp:txXfrm>
    </dsp:sp>
    <dsp:sp modelId="{770C5DDE-FFB9-45DF-B476-92C31792DCAF}">
      <dsp:nvSpPr>
        <dsp:cNvPr id="0" name=""/>
        <dsp:cNvSpPr/>
      </dsp:nvSpPr>
      <dsp:spPr>
        <a:xfrm>
          <a:off x="2080387"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analýza dat</a:t>
          </a:r>
          <a:endParaRPr lang="cs-CZ" sz="1800" kern="1200" dirty="0"/>
        </a:p>
      </dsp:txBody>
      <dsp:txXfrm>
        <a:off x="2080387" y="2547010"/>
        <a:ext cx="1129158" cy="1129158"/>
      </dsp:txXfrm>
    </dsp:sp>
    <dsp:sp modelId="{7C1B07A6-3A68-43E5-93AD-6713424EE388}">
      <dsp:nvSpPr>
        <dsp:cNvPr id="0" name=""/>
        <dsp:cNvSpPr/>
      </dsp:nvSpPr>
      <dsp:spPr>
        <a:xfrm rot="16200000">
          <a:off x="2494431" y="2080956"/>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6200000">
        <a:off x="2494431" y="2080956"/>
        <a:ext cx="301070" cy="381091"/>
      </dsp:txXfrm>
    </dsp:sp>
    <dsp:sp modelId="{A16F929C-01E3-4372-B63F-6B8FC125E743}">
      <dsp:nvSpPr>
        <dsp:cNvPr id="0" name=""/>
        <dsp:cNvSpPr/>
      </dsp:nvSpPr>
      <dsp:spPr>
        <a:xfrm>
          <a:off x="2080387"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interpretace </a:t>
          </a:r>
          <a:r>
            <a:rPr lang="cs-CZ" sz="1800" kern="1200" dirty="0" smtClean="0"/>
            <a:t>závěrů</a:t>
          </a:r>
          <a:endParaRPr lang="cs-CZ" sz="1800" kern="1200" dirty="0"/>
        </a:p>
      </dsp:txBody>
      <dsp:txXfrm>
        <a:off x="2080387" y="849793"/>
        <a:ext cx="1129158" cy="1129158"/>
      </dsp:txXfrm>
    </dsp:sp>
    <dsp:sp modelId="{6453C2DE-C77F-42BB-B66F-AB733B34D508}">
      <dsp:nvSpPr>
        <dsp:cNvPr id="0" name=""/>
        <dsp:cNvSpPr/>
      </dsp:nvSpPr>
      <dsp:spPr>
        <a:xfrm rot="19800000">
          <a:off x="3221968" y="803783"/>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rot="19800000">
        <a:off x="3221968" y="803783"/>
        <a:ext cx="301070" cy="38109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87F9400-FCFC-47DB-B633-85897C0CCA59}" type="datetimeFigureOut">
              <a:rPr lang="cs-CZ"/>
              <a:pPr>
                <a:defRPr/>
              </a:pPr>
              <a:t>18.9.2014</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3834F9F-6CCB-40CE-8975-B860E5BB139D}"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4E4ADC8-ADE6-47AA-AF62-0C757C535F47}" type="datetimeFigureOut">
              <a:rPr lang="cs-CZ"/>
              <a:pPr>
                <a:defRPr/>
              </a:pPr>
              <a:t>18.9.2014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CB6ABFF-A194-4E6D-959E-C9D9D3FC49DE}"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E937CF0C-654C-4BED-9F13-D728D7E90D2C}" type="datetimeFigureOut">
              <a:rPr lang="cs-CZ"/>
              <a:pPr>
                <a:defRPr/>
              </a:pPr>
              <a:t>18.9.2014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36759E8-2347-4E95-92E7-2355701E9280}"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B480B678-C8FE-40E1-80D9-ED8A71B48D8A}" type="datetimeFigureOut">
              <a:rPr lang="cs-CZ"/>
              <a:pPr>
                <a:defRPr/>
              </a:pPr>
              <a:t>18.9.2014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218A4AD-2882-42F3-8B66-AEAB1C7AE381}"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0F364BBD-FB34-4FFE-B7DA-0B313EF57D7B}" type="datetimeFigureOut">
              <a:rPr lang="cs-CZ"/>
              <a:pPr>
                <a:defRPr/>
              </a:pPr>
              <a:t>18.9.2014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F5DEE0E-F4F5-41C3-8238-A06BD90EC206}"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pPr>
              <a:defRPr/>
            </a:pPr>
            <a:fld id="{E937CF0C-654C-4BED-9F13-D728D7E90D2C}" type="datetimeFigureOut">
              <a:rPr lang="cs-CZ" smtClean="0"/>
              <a:pPr>
                <a:defRPr/>
              </a:pPr>
              <a:t>18.9.2014</a:t>
            </a:fld>
            <a:endParaRPr lang="cs-CZ"/>
          </a:p>
        </p:txBody>
      </p:sp>
      <p:sp>
        <p:nvSpPr>
          <p:cNvPr id="17" name="Zástupný symbol pro zápatí 16"/>
          <p:cNvSpPr>
            <a:spLocks noGrp="1"/>
          </p:cNvSpPr>
          <p:nvPr>
            <p:ph type="ftr" sz="quarter" idx="11"/>
          </p:nvPr>
        </p:nvSpPr>
        <p:spPr/>
        <p:txBody>
          <a:bodyPr/>
          <a:lstStyle/>
          <a:p>
            <a:pPr>
              <a:defRPr/>
            </a:pPr>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436759E8-2347-4E95-92E7-2355701E9280}" type="slidenum">
              <a:rPr lang="cs-CZ" smtClean="0"/>
              <a:pPr>
                <a:defRPr/>
              </a:pPr>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pPr>
              <a:defRPr/>
            </a:pPr>
            <a:fld id="{4180AD3F-F37B-4E59-8AE7-2B12111C2CE2}" type="datetimeFigureOut">
              <a:rPr lang="cs-CZ" smtClean="0"/>
              <a:pPr>
                <a:defRPr/>
              </a:pPr>
              <a:t>18.9.2014</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D25692BB-5A23-49D9-B413-BEAB1069C3BF}" type="slidenum">
              <a:rPr lang="cs-CZ" smtClean="0"/>
              <a:pPr>
                <a:defRPr/>
              </a:pPr>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fld id="{0540554E-7B91-4A22-AD00-22C2627DBBFF}" type="datetimeFigureOut">
              <a:rPr lang="cs-CZ" smtClean="0"/>
              <a:pPr>
                <a:defRPr/>
              </a:pPr>
              <a:t>18.9.2014</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pPr>
              <a:defRPr/>
            </a:pPr>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pPr>
              <a:defRPr/>
            </a:pPr>
            <a:fld id="{EFBD792F-6F70-449D-AB81-D1FB7BAC6C8D}"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pPr>
              <a:defRPr/>
            </a:pPr>
            <a:fld id="{F2C00576-75D8-43C3-932A-A34BF6FAF062}" type="datetimeFigureOut">
              <a:rPr lang="cs-CZ" smtClean="0"/>
              <a:pPr>
                <a:defRPr/>
              </a:pPr>
              <a:t>18.9.2014</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87B44DD7-F4D7-40FB-8F2C-0C69A5A1414A}" type="slidenum">
              <a:rPr lang="cs-CZ" smtClean="0"/>
              <a:pPr>
                <a:defRPr/>
              </a:pPr>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pPr>
              <a:defRPr/>
            </a:pPr>
            <a:fld id="{4706127C-C42F-40F7-8E07-7415DFDEFC6A}" type="datetimeFigureOut">
              <a:rPr lang="cs-CZ" smtClean="0"/>
              <a:pPr>
                <a:defRPr/>
              </a:pPr>
              <a:t>18.9.2014</a:t>
            </a:fld>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D4FA55E-99D0-4325-B773-D5B2E17B65DA}" type="slidenum">
              <a:rPr lang="cs-CZ" smtClean="0"/>
              <a:pPr>
                <a:defRPr/>
              </a:pPr>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fld id="{B6DCE9D2-B429-4DBD-BB6F-0A601599B940}" type="datetimeFigureOut">
              <a:rPr lang="cs-CZ" smtClean="0"/>
              <a:pPr>
                <a:defRPr/>
              </a:pPr>
              <a:t>18.9.2014</a:t>
            </a:fld>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98F92BB1-E4C1-4CBE-89D5-CAC6C6696CC2}" type="slidenum">
              <a:rPr lang="cs-CZ" smtClean="0"/>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BE7691A5-DAE2-4933-9089-15139556D8CE}" type="datetimeFigureOut">
              <a:rPr lang="cs-CZ" smtClean="0"/>
              <a:pPr>
                <a:defRPr/>
              </a:pPr>
              <a:t>18.9.2014</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9DCB85E3-3C73-4851-B589-BD91CC09A58D}" type="slidenum">
              <a:rPr lang="cs-CZ" smtClean="0"/>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fld id="{28C02557-08C9-4096-B6D2-7F5BBD3C9D1D}" type="datetimeFigureOut">
              <a:rPr lang="cs-CZ" smtClean="0"/>
              <a:pPr>
                <a:defRPr/>
              </a:pPr>
              <a:t>18.9.2014</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E63B105-985C-464B-9AA4-D4E3202F44CA}" type="slidenum">
              <a:rPr lang="cs-CZ" smtClean="0"/>
              <a:pPr>
                <a:defRPr/>
              </a:pPr>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180AD3F-F37B-4E59-8AE7-2B12111C2CE2}" type="datetimeFigureOut">
              <a:rPr lang="cs-CZ"/>
              <a:pPr>
                <a:defRPr/>
              </a:pPr>
              <a:t>18.9.2014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25692BB-5A23-49D9-B413-BEAB1069C3BF}"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fld id="{469F45B5-1913-46FB-AB32-D62EA3B49C1B}" type="datetimeFigureOut">
              <a:rPr lang="cs-CZ" smtClean="0"/>
              <a:pPr>
                <a:defRPr/>
              </a:pPr>
              <a:t>18.9.2014</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pPr>
              <a:defRPr/>
            </a:pPr>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pPr>
              <a:defRPr/>
            </a:pPr>
            <a:fld id="{50C6878B-89EB-463A-ACAB-A090F9D370A0}" type="slidenum">
              <a:rPr lang="cs-CZ" smtClean="0"/>
              <a:pPr>
                <a:defRPr/>
              </a:pPr>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B480B678-C8FE-40E1-80D9-ED8A71B48D8A}" type="datetimeFigureOut">
              <a:rPr lang="cs-CZ" smtClean="0"/>
              <a:pPr>
                <a:defRPr/>
              </a:pPr>
              <a:t>18.9.2014</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218A4AD-2882-42F3-8B66-AEAB1C7AE381}" type="slidenum">
              <a:rPr lang="cs-CZ" smtClean="0"/>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0F364BBD-FB34-4FFE-B7DA-0B313EF57D7B}" type="datetimeFigureOut">
              <a:rPr lang="cs-CZ" smtClean="0"/>
              <a:pPr>
                <a:defRPr/>
              </a:pPr>
              <a:t>18.9.2014</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F5DEE0E-F4F5-41C3-8238-A06BD90EC20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0540554E-7B91-4A22-AD00-22C2627DBBFF}" type="datetimeFigureOut">
              <a:rPr lang="cs-CZ"/>
              <a:pPr>
                <a:defRPr/>
              </a:pPr>
              <a:t>18.9.2014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FBD792F-6F70-449D-AB81-D1FB7BAC6C8D}"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F2C00576-75D8-43C3-932A-A34BF6FAF062}" type="datetimeFigureOut">
              <a:rPr lang="cs-CZ"/>
              <a:pPr>
                <a:defRPr/>
              </a:pPr>
              <a:t>18.9.2014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87B44DD7-F4D7-40FB-8F2C-0C69A5A1414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4706127C-C42F-40F7-8E07-7415DFDEFC6A}" type="datetimeFigureOut">
              <a:rPr lang="cs-CZ"/>
              <a:pPr>
                <a:defRPr/>
              </a:pPr>
              <a:t>18.9.2014</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6D4FA55E-99D0-4325-B773-D5B2E17B65D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B6DCE9D2-B429-4DBD-BB6F-0A601599B940}" type="datetimeFigureOut">
              <a:rPr lang="cs-CZ"/>
              <a:pPr>
                <a:defRPr/>
              </a:pPr>
              <a:t>18.9.2014</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98F92BB1-E4C1-4CBE-89D5-CAC6C6696CC2}"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BE7691A5-DAE2-4933-9089-15139556D8CE}" type="datetimeFigureOut">
              <a:rPr lang="cs-CZ"/>
              <a:pPr>
                <a:defRPr/>
              </a:pPr>
              <a:t>18.9.2014</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9DCB85E3-3C73-4851-B589-BD91CC09A58D}"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28C02557-08C9-4096-B6D2-7F5BBD3C9D1D}" type="datetimeFigureOut">
              <a:rPr lang="cs-CZ"/>
              <a:pPr>
                <a:defRPr/>
              </a:pPr>
              <a:t>18.9.2014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E63B105-985C-464B-9AA4-D4E3202F44C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69F45B5-1913-46FB-AB32-D62EA3B49C1B}" type="datetimeFigureOut">
              <a:rPr lang="cs-CZ"/>
              <a:pPr>
                <a:defRPr/>
              </a:pPr>
              <a:t>18.9.2014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0C6878B-89EB-463A-ACAB-A090F9D370A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D2B2C9-7A33-4A73-8853-305DD1D9FADA}" type="datetimeFigureOut">
              <a:rPr lang="cs-CZ"/>
              <a:pPr>
                <a:defRPr/>
              </a:pPr>
              <a:t>18.9.2014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9A82057-EEB0-41E8-9DE7-3C7A65CE1AD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3"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15D2B2C9-7A33-4A73-8853-305DD1D9FADA}" type="datetimeFigureOut">
              <a:rPr lang="cs-CZ" smtClean="0"/>
              <a:pPr>
                <a:defRPr/>
              </a:pPr>
              <a:t>18.9.2014</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49A82057-EEB0-41E8-9DE7-3C7A65CE1AD5}"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981075"/>
            <a:ext cx="8229600" cy="1143000"/>
          </a:xfrm>
        </p:spPr>
        <p:txBody>
          <a:bodyPr rtlCol="0">
            <a:normAutofit fontScale="90000"/>
          </a:bodyPr>
          <a:lstStyle/>
          <a:p>
            <a:pPr eaLnBrk="1" fontAlgn="auto" hangingPunct="1">
              <a:spcAft>
                <a:spcPts val="0"/>
              </a:spcAft>
              <a:defRPr/>
            </a:pPr>
            <a:r>
              <a:rPr lang="cs-CZ" b="1" dirty="0" smtClean="0">
                <a:solidFill>
                  <a:srgbClr val="0070C0"/>
                </a:solidFill>
              </a:rPr>
              <a:t>Cíle a postupy empirického výzkumu</a:t>
            </a:r>
            <a:endParaRPr lang="cs-CZ" b="1" dirty="0">
              <a:solidFill>
                <a:srgbClr val="0070C0"/>
              </a:solidFill>
            </a:endParaRPr>
          </a:p>
        </p:txBody>
      </p:sp>
      <p:sp>
        <p:nvSpPr>
          <p:cNvPr id="52226" name="Zástupný symbol pro obsah 2"/>
          <p:cNvSpPr>
            <a:spLocks noGrp="1"/>
          </p:cNvSpPr>
          <p:nvPr>
            <p:ph idx="1"/>
          </p:nvPr>
        </p:nvSpPr>
        <p:spPr/>
        <p:txBody>
          <a:bodyPr/>
          <a:lstStyle/>
          <a:p>
            <a:pPr eaLnBrk="1" hangingPunct="1">
              <a:buFont typeface="Arial" charset="0"/>
              <a:buNone/>
            </a:pPr>
            <a:endParaRPr lang="cs-CZ" dirty="0" smtClean="0"/>
          </a:p>
          <a:p>
            <a:pPr eaLnBrk="1" hangingPunct="1">
              <a:buFont typeface="Arial" charset="0"/>
              <a:buNone/>
            </a:pPr>
            <a:endParaRPr lang="cs-CZ" dirty="0" smtClean="0"/>
          </a:p>
          <a:p>
            <a:pPr eaLnBrk="1" hangingPunct="1">
              <a:buFont typeface="Arial" charset="0"/>
              <a:buNone/>
            </a:pPr>
            <a:endParaRPr lang="cs-CZ" dirty="0" smtClean="0"/>
          </a:p>
          <a:p>
            <a:pPr eaLnBrk="1" hangingPunct="1">
              <a:buFont typeface="Arial" charset="0"/>
              <a:buNone/>
            </a:pPr>
            <a:endParaRPr lang="cs-CZ" dirty="0" smtClean="0"/>
          </a:p>
          <a:p>
            <a:pPr eaLnBrk="1" hangingPunct="1">
              <a:buFont typeface="Arial" charset="0"/>
              <a:buNone/>
            </a:pPr>
            <a:endParaRPr lang="cs-CZ" dirty="0" smtClean="0"/>
          </a:p>
          <a:p>
            <a:pPr algn="r" eaLnBrk="1" hangingPunct="1">
              <a:buFont typeface="Arial" charset="0"/>
              <a:buNone/>
            </a:pPr>
            <a:r>
              <a:rPr lang="cs-CZ" i="1" dirty="0" smtClean="0"/>
              <a:t>„Žádná statistika není lepší než její surovina.“ </a:t>
            </a:r>
          </a:p>
          <a:p>
            <a:pPr algn="r" eaLnBrk="1" hangingPunct="1">
              <a:buFont typeface="Arial" charset="0"/>
              <a:buNone/>
            </a:pPr>
            <a:r>
              <a:rPr lang="cs-CZ" sz="2000" i="1" dirty="0" smtClean="0"/>
              <a:t>(</a:t>
            </a:r>
            <a:r>
              <a:rPr lang="cs-CZ" sz="2000" i="1" dirty="0" err="1" smtClean="0"/>
              <a:t>Swoboda</a:t>
            </a:r>
            <a:r>
              <a:rPr lang="cs-CZ" sz="2000" i="1" dirty="0" smtClean="0"/>
              <a:t>, 1977:133)</a:t>
            </a:r>
          </a:p>
        </p:txBody>
      </p:sp>
      <p:sp>
        <p:nvSpPr>
          <p:cNvPr id="52227" name="TextovéPole 3"/>
          <p:cNvSpPr txBox="1">
            <a:spLocks noChangeArrowheads="1"/>
          </p:cNvSpPr>
          <p:nvPr/>
        </p:nvSpPr>
        <p:spPr bwMode="auto">
          <a:xfrm>
            <a:off x="3779838" y="2205038"/>
            <a:ext cx="1646605" cy="523220"/>
          </a:xfrm>
          <a:prstGeom prst="rect">
            <a:avLst/>
          </a:prstGeom>
          <a:noFill/>
          <a:ln w="9525">
            <a:noFill/>
            <a:miter lim="800000"/>
            <a:headEnd/>
            <a:tailEnd/>
          </a:ln>
        </p:spPr>
        <p:txBody>
          <a:bodyPr wrap="none">
            <a:spAutoFit/>
          </a:bodyPr>
          <a:lstStyle/>
          <a:p>
            <a:r>
              <a:rPr lang="cs-CZ" sz="2800" dirty="0" smtClean="0">
                <a:latin typeface="Calibri" pitchFamily="34" charset="0"/>
              </a:rPr>
              <a:t>18.9.2014</a:t>
            </a:r>
            <a:endParaRPr lang="cs-CZ" sz="2800"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Zadání</a:t>
            </a:r>
            <a:endParaRPr lang="cs-CZ" dirty="0"/>
          </a:p>
        </p:txBody>
      </p:sp>
      <p:sp>
        <p:nvSpPr>
          <p:cNvPr id="3" name="Zástupný symbol pro obsah 2"/>
          <p:cNvSpPr>
            <a:spLocks noGrp="1"/>
          </p:cNvSpPr>
          <p:nvPr>
            <p:ph sz="quarter" idx="1"/>
          </p:nvPr>
        </p:nvSpPr>
        <p:spPr>
          <a:xfrm>
            <a:off x="395536" y="1340768"/>
            <a:ext cx="8229600" cy="4525963"/>
          </a:xfrm>
        </p:spPr>
        <p:txBody>
          <a:bodyPr/>
          <a:lstStyle/>
          <a:p>
            <a:pPr>
              <a:buNone/>
            </a:pPr>
            <a:r>
              <a:rPr lang="cs-CZ" dirty="0" smtClean="0">
                <a:latin typeface="Calibri" pitchFamily="34" charset="0"/>
                <a:cs typeface="Calibri" pitchFamily="34" charset="0"/>
              </a:rPr>
              <a:t>	Představte si, že před zavedením školného si vás MŠMT pověřilo, abyste výzkumem zjistili postoje těch osob, kterých se to nejvíc dotkne, tedy studentů, resp. jejich rodin. Ministerstvo bude nejvíce zajímat, jak se postoje studentů ke školnému budou lišit:</a:t>
            </a:r>
          </a:p>
          <a:p>
            <a:pPr lvl="1"/>
            <a:r>
              <a:rPr lang="cs-CZ" dirty="0" smtClean="0">
                <a:latin typeface="Calibri" pitchFamily="34" charset="0"/>
                <a:cs typeface="Calibri" pitchFamily="34" charset="0"/>
              </a:rPr>
              <a:t>Podle </a:t>
            </a:r>
            <a:r>
              <a:rPr lang="cs-CZ" dirty="0" err="1" smtClean="0">
                <a:latin typeface="Calibri" pitchFamily="34" charset="0"/>
                <a:cs typeface="Calibri" pitchFamily="34" charset="0"/>
              </a:rPr>
              <a:t>socio</a:t>
            </a:r>
            <a:r>
              <a:rPr lang="cs-CZ" dirty="0" smtClean="0">
                <a:latin typeface="Calibri" pitchFamily="34" charset="0"/>
                <a:cs typeface="Calibri" pitchFamily="34" charset="0"/>
              </a:rPr>
              <a:t>-ekonomického postavení rodiny dotazovaných</a:t>
            </a:r>
          </a:p>
          <a:p>
            <a:pPr lvl="1"/>
            <a:r>
              <a:rPr lang="cs-CZ" dirty="0" smtClean="0">
                <a:latin typeface="Calibri" pitchFamily="34" charset="0"/>
                <a:cs typeface="Calibri" pitchFamily="34" charset="0"/>
              </a:rPr>
              <a:t>Podle představ respondentů o sociální spravedlnosti</a:t>
            </a:r>
          </a:p>
          <a:p>
            <a:pPr lvl="1"/>
            <a:r>
              <a:rPr lang="cs-CZ" dirty="0" smtClean="0">
                <a:latin typeface="Calibri" pitchFamily="34" charset="0"/>
                <a:cs typeface="Calibri" pitchFamily="34" charset="0"/>
              </a:rPr>
              <a:t>Podle dalších relevantních kritérií, které mohou mít vliv na postoje ke školnému (ministerstvo zde spoléhá na vaši odbornou erudici).</a:t>
            </a:r>
            <a:endParaRPr lang="cs-CZ"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Úkol na další hodinu (na 2.10.)</a:t>
            </a:r>
            <a:endParaRPr lang="cs-CZ" dirty="0"/>
          </a:p>
        </p:txBody>
      </p:sp>
      <p:sp>
        <p:nvSpPr>
          <p:cNvPr id="3" name="Zástupný symbol pro obsah 2"/>
          <p:cNvSpPr>
            <a:spLocks noGrp="1"/>
          </p:cNvSpPr>
          <p:nvPr>
            <p:ph sz="quarter" idx="1"/>
          </p:nvPr>
        </p:nvSpPr>
        <p:spPr>
          <a:xfrm>
            <a:off x="395536" y="1340768"/>
            <a:ext cx="8229600" cy="4525963"/>
          </a:xfrm>
        </p:spPr>
        <p:txBody>
          <a:bodyPr>
            <a:normAutofit/>
          </a:bodyPr>
          <a:lstStyle/>
          <a:p>
            <a:pPr>
              <a:buNone/>
            </a:pPr>
            <a:r>
              <a:rPr lang="cs-CZ" dirty="0" smtClean="0">
                <a:latin typeface="Calibri" pitchFamily="34" charset="0"/>
                <a:cs typeface="Calibri" pitchFamily="34" charset="0"/>
              </a:rPr>
              <a:t>1. P</a:t>
            </a:r>
            <a:r>
              <a:rPr lang="cs-CZ" dirty="0" smtClean="0">
                <a:latin typeface="Calibri" pitchFamily="34" charset="0"/>
                <a:cs typeface="Calibri" pitchFamily="34" charset="0"/>
              </a:rPr>
              <a:t>řečtěte si </a:t>
            </a:r>
            <a:r>
              <a:rPr lang="cs-CZ" dirty="0" smtClean="0">
                <a:latin typeface="Calibri" pitchFamily="34" charset="0"/>
                <a:cs typeface="Calibri" pitchFamily="34" charset="0"/>
              </a:rPr>
              <a:t>první kapitolu </a:t>
            </a:r>
            <a:r>
              <a:rPr lang="cs-CZ" dirty="0" smtClean="0">
                <a:latin typeface="Calibri" pitchFamily="34" charset="0"/>
                <a:cs typeface="Calibri" pitchFamily="34" charset="0"/>
              </a:rPr>
              <a:t>z: </a:t>
            </a:r>
          </a:p>
          <a:p>
            <a:pPr>
              <a:buNone/>
            </a:pPr>
            <a:r>
              <a:rPr lang="cs-CZ" dirty="0" smtClean="0">
                <a:latin typeface="Calibri" pitchFamily="34" charset="0"/>
                <a:cs typeface="Calibri" pitchFamily="34" charset="0"/>
              </a:rPr>
              <a:t>	</a:t>
            </a:r>
            <a:r>
              <a:rPr lang="cs-CZ" dirty="0" err="1" smtClean="0">
                <a:latin typeface="Calibri" pitchFamily="34" charset="0"/>
                <a:cs typeface="Calibri" pitchFamily="34" charset="0"/>
              </a:rPr>
              <a:t>Babbie</a:t>
            </a:r>
            <a:r>
              <a:rPr lang="cs-CZ" dirty="0" smtClean="0">
                <a:latin typeface="Calibri" pitchFamily="34" charset="0"/>
                <a:cs typeface="Calibri" pitchFamily="34" charset="0"/>
              </a:rPr>
              <a:t>, E.: </a:t>
            </a:r>
            <a:r>
              <a:rPr lang="cs-CZ" i="1" dirty="0" err="1" smtClean="0">
                <a:latin typeface="Calibri" pitchFamily="34" charset="0"/>
                <a:cs typeface="Calibri" pitchFamily="34" charset="0"/>
              </a:rPr>
              <a:t>The</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Practise</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of</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Social</a:t>
            </a:r>
            <a:r>
              <a:rPr lang="cs-CZ" i="1" dirty="0" smtClean="0">
                <a:latin typeface="Calibri" pitchFamily="34" charset="0"/>
                <a:cs typeface="Calibri" pitchFamily="34" charset="0"/>
              </a:rPr>
              <a:t> </a:t>
            </a:r>
            <a:r>
              <a:rPr lang="cs-CZ" i="1" dirty="0" err="1" smtClean="0">
                <a:latin typeface="Calibri" pitchFamily="34" charset="0"/>
                <a:cs typeface="Calibri" pitchFamily="34" charset="0"/>
              </a:rPr>
              <a:t>Research</a:t>
            </a:r>
            <a:r>
              <a:rPr lang="cs-CZ" dirty="0" smtClean="0">
                <a:latin typeface="Calibri" pitchFamily="34" charset="0"/>
                <a:cs typeface="Calibri" pitchFamily="34" charset="0"/>
              </a:rPr>
              <a:t>. </a:t>
            </a:r>
            <a:r>
              <a:rPr lang="cs-CZ" dirty="0" err="1" smtClean="0">
                <a:latin typeface="Calibri" pitchFamily="34" charset="0"/>
                <a:cs typeface="Calibri" pitchFamily="34" charset="0"/>
              </a:rPr>
              <a:t>Cengage</a:t>
            </a:r>
            <a:r>
              <a:rPr lang="cs-CZ" dirty="0" smtClean="0">
                <a:latin typeface="Calibri" pitchFamily="34" charset="0"/>
                <a:cs typeface="Calibri" pitchFamily="34" charset="0"/>
              </a:rPr>
              <a:t> </a:t>
            </a:r>
            <a:r>
              <a:rPr lang="cs-CZ" dirty="0" err="1" smtClean="0">
                <a:latin typeface="Calibri" pitchFamily="34" charset="0"/>
                <a:cs typeface="Calibri" pitchFamily="34" charset="0"/>
              </a:rPr>
              <a:t>Learning</a:t>
            </a:r>
            <a:r>
              <a:rPr lang="cs-CZ" dirty="0" smtClean="0">
                <a:latin typeface="Calibri" pitchFamily="34" charset="0"/>
                <a:cs typeface="Calibri" pitchFamily="34" charset="0"/>
              </a:rPr>
              <a:t>, </a:t>
            </a:r>
            <a:r>
              <a:rPr lang="cs-CZ" dirty="0" err="1" smtClean="0">
                <a:latin typeface="Calibri" pitchFamily="34" charset="0"/>
                <a:cs typeface="Calibri" pitchFamily="34" charset="0"/>
              </a:rPr>
              <a:t>Wadsworth</a:t>
            </a:r>
            <a:r>
              <a:rPr lang="cs-CZ" dirty="0" smtClean="0">
                <a:latin typeface="Calibri" pitchFamily="34" charset="0"/>
                <a:cs typeface="Calibri" pitchFamily="34" charset="0"/>
              </a:rPr>
              <a:t> 2010, 2007. </a:t>
            </a:r>
            <a:r>
              <a:rPr lang="cs-CZ" dirty="0" smtClean="0">
                <a:latin typeface="Calibri" pitchFamily="34" charset="0"/>
                <a:cs typeface="Calibri" pitchFamily="34" charset="0"/>
              </a:rPr>
              <a:t>Vybraný </a:t>
            </a:r>
            <a:r>
              <a:rPr lang="cs-CZ" dirty="0" smtClean="0">
                <a:latin typeface="Calibri" pitchFamily="34" charset="0"/>
                <a:cs typeface="Calibri" pitchFamily="34" charset="0"/>
              </a:rPr>
              <a:t>rozsah: str. 3-30. </a:t>
            </a:r>
            <a:endParaRPr lang="cs-CZ" dirty="0" smtClean="0">
              <a:latin typeface="Calibri" pitchFamily="34" charset="0"/>
              <a:cs typeface="Calibri" pitchFamily="34" charset="0"/>
            </a:endParaRPr>
          </a:p>
          <a:p>
            <a:pPr>
              <a:buNone/>
            </a:pPr>
            <a:r>
              <a:rPr lang="cs-CZ" dirty="0" smtClean="0">
                <a:latin typeface="Calibri" pitchFamily="34" charset="0"/>
                <a:cs typeface="Calibri" pitchFamily="34" charset="0"/>
              </a:rPr>
              <a:t>	Kniha </a:t>
            </a:r>
            <a:r>
              <a:rPr lang="cs-CZ" dirty="0" smtClean="0">
                <a:latin typeface="Calibri" pitchFamily="34" charset="0"/>
                <a:cs typeface="Calibri" pitchFamily="34" charset="0"/>
              </a:rPr>
              <a:t>je dostupná v knihovně ESF. </a:t>
            </a:r>
            <a:endParaRPr lang="cs-CZ" dirty="0" smtClean="0">
              <a:latin typeface="Calibri" pitchFamily="34" charset="0"/>
              <a:cs typeface="Calibri" pitchFamily="34" charset="0"/>
            </a:endParaRPr>
          </a:p>
          <a:p>
            <a:pPr>
              <a:buNone/>
            </a:pPr>
            <a:r>
              <a:rPr lang="cs-CZ" dirty="0" smtClean="0">
                <a:latin typeface="Calibri" pitchFamily="34" charset="0"/>
                <a:cs typeface="Calibri" pitchFamily="34" charset="0"/>
              </a:rPr>
              <a:t>2. Připravte si </a:t>
            </a:r>
            <a:r>
              <a:rPr lang="cs-CZ" dirty="0" smtClean="0">
                <a:latin typeface="Calibri" pitchFamily="34" charset="0"/>
                <a:cs typeface="Calibri" pitchFamily="34" charset="0"/>
              </a:rPr>
              <a:t>krátkou ukázku výzkumného problému na základě Vašich vlastních příkladů empirické práce (buď plánované diplomky či již minulých závěrečných prací) </a:t>
            </a:r>
            <a:r>
              <a:rPr lang="cs-CZ" dirty="0" smtClean="0">
                <a:latin typeface="Calibri" pitchFamily="34" charset="0"/>
                <a:cs typeface="Calibri" pitchFamily="34" charset="0"/>
              </a:rPr>
              <a:t/>
            </a:r>
            <a:br>
              <a:rPr lang="cs-CZ" dirty="0" smtClean="0">
                <a:latin typeface="Calibri" pitchFamily="34" charset="0"/>
                <a:cs typeface="Calibri" pitchFamily="34" charset="0"/>
              </a:rPr>
            </a:br>
            <a:r>
              <a:rPr lang="cs-CZ" dirty="0" smtClean="0">
                <a:latin typeface="Calibri" pitchFamily="34" charset="0"/>
                <a:cs typeface="Calibri" pitchFamily="34" charset="0"/>
              </a:rPr>
              <a:t>a </a:t>
            </a:r>
            <a:r>
              <a:rPr lang="cs-CZ" dirty="0" smtClean="0">
                <a:latin typeface="Calibri" pitchFamily="34" charset="0"/>
                <a:cs typeface="Calibri" pitchFamily="34" charset="0"/>
              </a:rPr>
              <a:t>to ve </a:t>
            </a:r>
            <a:r>
              <a:rPr lang="cs-CZ" dirty="0" smtClean="0">
                <a:latin typeface="Calibri" pitchFamily="34" charset="0"/>
                <a:cs typeface="Calibri" pitchFamily="34" charset="0"/>
              </a:rPr>
              <a:t>struktuře, </a:t>
            </a:r>
            <a:r>
              <a:rPr lang="cs-CZ" dirty="0" smtClean="0">
                <a:latin typeface="Calibri" pitchFamily="34" charset="0"/>
                <a:cs typeface="Calibri" pitchFamily="34" charset="0"/>
              </a:rPr>
              <a:t>jak je uvedeno na </a:t>
            </a:r>
            <a:r>
              <a:rPr lang="cs-CZ" dirty="0" smtClean="0">
                <a:latin typeface="Calibri" pitchFamily="34" charset="0"/>
                <a:cs typeface="Calibri" pitchFamily="34" charset="0"/>
              </a:rPr>
              <a:t>snímku </a:t>
            </a:r>
            <a:r>
              <a:rPr lang="cs-CZ" dirty="0" smtClean="0">
                <a:latin typeface="Calibri" pitchFamily="34" charset="0"/>
                <a:cs typeface="Calibri" pitchFamily="34" charset="0"/>
              </a:rPr>
              <a:t>č. </a:t>
            </a:r>
            <a:r>
              <a:rPr lang="cs-CZ" dirty="0" smtClean="0">
                <a:latin typeface="Calibri" pitchFamily="34" charset="0"/>
                <a:cs typeface="Calibri" pitchFamily="34" charset="0"/>
              </a:rPr>
              <a:t>3.</a:t>
            </a:r>
            <a:endParaRPr lang="cs-CZ" dirty="0">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Doporučená literatura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err="1" smtClean="0">
                <a:latin typeface="Calibri" pitchFamily="34" charset="0"/>
              </a:rPr>
              <a:t>Disman</a:t>
            </a:r>
            <a:r>
              <a:rPr lang="cs-CZ" dirty="0" smtClean="0">
                <a:latin typeface="Calibri" pitchFamily="34" charset="0"/>
              </a:rPr>
              <a:t>, M.: </a:t>
            </a:r>
            <a:r>
              <a:rPr lang="cs-CZ" i="1" dirty="0" smtClean="0">
                <a:latin typeface="Calibri" pitchFamily="34" charset="0"/>
              </a:rPr>
              <a:t>Jak se vyrábí sociologická znalost. </a:t>
            </a:r>
            <a:r>
              <a:rPr lang="cs-CZ" dirty="0" smtClean="0">
                <a:latin typeface="Calibri" pitchFamily="34" charset="0"/>
              </a:rPr>
              <a:t>Karolinum, Praha 2009 (či starší vydání).</a:t>
            </a:r>
          </a:p>
          <a:p>
            <a:r>
              <a:rPr lang="cs-CZ" dirty="0" err="1" smtClean="0">
                <a:latin typeface="Calibri" pitchFamily="34" charset="0"/>
              </a:rPr>
              <a:t>Punch</a:t>
            </a:r>
            <a:r>
              <a:rPr lang="cs-CZ" dirty="0" smtClean="0">
                <a:latin typeface="Calibri" pitchFamily="34" charset="0"/>
              </a:rPr>
              <a:t>, K.F.: </a:t>
            </a:r>
            <a:r>
              <a:rPr lang="cs-CZ" i="1" dirty="0" smtClean="0">
                <a:latin typeface="Calibri" pitchFamily="34" charset="0"/>
              </a:rPr>
              <a:t>Základy kvantitativního šetření</a:t>
            </a:r>
            <a:r>
              <a:rPr lang="cs-CZ" dirty="0" smtClean="0">
                <a:latin typeface="Calibri" pitchFamily="34" charset="0"/>
              </a:rPr>
              <a:t>. Portál, Praha 2008.</a:t>
            </a:r>
          </a:p>
          <a:p>
            <a:r>
              <a:rPr lang="cs-CZ" dirty="0" err="1" smtClean="0">
                <a:latin typeface="Calibri" pitchFamily="34" charset="0"/>
              </a:rPr>
              <a:t>Surynek</a:t>
            </a:r>
            <a:r>
              <a:rPr lang="cs-CZ" dirty="0" smtClean="0">
                <a:latin typeface="Calibri" pitchFamily="34" charset="0"/>
              </a:rPr>
              <a:t>, A., Komárková, R., Kašparová, E.: </a:t>
            </a:r>
          </a:p>
          <a:p>
            <a:pPr>
              <a:buNone/>
            </a:pPr>
            <a:r>
              <a:rPr lang="cs-CZ" i="1" dirty="0" smtClean="0">
                <a:latin typeface="Calibri" pitchFamily="34" charset="0"/>
              </a:rPr>
              <a:t>	Základy sociologického výzkumu.</a:t>
            </a:r>
            <a:r>
              <a:rPr lang="cs-CZ" dirty="0" smtClean="0">
                <a:latin typeface="Calibri" pitchFamily="34" charset="0"/>
              </a:rPr>
              <a:t> Management </a:t>
            </a:r>
            <a:r>
              <a:rPr lang="cs-CZ" dirty="0" err="1" smtClean="0">
                <a:latin typeface="Calibri" pitchFamily="34" charset="0"/>
              </a:rPr>
              <a:t>Press</a:t>
            </a:r>
            <a:r>
              <a:rPr lang="cs-CZ" dirty="0" smtClean="0">
                <a:latin typeface="Calibri" pitchFamily="34" charset="0"/>
              </a:rPr>
              <a:t>, Praha 2001.</a:t>
            </a:r>
          </a:p>
          <a:p>
            <a:r>
              <a:rPr lang="cs-CZ" dirty="0" smtClean="0"/>
              <a:t>Šanderová, J.: </a:t>
            </a:r>
            <a:r>
              <a:rPr lang="cs-CZ" i="1" dirty="0" smtClean="0"/>
              <a:t>Jak číst a psát odborný text ve společenských vědách: několik zásad pro začátečníky</a:t>
            </a:r>
            <a:r>
              <a:rPr lang="cs-CZ" dirty="0" smtClean="0"/>
              <a:t>. Slon, Praha 2005. </a:t>
            </a:r>
            <a:endParaRPr lang="cs-CZ" dirty="0" smtClean="0">
              <a:latin typeface="Calibri" pitchFamily="34" charset="0"/>
            </a:endParaRPr>
          </a:p>
          <a:p>
            <a:pPr>
              <a:buNone/>
            </a:pPr>
            <a:endParaRPr lang="cs-CZ" dirty="0" smtClean="0">
              <a:latin typeface="Calibri" pitchFamily="34" charset="0"/>
            </a:endParaRPr>
          </a:p>
          <a:p>
            <a:endParaRPr lang="cs-CZ" dirty="0" smtClean="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981075"/>
            <a:ext cx="8229600" cy="1143000"/>
          </a:xfrm>
        </p:spPr>
        <p:txBody>
          <a:bodyPr rtlCol="0">
            <a:normAutofit fontScale="90000"/>
          </a:bodyPr>
          <a:lstStyle/>
          <a:p>
            <a:pPr eaLnBrk="1" fontAlgn="auto" hangingPunct="1">
              <a:spcAft>
                <a:spcPts val="0"/>
              </a:spcAft>
              <a:defRPr/>
            </a:pP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
            </a:r>
            <a:br>
              <a:rPr lang="cs-CZ" b="1" dirty="0" smtClean="0">
                <a:solidFill>
                  <a:srgbClr val="0070C0"/>
                </a:solidFill>
              </a:rPr>
            </a:br>
            <a:r>
              <a:rPr lang="cs-CZ" b="1" dirty="0" smtClean="0">
                <a:solidFill>
                  <a:srgbClr val="0070C0"/>
                </a:solidFill>
              </a:rPr>
              <a:t>Volba a formulace   </a:t>
            </a:r>
            <a:br>
              <a:rPr lang="cs-CZ" b="1" dirty="0" smtClean="0">
                <a:solidFill>
                  <a:srgbClr val="0070C0"/>
                </a:solidFill>
              </a:rPr>
            </a:br>
            <a:r>
              <a:rPr lang="cs-CZ" b="1" dirty="0" smtClean="0">
                <a:solidFill>
                  <a:srgbClr val="0070C0"/>
                </a:solidFill>
              </a:rPr>
              <a:t>výzkumného problému</a:t>
            </a:r>
            <a:endParaRPr lang="cs-CZ" b="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rtlCol="0">
            <a:normAutofit fontScale="90000"/>
          </a:bodyPr>
          <a:lstStyle/>
          <a:p>
            <a:pPr eaLnBrk="1" fontAlgn="auto" hangingPunct="1">
              <a:spcAft>
                <a:spcPts val="0"/>
              </a:spcAft>
              <a:defRPr/>
            </a:pPr>
            <a:r>
              <a:rPr lang="cs-CZ" sz="4000" u="sng" dirty="0" smtClean="0"/>
              <a:t>Na začátku výzkumu se musíme rozhodnout</a:t>
            </a:r>
            <a:r>
              <a:rPr lang="cs-CZ" sz="4000" dirty="0" smtClean="0"/>
              <a:t>:</a:t>
            </a:r>
            <a:endParaRPr lang="cs-CZ" dirty="0"/>
          </a:p>
        </p:txBody>
      </p:sp>
      <p:sp>
        <p:nvSpPr>
          <p:cNvPr id="5123" name="Rectangle 1027"/>
          <p:cNvSpPr>
            <a:spLocks noGrp="1" noChangeArrowheads="1"/>
          </p:cNvSpPr>
          <p:nvPr>
            <p:ph idx="1"/>
          </p:nvPr>
        </p:nvSpPr>
        <p:spPr>
          <a:xfrm>
            <a:off x="684213" y="1628775"/>
            <a:ext cx="7772400" cy="3429000"/>
          </a:xfrm>
        </p:spPr>
        <p:txBody>
          <a:bodyPr/>
          <a:lstStyle/>
          <a:p>
            <a:pPr eaLnBrk="1" hangingPunct="1"/>
            <a:r>
              <a:rPr lang="cs-CZ" dirty="0" smtClean="0"/>
              <a:t>Co chceme zjistit – jaký bude účel a co 	bude cíl výzkumu?</a:t>
            </a:r>
          </a:p>
          <a:p>
            <a:pPr eaLnBrk="1" hangingPunct="1"/>
            <a:r>
              <a:rPr lang="cs-CZ" dirty="0" smtClean="0"/>
              <a:t>Musíme se rozhodnout, jaký typ informací/dat  nás bude zajímat </a:t>
            </a:r>
            <a:r>
              <a:rPr lang="cs-CZ" sz="2400" dirty="0" smtClean="0"/>
              <a:t>(kvalitativní x kvantifikovatelné)</a:t>
            </a:r>
            <a:r>
              <a:rPr lang="cs-CZ" dirty="0" smtClean="0"/>
              <a:t> ?</a:t>
            </a:r>
          </a:p>
          <a:p>
            <a:pPr eaLnBrk="1" hangingPunct="1"/>
            <a:r>
              <a:rPr lang="cs-CZ" dirty="0" smtClean="0"/>
              <a:t>Jak budeme data získávat?</a:t>
            </a:r>
          </a:p>
          <a:p>
            <a:pPr eaLnBrk="1" hangingPunct="1"/>
            <a:r>
              <a:rPr lang="cs-CZ" dirty="0" smtClean="0"/>
              <a:t>Jak budeme data analyzovat? </a:t>
            </a:r>
          </a:p>
          <a:p>
            <a:pPr eaLnBrk="1" hangingPunct="1"/>
            <a:endParaRPr lang="cs-CZ" dirty="0" smtClean="0"/>
          </a:p>
          <a:p>
            <a:pPr eaLnBrk="1" hangingPunct="1">
              <a:buFont typeface="Arial" charset="0"/>
              <a:buNone/>
            </a:pPr>
            <a:endParaRPr lang="cs-CZ" dirty="0" smtClean="0"/>
          </a:p>
        </p:txBody>
      </p:sp>
      <p:sp>
        <p:nvSpPr>
          <p:cNvPr id="5124" name="TextovéPole 3"/>
          <p:cNvSpPr txBox="1">
            <a:spLocks noChangeArrowheads="1"/>
          </p:cNvSpPr>
          <p:nvPr/>
        </p:nvSpPr>
        <p:spPr bwMode="auto">
          <a:xfrm>
            <a:off x="6804025" y="6165850"/>
            <a:ext cx="1938338" cy="400050"/>
          </a:xfrm>
          <a:prstGeom prst="rect">
            <a:avLst/>
          </a:prstGeom>
          <a:noFill/>
          <a:ln w="9525">
            <a:noFill/>
            <a:miter lim="800000"/>
            <a:headEnd/>
            <a:tailEnd/>
          </a:ln>
        </p:spPr>
        <p:txBody>
          <a:bodyPr wrap="none">
            <a:spAutoFit/>
          </a:bodyPr>
          <a:lstStyle/>
          <a:p>
            <a:r>
              <a:rPr lang="cs-CZ" sz="2000" i="1">
                <a:latin typeface="Calibri" pitchFamily="34" charset="0"/>
              </a:rPr>
              <a:t>Punch, K.F., 2008</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smtClean="0"/>
              <a:t> MODEL EMPIRICKÉ VĚDY</a:t>
            </a:r>
            <a:br>
              <a:rPr lang="cs-CZ" dirty="0" smtClean="0"/>
            </a:br>
            <a:endParaRPr lang="cs-CZ" dirty="0"/>
          </a:p>
        </p:txBody>
      </p:sp>
      <p:graphicFrame>
        <p:nvGraphicFramePr>
          <p:cNvPr id="4" name="Zástupný symbol pro obsah 3"/>
          <p:cNvGraphicFramePr>
            <a:graphicFrameLocks noGrp="1"/>
          </p:cNvGraphicFramePr>
          <p:nvPr>
            <p:ph idx="1"/>
          </p:nvPr>
        </p:nvGraphicFramePr>
        <p:xfrm>
          <a:off x="428596" y="12144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404813"/>
            <a:ext cx="8229600" cy="1296987"/>
          </a:xfrm>
        </p:spPr>
        <p:txBody>
          <a:bodyPr rtlCol="0">
            <a:normAutofit fontScale="90000"/>
          </a:bodyPr>
          <a:lstStyle/>
          <a:p>
            <a:pPr eaLnBrk="1" fontAlgn="auto" hangingPunct="1">
              <a:spcAft>
                <a:spcPts val="0"/>
              </a:spcAft>
              <a:defRPr/>
            </a:pPr>
            <a:r>
              <a:rPr lang="cs-CZ" sz="3600" dirty="0"/>
              <a:t>LOGIKA POZNÁVACÍHO PROCESU V KVANTITATIVNÍM A KVALITATIVNÍM VÝZKUMU</a:t>
            </a:r>
            <a:r>
              <a:rPr lang="cs-CZ" b="1" dirty="0"/>
              <a:t/>
            </a:r>
            <a:br>
              <a:rPr lang="cs-CZ" b="1" dirty="0"/>
            </a:br>
            <a:endParaRPr lang="cs-CZ" dirty="0"/>
          </a:p>
        </p:txBody>
      </p:sp>
      <p:graphicFrame>
        <p:nvGraphicFramePr>
          <p:cNvPr id="4" name="Zástupný symbol pro obsah 3"/>
          <p:cNvGraphicFramePr>
            <a:graphicFrameLocks noGrp="1"/>
          </p:cNvGraphicFramePr>
          <p:nvPr>
            <p:ph idx="1"/>
          </p:nvPr>
        </p:nvGraphicFramePr>
        <p:xfrm>
          <a:off x="457200" y="1593850"/>
          <a:ext cx="8229600" cy="3693795"/>
        </p:xfrm>
        <a:graphic>
          <a:graphicData uri="http://schemas.openxmlformats.org/drawingml/2006/table">
            <a:tbl>
              <a:tblPr/>
              <a:tblGrid>
                <a:gridCol w="4114800"/>
                <a:gridCol w="41148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rgbClr val="FFFFFF"/>
                          </a:solidFill>
                          <a:effectLst/>
                          <a:latin typeface="Calibri" pitchFamily="34" charset="0"/>
                        </a:rPr>
                        <a:t>DEDUKCE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rgbClr val="FFFFFF"/>
                          </a:solidFill>
                          <a:effectLst/>
                          <a:latin typeface="Calibri" pitchFamily="34" charset="0"/>
                        </a:rPr>
                        <a:t>INDUKCE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Teorie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smtClean="0">
                          <a:ln>
                            <a:noFill/>
                          </a:ln>
                          <a:solidFill>
                            <a:srgbClr val="000000"/>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Hypotézy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Pozorování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Přijaté/zamítnuté hypotézy</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Pozorování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Nalezené pravidelnosti</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Předběžné závěry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Teorie</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998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KVANTITATIVNÍ PŘÍSTUP</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(paradigma)</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KVALITATIVNÍ PŘÍSTUP</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(paradigma)</a:t>
                      </a:r>
                    </a:p>
                  </a:txBody>
                  <a:tcPr marL="44450" marR="4445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56339" name="TextovéPole 4"/>
          <p:cNvSpPr txBox="1">
            <a:spLocks noChangeArrowheads="1"/>
          </p:cNvSpPr>
          <p:nvPr/>
        </p:nvSpPr>
        <p:spPr bwMode="auto">
          <a:xfrm>
            <a:off x="6143625" y="5643563"/>
            <a:ext cx="2530475" cy="369887"/>
          </a:xfrm>
          <a:prstGeom prst="rect">
            <a:avLst/>
          </a:prstGeom>
          <a:noFill/>
          <a:ln w="9525">
            <a:noFill/>
            <a:miter lim="800000"/>
            <a:headEnd/>
            <a:tailEnd/>
          </a:ln>
        </p:spPr>
        <p:txBody>
          <a:bodyPr wrap="none">
            <a:spAutoFit/>
          </a:bodyPr>
          <a:lstStyle/>
          <a:p>
            <a:r>
              <a:rPr lang="cs-CZ" i="1">
                <a:latin typeface="Calibri" pitchFamily="34" charset="0"/>
              </a:rPr>
              <a:t>viz Disman (2009, str. 77)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Nadpis 1"/>
          <p:cNvSpPr>
            <a:spLocks noGrp="1"/>
          </p:cNvSpPr>
          <p:nvPr>
            <p:ph type="title"/>
          </p:nvPr>
        </p:nvSpPr>
        <p:spPr/>
        <p:txBody>
          <a:bodyPr/>
          <a:lstStyle/>
          <a:p>
            <a:pPr eaLnBrk="1" hangingPunct="1"/>
            <a:r>
              <a:rPr lang="cs-CZ" smtClean="0"/>
              <a:t>Testování vs. porozumění</a:t>
            </a:r>
          </a:p>
        </p:txBody>
      </p:sp>
      <p:graphicFrame>
        <p:nvGraphicFramePr>
          <p:cNvPr id="4" name="Zástupný symbol pro obsah 3"/>
          <p:cNvGraphicFramePr>
            <a:graphicFrameLocks noGrp="1"/>
          </p:cNvGraphicFramePr>
          <p:nvPr>
            <p:ph idx="1"/>
          </p:nvPr>
        </p:nvGraphicFramePr>
        <p:xfrm>
          <a:off x="457200" y="1600200"/>
          <a:ext cx="8229600" cy="32054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cs-CZ" sz="1800" b="1" kern="1200" dirty="0" smtClean="0">
                          <a:solidFill>
                            <a:schemeClr val="tx1"/>
                          </a:solidFill>
                          <a:latin typeface="+mn-lt"/>
                          <a:ea typeface="+mn-ea"/>
                          <a:cs typeface="+mn-cs"/>
                        </a:rPr>
                        <a:t>Kvantitativní</a:t>
                      </a:r>
                      <a:endParaRPr lang="cs-C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cs-CZ" sz="1800" b="1" dirty="0">
                          <a:solidFill>
                            <a:schemeClr val="tx1"/>
                          </a:solidFill>
                          <a:latin typeface="Times New Roman"/>
                          <a:ea typeface="Times New Roman"/>
                          <a:cs typeface="Times New Roman"/>
                        </a:rPr>
                        <a:t>Kvalitativní</a:t>
                      </a:r>
                      <a:endParaRPr lang="cs-CZ" sz="1800" dirty="0">
                        <a:solidFill>
                          <a:schemeClr val="tx1"/>
                        </a:solidFill>
                        <a:latin typeface="Times New Roman"/>
                        <a:ea typeface="Times New Roman"/>
                        <a:cs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cílem</a:t>
                      </a:r>
                    </a:p>
                    <a:p>
                      <a:r>
                        <a:rPr lang="cs-CZ" sz="1800" kern="1200" dirty="0" smtClean="0">
                          <a:solidFill>
                            <a:schemeClr val="dk1"/>
                          </a:solidFill>
                          <a:latin typeface="+mn-lt"/>
                          <a:ea typeface="+mn-ea"/>
                          <a:cs typeface="+mn-cs"/>
                        </a:rPr>
                        <a:t>je testování hypotéz</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smtClean="0">
                          <a:solidFill>
                            <a:schemeClr val="dk1"/>
                          </a:solidFill>
                          <a:latin typeface="+mn-lt"/>
                          <a:ea typeface="+mn-ea"/>
                          <a:cs typeface="+mn-cs"/>
                        </a:rPr>
                        <a:t>cílem </a:t>
                      </a:r>
                    </a:p>
                    <a:p>
                      <a:r>
                        <a:rPr lang="cs-CZ" sz="1800" kern="1200" dirty="0" smtClean="0">
                          <a:solidFill>
                            <a:schemeClr val="dk1"/>
                          </a:solidFill>
                          <a:latin typeface="+mn-lt"/>
                          <a:ea typeface="+mn-ea"/>
                          <a:cs typeface="+mn-cs"/>
                        </a:rPr>
                        <a:t>je formulace, vytvoření teorie (hypotéz)</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deduktivní logika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kern="1200" dirty="0" smtClean="0">
                          <a:solidFill>
                            <a:schemeClr val="dk1"/>
                          </a:solidFill>
                          <a:latin typeface="+mn-lt"/>
                          <a:ea typeface="+mn-ea"/>
                          <a:cs typeface="+mn-cs"/>
                        </a:rPr>
                        <a:t>induktivní logika</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omezený rozsah informace o mnoha jednotkách/jedincích </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smtClean="0">
                          <a:solidFill>
                            <a:schemeClr val="dk1"/>
                          </a:solidFill>
                          <a:latin typeface="+mn-lt"/>
                          <a:ea typeface="+mn-ea"/>
                          <a:cs typeface="+mn-cs"/>
                        </a:rPr>
                        <a:t>mnoho informace o malém počtu jednotek/jedinců</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cs-CZ" sz="1800" kern="1200" dirty="0" smtClean="0">
                          <a:solidFill>
                            <a:schemeClr val="dk1"/>
                          </a:solidFill>
                          <a:latin typeface="+mn-lt"/>
                          <a:ea typeface="+mn-ea"/>
                          <a:cs typeface="+mn-cs"/>
                        </a:rPr>
                        <a:t>redukce reality na proměnné a sledované vztahy mezi nimi </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smtClean="0">
                          <a:solidFill>
                            <a:schemeClr val="dk1"/>
                          </a:solidFill>
                          <a:latin typeface="+mn-lt"/>
                          <a:ea typeface="+mn-ea"/>
                          <a:cs typeface="+mn-cs"/>
                        </a:rPr>
                        <a:t>redukce počtu sledovaných jedinců/jednotek</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rtlCol="0">
            <a:normAutofit fontScale="90000"/>
          </a:bodyPr>
          <a:lstStyle/>
          <a:p>
            <a:pPr eaLnBrk="1" fontAlgn="auto" hangingPunct="1">
              <a:spcAft>
                <a:spcPts val="0"/>
              </a:spcAft>
              <a:defRPr/>
            </a:pPr>
            <a:r>
              <a:rPr lang="cs-CZ" sz="4000" b="1" dirty="0">
                <a:solidFill>
                  <a:srgbClr val="CC0000"/>
                </a:solidFill>
              </a:rPr>
              <a:t>Základní </a:t>
            </a:r>
            <a:r>
              <a:rPr lang="cs-CZ" sz="4000" b="1" dirty="0" smtClean="0">
                <a:solidFill>
                  <a:srgbClr val="CC0000"/>
                </a:solidFill>
              </a:rPr>
              <a:t>podstata kvantitativního </a:t>
            </a:r>
            <a:r>
              <a:rPr lang="cs-CZ" sz="4000" b="1" dirty="0">
                <a:solidFill>
                  <a:srgbClr val="CC0000"/>
                </a:solidFill>
              </a:rPr>
              <a:t>výzkumu:</a:t>
            </a:r>
            <a:endParaRPr lang="cs-CZ" dirty="0"/>
          </a:p>
        </p:txBody>
      </p:sp>
      <p:sp>
        <p:nvSpPr>
          <p:cNvPr id="58370" name="Rectangle 1027"/>
          <p:cNvSpPr>
            <a:spLocks noGrp="1" noChangeArrowheads="1"/>
          </p:cNvSpPr>
          <p:nvPr>
            <p:ph type="body" idx="1"/>
          </p:nvPr>
        </p:nvSpPr>
        <p:spPr>
          <a:xfrm>
            <a:off x="685800" y="2286000"/>
            <a:ext cx="7772400" cy="3429000"/>
          </a:xfrm>
        </p:spPr>
        <p:txBody>
          <a:bodyPr/>
          <a:lstStyle/>
          <a:p>
            <a:pPr algn="ctr" eaLnBrk="1" hangingPunct="1">
              <a:buFont typeface="Arial" charset="0"/>
              <a:buNone/>
            </a:pPr>
            <a:r>
              <a:rPr lang="cs-CZ" smtClean="0"/>
              <a:t>SOCIÁLNÍ  REALITA  JE  REDUKOVÁNA  NA  SOUBOR  STATISTICKY  OVĚŘITELNÝCH VZTAHŮ MEZI PROMĚNNÝMI.</a:t>
            </a:r>
          </a:p>
        </p:txBody>
      </p:sp>
      <p:cxnSp>
        <p:nvCxnSpPr>
          <p:cNvPr id="5" name="Přímá spojovací šipka 4"/>
          <p:cNvCxnSpPr/>
          <p:nvPr/>
        </p:nvCxnSpPr>
        <p:spPr>
          <a:xfrm flipH="1">
            <a:off x="3059113" y="4149725"/>
            <a:ext cx="1512887" cy="71913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Přímá spojovací šipka 6"/>
          <p:cNvCxnSpPr/>
          <p:nvPr/>
        </p:nvCxnSpPr>
        <p:spPr>
          <a:xfrm>
            <a:off x="4572000" y="4149725"/>
            <a:ext cx="1439863" cy="71913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8373" name="TextovéPole 8"/>
          <p:cNvSpPr txBox="1">
            <a:spLocks noChangeArrowheads="1"/>
          </p:cNvSpPr>
          <p:nvPr/>
        </p:nvSpPr>
        <p:spPr bwMode="auto">
          <a:xfrm>
            <a:off x="1331913" y="4941888"/>
            <a:ext cx="2638425" cy="400050"/>
          </a:xfrm>
          <a:prstGeom prst="rect">
            <a:avLst/>
          </a:prstGeom>
          <a:noFill/>
          <a:ln w="9525">
            <a:noFill/>
            <a:miter lim="800000"/>
            <a:headEnd/>
            <a:tailEnd/>
          </a:ln>
        </p:spPr>
        <p:txBody>
          <a:bodyPr wrap="none">
            <a:spAutoFit/>
          </a:bodyPr>
          <a:lstStyle/>
          <a:p>
            <a:r>
              <a:rPr lang="cs-CZ" sz="2000">
                <a:latin typeface="Calibri" pitchFamily="34" charset="0"/>
              </a:rPr>
              <a:t>Metoda experimentální</a:t>
            </a:r>
          </a:p>
        </p:txBody>
      </p:sp>
      <p:sp>
        <p:nvSpPr>
          <p:cNvPr id="58374" name="TextovéPole 9"/>
          <p:cNvSpPr txBox="1">
            <a:spLocks noChangeArrowheads="1"/>
          </p:cNvSpPr>
          <p:nvPr/>
        </p:nvSpPr>
        <p:spPr bwMode="auto">
          <a:xfrm>
            <a:off x="5157788" y="4941888"/>
            <a:ext cx="3252787" cy="676275"/>
          </a:xfrm>
          <a:prstGeom prst="rect">
            <a:avLst/>
          </a:prstGeom>
          <a:noFill/>
          <a:ln w="9525">
            <a:noFill/>
            <a:miter lim="800000"/>
            <a:headEnd/>
            <a:tailEnd/>
          </a:ln>
        </p:spPr>
        <p:txBody>
          <a:bodyPr wrap="none">
            <a:spAutoFit/>
          </a:bodyPr>
          <a:lstStyle/>
          <a:p>
            <a:pPr algn="ctr"/>
            <a:r>
              <a:rPr lang="cs-CZ" sz="2000">
                <a:latin typeface="Calibri" pitchFamily="34" charset="0"/>
              </a:rPr>
              <a:t>Metoda neexperimentální</a:t>
            </a:r>
          </a:p>
          <a:p>
            <a:pPr algn="ctr"/>
            <a:r>
              <a:rPr lang="cs-CZ">
                <a:latin typeface="Calibri" pitchFamily="34" charset="0"/>
              </a:rPr>
              <a:t>tzv. zkoumání přirozených skupin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pPr eaLnBrk="1" hangingPunct="1"/>
            <a:r>
              <a:rPr lang="cs-CZ" sz="4000" b="1" smtClean="0">
                <a:solidFill>
                  <a:srgbClr val="CC0000"/>
                </a:solidFill>
              </a:rPr>
              <a:t>Hl. zásady kvantitativního výzkumu:</a:t>
            </a:r>
            <a:endParaRPr lang="cs-CZ" smtClean="0"/>
          </a:p>
        </p:txBody>
      </p:sp>
      <p:sp>
        <p:nvSpPr>
          <p:cNvPr id="14339" name="Rectangle 1027"/>
          <p:cNvSpPr>
            <a:spLocks noGrp="1" noChangeArrowheads="1"/>
          </p:cNvSpPr>
          <p:nvPr>
            <p:ph idx="1"/>
          </p:nvPr>
        </p:nvSpPr>
        <p:spPr>
          <a:xfrm>
            <a:off x="685800" y="2286000"/>
            <a:ext cx="7772400" cy="3429000"/>
          </a:xfrm>
        </p:spPr>
        <p:txBody>
          <a:bodyPr rtlCol="0">
            <a:normAutofit lnSpcReduction="10000"/>
          </a:bodyPr>
          <a:lstStyle/>
          <a:p>
            <a:pPr eaLnBrk="1" fontAlgn="auto" hangingPunct="1">
              <a:spcAft>
                <a:spcPts val="0"/>
              </a:spcAft>
              <a:buFont typeface="Arial" pitchFamily="34" charset="0"/>
              <a:buChar char="•"/>
              <a:defRPr/>
            </a:pPr>
            <a:r>
              <a:rPr lang="cs-CZ" dirty="0" smtClean="0"/>
              <a:t>Vědecká průkaznost výsledků výzkumu spočívá v logicky správném a metodologicky „čistém“ designu výzkumu.</a:t>
            </a:r>
          </a:p>
          <a:p>
            <a:pPr eaLnBrk="1" fontAlgn="auto" hangingPunct="1">
              <a:spcAft>
                <a:spcPts val="0"/>
              </a:spcAft>
              <a:buFont typeface="Arial" pitchFamily="34" charset="0"/>
              <a:buChar char="•"/>
              <a:defRPr/>
            </a:pPr>
            <a:r>
              <a:rPr lang="cs-CZ" dirty="0" smtClean="0"/>
              <a:t>Design nemohou nahradit ani sebepůsobivější statistické operace.</a:t>
            </a:r>
          </a:p>
          <a:p>
            <a:pPr eaLnBrk="1" fontAlgn="auto" hangingPunct="1">
              <a:spcAft>
                <a:spcPts val="0"/>
              </a:spcAft>
              <a:buFont typeface="Arial" pitchFamily="34" charset="0"/>
              <a:buChar char="•"/>
              <a:defRPr/>
            </a:pPr>
            <a:r>
              <a:rPr lang="cs-CZ" u="sng" dirty="0" smtClean="0"/>
              <a:t>Výpovědi o realitě nejsou realitou samotnou</a:t>
            </a:r>
            <a:r>
              <a:rPr lang="cs-CZ" dirty="0" smtClean="0"/>
              <a:t>!</a:t>
            </a:r>
          </a:p>
          <a:p>
            <a:pPr eaLnBrk="1" fontAlgn="auto" hangingPunct="1">
              <a:spcAft>
                <a:spcPts val="0"/>
              </a:spcAft>
              <a:buFont typeface="Arial" pitchFamily="34" charset="0"/>
              <a:buNone/>
              <a:defRPr/>
            </a:pPr>
            <a:endParaRPr lang="cs-CZ" dirty="0"/>
          </a:p>
        </p:txBody>
      </p:sp>
      <p:sp>
        <p:nvSpPr>
          <p:cNvPr id="4100" name="TextovéPole 3"/>
          <p:cNvSpPr txBox="1">
            <a:spLocks noChangeArrowheads="1"/>
          </p:cNvSpPr>
          <p:nvPr/>
        </p:nvSpPr>
        <p:spPr bwMode="auto">
          <a:xfrm>
            <a:off x="6443663" y="6237288"/>
            <a:ext cx="2184400" cy="369887"/>
          </a:xfrm>
          <a:prstGeom prst="rect">
            <a:avLst/>
          </a:prstGeom>
          <a:noFill/>
          <a:ln w="9525">
            <a:noFill/>
            <a:miter lim="800000"/>
            <a:headEnd/>
            <a:tailEnd/>
          </a:ln>
        </p:spPr>
        <p:txBody>
          <a:bodyPr wrap="none">
            <a:spAutoFit/>
          </a:bodyPr>
          <a:lstStyle/>
          <a:p>
            <a:r>
              <a:rPr lang="cs-CZ" i="1">
                <a:latin typeface="Calibri" pitchFamily="34" charset="0"/>
              </a:rPr>
              <a:t>Mareš, Rabušic, 2006</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normAutofit/>
          </a:bodyPr>
          <a:lstStyle/>
          <a:p>
            <a:r>
              <a:rPr lang="cs-CZ" sz="4000" u="sng" dirty="0" smtClean="0"/>
              <a:t>Rozlišujeme</a:t>
            </a:r>
            <a:r>
              <a:rPr lang="cs-CZ" sz="4000" dirty="0" smtClean="0"/>
              <a:t>:</a:t>
            </a:r>
            <a:endParaRPr lang="cs-CZ" dirty="0"/>
          </a:p>
        </p:txBody>
      </p:sp>
      <p:sp>
        <p:nvSpPr>
          <p:cNvPr id="14339" name="Rectangle 1027"/>
          <p:cNvSpPr>
            <a:spLocks noGrp="1" noChangeArrowheads="1"/>
          </p:cNvSpPr>
          <p:nvPr>
            <p:ph idx="1"/>
          </p:nvPr>
        </p:nvSpPr>
        <p:spPr>
          <a:xfrm>
            <a:off x="683568" y="1628800"/>
            <a:ext cx="7772400" cy="3429000"/>
          </a:xfrm>
        </p:spPr>
        <p:txBody>
          <a:bodyPr>
            <a:normAutofit fontScale="92500" lnSpcReduction="10000"/>
          </a:bodyPr>
          <a:lstStyle/>
          <a:p>
            <a:r>
              <a:rPr lang="cs-CZ" i="1" dirty="0" smtClean="0"/>
              <a:t>Téma</a:t>
            </a:r>
            <a:r>
              <a:rPr lang="cs-CZ" dirty="0" smtClean="0"/>
              <a:t> resp. předmět výzkumu</a:t>
            </a:r>
          </a:p>
          <a:p>
            <a:r>
              <a:rPr lang="cs-CZ" i="1" dirty="0" smtClean="0"/>
              <a:t>Výzkumný problém</a:t>
            </a:r>
            <a:r>
              <a:rPr lang="cs-CZ" dirty="0" smtClean="0"/>
              <a:t>, zúžení předmětu na některé jeho významné aspekty, tedy co chceme zjistit?</a:t>
            </a:r>
          </a:p>
          <a:p>
            <a:r>
              <a:rPr lang="cs-CZ" i="1" dirty="0" smtClean="0"/>
              <a:t>Výzkumná otázka (cíl)</a:t>
            </a:r>
            <a:r>
              <a:rPr lang="cs-CZ" dirty="0" smtClean="0"/>
              <a:t> - konkrétní otázka na </a:t>
            </a:r>
            <a:r>
              <a:rPr lang="cs-CZ" dirty="0" err="1" smtClean="0"/>
              <a:t>kt</a:t>
            </a:r>
            <a:r>
              <a:rPr lang="cs-CZ" dirty="0" smtClean="0"/>
              <a:t>. hledáme prostřednictvím výzkumu odpověď.</a:t>
            </a:r>
          </a:p>
          <a:p>
            <a:r>
              <a:rPr lang="cs-CZ" i="1" dirty="0" smtClean="0"/>
              <a:t>Hypotézy</a:t>
            </a:r>
          </a:p>
          <a:p>
            <a:endParaRPr lang="cs-CZ" dirty="0" smtClean="0"/>
          </a:p>
          <a:p>
            <a:endParaRPr lang="cs-CZ" dirty="0" smtClean="0"/>
          </a:p>
          <a:p>
            <a:endParaRPr lang="cs-CZ" dirty="0" smtClean="0"/>
          </a:p>
          <a:p>
            <a:pPr>
              <a:buNone/>
            </a:pPr>
            <a:endParaRPr lang="cs-CZ" dirty="0"/>
          </a:p>
        </p:txBody>
      </p:sp>
      <p:sp>
        <p:nvSpPr>
          <p:cNvPr id="4" name="TextovéPole 3"/>
          <p:cNvSpPr txBox="1"/>
          <p:nvPr/>
        </p:nvSpPr>
        <p:spPr>
          <a:xfrm>
            <a:off x="6444208" y="5877272"/>
            <a:ext cx="2408032" cy="1015663"/>
          </a:xfrm>
          <a:prstGeom prst="rect">
            <a:avLst/>
          </a:prstGeom>
          <a:noFill/>
        </p:spPr>
        <p:txBody>
          <a:bodyPr wrap="none" rtlCol="0">
            <a:spAutoFit/>
          </a:bodyPr>
          <a:lstStyle/>
          <a:p>
            <a:endParaRPr lang="cs-CZ" sz="2000" i="1" dirty="0" smtClean="0"/>
          </a:p>
          <a:p>
            <a:r>
              <a:rPr lang="cs-CZ" sz="2000" i="1" dirty="0" smtClean="0"/>
              <a:t>Mareš, </a:t>
            </a:r>
            <a:r>
              <a:rPr lang="cs-CZ" sz="2000" i="1" dirty="0" err="1" smtClean="0"/>
              <a:t>Rabušic</a:t>
            </a:r>
            <a:r>
              <a:rPr lang="cs-CZ" sz="2000" i="1" dirty="0" smtClean="0"/>
              <a:t>, 2006</a:t>
            </a:r>
          </a:p>
          <a:p>
            <a:endParaRPr lang="cs-CZ" sz="2000" i="1" dirty="0"/>
          </a:p>
        </p:txBody>
      </p:sp>
    </p:spTree>
  </p:cSld>
  <p:clrMapOvr>
    <a:masterClrMapping/>
  </p:clrMapOvr>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1268</TotalTime>
  <Words>326</Words>
  <Application>Microsoft Office PowerPoint</Application>
  <PresentationFormat>Předvádění na obrazovce (4:3)</PresentationFormat>
  <Paragraphs>98</Paragraphs>
  <Slides>12</Slides>
  <Notes>0</Notes>
  <HiddenSlides>0</HiddenSlides>
  <MMClips>0</MMClips>
  <ScaleCrop>false</ScaleCrop>
  <HeadingPairs>
    <vt:vector size="4" baseType="variant">
      <vt:variant>
        <vt:lpstr>Motiv</vt:lpstr>
      </vt:variant>
      <vt:variant>
        <vt:i4>2</vt:i4>
      </vt:variant>
      <vt:variant>
        <vt:lpstr>Nadpisy snímků</vt:lpstr>
      </vt:variant>
      <vt:variant>
        <vt:i4>12</vt:i4>
      </vt:variant>
    </vt:vector>
  </HeadingPairs>
  <TitlesOfParts>
    <vt:vector size="14" baseType="lpstr">
      <vt:lpstr>Motiv sady Office</vt:lpstr>
      <vt:lpstr>Jmění</vt:lpstr>
      <vt:lpstr>Cíle a postupy empirického výzkumu</vt:lpstr>
      <vt:lpstr>     Volba a formulace    výzkumného problému</vt:lpstr>
      <vt:lpstr>Na začátku výzkumu se musíme rozhodnout:</vt:lpstr>
      <vt:lpstr> MODEL EMPIRICKÉ VĚDY </vt:lpstr>
      <vt:lpstr>LOGIKA POZNÁVACÍHO PROCESU V KVANTITATIVNÍM A KVALITATIVNÍM VÝZKUMU </vt:lpstr>
      <vt:lpstr>Testování vs. porozumění</vt:lpstr>
      <vt:lpstr>Základní podstata kvantitativního výzkumu:</vt:lpstr>
      <vt:lpstr>Hl. zásady kvantitativního výzkumu:</vt:lpstr>
      <vt:lpstr>Rozlišujeme:</vt:lpstr>
      <vt:lpstr>Zadání</vt:lpstr>
      <vt:lpstr>Úkol na další hodinu (na 2.10.)</vt:lpstr>
      <vt:lpstr>Doporučená literatura</vt:lpstr>
    </vt:vector>
  </TitlesOfParts>
  <Company>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katrnak</dc:creator>
  <cp:lastModifiedBy>laura</cp:lastModifiedBy>
  <cp:revision>106</cp:revision>
  <dcterms:created xsi:type="dcterms:W3CDTF">2010-11-11T11:06:05Z</dcterms:created>
  <dcterms:modified xsi:type="dcterms:W3CDTF">2014-09-18T10:34:45Z</dcterms:modified>
</cp:coreProperties>
</file>