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769" r:id="rId3"/>
  </p:sldMasterIdLst>
  <p:notesMasterIdLst>
    <p:notesMasterId r:id="rId61"/>
  </p:notesMasterIdLst>
  <p:handoutMasterIdLst>
    <p:handoutMasterId r:id="rId62"/>
  </p:handoutMasterIdLst>
  <p:sldIdLst>
    <p:sldId id="310" r:id="rId4"/>
    <p:sldId id="311" r:id="rId5"/>
    <p:sldId id="312" r:id="rId6"/>
    <p:sldId id="327" r:id="rId7"/>
    <p:sldId id="313" r:id="rId8"/>
    <p:sldId id="314" r:id="rId9"/>
    <p:sldId id="315" r:id="rId10"/>
    <p:sldId id="316" r:id="rId11"/>
    <p:sldId id="318" r:id="rId12"/>
    <p:sldId id="317" r:id="rId13"/>
    <p:sldId id="356" r:id="rId14"/>
    <p:sldId id="372" r:id="rId15"/>
    <p:sldId id="373" r:id="rId16"/>
    <p:sldId id="320" r:id="rId17"/>
    <p:sldId id="321" r:id="rId18"/>
    <p:sldId id="374" r:id="rId19"/>
    <p:sldId id="375" r:id="rId20"/>
    <p:sldId id="376" r:id="rId21"/>
    <p:sldId id="354" r:id="rId22"/>
    <p:sldId id="324" r:id="rId23"/>
    <p:sldId id="325" r:id="rId24"/>
    <p:sldId id="328" r:id="rId25"/>
    <p:sldId id="330" r:id="rId26"/>
    <p:sldId id="357" r:id="rId27"/>
    <p:sldId id="329" r:id="rId28"/>
    <p:sldId id="339" r:id="rId29"/>
    <p:sldId id="340" r:id="rId30"/>
    <p:sldId id="341" r:id="rId31"/>
    <p:sldId id="332" r:id="rId32"/>
    <p:sldId id="342" r:id="rId33"/>
    <p:sldId id="343" r:id="rId34"/>
    <p:sldId id="331" r:id="rId35"/>
    <p:sldId id="344" r:id="rId36"/>
    <p:sldId id="345" r:id="rId37"/>
    <p:sldId id="333" r:id="rId38"/>
    <p:sldId id="355" r:id="rId39"/>
    <p:sldId id="334" r:id="rId40"/>
    <p:sldId id="346" r:id="rId41"/>
    <p:sldId id="347" r:id="rId42"/>
    <p:sldId id="348" r:id="rId43"/>
    <p:sldId id="336" r:id="rId44"/>
    <p:sldId id="335" r:id="rId45"/>
    <p:sldId id="350" r:id="rId46"/>
    <p:sldId id="351" r:id="rId47"/>
    <p:sldId id="338" r:id="rId48"/>
    <p:sldId id="337" r:id="rId49"/>
    <p:sldId id="352" r:id="rId50"/>
    <p:sldId id="349" r:id="rId51"/>
    <p:sldId id="360" r:id="rId52"/>
    <p:sldId id="361" r:id="rId53"/>
    <p:sldId id="362" r:id="rId54"/>
    <p:sldId id="363" r:id="rId55"/>
    <p:sldId id="364" r:id="rId56"/>
    <p:sldId id="365" r:id="rId57"/>
    <p:sldId id="366" r:id="rId58"/>
    <p:sldId id="371" r:id="rId59"/>
    <p:sldId id="309" r:id="rId6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D1E1E"/>
    <a:srgbClr val="E5D5BD"/>
    <a:srgbClr val="E7C99D"/>
    <a:srgbClr val="FFF1E1"/>
    <a:srgbClr val="EAEAEA"/>
    <a:srgbClr val="FFEACD"/>
    <a:srgbClr val="FFFFFF"/>
    <a:srgbClr val="7777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114" d="100"/>
          <a:sy n="114" d="100"/>
        </p:scale>
        <p:origin x="-312" y="10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Office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Office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Diskontní sazba</c:v>
                </c:pt>
              </c:strCache>
            </c:strRef>
          </c:tx>
          <c:marker>
            <c:symbol val="none"/>
          </c:marker>
          <c:cat>
            <c:numRef>
              <c:f>List1!$A$2:$A$54</c:f>
              <c:numCache>
                <c:formatCode>General</c:formatCode>
                <c:ptCount val="53"/>
                <c:pt idx="0">
                  <c:v>19900101</c:v>
                </c:pt>
                <c:pt idx="1">
                  <c:v>19900401</c:v>
                </c:pt>
                <c:pt idx="2">
                  <c:v>19901001</c:v>
                </c:pt>
                <c:pt idx="3">
                  <c:v>19901111</c:v>
                </c:pt>
                <c:pt idx="4">
                  <c:v>19910101</c:v>
                </c:pt>
                <c:pt idx="5">
                  <c:v>19910908</c:v>
                </c:pt>
                <c:pt idx="6">
                  <c:v>19920325</c:v>
                </c:pt>
                <c:pt idx="7">
                  <c:v>19920826</c:v>
                </c:pt>
                <c:pt idx="8">
                  <c:v>19921230</c:v>
                </c:pt>
                <c:pt idx="9">
                  <c:v>19930101</c:v>
                </c:pt>
                <c:pt idx="10">
                  <c:v>19930610</c:v>
                </c:pt>
                <c:pt idx="11">
                  <c:v>19941024</c:v>
                </c:pt>
                <c:pt idx="12">
                  <c:v>19950626</c:v>
                </c:pt>
                <c:pt idx="13">
                  <c:v>19960621</c:v>
                </c:pt>
                <c:pt idx="14">
                  <c:v>19970527</c:v>
                </c:pt>
                <c:pt idx="15">
                  <c:v>19980814</c:v>
                </c:pt>
                <c:pt idx="16">
                  <c:v>19981027</c:v>
                </c:pt>
                <c:pt idx="17">
                  <c:v>19981223</c:v>
                </c:pt>
                <c:pt idx="18">
                  <c:v>19990312</c:v>
                </c:pt>
                <c:pt idx="19">
                  <c:v>19990903</c:v>
                </c:pt>
                <c:pt idx="20">
                  <c:v>19991027</c:v>
                </c:pt>
                <c:pt idx="21">
                  <c:v>20010223</c:v>
                </c:pt>
                <c:pt idx="22">
                  <c:v>20010727</c:v>
                </c:pt>
                <c:pt idx="23">
                  <c:v>20011130</c:v>
                </c:pt>
                <c:pt idx="24">
                  <c:v>20020122</c:v>
                </c:pt>
                <c:pt idx="25">
                  <c:v>20020201</c:v>
                </c:pt>
                <c:pt idx="26">
                  <c:v>20020426</c:v>
                </c:pt>
                <c:pt idx="27">
                  <c:v>20020726</c:v>
                </c:pt>
                <c:pt idx="28">
                  <c:v>20021101</c:v>
                </c:pt>
                <c:pt idx="29">
                  <c:v>20030131</c:v>
                </c:pt>
                <c:pt idx="30">
                  <c:v>20030626</c:v>
                </c:pt>
                <c:pt idx="31">
                  <c:v>20030801</c:v>
                </c:pt>
                <c:pt idx="32">
                  <c:v>20040625</c:v>
                </c:pt>
                <c:pt idx="33">
                  <c:v>20040827</c:v>
                </c:pt>
                <c:pt idx="34">
                  <c:v>20050128</c:v>
                </c:pt>
                <c:pt idx="35">
                  <c:v>20050401</c:v>
                </c:pt>
                <c:pt idx="36">
                  <c:v>20050429</c:v>
                </c:pt>
                <c:pt idx="37">
                  <c:v>20051031</c:v>
                </c:pt>
                <c:pt idx="38">
                  <c:v>20060728</c:v>
                </c:pt>
                <c:pt idx="39">
                  <c:v>20060929</c:v>
                </c:pt>
                <c:pt idx="40">
                  <c:v>20070601</c:v>
                </c:pt>
                <c:pt idx="41">
                  <c:v>20070727</c:v>
                </c:pt>
                <c:pt idx="42">
                  <c:v>20070831</c:v>
                </c:pt>
                <c:pt idx="43">
                  <c:v>20071130</c:v>
                </c:pt>
                <c:pt idx="44">
                  <c:v>20080208</c:v>
                </c:pt>
                <c:pt idx="45">
                  <c:v>20080808</c:v>
                </c:pt>
                <c:pt idx="46">
                  <c:v>20081107</c:v>
                </c:pt>
                <c:pt idx="47">
                  <c:v>20081218</c:v>
                </c:pt>
                <c:pt idx="48">
                  <c:v>20090206</c:v>
                </c:pt>
                <c:pt idx="49">
                  <c:v>20090511</c:v>
                </c:pt>
                <c:pt idx="50">
                  <c:v>20090807</c:v>
                </c:pt>
                <c:pt idx="51">
                  <c:v>20121001</c:v>
                </c:pt>
                <c:pt idx="52">
                  <c:v>20121102</c:v>
                </c:pt>
              </c:numCache>
            </c:numRef>
          </c:cat>
          <c:val>
            <c:numRef>
              <c:f>List1!$B$2:$B$54</c:f>
              <c:numCache>
                <c:formatCode>General</c:formatCode>
                <c:ptCount val="53"/>
                <c:pt idx="0">
                  <c:v>4</c:v>
                </c:pt>
                <c:pt idx="1">
                  <c:v>5</c:v>
                </c:pt>
                <c:pt idx="2">
                  <c:v>7</c:v>
                </c:pt>
                <c:pt idx="3">
                  <c:v>8.5</c:v>
                </c:pt>
                <c:pt idx="4">
                  <c:v>10</c:v>
                </c:pt>
                <c:pt idx="5">
                  <c:v>9.5</c:v>
                </c:pt>
                <c:pt idx="6">
                  <c:v>9</c:v>
                </c:pt>
                <c:pt idx="7">
                  <c:v>8</c:v>
                </c:pt>
                <c:pt idx="8">
                  <c:v>9.5</c:v>
                </c:pt>
                <c:pt idx="9">
                  <c:v>9.5</c:v>
                </c:pt>
                <c:pt idx="10">
                  <c:v>8</c:v>
                </c:pt>
                <c:pt idx="11">
                  <c:v>8.5</c:v>
                </c:pt>
                <c:pt idx="12">
                  <c:v>9.5</c:v>
                </c:pt>
                <c:pt idx="13">
                  <c:v>10.5</c:v>
                </c:pt>
                <c:pt idx="14">
                  <c:v>13</c:v>
                </c:pt>
                <c:pt idx="15">
                  <c:v>11.5</c:v>
                </c:pt>
                <c:pt idx="16">
                  <c:v>10</c:v>
                </c:pt>
                <c:pt idx="17">
                  <c:v>7.5</c:v>
                </c:pt>
                <c:pt idx="18">
                  <c:v>6</c:v>
                </c:pt>
                <c:pt idx="19">
                  <c:v>5.5</c:v>
                </c:pt>
                <c:pt idx="20">
                  <c:v>5</c:v>
                </c:pt>
                <c:pt idx="21">
                  <c:v>4</c:v>
                </c:pt>
                <c:pt idx="22">
                  <c:v>4.25</c:v>
                </c:pt>
                <c:pt idx="23">
                  <c:v>3.75</c:v>
                </c:pt>
                <c:pt idx="24">
                  <c:v>3.5</c:v>
                </c:pt>
                <c:pt idx="25">
                  <c:v>3.25</c:v>
                </c:pt>
                <c:pt idx="26">
                  <c:v>2.75</c:v>
                </c:pt>
                <c:pt idx="27">
                  <c:v>2</c:v>
                </c:pt>
                <c:pt idx="28">
                  <c:v>1.7500000000000011</c:v>
                </c:pt>
                <c:pt idx="29">
                  <c:v>1.5</c:v>
                </c:pt>
                <c:pt idx="30">
                  <c:v>1.25</c:v>
                </c:pt>
                <c:pt idx="31">
                  <c:v>1</c:v>
                </c:pt>
                <c:pt idx="32">
                  <c:v>1.25</c:v>
                </c:pt>
                <c:pt idx="33">
                  <c:v>1.5</c:v>
                </c:pt>
                <c:pt idx="34">
                  <c:v>1.25</c:v>
                </c:pt>
                <c:pt idx="35">
                  <c:v>1</c:v>
                </c:pt>
                <c:pt idx="36">
                  <c:v>0.75000000000000056</c:v>
                </c:pt>
                <c:pt idx="37">
                  <c:v>1</c:v>
                </c:pt>
                <c:pt idx="38">
                  <c:v>1.25</c:v>
                </c:pt>
                <c:pt idx="39">
                  <c:v>1.5</c:v>
                </c:pt>
                <c:pt idx="40">
                  <c:v>1.7500000000000011</c:v>
                </c:pt>
                <c:pt idx="41">
                  <c:v>2</c:v>
                </c:pt>
                <c:pt idx="42">
                  <c:v>2.25</c:v>
                </c:pt>
                <c:pt idx="43">
                  <c:v>2.5</c:v>
                </c:pt>
                <c:pt idx="44">
                  <c:v>2.75</c:v>
                </c:pt>
                <c:pt idx="45">
                  <c:v>2.5</c:v>
                </c:pt>
                <c:pt idx="46">
                  <c:v>1.7500000000000011</c:v>
                </c:pt>
                <c:pt idx="47">
                  <c:v>1.25</c:v>
                </c:pt>
                <c:pt idx="48">
                  <c:v>0.75000000000000056</c:v>
                </c:pt>
                <c:pt idx="49">
                  <c:v>0.5</c:v>
                </c:pt>
                <c:pt idx="50">
                  <c:v>0.25</c:v>
                </c:pt>
                <c:pt idx="51">
                  <c:v>0.1</c:v>
                </c:pt>
                <c:pt idx="52">
                  <c:v>5.0000000000000044E-2</c:v>
                </c:pt>
              </c:numCache>
            </c:numRef>
          </c:val>
        </c:ser>
        <c:marker val="1"/>
        <c:axId val="44631936"/>
        <c:axId val="44633472"/>
      </c:lineChart>
      <c:catAx>
        <c:axId val="44631936"/>
        <c:scaling>
          <c:orientation val="minMax"/>
        </c:scaling>
        <c:axPos val="b"/>
        <c:numFmt formatCode="General" sourceLinked="1"/>
        <c:tickLblPos val="nextTo"/>
        <c:crossAx val="44633472"/>
        <c:crosses val="autoZero"/>
        <c:auto val="1"/>
        <c:lblAlgn val="ctr"/>
        <c:lblOffset val="100"/>
      </c:catAx>
      <c:valAx>
        <c:axId val="44633472"/>
        <c:scaling>
          <c:orientation val="minMax"/>
        </c:scaling>
        <c:axPos val="l"/>
        <c:majorGridlines/>
        <c:numFmt formatCode="General" sourceLinked="1"/>
        <c:tickLblPos val="nextTo"/>
        <c:crossAx val="44631936"/>
        <c:crosses val="autoZero"/>
        <c:crossBetween val="between"/>
      </c:valAx>
    </c:plotArea>
    <c:legend>
      <c:legendPos val="b"/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8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List3!$B$1</c:f>
              <c:strCache>
                <c:ptCount val="1"/>
                <c:pt idx="0">
                  <c:v>Repo sazba</c:v>
                </c:pt>
              </c:strCache>
            </c:strRef>
          </c:tx>
          <c:marker>
            <c:symbol val="none"/>
          </c:marker>
          <c:cat>
            <c:numRef>
              <c:f>List3!$A$2:$A$86</c:f>
              <c:numCache>
                <c:formatCode>General</c:formatCode>
                <c:ptCount val="85"/>
                <c:pt idx="0">
                  <c:v>19951208</c:v>
                </c:pt>
                <c:pt idx="1">
                  <c:v>19960329</c:v>
                </c:pt>
                <c:pt idx="2">
                  <c:v>19960429</c:v>
                </c:pt>
                <c:pt idx="3">
                  <c:v>19960509</c:v>
                </c:pt>
                <c:pt idx="4">
                  <c:v>19960621</c:v>
                </c:pt>
                <c:pt idx="5">
                  <c:v>19970604</c:v>
                </c:pt>
                <c:pt idx="6">
                  <c:v>19970611</c:v>
                </c:pt>
                <c:pt idx="7">
                  <c:v>19970618</c:v>
                </c:pt>
                <c:pt idx="8">
                  <c:v>19970620</c:v>
                </c:pt>
                <c:pt idx="9">
                  <c:v>19970623</c:v>
                </c:pt>
                <c:pt idx="10">
                  <c:v>19970624</c:v>
                </c:pt>
                <c:pt idx="11">
                  <c:v>19970630</c:v>
                </c:pt>
                <c:pt idx="12">
                  <c:v>19970701</c:v>
                </c:pt>
                <c:pt idx="13">
                  <c:v>19970707</c:v>
                </c:pt>
                <c:pt idx="14">
                  <c:v>19970708</c:v>
                </c:pt>
                <c:pt idx="15">
                  <c:v>19970709</c:v>
                </c:pt>
                <c:pt idx="16">
                  <c:v>19970716</c:v>
                </c:pt>
                <c:pt idx="17">
                  <c:v>19970722</c:v>
                </c:pt>
                <c:pt idx="18">
                  <c:v>19970723</c:v>
                </c:pt>
                <c:pt idx="19">
                  <c:v>19970724</c:v>
                </c:pt>
                <c:pt idx="20">
                  <c:v>19970728</c:v>
                </c:pt>
                <c:pt idx="21">
                  <c:v>19970801</c:v>
                </c:pt>
                <c:pt idx="22">
                  <c:v>19970804</c:v>
                </c:pt>
                <c:pt idx="23">
                  <c:v>19971031</c:v>
                </c:pt>
                <c:pt idx="24">
                  <c:v>19971201</c:v>
                </c:pt>
                <c:pt idx="25">
                  <c:v>19971202</c:v>
                </c:pt>
                <c:pt idx="26">
                  <c:v>19971203</c:v>
                </c:pt>
                <c:pt idx="27">
                  <c:v>19971204</c:v>
                </c:pt>
                <c:pt idx="28">
                  <c:v>19971209</c:v>
                </c:pt>
                <c:pt idx="29">
                  <c:v>19971210</c:v>
                </c:pt>
                <c:pt idx="30">
                  <c:v>19971217</c:v>
                </c:pt>
                <c:pt idx="31">
                  <c:v>19980320</c:v>
                </c:pt>
                <c:pt idx="32">
                  <c:v>19980717</c:v>
                </c:pt>
                <c:pt idx="33">
                  <c:v>19980814</c:v>
                </c:pt>
                <c:pt idx="34">
                  <c:v>19980925</c:v>
                </c:pt>
                <c:pt idx="35">
                  <c:v>19981027</c:v>
                </c:pt>
                <c:pt idx="36">
                  <c:v>19981113</c:v>
                </c:pt>
                <c:pt idx="37">
                  <c:v>19981204</c:v>
                </c:pt>
                <c:pt idx="38">
                  <c:v>19981223</c:v>
                </c:pt>
                <c:pt idx="39">
                  <c:v>19990118</c:v>
                </c:pt>
                <c:pt idx="40">
                  <c:v>19990129</c:v>
                </c:pt>
                <c:pt idx="41">
                  <c:v>19990312</c:v>
                </c:pt>
                <c:pt idx="42">
                  <c:v>19990409</c:v>
                </c:pt>
                <c:pt idx="43">
                  <c:v>19990504</c:v>
                </c:pt>
                <c:pt idx="44">
                  <c:v>19990625</c:v>
                </c:pt>
                <c:pt idx="45">
                  <c:v>19990730</c:v>
                </c:pt>
                <c:pt idx="46">
                  <c:v>19990903</c:v>
                </c:pt>
                <c:pt idx="47">
                  <c:v>19991005</c:v>
                </c:pt>
                <c:pt idx="48">
                  <c:v>19991027</c:v>
                </c:pt>
                <c:pt idx="49">
                  <c:v>19991126</c:v>
                </c:pt>
                <c:pt idx="50">
                  <c:v>20010223</c:v>
                </c:pt>
                <c:pt idx="51">
                  <c:v>20010727</c:v>
                </c:pt>
                <c:pt idx="52">
                  <c:v>20011130</c:v>
                </c:pt>
                <c:pt idx="53">
                  <c:v>20020122</c:v>
                </c:pt>
                <c:pt idx="54">
                  <c:v>20020201</c:v>
                </c:pt>
                <c:pt idx="55">
                  <c:v>20020426</c:v>
                </c:pt>
                <c:pt idx="56">
                  <c:v>20020726</c:v>
                </c:pt>
                <c:pt idx="57">
                  <c:v>20021101</c:v>
                </c:pt>
                <c:pt idx="58">
                  <c:v>20030131</c:v>
                </c:pt>
                <c:pt idx="59">
                  <c:v>20030626</c:v>
                </c:pt>
                <c:pt idx="60">
                  <c:v>20030801</c:v>
                </c:pt>
                <c:pt idx="61">
                  <c:v>20040625</c:v>
                </c:pt>
                <c:pt idx="62">
                  <c:v>20040827</c:v>
                </c:pt>
                <c:pt idx="63">
                  <c:v>20050128</c:v>
                </c:pt>
                <c:pt idx="64">
                  <c:v>20050401</c:v>
                </c:pt>
                <c:pt idx="65">
                  <c:v>20050429</c:v>
                </c:pt>
                <c:pt idx="66">
                  <c:v>20051031</c:v>
                </c:pt>
                <c:pt idx="67">
                  <c:v>20060728</c:v>
                </c:pt>
                <c:pt idx="68">
                  <c:v>20060929</c:v>
                </c:pt>
                <c:pt idx="69">
                  <c:v>20070601</c:v>
                </c:pt>
                <c:pt idx="70">
                  <c:v>20070727</c:v>
                </c:pt>
                <c:pt idx="71">
                  <c:v>20070831</c:v>
                </c:pt>
                <c:pt idx="72">
                  <c:v>20071130</c:v>
                </c:pt>
                <c:pt idx="73">
                  <c:v>20080208</c:v>
                </c:pt>
                <c:pt idx="74">
                  <c:v>20080808</c:v>
                </c:pt>
                <c:pt idx="75">
                  <c:v>20081107</c:v>
                </c:pt>
                <c:pt idx="76">
                  <c:v>20081218</c:v>
                </c:pt>
                <c:pt idx="77">
                  <c:v>20090206</c:v>
                </c:pt>
                <c:pt idx="78">
                  <c:v>20090511</c:v>
                </c:pt>
                <c:pt idx="79">
                  <c:v>20090807</c:v>
                </c:pt>
                <c:pt idx="80">
                  <c:v>20091217</c:v>
                </c:pt>
                <c:pt idx="81">
                  <c:v>20100507</c:v>
                </c:pt>
                <c:pt idx="82">
                  <c:v>20120629</c:v>
                </c:pt>
                <c:pt idx="83">
                  <c:v>20121001</c:v>
                </c:pt>
                <c:pt idx="84">
                  <c:v>20121102</c:v>
                </c:pt>
              </c:numCache>
            </c:numRef>
          </c:cat>
          <c:val>
            <c:numRef>
              <c:f>List3!$B$2:$B$86</c:f>
              <c:numCache>
                <c:formatCode>General</c:formatCode>
                <c:ptCount val="85"/>
                <c:pt idx="0">
                  <c:v>11.3</c:v>
                </c:pt>
                <c:pt idx="1">
                  <c:v>11.5</c:v>
                </c:pt>
                <c:pt idx="2">
                  <c:v>11.6</c:v>
                </c:pt>
                <c:pt idx="3">
                  <c:v>11.8</c:v>
                </c:pt>
                <c:pt idx="4">
                  <c:v>12.4</c:v>
                </c:pt>
                <c:pt idx="5">
                  <c:v>39</c:v>
                </c:pt>
                <c:pt idx="6">
                  <c:v>29</c:v>
                </c:pt>
                <c:pt idx="7">
                  <c:v>25</c:v>
                </c:pt>
                <c:pt idx="8">
                  <c:v>22</c:v>
                </c:pt>
                <c:pt idx="9">
                  <c:v>20</c:v>
                </c:pt>
                <c:pt idx="10">
                  <c:v>18.5</c:v>
                </c:pt>
                <c:pt idx="11">
                  <c:v>18.2</c:v>
                </c:pt>
                <c:pt idx="12">
                  <c:v>17.899999999999999</c:v>
                </c:pt>
                <c:pt idx="13">
                  <c:v>17</c:v>
                </c:pt>
                <c:pt idx="14">
                  <c:v>16.5</c:v>
                </c:pt>
                <c:pt idx="15">
                  <c:v>16.2</c:v>
                </c:pt>
                <c:pt idx="16">
                  <c:v>16</c:v>
                </c:pt>
                <c:pt idx="17">
                  <c:v>15.7</c:v>
                </c:pt>
                <c:pt idx="18">
                  <c:v>15.4</c:v>
                </c:pt>
                <c:pt idx="19">
                  <c:v>15.2</c:v>
                </c:pt>
                <c:pt idx="20">
                  <c:v>14.9</c:v>
                </c:pt>
                <c:pt idx="21">
                  <c:v>14.7</c:v>
                </c:pt>
                <c:pt idx="22">
                  <c:v>14.5</c:v>
                </c:pt>
                <c:pt idx="23">
                  <c:v>14.8</c:v>
                </c:pt>
                <c:pt idx="24">
                  <c:v>18.5</c:v>
                </c:pt>
                <c:pt idx="25">
                  <c:v>18</c:v>
                </c:pt>
                <c:pt idx="26">
                  <c:v>17.5</c:v>
                </c:pt>
                <c:pt idx="27">
                  <c:v>16.75</c:v>
                </c:pt>
                <c:pt idx="28">
                  <c:v>15.5</c:v>
                </c:pt>
                <c:pt idx="29">
                  <c:v>15</c:v>
                </c:pt>
                <c:pt idx="30">
                  <c:v>14.75</c:v>
                </c:pt>
                <c:pt idx="31">
                  <c:v>15</c:v>
                </c:pt>
                <c:pt idx="32">
                  <c:v>14.5</c:v>
                </c:pt>
                <c:pt idx="33">
                  <c:v>14</c:v>
                </c:pt>
                <c:pt idx="34">
                  <c:v>13.5</c:v>
                </c:pt>
                <c:pt idx="35">
                  <c:v>12.5</c:v>
                </c:pt>
                <c:pt idx="36">
                  <c:v>11.5</c:v>
                </c:pt>
                <c:pt idx="37">
                  <c:v>10.5</c:v>
                </c:pt>
                <c:pt idx="38">
                  <c:v>9.5</c:v>
                </c:pt>
                <c:pt idx="39">
                  <c:v>8.75</c:v>
                </c:pt>
                <c:pt idx="40">
                  <c:v>8</c:v>
                </c:pt>
                <c:pt idx="41">
                  <c:v>7.5</c:v>
                </c:pt>
                <c:pt idx="42">
                  <c:v>7.2</c:v>
                </c:pt>
                <c:pt idx="43">
                  <c:v>6.9</c:v>
                </c:pt>
                <c:pt idx="44">
                  <c:v>6.5</c:v>
                </c:pt>
                <c:pt idx="45">
                  <c:v>6.25</c:v>
                </c:pt>
                <c:pt idx="46">
                  <c:v>6</c:v>
                </c:pt>
                <c:pt idx="47">
                  <c:v>5.75</c:v>
                </c:pt>
                <c:pt idx="48">
                  <c:v>5.5</c:v>
                </c:pt>
                <c:pt idx="49">
                  <c:v>5.25</c:v>
                </c:pt>
                <c:pt idx="50">
                  <c:v>5</c:v>
                </c:pt>
                <c:pt idx="51">
                  <c:v>5.25</c:v>
                </c:pt>
                <c:pt idx="52">
                  <c:v>4.75</c:v>
                </c:pt>
                <c:pt idx="53">
                  <c:v>4.5</c:v>
                </c:pt>
                <c:pt idx="54">
                  <c:v>4.25</c:v>
                </c:pt>
                <c:pt idx="55">
                  <c:v>3.75</c:v>
                </c:pt>
                <c:pt idx="56">
                  <c:v>3</c:v>
                </c:pt>
                <c:pt idx="57">
                  <c:v>2.75</c:v>
                </c:pt>
                <c:pt idx="58">
                  <c:v>2.5</c:v>
                </c:pt>
                <c:pt idx="59">
                  <c:v>2.25</c:v>
                </c:pt>
                <c:pt idx="60">
                  <c:v>2</c:v>
                </c:pt>
                <c:pt idx="61">
                  <c:v>2.25</c:v>
                </c:pt>
                <c:pt idx="62">
                  <c:v>2.5</c:v>
                </c:pt>
                <c:pt idx="63">
                  <c:v>2.25</c:v>
                </c:pt>
                <c:pt idx="64">
                  <c:v>2</c:v>
                </c:pt>
                <c:pt idx="65">
                  <c:v>1.75</c:v>
                </c:pt>
                <c:pt idx="66">
                  <c:v>2</c:v>
                </c:pt>
                <c:pt idx="67">
                  <c:v>2.25</c:v>
                </c:pt>
                <c:pt idx="68">
                  <c:v>2.5</c:v>
                </c:pt>
                <c:pt idx="69">
                  <c:v>2.75</c:v>
                </c:pt>
                <c:pt idx="70">
                  <c:v>3</c:v>
                </c:pt>
                <c:pt idx="71">
                  <c:v>3.25</c:v>
                </c:pt>
                <c:pt idx="72">
                  <c:v>3.5</c:v>
                </c:pt>
                <c:pt idx="73">
                  <c:v>3.75</c:v>
                </c:pt>
                <c:pt idx="74">
                  <c:v>3.5</c:v>
                </c:pt>
                <c:pt idx="75">
                  <c:v>2.75</c:v>
                </c:pt>
                <c:pt idx="76">
                  <c:v>2.25</c:v>
                </c:pt>
                <c:pt idx="77">
                  <c:v>1.75</c:v>
                </c:pt>
                <c:pt idx="78">
                  <c:v>1.5</c:v>
                </c:pt>
                <c:pt idx="79">
                  <c:v>1.25</c:v>
                </c:pt>
                <c:pt idx="80">
                  <c:v>1</c:v>
                </c:pt>
                <c:pt idx="81">
                  <c:v>0.75000000000000056</c:v>
                </c:pt>
                <c:pt idx="82">
                  <c:v>0.5</c:v>
                </c:pt>
                <c:pt idx="83">
                  <c:v>0.25</c:v>
                </c:pt>
                <c:pt idx="84">
                  <c:v>0.05</c:v>
                </c:pt>
              </c:numCache>
            </c:numRef>
          </c:val>
        </c:ser>
        <c:marker val="1"/>
        <c:axId val="47268608"/>
        <c:axId val="47270144"/>
      </c:lineChart>
      <c:catAx>
        <c:axId val="47268608"/>
        <c:scaling>
          <c:orientation val="minMax"/>
        </c:scaling>
        <c:axPos val="b"/>
        <c:numFmt formatCode="General" sourceLinked="1"/>
        <c:tickLblPos val="nextTo"/>
        <c:crossAx val="47270144"/>
        <c:crosses val="autoZero"/>
        <c:auto val="1"/>
        <c:lblAlgn val="ctr"/>
        <c:lblOffset val="100"/>
      </c:catAx>
      <c:valAx>
        <c:axId val="47270144"/>
        <c:scaling>
          <c:orientation val="minMax"/>
        </c:scaling>
        <c:axPos val="l"/>
        <c:majorGridlines/>
        <c:numFmt formatCode="General" sourceLinked="1"/>
        <c:tickLblPos val="nextTo"/>
        <c:crossAx val="47268608"/>
        <c:crosses val="autoZero"/>
        <c:crossBetween val="between"/>
      </c:valAx>
    </c:plotArea>
    <c:legend>
      <c:legendPos val="b"/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List2!$B$1</c:f>
              <c:strCache>
                <c:ptCount val="1"/>
                <c:pt idx="0">
                  <c:v>Lombardní sazba</c:v>
                </c:pt>
              </c:strCache>
            </c:strRef>
          </c:tx>
          <c:marker>
            <c:symbol val="none"/>
          </c:marker>
          <c:cat>
            <c:numRef>
              <c:f>List2!$A$2:$A$53</c:f>
              <c:numCache>
                <c:formatCode>General</c:formatCode>
                <c:ptCount val="52"/>
                <c:pt idx="0">
                  <c:v>19930101</c:v>
                </c:pt>
                <c:pt idx="1">
                  <c:v>19930809</c:v>
                </c:pt>
                <c:pt idx="2">
                  <c:v>19931217</c:v>
                </c:pt>
                <c:pt idx="3">
                  <c:v>19940408</c:v>
                </c:pt>
                <c:pt idx="4">
                  <c:v>19941024</c:v>
                </c:pt>
                <c:pt idx="5">
                  <c:v>19941202</c:v>
                </c:pt>
                <c:pt idx="6">
                  <c:v>19950626</c:v>
                </c:pt>
                <c:pt idx="7">
                  <c:v>19960621</c:v>
                </c:pt>
                <c:pt idx="8">
                  <c:v>19970516</c:v>
                </c:pt>
                <c:pt idx="9">
                  <c:v>19970627</c:v>
                </c:pt>
                <c:pt idx="10">
                  <c:v>19980123</c:v>
                </c:pt>
                <c:pt idx="11">
                  <c:v>19980814</c:v>
                </c:pt>
                <c:pt idx="12">
                  <c:v>19981027</c:v>
                </c:pt>
                <c:pt idx="13">
                  <c:v>19981223</c:v>
                </c:pt>
                <c:pt idx="14">
                  <c:v>19990312</c:v>
                </c:pt>
                <c:pt idx="15">
                  <c:v>19990903</c:v>
                </c:pt>
                <c:pt idx="16">
                  <c:v>19991027</c:v>
                </c:pt>
                <c:pt idx="17">
                  <c:v>20010223</c:v>
                </c:pt>
                <c:pt idx="18">
                  <c:v>20010727</c:v>
                </c:pt>
                <c:pt idx="19">
                  <c:v>20011130</c:v>
                </c:pt>
                <c:pt idx="20">
                  <c:v>20020122</c:v>
                </c:pt>
                <c:pt idx="21">
                  <c:v>20020201</c:v>
                </c:pt>
                <c:pt idx="22">
                  <c:v>20020426</c:v>
                </c:pt>
                <c:pt idx="23">
                  <c:v>20020726</c:v>
                </c:pt>
                <c:pt idx="24">
                  <c:v>20021101</c:v>
                </c:pt>
                <c:pt idx="25">
                  <c:v>20030131</c:v>
                </c:pt>
                <c:pt idx="26">
                  <c:v>20030626</c:v>
                </c:pt>
                <c:pt idx="27">
                  <c:v>20030801</c:v>
                </c:pt>
                <c:pt idx="28">
                  <c:v>20040625</c:v>
                </c:pt>
                <c:pt idx="29">
                  <c:v>20040827</c:v>
                </c:pt>
                <c:pt idx="30">
                  <c:v>20050128</c:v>
                </c:pt>
                <c:pt idx="31">
                  <c:v>20050401</c:v>
                </c:pt>
                <c:pt idx="32">
                  <c:v>20050429</c:v>
                </c:pt>
                <c:pt idx="33">
                  <c:v>20051031</c:v>
                </c:pt>
                <c:pt idx="34">
                  <c:v>20060728</c:v>
                </c:pt>
                <c:pt idx="35">
                  <c:v>20060929</c:v>
                </c:pt>
                <c:pt idx="36">
                  <c:v>20070601</c:v>
                </c:pt>
                <c:pt idx="37">
                  <c:v>20070727</c:v>
                </c:pt>
                <c:pt idx="38">
                  <c:v>20070831</c:v>
                </c:pt>
                <c:pt idx="39">
                  <c:v>20071130</c:v>
                </c:pt>
                <c:pt idx="40">
                  <c:v>20080208</c:v>
                </c:pt>
                <c:pt idx="41">
                  <c:v>20080808</c:v>
                </c:pt>
                <c:pt idx="42">
                  <c:v>20081107</c:v>
                </c:pt>
                <c:pt idx="43">
                  <c:v>20081218</c:v>
                </c:pt>
                <c:pt idx="44">
                  <c:v>20090206</c:v>
                </c:pt>
                <c:pt idx="45">
                  <c:v>20090511</c:v>
                </c:pt>
                <c:pt idx="46">
                  <c:v>20090807</c:v>
                </c:pt>
                <c:pt idx="47">
                  <c:v>20091217</c:v>
                </c:pt>
                <c:pt idx="48">
                  <c:v>20100507</c:v>
                </c:pt>
                <c:pt idx="49">
                  <c:v>20120629</c:v>
                </c:pt>
                <c:pt idx="50">
                  <c:v>20121001</c:v>
                </c:pt>
                <c:pt idx="51">
                  <c:v>20121102</c:v>
                </c:pt>
              </c:numCache>
            </c:numRef>
          </c:cat>
          <c:val>
            <c:numRef>
              <c:f>List2!$B$2:$B$53</c:f>
              <c:numCache>
                <c:formatCode>General</c:formatCode>
                <c:ptCount val="52"/>
                <c:pt idx="0">
                  <c:v>14</c:v>
                </c:pt>
                <c:pt idx="1">
                  <c:v>12.5</c:v>
                </c:pt>
                <c:pt idx="2">
                  <c:v>11.5</c:v>
                </c:pt>
                <c:pt idx="3">
                  <c:v>10.5</c:v>
                </c:pt>
                <c:pt idx="4">
                  <c:v>11</c:v>
                </c:pt>
                <c:pt idx="5">
                  <c:v>11.5</c:v>
                </c:pt>
                <c:pt idx="6">
                  <c:v>12.5</c:v>
                </c:pt>
                <c:pt idx="7">
                  <c:v>14</c:v>
                </c:pt>
                <c:pt idx="8">
                  <c:v>50</c:v>
                </c:pt>
                <c:pt idx="9">
                  <c:v>23</c:v>
                </c:pt>
                <c:pt idx="10">
                  <c:v>19</c:v>
                </c:pt>
                <c:pt idx="11">
                  <c:v>16</c:v>
                </c:pt>
                <c:pt idx="12">
                  <c:v>15</c:v>
                </c:pt>
                <c:pt idx="13">
                  <c:v>12.5</c:v>
                </c:pt>
                <c:pt idx="14">
                  <c:v>10</c:v>
                </c:pt>
                <c:pt idx="15">
                  <c:v>8</c:v>
                </c:pt>
                <c:pt idx="16">
                  <c:v>7.5</c:v>
                </c:pt>
                <c:pt idx="17">
                  <c:v>6</c:v>
                </c:pt>
                <c:pt idx="18">
                  <c:v>6.25</c:v>
                </c:pt>
                <c:pt idx="19">
                  <c:v>5.75</c:v>
                </c:pt>
                <c:pt idx="20">
                  <c:v>5.5</c:v>
                </c:pt>
                <c:pt idx="21">
                  <c:v>5.25</c:v>
                </c:pt>
                <c:pt idx="22">
                  <c:v>4.75</c:v>
                </c:pt>
                <c:pt idx="23">
                  <c:v>4</c:v>
                </c:pt>
                <c:pt idx="24">
                  <c:v>3.75</c:v>
                </c:pt>
                <c:pt idx="25">
                  <c:v>3.5</c:v>
                </c:pt>
                <c:pt idx="26">
                  <c:v>3.25</c:v>
                </c:pt>
                <c:pt idx="27">
                  <c:v>3</c:v>
                </c:pt>
                <c:pt idx="28">
                  <c:v>3.25</c:v>
                </c:pt>
                <c:pt idx="29">
                  <c:v>3.5</c:v>
                </c:pt>
                <c:pt idx="30">
                  <c:v>3.25</c:v>
                </c:pt>
                <c:pt idx="31">
                  <c:v>3</c:v>
                </c:pt>
                <c:pt idx="32">
                  <c:v>2.75</c:v>
                </c:pt>
                <c:pt idx="33">
                  <c:v>3</c:v>
                </c:pt>
                <c:pt idx="34">
                  <c:v>3.25</c:v>
                </c:pt>
                <c:pt idx="35">
                  <c:v>3.5</c:v>
                </c:pt>
                <c:pt idx="36">
                  <c:v>3.75</c:v>
                </c:pt>
                <c:pt idx="37">
                  <c:v>4</c:v>
                </c:pt>
                <c:pt idx="38">
                  <c:v>4.25</c:v>
                </c:pt>
                <c:pt idx="39">
                  <c:v>4.5</c:v>
                </c:pt>
                <c:pt idx="40">
                  <c:v>4.75</c:v>
                </c:pt>
                <c:pt idx="41">
                  <c:v>4.5</c:v>
                </c:pt>
                <c:pt idx="42">
                  <c:v>3.75</c:v>
                </c:pt>
                <c:pt idx="43">
                  <c:v>3.25</c:v>
                </c:pt>
                <c:pt idx="44">
                  <c:v>2.75</c:v>
                </c:pt>
                <c:pt idx="45">
                  <c:v>2.5</c:v>
                </c:pt>
                <c:pt idx="46">
                  <c:v>2.25</c:v>
                </c:pt>
                <c:pt idx="47">
                  <c:v>2</c:v>
                </c:pt>
                <c:pt idx="48">
                  <c:v>1.75</c:v>
                </c:pt>
                <c:pt idx="49">
                  <c:v>1.5</c:v>
                </c:pt>
                <c:pt idx="50">
                  <c:v>0.75000000000000056</c:v>
                </c:pt>
                <c:pt idx="51">
                  <c:v>0.25</c:v>
                </c:pt>
              </c:numCache>
            </c:numRef>
          </c:val>
        </c:ser>
        <c:marker val="1"/>
        <c:axId val="47822720"/>
        <c:axId val="47824256"/>
      </c:lineChart>
      <c:catAx>
        <c:axId val="47822720"/>
        <c:scaling>
          <c:orientation val="minMax"/>
        </c:scaling>
        <c:axPos val="b"/>
        <c:numFmt formatCode="General" sourceLinked="1"/>
        <c:tickLblPos val="nextTo"/>
        <c:crossAx val="47824256"/>
        <c:crosses val="autoZero"/>
        <c:auto val="1"/>
        <c:lblAlgn val="ctr"/>
        <c:lblOffset val="100"/>
      </c:catAx>
      <c:valAx>
        <c:axId val="47824256"/>
        <c:scaling>
          <c:orientation val="minMax"/>
          <c:max val="60"/>
        </c:scaling>
        <c:axPos val="l"/>
        <c:majorGridlines/>
        <c:numFmt formatCode="General" sourceLinked="1"/>
        <c:tickLblPos val="nextTo"/>
        <c:crossAx val="47822720"/>
        <c:crosses val="autoZero"/>
        <c:crossBetween val="between"/>
      </c:valAx>
    </c:plotArea>
    <c:legend>
      <c:legendPos val="b"/>
    </c:legend>
    <c:plotVisOnly val="1"/>
    <c:dispBlanksAs val="gap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F5478BD-6116-45E5-9572-F8518889148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58297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6DE66AD-3508-4D7D-A838-0B7547C02B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9556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0F39666E-A844-464D-AC05-582F6E1D3E90}" type="slidenum">
              <a:rPr lang="cs-CZ" sz="1200"/>
              <a:pPr eaLnBrk="1" hangingPunct="1"/>
              <a:t>1</a:t>
            </a:fld>
            <a:endParaRPr 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34043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64139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678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59676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22815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89607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1944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62143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9367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51350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52780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84256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564428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439508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21933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640980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46053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038557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70657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800760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4135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92417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218168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328545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013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667300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982988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422097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89870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851535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89369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7512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706735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00547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215907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0595091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2163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53064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420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2632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07592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45951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5" name="Picture 21" descr="text_TIT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pruh_TITL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 descr="logo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noProof="0" smtClean="0"/>
              <a:t>Klepnutím lze upravit styl </a:t>
            </a:r>
            <a:br>
              <a:rPr lang="cs-CZ" noProof="0" smtClean="0"/>
            </a:br>
            <a:r>
              <a:rPr lang="cs-CZ" noProof="0" smtClean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20ABCD8D-4C35-466F-937B-168F2246779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6429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2F2E6-ABEC-49AE-901D-7C12257BB9F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347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0B0B7-FCB4-4556-BE76-5E3753061B5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601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40E0C-9BB5-4077-AC61-6AAED4B5B3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6047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880AA-4AC8-47C0-A503-33CE5173D01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658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DE8A76-687C-422A-B89E-236E0717953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83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DFAD8-D90B-48F4-8F55-03128CD23AA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4062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64AF2-FDFC-4FCB-8A71-585B5B11B91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5226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DEF95-6CB9-4CF2-886D-6BBE4917B0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78609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0BBC0-1AA6-42B2-94FD-2425D887B2D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0751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D239B-1A0B-432B-9164-DF9F94E1B3F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972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3E634-EF05-43B4-B122-869E257E81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05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759E1-DEF0-4FA4-B69A-D38DC4D43CD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06024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7C0EF-C6FF-4D19-B032-DF94C1F698A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0980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F390F4-C2D9-424C-8083-5996513CD6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2079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11/14/2015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840E0C-9BB5-4077-AC61-6AAED4B5B3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11/14/2015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4880AA-4AC8-47C0-A503-33CE5173D0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11/14/2015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DE8A76-687C-422A-B89E-236E07179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11/14/2015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FAD8-D90B-48F4-8F55-03128CD23A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11/14/2015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4AF2-FDFC-4FCB-8A71-585B5B11B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11/14/2015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EDEF95-6CB9-4CF2-886D-6BBE4917B0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11/14/2015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BBC0-1AA6-42B2-94FD-2425D887B2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FD49-4850-4F69-B2C0-6DC45354937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94597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11/14/2015</a:t>
            </a:fld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6D239B-1A0B-432B-9164-DF9F94E1B3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11/14/2015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D759E1-DEF0-4FA4-B69A-D38DC4D43C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11/14/2015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C0EF-C6FF-4D19-B032-DF94C1F698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11/14/2015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0F4-C2D9-424C-8083-5996513CD6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E1DC4-FA12-420C-856D-4B402010C84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3025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4B4D6-9326-4AA3-8188-1F76B29FE50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567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6897F-832C-4AF1-B263-94F06F69E18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0561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2D7C5-4923-4023-B979-65C1A337958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5370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E8516-566E-40D2-8FEA-B17C56D995E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0995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BBE78-2325-4362-A557-BD24790BCFA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470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Verdana" pitchFamily="34" charset="0"/>
              </a:defRPr>
            </a:lvl1pPr>
          </a:lstStyle>
          <a:p>
            <a:fld id="{55C0ACEF-D0EF-4A43-8265-DC30B8AE5C8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1100" b="1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www.econ.muni.cz</a:t>
            </a:r>
          </a:p>
        </p:txBody>
      </p:sp>
      <p:pic>
        <p:nvPicPr>
          <p:cNvPr id="1032" name="Picture 13" descr="pruh+znak_ESF_13_gray4+bily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417513" y="25400"/>
            <a:ext cx="23399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5" descr="pruh+znak_ESF_13_gray4+bily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417513" y="6410325"/>
            <a:ext cx="23399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6" descr="text_zahlavi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4322763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Verdana" pitchFamily="34" charset="0"/>
              </a:defRPr>
            </a:lvl1pPr>
          </a:lstStyle>
          <a:p>
            <a:fld id="{B61AA54E-D5D8-4C52-90D5-407473E581B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05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13318" name="Picture 15" descr="text_TITL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8" descr="logoC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9" descr="pruh_TITL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  <a:ea typeface="ＭＳ Ｐゴシック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  <a:ea typeface="ＭＳ Ｐゴシック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  <a:ea typeface="ＭＳ Ｐゴシック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  <a:ea typeface="ＭＳ Ｐゴシック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ＭＳ Ｐゴシック" charset="0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  <a:ea typeface="ＭＳ Ｐゴシック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  <a:ea typeface="ＭＳ Ｐゴシック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11/14/2015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C0ACEF-D0EF-4A43-8265-DC30B8AE5C8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5" name="Picture 15" descr="text_TITL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8" descr="logoC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9" descr="pruh_TITL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cs/verejnost/pro_media/tiskove_zpravy_cnb/2015/20150415_co_je_pribor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ribor-rates.eu/euribor-rate-9-months.asp" TargetMode="External"/><Relationship Id="rId3" Type="http://schemas.openxmlformats.org/officeDocument/2006/relationships/hyperlink" Target="http://www.euribor-rates.eu/euribor-rate-2-weeks.asp" TargetMode="External"/><Relationship Id="rId7" Type="http://schemas.openxmlformats.org/officeDocument/2006/relationships/hyperlink" Target="http://www.euribor-rates.eu/euribor-rate-6-months.asp" TargetMode="External"/><Relationship Id="rId2" Type="http://schemas.openxmlformats.org/officeDocument/2006/relationships/hyperlink" Target="http://www.euribor-rates.eu/euribor-rate-1-week.asp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euribor-rates.eu/euribor-rate-3-months.asp" TargetMode="External"/><Relationship Id="rId5" Type="http://schemas.openxmlformats.org/officeDocument/2006/relationships/hyperlink" Target="http://www.euribor-rates.eu/euribor-rate-2-months.asp" TargetMode="External"/><Relationship Id="rId4" Type="http://schemas.openxmlformats.org/officeDocument/2006/relationships/hyperlink" Target="http://www.euribor-rates.eu/euribor-rate-1-month.asp" TargetMode="External"/><Relationship Id="rId9" Type="http://schemas.openxmlformats.org/officeDocument/2006/relationships/hyperlink" Target="http://www.euribor-rates.eu/euribor-rate-12-months.asp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1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3068960"/>
            <a:ext cx="7056784" cy="1384920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BKF_CZAF </a:t>
            </a:r>
            <a:b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CVIČENÍ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ZE ZÁKLADŮ FINANCÍ</a:t>
            </a:r>
            <a:r>
              <a:rPr lang="cs-CZ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/>
            </a:r>
            <a:br>
              <a:rPr lang="cs-CZ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</a:br>
            <a:r>
              <a:rPr lang="cs-CZ" sz="600" b="1" dirty="0">
                <a:ea typeface="ＭＳ Ｐゴシック" charset="-128"/>
              </a:rPr>
              <a:t/>
            </a:r>
            <a:br>
              <a:rPr lang="cs-CZ" sz="600" b="1" dirty="0">
                <a:ea typeface="ＭＳ Ｐゴシック" charset="-128"/>
              </a:rPr>
            </a:br>
            <a:r>
              <a:rPr lang="cs-CZ" sz="3100" b="1" dirty="0" smtClean="0">
                <a:ea typeface="ＭＳ Ｐゴシック" charset="-128"/>
              </a:rPr>
              <a:t/>
            </a:r>
            <a:br>
              <a:rPr lang="cs-CZ" sz="3100" b="1" dirty="0" smtClean="0">
                <a:ea typeface="ＭＳ Ｐゴシック" charset="-128"/>
              </a:rPr>
            </a:br>
            <a:r>
              <a:rPr lang="cs-CZ" dirty="0" smtClean="0">
                <a:ea typeface="ＭＳ Ｐゴシック" charset="-128"/>
              </a:rPr>
              <a:t>První tutoriál</a:t>
            </a:r>
            <a:br>
              <a:rPr lang="cs-CZ" dirty="0" smtClean="0">
                <a:ea typeface="ＭＳ Ｐゴシック" charset="-128"/>
              </a:rPr>
            </a:br>
            <a:r>
              <a:rPr lang="cs-CZ" dirty="0" smtClean="0">
                <a:ea typeface="ＭＳ Ｐゴシック" charset="-128"/>
              </a:rPr>
              <a:t>13. 11. 2015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4941168"/>
            <a:ext cx="6172200" cy="1371600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cs-CZ" sz="2000" b="1" dirty="0" smtClean="0">
                <a:ea typeface="ＭＳ Ｐゴシック" charset="-128"/>
              </a:rPr>
              <a:t>Tomáš </a:t>
            </a:r>
            <a:r>
              <a:rPr lang="cs-CZ" sz="2000" b="1" dirty="0" err="1" smtClean="0">
                <a:ea typeface="ＭＳ Ｐゴシック" charset="-128"/>
              </a:rPr>
              <a:t>Urbanovský</a:t>
            </a:r>
            <a:r>
              <a:rPr lang="cs-CZ" sz="2000" b="1" dirty="0" smtClean="0">
                <a:ea typeface="ＭＳ Ｐゴシック" charset="-128"/>
              </a:rPr>
              <a:t> 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cs-CZ" sz="2000" b="1" dirty="0" smtClean="0">
                <a:ea typeface="ＭＳ Ｐゴシック" charset="-128"/>
              </a:rPr>
              <a:t>Katedra financí – kancelář č. 402 (4. patro)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cs-CZ" sz="2000" b="1" dirty="0" smtClean="0">
                <a:ea typeface="ＭＳ Ｐゴシック" charset="-128"/>
              </a:rPr>
              <a:t>322829@mail.</a:t>
            </a:r>
            <a:r>
              <a:rPr lang="cs-CZ" sz="2000" b="1" dirty="0" err="1" smtClean="0">
                <a:ea typeface="ＭＳ Ｐゴシック" charset="-128"/>
              </a:rPr>
              <a:t>muni.cz</a:t>
            </a:r>
            <a:endParaRPr lang="cs-CZ" sz="2000" dirty="0" smtClean="0">
              <a:ea typeface="ＭＳ Ｐゴシック" charset="-128"/>
            </a:endParaRPr>
          </a:p>
        </p:txBody>
      </p:sp>
      <p:sp>
        <p:nvSpPr>
          <p:cNvPr id="27649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6978E7E-BB45-454A-B3BB-78C76F516872}" type="slidenum">
              <a:rPr lang="cs-CZ" sz="1000">
                <a:solidFill>
                  <a:srgbClr val="7D1E1E"/>
                </a:solidFill>
                <a:latin typeface="Verdana" pitchFamily="34" charset="0"/>
              </a:rPr>
              <a:pPr eaLnBrk="1" hangingPunct="1"/>
              <a:t>1</a:t>
            </a:fld>
            <a:endParaRPr lang="cs-CZ" sz="1000" dirty="0">
              <a:solidFill>
                <a:srgbClr val="7D1E1E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467600" cy="638944"/>
          </a:xfrm>
        </p:spPr>
        <p:txBody>
          <a:bodyPr/>
          <a:lstStyle/>
          <a:p>
            <a:r>
              <a:rPr lang="cs-CZ" sz="2800" b="1" dirty="0" smtClean="0"/>
              <a:t>Lombardní sazba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931224" cy="515719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cs-CZ" altLang="cs-CZ" sz="2600" dirty="0"/>
              <a:t>Úvěr centrální banky bankám, které mají závažnější problém s likviditou</a:t>
            </a:r>
          </a:p>
          <a:p>
            <a:pPr algn="just">
              <a:lnSpc>
                <a:spcPct val="90000"/>
              </a:lnSpc>
            </a:pPr>
            <a:r>
              <a:rPr lang="cs-CZ" altLang="cs-CZ" sz="2600" dirty="0"/>
              <a:t>Banky nemají možnost získat diskontní úvěr</a:t>
            </a:r>
          </a:p>
          <a:p>
            <a:pPr algn="just">
              <a:lnSpc>
                <a:spcPct val="90000"/>
              </a:lnSpc>
            </a:pPr>
            <a:r>
              <a:rPr lang="cs-CZ" altLang="cs-CZ" sz="2600" dirty="0"/>
              <a:t>Poskytován proti zástavě směnek (i jiných CP) s lhůtou splatnosti 30, 90dní.</a:t>
            </a:r>
          </a:p>
          <a:p>
            <a:pPr algn="just">
              <a:lnSpc>
                <a:spcPct val="90000"/>
              </a:lnSpc>
            </a:pPr>
            <a:r>
              <a:rPr lang="cs-CZ" altLang="cs-CZ" sz="2600" dirty="0"/>
              <a:t>Minimální objem lombardního </a:t>
            </a:r>
            <a:r>
              <a:rPr lang="cs-CZ" altLang="cs-CZ" sz="2600" dirty="0" smtClean="0"/>
              <a:t>úvěru je 10 mil. Kč</a:t>
            </a:r>
            <a:endParaRPr lang="cs-CZ" altLang="cs-CZ" sz="2600" dirty="0"/>
          </a:p>
          <a:p>
            <a:pPr algn="just">
              <a:lnSpc>
                <a:spcPct val="90000"/>
              </a:lnSpc>
            </a:pPr>
            <a:r>
              <a:rPr lang="cs-CZ" altLang="cs-CZ" sz="2600" dirty="0"/>
              <a:t>V ČR trvalý přebytek likvidity, lombardní úvěr </a:t>
            </a:r>
            <a:r>
              <a:rPr lang="cs-CZ" altLang="cs-CZ" sz="2600" dirty="0" smtClean="0"/>
              <a:t>poskytován (a bankami využíván) </a:t>
            </a:r>
            <a:r>
              <a:rPr lang="cs-CZ" altLang="cs-CZ" sz="2600" dirty="0"/>
              <a:t>minimálně.</a:t>
            </a:r>
          </a:p>
          <a:p>
            <a:pPr algn="just"/>
            <a:r>
              <a:rPr lang="cs-CZ" sz="2600" dirty="0" smtClean="0"/>
              <a:t>Představuje </a:t>
            </a:r>
            <a:r>
              <a:rPr lang="cs-CZ" sz="2600" dirty="0"/>
              <a:t>horní mez pro pohyb krátkodobých úrokových sazeb na peněžním trhu.</a:t>
            </a:r>
          </a:p>
          <a:p>
            <a:pPr algn="just"/>
            <a:endParaRPr lang="cs-CZ" sz="2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19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02857770"/>
              </p:ext>
            </p:extLst>
          </p:nvPr>
        </p:nvGraphicFramePr>
        <p:xfrm>
          <a:off x="345182" y="1268760"/>
          <a:ext cx="825926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518422" y="41671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Vývoj diskontní sazby (v %)</a:t>
            </a:r>
            <a:endParaRPr lang="cs-CZ" sz="28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699792" y="5877272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 smtClean="0"/>
              <a:t>Zdroj: Česká národní banka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xmlns="" val="367085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BBC0-1AA6-42B2-94FD-2425D887B2DB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547664" y="45518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Vývoj 2T </a:t>
            </a:r>
            <a:r>
              <a:rPr lang="cs-CZ" sz="2800" b="1" dirty="0" err="1" smtClean="0"/>
              <a:t>repo</a:t>
            </a:r>
            <a:r>
              <a:rPr lang="cs-CZ" sz="2800" b="1" dirty="0" smtClean="0"/>
              <a:t> sazby (v %)</a:t>
            </a:r>
            <a:endParaRPr lang="cs-CZ" sz="2800" b="1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67636042"/>
              </p:ext>
            </p:extLst>
          </p:nvPr>
        </p:nvGraphicFramePr>
        <p:xfrm>
          <a:off x="395536" y="1340768"/>
          <a:ext cx="82809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699792" y="5877272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 smtClean="0"/>
              <a:t>Zdroj: Česká národní banka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xmlns="" val="2436417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BBC0-1AA6-42B2-94FD-2425D887B2DB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547664" y="45518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Vývoj lombardní sazby (v %)</a:t>
            </a:r>
            <a:endParaRPr lang="cs-CZ" sz="2800" b="1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86541309"/>
              </p:ext>
            </p:extLst>
          </p:nvPr>
        </p:nvGraphicFramePr>
        <p:xfrm>
          <a:off x="287524" y="1196752"/>
          <a:ext cx="831692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699792" y="5877272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 smtClean="0"/>
              <a:t>Zdroj: Česká národní banka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xmlns="" val="2421402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Mezibankovní úrokové sazby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385248" cy="4485112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Úrokové sazby jsou sjednávány individuálně mezi jednotlivými </a:t>
            </a:r>
            <a:r>
              <a:rPr lang="cs-CZ" dirty="0" smtClean="0"/>
              <a:t>komerčními bankami</a:t>
            </a:r>
            <a:r>
              <a:rPr lang="cs-CZ" dirty="0"/>
              <a:t>. </a:t>
            </a:r>
          </a:p>
          <a:p>
            <a:pPr algn="just">
              <a:spcAft>
                <a:spcPts val="1200"/>
              </a:spcAft>
            </a:pPr>
            <a:r>
              <a:rPr lang="cs-CZ" dirty="0"/>
              <a:t>Referenční banky kotují sazby </a:t>
            </a:r>
            <a:r>
              <a:rPr lang="cs-CZ" b="1" dirty="0"/>
              <a:t>„</a:t>
            </a:r>
            <a:r>
              <a:rPr lang="cs-CZ" b="1" dirty="0" err="1"/>
              <a:t>bid</a:t>
            </a:r>
            <a:r>
              <a:rPr lang="cs-CZ" b="1" dirty="0"/>
              <a:t>“ </a:t>
            </a:r>
            <a:r>
              <a:rPr lang="cs-CZ" dirty="0"/>
              <a:t>a </a:t>
            </a:r>
            <a:r>
              <a:rPr lang="cs-CZ" b="1" dirty="0"/>
              <a:t>„</a:t>
            </a:r>
            <a:r>
              <a:rPr lang="cs-CZ" b="1" dirty="0" err="1"/>
              <a:t>offer</a:t>
            </a:r>
            <a:r>
              <a:rPr lang="cs-CZ" b="1" dirty="0"/>
              <a:t>“ </a:t>
            </a:r>
            <a:r>
              <a:rPr lang="cs-CZ" dirty="0"/>
              <a:t>– </a:t>
            </a:r>
            <a:r>
              <a:rPr lang="cs-CZ" dirty="0" smtClean="0"/>
              <a:t>jejich </a:t>
            </a:r>
            <a:r>
              <a:rPr lang="cs-CZ" dirty="0"/>
              <a:t>vývoj ovlivňuje v konečném důsledku do jisté míry vývoj sazeb klientských (depozit, úvěrů).</a:t>
            </a:r>
          </a:p>
          <a:p>
            <a:pPr algn="just"/>
            <a:r>
              <a:rPr lang="cs-CZ" b="1" dirty="0"/>
              <a:t>Sazba „</a:t>
            </a:r>
            <a:r>
              <a:rPr lang="cs-CZ" b="1" dirty="0" err="1"/>
              <a:t>bid</a:t>
            </a:r>
            <a:r>
              <a:rPr lang="cs-CZ" b="1" dirty="0"/>
              <a:t>“ </a:t>
            </a:r>
            <a:r>
              <a:rPr lang="cs-CZ" dirty="0"/>
              <a:t>– referenční banky jsou za ni ochotny přijímat od jiných referenčních bank mezibankovní depozita.</a:t>
            </a:r>
          </a:p>
          <a:p>
            <a:pPr algn="just"/>
            <a:r>
              <a:rPr lang="cs-CZ" b="1" dirty="0"/>
              <a:t>Sazba „</a:t>
            </a:r>
            <a:r>
              <a:rPr lang="cs-CZ" b="1" dirty="0" err="1"/>
              <a:t>offer</a:t>
            </a:r>
            <a:r>
              <a:rPr lang="cs-CZ" b="1" dirty="0"/>
              <a:t>“ </a:t>
            </a:r>
            <a:r>
              <a:rPr lang="cs-CZ" dirty="0"/>
              <a:t>– referenční banky jsou za ni ochotny prodat mezibankovní depozitum.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981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566936"/>
          </a:xfrm>
        </p:spPr>
        <p:txBody>
          <a:bodyPr/>
          <a:lstStyle/>
          <a:p>
            <a:r>
              <a:rPr lang="cs-CZ" sz="2800" b="1" dirty="0" smtClean="0"/>
              <a:t>Mezibankovní úrokové sazby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848872" cy="5277200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 smtClean="0"/>
              <a:t>PRIBOR </a:t>
            </a:r>
            <a:r>
              <a:rPr lang="cs-CZ" sz="2000" b="1" dirty="0"/>
              <a:t>– Prague Interbank </a:t>
            </a:r>
            <a:r>
              <a:rPr lang="cs-CZ" sz="2000" b="1" dirty="0" err="1"/>
              <a:t>Offered</a:t>
            </a:r>
            <a:r>
              <a:rPr lang="cs-CZ" sz="2000" b="1" dirty="0"/>
              <a:t> </a:t>
            </a:r>
            <a:r>
              <a:rPr lang="cs-CZ" sz="2000" b="1" dirty="0" err="1" smtClean="0"/>
              <a:t>Rate</a:t>
            </a:r>
            <a:endParaRPr lang="cs-CZ" sz="2000" b="1" dirty="0" smtClean="0"/>
          </a:p>
          <a:p>
            <a:pPr lvl="1" algn="just"/>
            <a:r>
              <a:rPr lang="cs-CZ" sz="2000" dirty="0"/>
              <a:t>průměrná sazba, za kterou si </a:t>
            </a:r>
            <a:r>
              <a:rPr lang="cs-CZ" sz="2000" dirty="0" smtClean="0"/>
              <a:t>banky</a:t>
            </a:r>
            <a:r>
              <a:rPr lang="cs-CZ" sz="2000" dirty="0"/>
              <a:t> navzájem jsou ochotny půjčit na českém mezibankovním trhu peníze (likviditu</a:t>
            </a:r>
            <a:r>
              <a:rPr lang="cs-CZ" sz="2000" dirty="0" smtClean="0"/>
              <a:t>)</a:t>
            </a:r>
          </a:p>
          <a:p>
            <a:pPr lvl="1" algn="just"/>
            <a:r>
              <a:rPr lang="cs-CZ" sz="2000" dirty="0"/>
              <a:t>PRIBOR se používá často jako </a:t>
            </a:r>
            <a:r>
              <a:rPr lang="cs-CZ" sz="2000" dirty="0" smtClean="0"/>
              <a:t>referenční sazba, </a:t>
            </a:r>
            <a:r>
              <a:rPr lang="cs-CZ" sz="2000" dirty="0"/>
              <a:t>tj. úrokové sazby </a:t>
            </a:r>
            <a:r>
              <a:rPr lang="cs-CZ" sz="2000" dirty="0" smtClean="0"/>
              <a:t>u </a:t>
            </a:r>
            <a:r>
              <a:rPr lang="cs-CZ" sz="2000" dirty="0"/>
              <a:t>některých </a:t>
            </a:r>
            <a:r>
              <a:rPr lang="cs-CZ" sz="2000" dirty="0" smtClean="0"/>
              <a:t>úvěrů komerčních bank</a:t>
            </a:r>
            <a:r>
              <a:rPr lang="cs-CZ" sz="2000" dirty="0"/>
              <a:t> jsou buď úplně, a nebo z části na sazbu PRIBOR vázané a odvíjí se od ní </a:t>
            </a:r>
            <a:endParaRPr lang="cs-CZ" sz="2000" dirty="0" smtClean="0"/>
          </a:p>
          <a:p>
            <a:pPr lvl="1" algn="just"/>
            <a:r>
              <a:rPr lang="cs-CZ" sz="2000" b="1" dirty="0" smtClean="0">
                <a:hlinkClick r:id="rId3"/>
              </a:rPr>
              <a:t>http://www.</a:t>
            </a:r>
            <a:r>
              <a:rPr lang="cs-CZ" sz="2000" b="1" dirty="0" err="1" smtClean="0">
                <a:hlinkClick r:id="rId3"/>
              </a:rPr>
              <a:t>cnb.cz</a:t>
            </a:r>
            <a:r>
              <a:rPr lang="cs-CZ" sz="2000" b="1" dirty="0" smtClean="0">
                <a:hlinkClick r:id="rId3"/>
              </a:rPr>
              <a:t>/</a:t>
            </a:r>
            <a:r>
              <a:rPr lang="cs-CZ" sz="2000" b="1" dirty="0" err="1" smtClean="0">
                <a:hlinkClick r:id="rId3"/>
              </a:rPr>
              <a:t>cs</a:t>
            </a:r>
            <a:r>
              <a:rPr lang="cs-CZ" sz="2000" b="1" dirty="0" smtClean="0">
                <a:hlinkClick r:id="rId3"/>
              </a:rPr>
              <a:t>/</a:t>
            </a:r>
            <a:r>
              <a:rPr lang="cs-CZ" sz="2000" b="1" dirty="0" err="1" smtClean="0">
                <a:hlinkClick r:id="rId3"/>
              </a:rPr>
              <a:t>verejnost</a:t>
            </a:r>
            <a:r>
              <a:rPr lang="cs-CZ" sz="2000" b="1" dirty="0" smtClean="0">
                <a:hlinkClick r:id="rId3"/>
              </a:rPr>
              <a:t>/pro_media/</a:t>
            </a:r>
            <a:r>
              <a:rPr lang="cs-CZ" sz="2000" b="1" dirty="0" err="1" smtClean="0">
                <a:hlinkClick r:id="rId3"/>
              </a:rPr>
              <a:t>tiskove</a:t>
            </a:r>
            <a:r>
              <a:rPr lang="cs-CZ" sz="2000" b="1" dirty="0" smtClean="0">
                <a:hlinkClick r:id="rId3"/>
              </a:rPr>
              <a:t>_</a:t>
            </a:r>
            <a:r>
              <a:rPr lang="cs-CZ" sz="2000" b="1" dirty="0" err="1" smtClean="0">
                <a:hlinkClick r:id="rId3"/>
              </a:rPr>
              <a:t>zpravy</a:t>
            </a:r>
            <a:r>
              <a:rPr lang="cs-CZ" sz="2000" b="1" dirty="0" smtClean="0">
                <a:hlinkClick r:id="rId3"/>
              </a:rPr>
              <a:t>_</a:t>
            </a:r>
            <a:r>
              <a:rPr lang="cs-CZ" sz="2000" b="1" dirty="0" err="1" smtClean="0">
                <a:hlinkClick r:id="rId3"/>
              </a:rPr>
              <a:t>cnb</a:t>
            </a:r>
            <a:r>
              <a:rPr lang="cs-CZ" sz="2000" b="1" dirty="0" smtClean="0">
                <a:hlinkClick r:id="rId3"/>
              </a:rPr>
              <a:t>/2015/20150415_co_je_</a:t>
            </a:r>
            <a:r>
              <a:rPr lang="cs-CZ" sz="2000" b="1" dirty="0" err="1" smtClean="0">
                <a:hlinkClick r:id="rId3"/>
              </a:rPr>
              <a:t>pribor.html</a:t>
            </a:r>
            <a:endParaRPr lang="cs-CZ" sz="2000" b="1" dirty="0" smtClean="0"/>
          </a:p>
          <a:p>
            <a:pPr lvl="1" algn="just"/>
            <a:endParaRPr lang="cs-CZ" sz="2000" b="1" dirty="0" smtClean="0"/>
          </a:p>
          <a:p>
            <a:pPr algn="just"/>
            <a:r>
              <a:rPr lang="cs-CZ" sz="2000" b="1" dirty="0" smtClean="0"/>
              <a:t>PRIBID </a:t>
            </a:r>
            <a:r>
              <a:rPr lang="cs-CZ" sz="2000" b="1" dirty="0"/>
              <a:t>– Prague Interbank </a:t>
            </a:r>
            <a:r>
              <a:rPr lang="cs-CZ" sz="2000" b="1" dirty="0" err="1"/>
              <a:t>Bid</a:t>
            </a:r>
            <a:r>
              <a:rPr lang="cs-CZ" sz="2000" b="1" dirty="0"/>
              <a:t> </a:t>
            </a:r>
            <a:r>
              <a:rPr lang="cs-CZ" sz="2000" b="1" dirty="0" err="1"/>
              <a:t>Rate</a:t>
            </a:r>
            <a:r>
              <a:rPr lang="cs-CZ" sz="2000" b="1" dirty="0"/>
              <a:t> </a:t>
            </a:r>
          </a:p>
          <a:p>
            <a:pPr lvl="1" algn="just"/>
            <a:r>
              <a:rPr lang="cs-CZ" sz="2000" dirty="0"/>
              <a:t>průměrná </a:t>
            </a:r>
            <a:r>
              <a:rPr lang="cs-CZ" sz="2000" dirty="0" smtClean="0"/>
              <a:t>úroková sazba, </a:t>
            </a:r>
            <a:r>
              <a:rPr lang="cs-CZ" sz="2000" dirty="0"/>
              <a:t>za kterou jsou si banky ochotny vypůjčit </a:t>
            </a:r>
            <a:r>
              <a:rPr lang="cs-CZ" sz="2000" dirty="0" smtClean="0"/>
              <a:t>depozita/peníze</a:t>
            </a:r>
            <a:r>
              <a:rPr lang="cs-CZ" sz="2000" dirty="0"/>
              <a:t> od ostatních bank.</a:t>
            </a:r>
          </a:p>
          <a:p>
            <a:pPr lvl="1" algn="just"/>
            <a:r>
              <a:rPr lang="cs-CZ" sz="2000" dirty="0"/>
              <a:t>Jedná se o přímý protiklad úvěrové sazby </a:t>
            </a:r>
            <a:r>
              <a:rPr lang="cs-CZ" sz="2000" dirty="0" smtClean="0"/>
              <a:t>PRIBOR</a:t>
            </a:r>
          </a:p>
          <a:p>
            <a:pPr lvl="1" algn="just"/>
            <a:r>
              <a:rPr lang="cs-CZ" sz="2000" dirty="0" smtClean="0"/>
              <a:t>Sazba </a:t>
            </a:r>
            <a:r>
              <a:rPr lang="cs-CZ" sz="2000" dirty="0"/>
              <a:t>PRIBID je vždy nižší než PRIBOR, protože maximalizace rozdílu mezi oběma je důležitá pro banky, jelikož je částí </a:t>
            </a:r>
            <a:r>
              <a:rPr lang="cs-CZ" sz="2000" dirty="0" smtClean="0"/>
              <a:t>jejich zisku</a:t>
            </a:r>
            <a:r>
              <a:rPr lang="cs-CZ" sz="2000" dirty="0"/>
              <a:t> </a:t>
            </a:r>
          </a:p>
          <a:p>
            <a:pPr marL="365760" lvl="1" indent="0" algn="just">
              <a:buNone/>
            </a:pPr>
            <a:endParaRPr lang="cs-CZ" sz="2000" dirty="0" smtClean="0"/>
          </a:p>
          <a:p>
            <a:pPr algn="just"/>
            <a:r>
              <a:rPr lang="cs-CZ" sz="2000" b="1" dirty="0" smtClean="0"/>
              <a:t>LIBID, LIBOR</a:t>
            </a:r>
          </a:p>
          <a:p>
            <a:pPr algn="just"/>
            <a:r>
              <a:rPr lang="cs-CZ" sz="2000" b="1" dirty="0" smtClean="0"/>
              <a:t>EURIBID, EURIBOR</a:t>
            </a:r>
            <a:endParaRPr lang="cs-CZ" sz="20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750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11480711"/>
              </p:ext>
            </p:extLst>
          </p:nvPr>
        </p:nvGraphicFramePr>
        <p:xfrm>
          <a:off x="1691680" y="1844824"/>
          <a:ext cx="6096000" cy="3695700"/>
        </p:xfrm>
        <a:graphic>
          <a:graphicData uri="http://schemas.openxmlformats.org/drawingml/2006/table">
            <a:tbl>
              <a:tblPr/>
              <a:tblGrid>
                <a:gridCol w="2032000"/>
                <a:gridCol w="2045072"/>
                <a:gridCol w="201892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Termín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PRIBID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PRIBOR</a:t>
                      </a:r>
                      <a:endParaRPr lang="cs-CZ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1 den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0,01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0,13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7 dní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0,02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0,14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14 dní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0,03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0,15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1 měsíc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0,03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0,20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2 měsíce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0,03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0,23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3 měsíce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0,03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0,29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6 měsíců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0,37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9 měsíců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0,07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0,42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1 rok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0,10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0,46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4880AA-4AC8-47C0-A503-33CE5173D01D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27584" y="808294"/>
            <a:ext cx="7560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PRIBOR a PRIBID k 12.11. 2015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4880AA-4AC8-47C0-A503-33CE5173D01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pic>
        <p:nvPicPr>
          <p:cNvPr id="49154" name="Picture 2" descr="C:\Users\387462\Desktop\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934511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45123" y="464070"/>
            <a:ext cx="7560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LIBOR a LIBID k 12.11. 2015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7943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55615884"/>
              </p:ext>
            </p:extLst>
          </p:nvPr>
        </p:nvGraphicFramePr>
        <p:xfrm>
          <a:off x="2555776" y="1844824"/>
          <a:ext cx="5256584" cy="3456387"/>
        </p:xfrm>
        <a:graphic>
          <a:graphicData uri="http://schemas.openxmlformats.org/drawingml/2006/table">
            <a:tbl>
              <a:tblPr/>
              <a:tblGrid>
                <a:gridCol w="2389356"/>
                <a:gridCol w="1433614"/>
                <a:gridCol w="1433614"/>
              </a:tblGrid>
              <a:tr h="384043">
                <a:tc>
                  <a:txBody>
                    <a:bodyPr/>
                    <a:lstStyle/>
                    <a:p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rgbClr val="FF0000"/>
                          </a:solidFill>
                          <a:effectLst/>
                          <a:hlinkClick r:id="rId2"/>
                        </a:rPr>
                        <a:t>Euribor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FF0000"/>
                          </a:solidFill>
                          <a:effectLst/>
                        </a:rPr>
                        <a:t>Euribid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smtClean="0">
                          <a:effectLst/>
                          <a:hlinkClick r:id="rId2"/>
                        </a:rPr>
                        <a:t>1 </a:t>
                      </a:r>
                      <a:r>
                        <a:rPr lang="cs-CZ" dirty="0" err="1">
                          <a:effectLst/>
                          <a:hlinkClick r:id="rId2"/>
                        </a:rPr>
                        <a:t>week</a:t>
                      </a:r>
                      <a:r>
                        <a:rPr lang="cs-CZ" dirty="0">
                          <a:effectLst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-0.154%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-0,279</a:t>
                      </a:r>
                      <a:r>
                        <a:rPr lang="cs-CZ" dirty="0" smtClean="0">
                          <a:effectLst/>
                        </a:rPr>
                        <a:t>% 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smtClean="0">
                          <a:effectLst/>
                          <a:hlinkClick r:id="rId3"/>
                        </a:rPr>
                        <a:t>2 </a:t>
                      </a:r>
                      <a:r>
                        <a:rPr lang="cs-CZ" dirty="0" err="1">
                          <a:effectLst/>
                          <a:hlinkClick r:id="rId3"/>
                        </a:rPr>
                        <a:t>weeks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-0.152%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-</a:t>
                      </a:r>
                      <a:r>
                        <a:rPr lang="cs-CZ" dirty="0" smtClean="0">
                          <a:effectLst/>
                        </a:rPr>
                        <a:t>0.</a:t>
                      </a:r>
                      <a:r>
                        <a:rPr lang="en-US" dirty="0" smtClean="0">
                          <a:effectLst/>
                        </a:rPr>
                        <a:t>277</a:t>
                      </a:r>
                      <a:r>
                        <a:rPr lang="cs-CZ" dirty="0" smtClean="0">
                          <a:effectLst/>
                        </a:rPr>
                        <a:t>% 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smtClean="0">
                          <a:effectLst/>
                          <a:hlinkClick r:id="rId4"/>
                        </a:rPr>
                        <a:t>1 </a:t>
                      </a:r>
                      <a:r>
                        <a:rPr lang="cs-CZ" dirty="0" err="1">
                          <a:effectLst/>
                          <a:hlinkClick r:id="rId4"/>
                        </a:rPr>
                        <a:t>month</a:t>
                      </a:r>
                      <a:r>
                        <a:rPr lang="cs-CZ" dirty="0">
                          <a:effectLst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-0.132%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-0,257</a:t>
                      </a:r>
                      <a:r>
                        <a:rPr lang="cs-CZ" dirty="0" smtClean="0">
                          <a:effectLst/>
                        </a:rPr>
                        <a:t>% 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smtClean="0">
                          <a:effectLst/>
                          <a:hlinkClick r:id="rId5"/>
                        </a:rPr>
                        <a:t>2 </a:t>
                      </a:r>
                      <a:r>
                        <a:rPr lang="cs-CZ" dirty="0" err="1">
                          <a:effectLst/>
                          <a:hlinkClick r:id="rId5"/>
                        </a:rPr>
                        <a:t>months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-0.099%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smtClean="0">
                          <a:effectLst/>
                          <a:hlinkClick r:id="rId6"/>
                        </a:rPr>
                        <a:t>3 </a:t>
                      </a:r>
                      <a:r>
                        <a:rPr lang="cs-CZ" dirty="0" err="1">
                          <a:effectLst/>
                          <a:hlinkClick r:id="rId6"/>
                        </a:rPr>
                        <a:t>months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-0.079%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-</a:t>
                      </a:r>
                      <a:r>
                        <a:rPr lang="cs-CZ" dirty="0" smtClean="0">
                          <a:effectLst/>
                        </a:rPr>
                        <a:t>0.</a:t>
                      </a:r>
                      <a:r>
                        <a:rPr lang="en-US" dirty="0" smtClean="0">
                          <a:effectLst/>
                        </a:rPr>
                        <a:t>204</a:t>
                      </a:r>
                      <a:r>
                        <a:rPr lang="cs-CZ" dirty="0" smtClean="0">
                          <a:effectLst/>
                        </a:rPr>
                        <a:t>% 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smtClean="0">
                          <a:effectLst/>
                          <a:hlinkClick r:id="rId7"/>
                        </a:rPr>
                        <a:t>6 </a:t>
                      </a:r>
                      <a:r>
                        <a:rPr lang="cs-CZ" dirty="0" err="1">
                          <a:effectLst/>
                          <a:hlinkClick r:id="rId7"/>
                        </a:rPr>
                        <a:t>months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-0.006%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-</a:t>
                      </a:r>
                      <a:r>
                        <a:rPr lang="cs-CZ" dirty="0" smtClean="0">
                          <a:effectLst/>
                        </a:rPr>
                        <a:t>0.</a:t>
                      </a:r>
                      <a:r>
                        <a:rPr lang="en-US" dirty="0" smtClean="0">
                          <a:effectLst/>
                        </a:rPr>
                        <a:t>131</a:t>
                      </a:r>
                      <a:r>
                        <a:rPr lang="cs-CZ" dirty="0" smtClean="0">
                          <a:effectLst/>
                        </a:rPr>
                        <a:t>% 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smtClean="0">
                          <a:effectLst/>
                          <a:hlinkClick r:id="rId8"/>
                        </a:rPr>
                        <a:t>9 </a:t>
                      </a:r>
                      <a:r>
                        <a:rPr lang="cs-CZ" dirty="0" err="1">
                          <a:effectLst/>
                          <a:hlinkClick r:id="rId8"/>
                        </a:rPr>
                        <a:t>months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0.032%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-</a:t>
                      </a:r>
                      <a:r>
                        <a:rPr lang="cs-CZ" dirty="0" smtClean="0">
                          <a:effectLst/>
                        </a:rPr>
                        <a:t>0.0</a:t>
                      </a:r>
                      <a:r>
                        <a:rPr lang="en-US" dirty="0" smtClean="0">
                          <a:effectLst/>
                        </a:rPr>
                        <a:t>93</a:t>
                      </a:r>
                      <a:r>
                        <a:rPr lang="cs-CZ" dirty="0" smtClean="0">
                          <a:effectLst/>
                        </a:rPr>
                        <a:t>% 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smtClean="0">
                          <a:effectLst/>
                          <a:hlinkClick r:id="rId9"/>
                        </a:rPr>
                        <a:t>12 </a:t>
                      </a:r>
                      <a:r>
                        <a:rPr lang="cs-CZ" dirty="0" err="1">
                          <a:effectLst/>
                          <a:hlinkClick r:id="rId9"/>
                        </a:rPr>
                        <a:t>months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0.089%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-0,036</a:t>
                      </a:r>
                      <a:r>
                        <a:rPr lang="cs-CZ" dirty="0" smtClean="0">
                          <a:effectLst/>
                        </a:rPr>
                        <a:t>% 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4880AA-4AC8-47C0-A503-33CE5173D01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83568" y="802624"/>
            <a:ext cx="7560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EURIBOR a EURIBID k 12.11. 2015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5071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7920880" cy="720080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Význam úrokových sazeb na trhu mezibankovních depozit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7844408" cy="3997647"/>
          </a:xfrm>
        </p:spPr>
        <p:txBody>
          <a:bodyPr/>
          <a:lstStyle/>
          <a:p>
            <a:pPr algn="just"/>
            <a:r>
              <a:rPr lang="cs-CZ" dirty="0" smtClean="0"/>
              <a:t>Citlivě </a:t>
            </a:r>
            <a:r>
              <a:rPr lang="cs-CZ" dirty="0"/>
              <a:t>reagují na měnově politická opatření centrální banky a jiné vlivy.</a:t>
            </a:r>
          </a:p>
          <a:p>
            <a:pPr algn="just"/>
            <a:r>
              <a:rPr lang="cs-CZ" dirty="0"/>
              <a:t>Význam pro určování základní sazby bank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úrokových sazeb produktů.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0416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Informace o předmětu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7385248" cy="49685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4 kredity</a:t>
            </a:r>
          </a:p>
          <a:p>
            <a:r>
              <a:rPr lang="cs-CZ" dirty="0" smtClean="0"/>
              <a:t>Typ ukončení – zápočet</a:t>
            </a:r>
          </a:p>
          <a:p>
            <a:r>
              <a:rPr lang="cs-CZ" dirty="0" smtClean="0"/>
              <a:t>Dva tutoriály:</a:t>
            </a:r>
          </a:p>
          <a:p>
            <a:pPr lvl="2"/>
            <a:r>
              <a:rPr lang="cs-CZ" dirty="0" smtClean="0"/>
              <a:t> 13. 11. 2015 (16:20 – 18:45)</a:t>
            </a:r>
          </a:p>
          <a:p>
            <a:pPr lvl="2"/>
            <a:r>
              <a:rPr lang="cs-CZ" dirty="0" smtClean="0"/>
              <a:t> 28. 11. 2015 (16:20 – 18:45)</a:t>
            </a:r>
          </a:p>
          <a:p>
            <a:pPr marL="342900" lvl="2" indent="-342900"/>
            <a:r>
              <a:rPr lang="cs-CZ" sz="2400" dirty="0"/>
              <a:t>Zápočtová písemka se bude psát v průběhu zkouškového období:</a:t>
            </a:r>
          </a:p>
          <a:p>
            <a:pPr lvl="2"/>
            <a:r>
              <a:rPr lang="cs-CZ" dirty="0" smtClean="0"/>
              <a:t> Sobota 9. 1</a:t>
            </a:r>
            <a:r>
              <a:rPr lang="cs-CZ" dirty="0"/>
              <a:t>. </a:t>
            </a:r>
            <a:r>
              <a:rPr lang="cs-CZ" dirty="0" smtClean="0"/>
              <a:t>2016 ve 13:00, učebna P103 (řádný termín)</a:t>
            </a:r>
            <a:endParaRPr lang="cs-CZ" dirty="0"/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Sobota 16. 1. 2016 ve 13:00, učebna P103 (řádný i opravný termín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 Sobota </a:t>
            </a:r>
            <a:r>
              <a:rPr lang="cs-CZ" dirty="0" smtClean="0"/>
              <a:t>30. 1. 2016 ve 13:00 , učebna P103 (řádný i opravný termín)</a:t>
            </a:r>
          </a:p>
          <a:p>
            <a:pPr lvl="2">
              <a:buNone/>
            </a:pP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Maximum 100 b. (nutno získat alespoň 60 %)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6159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76064"/>
          </a:xfrm>
        </p:spPr>
        <p:txBody>
          <a:bodyPr>
            <a:noAutofit/>
          </a:bodyPr>
          <a:lstStyle/>
          <a:p>
            <a:r>
              <a:rPr lang="cs-CZ" sz="2600" b="1" dirty="0"/>
              <a:t>Faktory ovlivňující úrokové sazby, za které banky poskytují úvěry a přijímají </a:t>
            </a:r>
            <a:r>
              <a:rPr lang="cs-CZ" sz="2600" b="1" dirty="0" smtClean="0"/>
              <a:t>vklady</a:t>
            </a:r>
            <a:endParaRPr lang="cs-CZ" sz="2600" b="1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B4D6-9326-4AA3-8188-1F76B29FE509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6183" y="2564904"/>
            <a:ext cx="4040188" cy="3951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Náklady banky</a:t>
            </a:r>
            <a:endParaRPr lang="cs-CZ" dirty="0"/>
          </a:p>
          <a:p>
            <a:r>
              <a:rPr lang="cs-CZ" dirty="0" smtClean="0"/>
              <a:t>Charakter </a:t>
            </a:r>
            <a:r>
              <a:rPr lang="cs-CZ" dirty="0"/>
              <a:t>a druh úvěrového </a:t>
            </a:r>
            <a:r>
              <a:rPr lang="cs-CZ" dirty="0" smtClean="0"/>
              <a:t>obchodu</a:t>
            </a:r>
          </a:p>
          <a:p>
            <a:pPr lvl="1"/>
            <a:r>
              <a:rPr lang="cs-CZ" dirty="0" smtClean="0"/>
              <a:t>Objem zapůjčeného kapitálu</a:t>
            </a:r>
          </a:p>
          <a:p>
            <a:pPr lvl="1"/>
            <a:r>
              <a:rPr lang="cs-CZ" dirty="0" smtClean="0"/>
              <a:t>Doba splatnosti půjčky</a:t>
            </a:r>
            <a:endParaRPr lang="cs-CZ" dirty="0"/>
          </a:p>
          <a:p>
            <a:r>
              <a:rPr lang="cs-CZ" dirty="0" smtClean="0"/>
              <a:t>Charakter klienta</a:t>
            </a:r>
          </a:p>
          <a:p>
            <a:pPr lvl="1"/>
            <a:r>
              <a:rPr lang="cs-CZ" dirty="0" smtClean="0"/>
              <a:t>Riziko půjčky</a:t>
            </a:r>
            <a:endParaRPr lang="cs-CZ" dirty="0"/>
          </a:p>
          <a:p>
            <a:r>
              <a:rPr lang="cs-CZ" dirty="0" smtClean="0"/>
              <a:t>Strategie </a:t>
            </a:r>
            <a:r>
              <a:rPr lang="cs-CZ" dirty="0"/>
              <a:t>banky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8" y="2564904"/>
            <a:ext cx="4041775" cy="3951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Úrokové míry CB</a:t>
            </a:r>
          </a:p>
          <a:p>
            <a:r>
              <a:rPr lang="cs-CZ" dirty="0" smtClean="0"/>
              <a:t>Mezibankovní úroková míra</a:t>
            </a:r>
          </a:p>
          <a:p>
            <a:r>
              <a:rPr lang="cs-CZ" dirty="0" smtClean="0"/>
              <a:t>Právní prostředí</a:t>
            </a:r>
            <a:endParaRPr lang="cs-CZ" dirty="0"/>
          </a:p>
          <a:p>
            <a:r>
              <a:rPr lang="cs-CZ" dirty="0" smtClean="0"/>
              <a:t>Makroekonomické podmínky</a:t>
            </a:r>
          </a:p>
          <a:p>
            <a:r>
              <a:rPr lang="cs-CZ" dirty="0" smtClean="0"/>
              <a:t>Daňová politika státu</a:t>
            </a:r>
            <a:endParaRPr lang="cs-CZ" dirty="0"/>
          </a:p>
          <a:p>
            <a:r>
              <a:rPr lang="cs-CZ" dirty="0" smtClean="0"/>
              <a:t>Výnos </a:t>
            </a:r>
            <a:r>
              <a:rPr lang="cs-CZ" dirty="0"/>
              <a:t>bezrizikových cenných </a:t>
            </a:r>
            <a:r>
              <a:rPr lang="cs-CZ" dirty="0" smtClean="0"/>
              <a:t>papírů</a:t>
            </a:r>
            <a:endParaRPr lang="cs-CZ" dirty="0"/>
          </a:p>
          <a:p>
            <a:r>
              <a:rPr lang="cs-CZ" dirty="0" smtClean="0"/>
              <a:t>Konkurenční prostředí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>
          <a:xfrm>
            <a:off x="456183" y="1925142"/>
            <a:ext cx="4040188" cy="525735"/>
          </a:xfrm>
        </p:spPr>
        <p:txBody>
          <a:bodyPr/>
          <a:lstStyle/>
          <a:p>
            <a:r>
              <a:rPr lang="cs-CZ" dirty="0" smtClean="0"/>
              <a:t>Faktory vnitřní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1925142"/>
            <a:ext cx="4041775" cy="525735"/>
          </a:xfrm>
        </p:spPr>
        <p:txBody>
          <a:bodyPr/>
          <a:lstStyle/>
          <a:p>
            <a:r>
              <a:rPr lang="cs-CZ" dirty="0" smtClean="0"/>
              <a:t>Faktory vnější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419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Nominální úroková míra vs. reálná úroková míra</a:t>
            </a:r>
            <a:endParaRPr lang="cs-CZ" sz="28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39552" y="2204864"/>
                <a:ext cx="8132961" cy="392606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b="1" dirty="0" smtClean="0"/>
                  <a:t>Nominální úroková míra</a:t>
                </a:r>
              </a:p>
              <a:p>
                <a:pPr lvl="1"/>
                <a:r>
                  <a:rPr lang="cs-CZ" sz="2000" dirty="0" smtClean="0"/>
                  <a:t>Sjednaná úroková míra mezi vypůjčovatelem </a:t>
                </a:r>
                <a:br>
                  <a:rPr lang="cs-CZ" sz="2000" dirty="0" smtClean="0"/>
                </a:br>
                <a:r>
                  <a:rPr lang="cs-CZ" sz="2000" dirty="0" smtClean="0"/>
                  <a:t>a poskytovatelem kapitálu</a:t>
                </a:r>
              </a:p>
              <a:p>
                <a:r>
                  <a:rPr lang="cs-CZ" b="1" dirty="0" smtClean="0"/>
                  <a:t>Reálná úroková míra</a:t>
                </a:r>
              </a:p>
              <a:p>
                <a:pPr lvl="1"/>
                <a:r>
                  <a:rPr lang="cs-CZ" sz="2000" dirty="0" smtClean="0"/>
                  <a:t>Získáme ji, upravíme-li nominální úrokovou míru o vliv inflace</a:t>
                </a:r>
              </a:p>
              <a:p>
                <a:pPr lvl="1"/>
                <a:r>
                  <a:rPr lang="cs-CZ" sz="2000" dirty="0" smtClean="0"/>
                  <a:t>Odráží rozdíl mezi kupní silou nominálně zvýšené určité peněžní částky za sledované období a kupní silou částky původní:</a:t>
                </a:r>
              </a:p>
              <a:p>
                <a:pPr lvl="1"/>
                <a:endParaRPr lang="cs-CZ" sz="100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</a:rPr>
                            <m:t>𝒊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</a:rPr>
                            <m:t>𝒓𝒆𝒂𝒍</m:t>
                          </m:r>
                        </m:sub>
                      </m:sSub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l-GR" sz="24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l-GR" sz="24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den>
                      </m:f>
                    </m:oMath>
                  </m:oMathPara>
                </a14:m>
                <a:endParaRPr lang="cs-CZ" sz="2400" b="1" i="1" dirty="0" smtClean="0"/>
              </a:p>
              <a:p>
                <a:pPr marL="457200" lvl="1" indent="0">
                  <a:buNone/>
                </a:pPr>
                <a:endParaRPr lang="cs-CZ" sz="20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39552" y="2204864"/>
                <a:ext cx="8132961" cy="3926061"/>
              </a:xfrm>
              <a:blipFill rotWithShape="1">
                <a:blip r:embed="rId3" cstate="print"/>
                <a:stretch>
                  <a:fillRect l="-375" t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2984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920880" cy="5112568"/>
          </a:xfrm>
        </p:spPr>
        <p:txBody>
          <a:bodyPr/>
          <a:lstStyle/>
          <a:p>
            <a:pPr algn="just"/>
            <a:r>
              <a:rPr lang="cs-CZ" b="1" dirty="0" smtClean="0"/>
              <a:t>Příklad 1</a:t>
            </a:r>
          </a:p>
          <a:p>
            <a:pPr marL="0" indent="0" algn="just">
              <a:buNone/>
            </a:pPr>
            <a:r>
              <a:rPr lang="cs-CZ" sz="2000" dirty="0" smtClean="0"/>
              <a:t>Jaká </a:t>
            </a:r>
            <a:r>
              <a:rPr lang="cs-CZ" sz="2000" dirty="0"/>
              <a:t>je výše reálné úrokové míry, pokud víme, že nominální úroková míra je </a:t>
            </a:r>
            <a:r>
              <a:rPr lang="cs-CZ" sz="2000" dirty="0" smtClean="0"/>
              <a:t>12,5 </a:t>
            </a:r>
            <a:r>
              <a:rPr lang="cs-CZ" sz="2000" dirty="0"/>
              <a:t>% a míra inflace je </a:t>
            </a:r>
            <a:r>
              <a:rPr lang="cs-CZ" sz="2000" dirty="0" smtClean="0"/>
              <a:t>10,5 %.</a:t>
            </a:r>
          </a:p>
          <a:p>
            <a:pPr algn="just"/>
            <a:r>
              <a:rPr lang="cs-CZ" b="1" dirty="0"/>
              <a:t>Příklad 2</a:t>
            </a:r>
          </a:p>
          <a:p>
            <a:pPr marL="0" indent="0" algn="just">
              <a:buNone/>
            </a:pPr>
            <a:r>
              <a:rPr lang="cs-CZ" sz="2000" dirty="0"/>
              <a:t>Reálná úroková míra činí -0,05 %, nominální </a:t>
            </a:r>
            <a:r>
              <a:rPr lang="cs-CZ" sz="2000" dirty="0" smtClean="0"/>
              <a:t> úroková </a:t>
            </a:r>
            <a:r>
              <a:rPr lang="cs-CZ" sz="2000" dirty="0"/>
              <a:t>míra byla 3,8 %. Jaká byla v </a:t>
            </a:r>
            <a:r>
              <a:rPr lang="cs-CZ" sz="2000" dirty="0" smtClean="0"/>
              <a:t>daném roce </a:t>
            </a:r>
            <a:r>
              <a:rPr lang="cs-CZ" sz="2000" dirty="0"/>
              <a:t>výše inﬂace v ekonomice</a:t>
            </a:r>
            <a:r>
              <a:rPr lang="cs-CZ" sz="2000" dirty="0" smtClean="0"/>
              <a:t>?</a:t>
            </a:r>
          </a:p>
          <a:p>
            <a:pPr algn="just"/>
            <a:r>
              <a:rPr lang="cs-CZ" b="1" dirty="0"/>
              <a:t>Příklad 3</a:t>
            </a:r>
          </a:p>
          <a:p>
            <a:pPr marL="0" indent="0" algn="just">
              <a:buNone/>
            </a:pPr>
            <a:r>
              <a:rPr lang="cs-CZ" sz="2000" dirty="0"/>
              <a:t>Dle makroekonomické predikce MF bylo možné v </a:t>
            </a:r>
            <a:r>
              <a:rPr lang="cs-CZ" sz="2000" dirty="0" smtClean="0"/>
              <a:t>roce 2011 </a:t>
            </a:r>
            <a:r>
              <a:rPr lang="cs-CZ" sz="2000" dirty="0"/>
              <a:t>očekávat inﬂaci 5,1 % a </a:t>
            </a:r>
            <a:r>
              <a:rPr lang="cs-CZ" sz="2000" dirty="0" smtClean="0"/>
              <a:t>v roce 2012 </a:t>
            </a:r>
            <a:r>
              <a:rPr lang="cs-CZ" sz="2000" dirty="0"/>
              <a:t>inﬂaci ve výši 4,6%. Jakou cenu můžeme </a:t>
            </a:r>
            <a:r>
              <a:rPr lang="cs-CZ" sz="2000" dirty="0" smtClean="0"/>
              <a:t>očekávat </a:t>
            </a:r>
            <a:r>
              <a:rPr lang="cs-CZ" sz="2000" dirty="0"/>
              <a:t>na konci roku </a:t>
            </a:r>
            <a:r>
              <a:rPr lang="cs-CZ" sz="2000" dirty="0" smtClean="0"/>
              <a:t>2012 </a:t>
            </a:r>
            <a:r>
              <a:rPr lang="cs-CZ" sz="2000" dirty="0"/>
              <a:t>u zboží</a:t>
            </a:r>
            <a:r>
              <a:rPr lang="cs-CZ" sz="2000" dirty="0" smtClean="0"/>
              <a:t>, které </a:t>
            </a:r>
            <a:r>
              <a:rPr lang="cs-CZ" sz="2000" dirty="0"/>
              <a:t>na konci roku </a:t>
            </a:r>
            <a:r>
              <a:rPr lang="cs-CZ" sz="2000" dirty="0" smtClean="0"/>
              <a:t>2010 </a:t>
            </a:r>
            <a:r>
              <a:rPr lang="cs-CZ" sz="2000" dirty="0"/>
              <a:t>stálo 10.000 </a:t>
            </a:r>
            <a:r>
              <a:rPr lang="cs-CZ" sz="2000" dirty="0" smtClean="0"/>
              <a:t>Kč, pokud </a:t>
            </a:r>
            <a:r>
              <a:rPr lang="cs-CZ" sz="2000" dirty="0"/>
              <a:t>změna ceny zboží bude odpovídat </a:t>
            </a:r>
            <a:r>
              <a:rPr lang="cs-CZ" sz="2000" dirty="0" smtClean="0"/>
              <a:t>pouze inﬂaci </a:t>
            </a:r>
            <a:r>
              <a:rPr lang="cs-CZ" sz="2000" dirty="0"/>
              <a:t>v </a:t>
            </a:r>
            <a:r>
              <a:rPr lang="cs-CZ" sz="2000" dirty="0" smtClean="0"/>
              <a:t>ekonomice</a:t>
            </a:r>
            <a:r>
              <a:rPr lang="cs-CZ" sz="2000" dirty="0"/>
              <a:t>?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91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err="1" smtClean="0"/>
              <a:t>Fisherova</a:t>
            </a:r>
            <a:r>
              <a:rPr lang="cs-CZ" sz="2800" b="1" dirty="0" smtClean="0"/>
              <a:t> rovnice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7385248" cy="4557120"/>
          </a:xfrm>
        </p:spPr>
        <p:txBody>
          <a:bodyPr>
            <a:normAutofit/>
          </a:bodyPr>
          <a:lstStyle/>
          <a:p>
            <a:r>
              <a:rPr lang="cs-CZ" dirty="0" err="1"/>
              <a:t>Fisherova</a:t>
            </a:r>
            <a:r>
              <a:rPr lang="cs-CZ" dirty="0"/>
              <a:t> rovnice říká, že nominální úroková míra i je rovna reálné úrokové </a:t>
            </a:r>
            <a:r>
              <a:rPr lang="cs-CZ" dirty="0" smtClean="0"/>
              <a:t>míře </a:t>
            </a:r>
            <a:r>
              <a:rPr lang="cs-CZ" dirty="0"/>
              <a:t>po přičtení očekávané míry inflace.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Příklad 4</a:t>
            </a:r>
          </a:p>
          <a:p>
            <a:pPr marL="0" indent="0">
              <a:buNone/>
            </a:pPr>
            <a:r>
              <a:rPr lang="cs-CZ" sz="2000" dirty="0"/>
              <a:t>Jaká je výše reálné úrokové míry, pokud víme, že nominální úroková míra je 8 % a očekávaná míra inflace v daném roce je 10 </a:t>
            </a:r>
            <a:r>
              <a:rPr lang="cs-CZ" sz="2000" dirty="0" smtClean="0"/>
              <a:t>%.</a:t>
            </a:r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23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48756564"/>
              </p:ext>
            </p:extLst>
          </p:nvPr>
        </p:nvGraphicFramePr>
        <p:xfrm>
          <a:off x="3275855" y="3140968"/>
          <a:ext cx="2205937" cy="720080"/>
        </p:xfrm>
        <a:graphic>
          <a:graphicData uri="http://schemas.openxmlformats.org/presentationml/2006/ole">
            <p:oleObj spid="_x0000_s39040" name="Rovnice" r:id="rId4" imgW="64770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889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50323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b="1" dirty="0" smtClean="0"/>
              <a:t>Standardy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848872" cy="4862165"/>
          </a:xfrm>
        </p:spPr>
        <p:txBody>
          <a:bodyPr>
            <a:normAutofit/>
          </a:bodyPr>
          <a:lstStyle/>
          <a:p>
            <a:r>
              <a:rPr lang="cs-CZ" dirty="0" smtClean="0"/>
              <a:t>4 standardy pro vyjádření hodnoty poměrné délky kapitálového období:</a:t>
            </a:r>
          </a:p>
          <a:p>
            <a:pPr lvl="1"/>
            <a:r>
              <a:rPr lang="cs-CZ" sz="2000" dirty="0" smtClean="0"/>
              <a:t>30E/360 – evropský standard</a:t>
            </a:r>
          </a:p>
          <a:p>
            <a:pPr lvl="1"/>
            <a:r>
              <a:rPr lang="cs-CZ" sz="2000" dirty="0" smtClean="0"/>
              <a:t>30A/360 – americký standard</a:t>
            </a:r>
          </a:p>
          <a:p>
            <a:pPr lvl="1"/>
            <a:r>
              <a:rPr lang="cs-CZ" sz="2000" dirty="0" smtClean="0"/>
              <a:t>ACT/360 – francouzská metoda</a:t>
            </a:r>
          </a:p>
          <a:p>
            <a:pPr lvl="1"/>
            <a:r>
              <a:rPr lang="cs-CZ" sz="2000" dirty="0" smtClean="0"/>
              <a:t>ACT/365 – anglická metoda</a:t>
            </a:r>
          </a:p>
          <a:p>
            <a:pPr lvl="1">
              <a:buNone/>
            </a:pPr>
            <a:endParaRPr lang="cs-CZ" sz="2000" dirty="0" smtClean="0"/>
          </a:p>
          <a:p>
            <a:pPr lvl="1"/>
            <a:r>
              <a:rPr lang="cs-CZ" sz="2000" dirty="0" smtClean="0"/>
              <a:t>http://www.</a:t>
            </a:r>
            <a:r>
              <a:rPr lang="cs-CZ" sz="2000" dirty="0" err="1" smtClean="0"/>
              <a:t>finmat.cz</a:t>
            </a:r>
            <a:r>
              <a:rPr lang="cs-CZ" sz="2000" dirty="0" smtClean="0"/>
              <a:t>/</a:t>
            </a:r>
            <a:r>
              <a:rPr lang="cs-CZ" sz="2000" dirty="0" err="1" smtClean="0"/>
              <a:t>urokova</a:t>
            </a:r>
            <a:r>
              <a:rPr lang="cs-CZ" sz="2000" dirty="0" smtClean="0"/>
              <a:t>-doba/</a:t>
            </a:r>
          </a:p>
          <a:p>
            <a:pPr marL="457200" lvl="1" indent="0">
              <a:buNone/>
            </a:pPr>
            <a:endParaRPr lang="cs-CZ" sz="11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6159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Jednoduché úročení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/>
          <a:lstStyle/>
          <a:p>
            <a:r>
              <a:rPr lang="cs-CZ" dirty="0" smtClean="0"/>
              <a:t>Výpočet úroků vychází ze stále stejného základu – úroky se k původnímu kapitálu nepřidávají a dále neúročí.</a:t>
            </a:r>
          </a:p>
          <a:p>
            <a:r>
              <a:rPr lang="cs-CZ" dirty="0" smtClean="0"/>
              <a:t>Nejčastější v situacích, kdy doba půjčky není delší než jeden rok.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25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142461"/>
              </p:ext>
            </p:extLst>
          </p:nvPr>
        </p:nvGraphicFramePr>
        <p:xfrm>
          <a:off x="3419872" y="3933056"/>
          <a:ext cx="1944217" cy="542443"/>
        </p:xfrm>
        <a:graphic>
          <a:graphicData uri="http://schemas.openxmlformats.org/presentationml/2006/ole">
            <p:oleObj spid="_x0000_s40056" name="Rovnice" r:id="rId4" imgW="647419" imgH="177723" progId="Equation.3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4725144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smtClean="0">
                <a:latin typeface="+mj-lt"/>
              </a:rPr>
              <a:t>u</a:t>
            </a:r>
            <a:r>
              <a:rPr lang="cs-CZ" dirty="0" smtClean="0">
                <a:latin typeface="+mj-lt"/>
              </a:rPr>
              <a:t> je jednoduchý úrok,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základ (kapitál, jistina),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roční úroková míra, </a:t>
            </a:r>
            <a:r>
              <a:rPr lang="cs-CZ" b="1" i="1" dirty="0" smtClean="0">
                <a:latin typeface="+mj-lt"/>
              </a:rPr>
              <a:t>t</a:t>
            </a:r>
            <a:r>
              <a:rPr lang="cs-CZ" dirty="0" smtClean="0">
                <a:latin typeface="+mj-lt"/>
              </a:rPr>
              <a:t> je doba půjčky v letech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90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Jednoduché úročení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8132440" cy="432048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Příklad 5</a:t>
            </a:r>
          </a:p>
          <a:p>
            <a:pPr marL="0" indent="0">
              <a:buNone/>
            </a:pPr>
            <a:r>
              <a:rPr lang="cs-CZ" sz="2000" dirty="0"/>
              <a:t>Banka poskytla úvěr v hodnotě </a:t>
            </a:r>
            <a:r>
              <a:rPr lang="cs-CZ" sz="2000" dirty="0" smtClean="0"/>
              <a:t>1.000.000 </a:t>
            </a:r>
            <a:r>
              <a:rPr lang="cs-CZ" sz="2000" dirty="0"/>
              <a:t>Kč na dobu 5 měsíců. Jakou částku musí dlužník vrátit bance, pokud si banka účtuje úrokovou sazbu 8 % p</a:t>
            </a:r>
            <a:r>
              <a:rPr lang="cs-CZ" sz="2000" dirty="0" smtClean="0"/>
              <a:t>. a</a:t>
            </a:r>
            <a:r>
              <a:rPr lang="cs-CZ" sz="2000" dirty="0"/>
              <a:t>.? </a:t>
            </a:r>
            <a:endParaRPr lang="cs-CZ" sz="2000" dirty="0" smtClean="0"/>
          </a:p>
          <a:p>
            <a:r>
              <a:rPr lang="cs-CZ" b="1" dirty="0"/>
              <a:t>Příklad 6</a:t>
            </a:r>
          </a:p>
          <a:p>
            <a:pPr marL="0" indent="0">
              <a:buNone/>
            </a:pPr>
            <a:r>
              <a:rPr lang="cs-CZ" sz="2000" dirty="0"/>
              <a:t>Jaké jsou úrokové náklady úvěru ve výši 200.000 Kč, který je jednorázově splatný za </a:t>
            </a:r>
            <a:r>
              <a:rPr lang="cs-CZ" sz="2000" dirty="0" smtClean="0"/>
              <a:t>8 měsíců, </a:t>
            </a:r>
            <a:r>
              <a:rPr lang="cs-CZ" sz="2000" dirty="0"/>
              <a:t>a to včetně úroků. </a:t>
            </a:r>
            <a:r>
              <a:rPr lang="cs-CZ" sz="2000" dirty="0" smtClean="0"/>
              <a:t>Víme</a:t>
            </a:r>
            <a:r>
              <a:rPr lang="cs-CZ" sz="2000" dirty="0"/>
              <a:t>, že úroková sazba je 9 % </a:t>
            </a:r>
            <a:r>
              <a:rPr lang="cs-CZ" sz="2000" dirty="0" err="1" smtClean="0"/>
              <a:t>p.a</a:t>
            </a:r>
            <a:r>
              <a:rPr lang="cs-CZ" sz="2000" dirty="0" smtClean="0"/>
              <a:t>.</a:t>
            </a:r>
          </a:p>
          <a:p>
            <a:r>
              <a:rPr lang="cs-CZ" b="1" dirty="0" smtClean="0"/>
              <a:t>Příklad 7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Odběratel nezaplatil fakturu na částku 193.000 Kč, která byla splatná 7. července </a:t>
            </a:r>
            <a:r>
              <a:rPr lang="cs-CZ" sz="2000" dirty="0" smtClean="0"/>
              <a:t>2015. Penále </a:t>
            </a:r>
            <a:r>
              <a:rPr lang="cs-CZ" sz="2000" dirty="0"/>
              <a:t>je stanoveno na 0,05 % 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z </a:t>
            </a:r>
            <a:r>
              <a:rPr lang="cs-CZ" sz="2000" dirty="0"/>
              <a:t>fakturované částky za každý den. Jak vysoké bude </a:t>
            </a:r>
            <a:r>
              <a:rPr lang="cs-CZ" sz="2000" dirty="0" smtClean="0"/>
              <a:t>penále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k </a:t>
            </a:r>
            <a:r>
              <a:rPr lang="cs-CZ" sz="2000" dirty="0"/>
              <a:t>9. září </a:t>
            </a:r>
            <a:r>
              <a:rPr lang="cs-CZ" sz="2000" dirty="0" smtClean="0"/>
              <a:t>2015? Použijte standard 30E/360 .</a:t>
            </a:r>
          </a:p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56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Jednoduché úročení </a:t>
            </a:r>
            <a:r>
              <a:rPr lang="cs-CZ" sz="2800" dirty="0" smtClean="0"/>
              <a:t>(3)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32961" cy="4142085"/>
          </a:xfrm>
        </p:spPr>
        <p:txBody>
          <a:bodyPr>
            <a:normAutofit/>
          </a:bodyPr>
          <a:lstStyle/>
          <a:p>
            <a:r>
              <a:rPr lang="cs-CZ" b="1" dirty="0"/>
              <a:t>Příklad </a:t>
            </a:r>
            <a:r>
              <a:rPr lang="cs-CZ" b="1" dirty="0" smtClean="0"/>
              <a:t>8</a:t>
            </a:r>
          </a:p>
          <a:p>
            <a:pPr marL="0" indent="0">
              <a:buNone/>
            </a:pPr>
            <a:r>
              <a:rPr lang="cs-CZ" sz="2000" dirty="0"/>
              <a:t>Jak velký byl počáteční vklad, který od </a:t>
            </a:r>
            <a:r>
              <a:rPr lang="cs-CZ" sz="2000" dirty="0" smtClean="0"/>
              <a:t>12.4.2015 </a:t>
            </a:r>
            <a:r>
              <a:rPr lang="cs-CZ" sz="2000" dirty="0"/>
              <a:t>do 24.6. </a:t>
            </a:r>
            <a:r>
              <a:rPr lang="cs-CZ" sz="2000" dirty="0" smtClean="0"/>
              <a:t>2015 </a:t>
            </a:r>
            <a:r>
              <a:rPr lang="cs-CZ" sz="2000" dirty="0"/>
              <a:t>vzrostl o 1.500 Kč. </a:t>
            </a:r>
            <a:r>
              <a:rPr lang="cs-CZ" sz="2000" dirty="0" smtClean="0"/>
              <a:t>Pokud víme</a:t>
            </a:r>
            <a:r>
              <a:rPr lang="cs-CZ" sz="2000" dirty="0"/>
              <a:t>, že úroková sazba </a:t>
            </a:r>
            <a:r>
              <a:rPr lang="cs-CZ" sz="2000" dirty="0" smtClean="0"/>
              <a:t>je 2 </a:t>
            </a:r>
            <a:r>
              <a:rPr lang="cs-CZ" sz="2000" dirty="0"/>
              <a:t>% p</a:t>
            </a:r>
            <a:r>
              <a:rPr lang="cs-CZ" sz="2000" dirty="0" smtClean="0"/>
              <a:t>. a</a:t>
            </a:r>
            <a:r>
              <a:rPr lang="cs-CZ" sz="2000" dirty="0"/>
              <a:t>. a úroky jsou </a:t>
            </a:r>
            <a:r>
              <a:rPr lang="cs-CZ" sz="2000" dirty="0" smtClean="0"/>
              <a:t>připočítávány </a:t>
            </a:r>
            <a:r>
              <a:rPr lang="cs-CZ" sz="2000" dirty="0"/>
              <a:t>jednou ročně</a:t>
            </a:r>
            <a:r>
              <a:rPr lang="cs-CZ" sz="2000" dirty="0" smtClean="0"/>
              <a:t>? Použijte standard 30E/360 .</a:t>
            </a:r>
            <a:endParaRPr lang="cs-CZ" dirty="0"/>
          </a:p>
          <a:p>
            <a:r>
              <a:rPr lang="cs-CZ" b="1" dirty="0" smtClean="0"/>
              <a:t>Příklad 9</a:t>
            </a:r>
          </a:p>
          <a:p>
            <a:pPr marL="0" indent="0">
              <a:buNone/>
            </a:pPr>
            <a:r>
              <a:rPr lang="cs-CZ" sz="2000" dirty="0"/>
              <a:t>Vypočítejte dobu splatnosti při jednoduchém úročení, pokud vklad ve výši 3.960 </a:t>
            </a:r>
            <a:r>
              <a:rPr lang="cs-CZ" sz="2000" dirty="0" smtClean="0"/>
              <a:t>Kč narostl </a:t>
            </a:r>
            <a:r>
              <a:rPr lang="cs-CZ" sz="2000" dirty="0"/>
              <a:t>na 4.000 Kč. Úroková míra činí 2 % p</a:t>
            </a:r>
            <a:r>
              <a:rPr lang="cs-CZ" sz="2000" dirty="0" smtClean="0"/>
              <a:t>. a</a:t>
            </a:r>
            <a:r>
              <a:rPr lang="cs-CZ" sz="2000" dirty="0"/>
              <a:t>.</a:t>
            </a:r>
            <a:endParaRPr lang="cs-CZ" sz="2000" dirty="0" smtClean="0"/>
          </a:p>
          <a:p>
            <a:r>
              <a:rPr lang="cs-CZ" b="1" dirty="0" smtClean="0"/>
              <a:t>Příklad 10</a:t>
            </a:r>
          </a:p>
          <a:p>
            <a:pPr marL="0" indent="0">
              <a:buNone/>
            </a:pPr>
            <a:r>
              <a:rPr lang="cs-CZ" sz="2000" dirty="0"/>
              <a:t>Jak dlouho byla po splatnosti faktura, pokud původní fakturovaná částka 65.000 </a:t>
            </a:r>
            <a:r>
              <a:rPr lang="cs-CZ" sz="2000" dirty="0" smtClean="0"/>
              <a:t>Kč narostla </a:t>
            </a:r>
            <a:r>
              <a:rPr lang="cs-CZ" sz="2000" dirty="0"/>
              <a:t>započítáním penále </a:t>
            </a:r>
            <a:r>
              <a:rPr lang="cs-CZ" sz="2000" dirty="0" smtClean="0"/>
              <a:t>na </a:t>
            </a:r>
            <a:r>
              <a:rPr lang="cs-CZ" sz="2000" dirty="0"/>
              <a:t>68.000 Kč. Penále bylo stanoveno na 0,05 % denně </a:t>
            </a:r>
            <a:r>
              <a:rPr lang="cs-CZ" sz="2000" dirty="0" smtClean="0"/>
              <a:t>z fakturované </a:t>
            </a:r>
            <a:r>
              <a:rPr lang="cs-CZ" sz="2000" dirty="0"/>
              <a:t>částky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82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Jednoduché úročení </a:t>
            </a:r>
            <a:r>
              <a:rPr lang="cs-CZ" sz="2800" dirty="0" smtClean="0"/>
              <a:t>(4)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7992888" cy="4413104"/>
          </a:xfrm>
        </p:spPr>
        <p:txBody>
          <a:bodyPr/>
          <a:lstStyle/>
          <a:p>
            <a:r>
              <a:rPr lang="cs-CZ" b="1" dirty="0" smtClean="0"/>
              <a:t>Příklad 11</a:t>
            </a:r>
          </a:p>
          <a:p>
            <a:pPr marL="0" indent="0">
              <a:buNone/>
            </a:pPr>
            <a:r>
              <a:rPr lang="cs-CZ" sz="2000" dirty="0" smtClean="0"/>
              <a:t>Při </a:t>
            </a:r>
            <a:r>
              <a:rPr lang="cs-CZ" sz="2000" dirty="0"/>
              <a:t>jaké úrokové sazbě bude činit úrok z vkladu 100.000 Kč za 7 měsíců 1.500 Kč</a:t>
            </a:r>
            <a:r>
              <a:rPr lang="cs-CZ" sz="2000" dirty="0" smtClean="0"/>
              <a:t>?</a:t>
            </a:r>
          </a:p>
          <a:p>
            <a:r>
              <a:rPr lang="cs-CZ" b="1" dirty="0"/>
              <a:t>Příklad 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Prioritní akcie jednoho českého koncernu s dividendou v zaručené výši 4,65 % z nominální hodnoty 1.000 Kč byla zakoupena za tržní cenu 619 Kč. Jaká je roční míra zisku pro kupce této akcie?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19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147248" cy="4485112"/>
          </a:xfrm>
        </p:spPr>
        <p:txBody>
          <a:bodyPr/>
          <a:lstStyle/>
          <a:p>
            <a:r>
              <a:rPr lang="cs-CZ" dirty="0"/>
              <a:t>Na rozdíl od jednoduchého úročení, které je založeno na základu P, který se dále úročí. Je diskontování založeno na splatné </a:t>
            </a:r>
            <a:r>
              <a:rPr lang="cs-CZ" dirty="0" smtClean="0"/>
              <a:t>částce (S). </a:t>
            </a:r>
            <a:endParaRPr lang="cs-CZ" dirty="0"/>
          </a:p>
          <a:p>
            <a:r>
              <a:rPr lang="cs-CZ" dirty="0"/>
              <a:t>V tomto případě nehovoříme o úroku, ale o </a:t>
            </a:r>
            <a:r>
              <a:rPr lang="cs-CZ" b="1" dirty="0" smtClean="0"/>
              <a:t>diskontu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Na diskontním principu jsou založeny obchody </a:t>
            </a:r>
            <a:br>
              <a:rPr lang="cs-CZ" dirty="0" smtClean="0"/>
            </a:br>
            <a:r>
              <a:rPr lang="cs-CZ" dirty="0" smtClean="0"/>
              <a:t>s většinou krátkodobých cenných papírů.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29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26036082"/>
              </p:ext>
            </p:extLst>
          </p:nvPr>
        </p:nvGraphicFramePr>
        <p:xfrm>
          <a:off x="3275856" y="4725144"/>
          <a:ext cx="2402724" cy="550142"/>
        </p:xfrm>
        <a:graphic>
          <a:graphicData uri="http://schemas.openxmlformats.org/presentationml/2006/ole">
            <p:oleObj spid="_x0000_s41070" name="Rovnice" r:id="rId4" imgW="698197" imgH="177723" progId="Equation.3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5445224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>
                <a:latin typeface="+mj-lt"/>
              </a:rPr>
              <a:t>D</a:t>
            </a:r>
            <a:r>
              <a:rPr lang="cs-CZ" dirty="0" smtClean="0">
                <a:latin typeface="+mj-lt"/>
              </a:rPr>
              <a:t> je diskont, </a:t>
            </a:r>
            <a:r>
              <a:rPr lang="cs-CZ" b="1" i="1" dirty="0">
                <a:latin typeface="+mj-lt"/>
              </a:rPr>
              <a:t>S</a:t>
            </a:r>
            <a:r>
              <a:rPr lang="cs-CZ" dirty="0" smtClean="0">
                <a:latin typeface="+mj-lt"/>
              </a:rPr>
              <a:t> je splatná částka, </a:t>
            </a:r>
            <a:r>
              <a:rPr lang="cs-CZ" b="1" i="1" dirty="0" smtClean="0">
                <a:latin typeface="+mj-lt"/>
              </a:rPr>
              <a:t>d</a:t>
            </a:r>
            <a:r>
              <a:rPr lang="cs-CZ" dirty="0" smtClean="0">
                <a:latin typeface="+mj-lt"/>
              </a:rPr>
              <a:t> je roční diskontní míra, </a:t>
            </a:r>
          </a:p>
          <a:p>
            <a:pPr algn="just"/>
            <a:r>
              <a:rPr lang="cs-CZ" b="1" i="1" dirty="0" smtClean="0">
                <a:latin typeface="+mj-lt"/>
              </a:rPr>
              <a:t>t</a:t>
            </a:r>
            <a:r>
              <a:rPr lang="cs-CZ" dirty="0" smtClean="0">
                <a:latin typeface="+mj-lt"/>
              </a:rPr>
              <a:t> je doba půjčky v letech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3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467600" cy="796950"/>
          </a:xfrm>
        </p:spPr>
        <p:txBody>
          <a:bodyPr/>
          <a:lstStyle/>
          <a:p>
            <a:r>
              <a:rPr lang="cs-CZ" sz="2800" b="1" dirty="0" smtClean="0"/>
              <a:t>Program dnešního tutoriálu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32961" cy="4142085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Časová hodnota peněz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Vymezení základních pojmů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Úrokové míry v ekonomice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Jednoduché úročení a diskontování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Složené úročení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Současná a budoucí hodnota anuity</a:t>
            </a:r>
          </a:p>
          <a:p>
            <a:pPr lvl="1">
              <a:lnSpc>
                <a:spcPct val="150000"/>
              </a:lnSpc>
            </a:pPr>
            <a:r>
              <a:rPr lang="cs-CZ" dirty="0" err="1" smtClean="0"/>
              <a:t>Perpetuita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 smtClean="0"/>
              <a:t>Souhrnné opakování + rozšíření problematiky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5974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132961" cy="4104456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Příklad 13</a:t>
            </a:r>
          </a:p>
          <a:p>
            <a:pPr marL="0" indent="0">
              <a:buNone/>
            </a:pPr>
            <a:r>
              <a:rPr lang="cs-CZ" sz="2000" dirty="0"/>
              <a:t>Banka odkoupila směnku v hodnotě </a:t>
            </a:r>
            <a:r>
              <a:rPr lang="cs-CZ" sz="2000" dirty="0" smtClean="0"/>
              <a:t>500.000 </a:t>
            </a:r>
            <a:r>
              <a:rPr lang="cs-CZ" sz="2000" dirty="0"/>
              <a:t>Kč, s dobou splatnosti 1 rok. Jakou banka používá diskontní sazbu, pokud za směnku vyplatila </a:t>
            </a:r>
            <a:r>
              <a:rPr lang="cs-CZ" sz="2000" dirty="0" smtClean="0"/>
              <a:t>480.000 </a:t>
            </a:r>
            <a:r>
              <a:rPr lang="cs-CZ" sz="2000" dirty="0"/>
              <a:t>Kč</a:t>
            </a:r>
            <a:r>
              <a:rPr lang="cs-CZ" sz="2000" dirty="0" smtClean="0"/>
              <a:t>?</a:t>
            </a:r>
            <a:endParaRPr lang="en-US" sz="2000" dirty="0"/>
          </a:p>
          <a:p>
            <a:r>
              <a:rPr lang="cs-CZ" b="1" dirty="0" smtClean="0"/>
              <a:t>Příklad 14</a:t>
            </a:r>
          </a:p>
          <a:p>
            <a:pPr marL="0" indent="0">
              <a:buNone/>
            </a:pPr>
            <a:r>
              <a:rPr lang="cs-CZ" sz="2000" dirty="0"/>
              <a:t>Osoba A vystavila směnku na osobu B. Směnka je na částku 10.000 Kč s dobou </a:t>
            </a:r>
            <a:r>
              <a:rPr lang="cs-CZ" sz="2000" dirty="0" smtClean="0"/>
              <a:t>splatností 1 </a:t>
            </a:r>
            <a:r>
              <a:rPr lang="cs-CZ" sz="2000" dirty="0"/>
              <a:t>rok a diskontní mírou 8 %. Jak vysoký úvěr osoba A obdrží</a:t>
            </a:r>
            <a:r>
              <a:rPr lang="cs-CZ" sz="2000" dirty="0" smtClean="0"/>
              <a:t>? </a:t>
            </a:r>
            <a:endParaRPr lang="cs-CZ" dirty="0" smtClean="0"/>
          </a:p>
          <a:p>
            <a:r>
              <a:rPr lang="cs-CZ" b="1" dirty="0" smtClean="0"/>
              <a:t>Příklad 15</a:t>
            </a:r>
          </a:p>
          <a:p>
            <a:pPr marL="0" indent="0">
              <a:buNone/>
            </a:pPr>
            <a:r>
              <a:rPr lang="cs-CZ" sz="2000" dirty="0"/>
              <a:t>Kolik dní před dnem splatnosti eskontovala banka směnku, pokud její nominální </a:t>
            </a:r>
            <a:r>
              <a:rPr lang="cs-CZ" sz="2000" dirty="0" smtClean="0"/>
              <a:t>hodnota byla </a:t>
            </a:r>
            <a:r>
              <a:rPr lang="cs-CZ" sz="2000" dirty="0"/>
              <a:t>1.000.000 Kč a klient získá úvěr ve výší 996.111 Kč. Diskontní sazba banky </a:t>
            </a:r>
            <a:r>
              <a:rPr lang="cs-CZ" sz="2000" dirty="0" smtClean="0"/>
              <a:t>činí 4 %.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4271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39608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(3)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064896" cy="4248472"/>
          </a:xfrm>
        </p:spPr>
        <p:txBody>
          <a:bodyPr>
            <a:normAutofit/>
          </a:bodyPr>
          <a:lstStyle/>
          <a:p>
            <a:r>
              <a:rPr lang="cs-CZ" b="1" dirty="0" smtClean="0"/>
              <a:t>Příklad 16</a:t>
            </a:r>
          </a:p>
          <a:p>
            <a:pPr marL="0" indent="0">
              <a:buNone/>
            </a:pPr>
            <a:r>
              <a:rPr lang="cs-CZ" sz="2000" dirty="0" smtClean="0"/>
              <a:t>Jaká je cena 9měsíčního depozitního certifikátu v nominální hodnotě 100.000 Kč s diskontní mírou 6,5 %? </a:t>
            </a:r>
          </a:p>
          <a:p>
            <a:r>
              <a:rPr lang="cs-CZ" b="1" dirty="0"/>
              <a:t>Příklad 17</a:t>
            </a:r>
          </a:p>
          <a:p>
            <a:pPr marL="0" indent="0">
              <a:buNone/>
            </a:pPr>
            <a:r>
              <a:rPr lang="cs-CZ" sz="2000" dirty="0" smtClean="0"/>
              <a:t>Obchodní banka se rozhodla uložit část svých peněžních rezerv do pokladničních poukázek o celkové nominální hodnotě 10.000.000 Kč a dobou splatnosti 12 týdnů nabízených za 9.870.000. </a:t>
            </a:r>
          </a:p>
          <a:p>
            <a:pPr marL="0" indent="0">
              <a:buNone/>
            </a:pPr>
            <a:r>
              <a:rPr lang="cs-CZ" sz="2000" dirty="0" smtClean="0"/>
              <a:t>Za pět týdnů však poukázky prodala investiční firmě, která potřebovala sedm týdnů před plánovanou investicí vhodně umístit připravenou částku a byla ochotna za pokladniční poukázky zaplatit 9.940.000 Kč. Byl prodej poukázek pro banku výhodný? Uvažujte anglický standard ACT/365.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69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Složené úročení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344816" cy="4485112"/>
          </a:xfrm>
        </p:spPr>
        <p:txBody>
          <a:bodyPr/>
          <a:lstStyle/>
          <a:p>
            <a:r>
              <a:rPr lang="cs-CZ" dirty="0"/>
              <a:t>Do základu se postupně načítají vyplacené úroky a počítají se tzv. </a:t>
            </a:r>
            <a:r>
              <a:rPr lang="cs-CZ" b="1" dirty="0"/>
              <a:t>úroky z </a:t>
            </a:r>
            <a:r>
              <a:rPr lang="cs-CZ" b="1" dirty="0" smtClean="0"/>
              <a:t>úroků.</a:t>
            </a:r>
          </a:p>
          <a:p>
            <a:r>
              <a:rPr lang="cs-CZ" dirty="0" smtClean="0"/>
              <a:t>Exponenciální narůstání základu.</a:t>
            </a:r>
          </a:p>
          <a:p>
            <a:r>
              <a:rPr lang="cs-CZ" dirty="0" smtClean="0"/>
              <a:t>Budoucí hodnota kapitálu je rovna: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32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83119927"/>
              </p:ext>
            </p:extLst>
          </p:nvPr>
        </p:nvGraphicFramePr>
        <p:xfrm>
          <a:off x="2699792" y="3789040"/>
          <a:ext cx="3096344" cy="720080"/>
        </p:xfrm>
        <a:graphic>
          <a:graphicData uri="http://schemas.openxmlformats.org/presentationml/2006/ole">
            <p:oleObj spid="_x0000_s42090" name="Rovnice" r:id="rId4" imgW="888614" imgH="253890" progId="Equation.3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472514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err="1" smtClean="0">
                <a:latin typeface="+mj-lt"/>
              </a:rPr>
              <a:t>Pn</a:t>
            </a:r>
            <a:r>
              <a:rPr lang="cs-CZ" dirty="0" smtClean="0">
                <a:latin typeface="+mj-lt"/>
              </a:rPr>
              <a:t> je budoucí hodnota kapitálu/splatná částka, </a:t>
            </a:r>
            <a:r>
              <a:rPr lang="cs-CZ" b="1" i="1" dirty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základ (úročený kapitál)/jistina, </a:t>
            </a:r>
            <a:r>
              <a:rPr lang="cs-CZ" b="1" i="1" dirty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roční úroková míra, </a:t>
            </a:r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 úročení.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641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Složené úročení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992888" cy="4485112"/>
          </a:xfrm>
        </p:spPr>
        <p:txBody>
          <a:bodyPr/>
          <a:lstStyle/>
          <a:p>
            <a:r>
              <a:rPr lang="cs-CZ" b="1" dirty="0" smtClean="0"/>
              <a:t>Příklad 18</a:t>
            </a:r>
          </a:p>
          <a:p>
            <a:pPr marL="0" indent="0">
              <a:buNone/>
            </a:pPr>
            <a:r>
              <a:rPr lang="cs-CZ" sz="2000" dirty="0"/>
              <a:t>Klient si uložil na spořící účet částku 10 000 Kč. Jaká bude částka na účtu po dvou letech, pokud víme, že úroky jsou připisovány jednou ročně a úroková míra je </a:t>
            </a:r>
            <a:r>
              <a:rPr lang="cs-CZ" sz="2000" dirty="0" smtClean="0"/>
              <a:t>10 </a:t>
            </a:r>
            <a:r>
              <a:rPr lang="cs-CZ" sz="2000" dirty="0"/>
              <a:t>% </a:t>
            </a:r>
            <a:r>
              <a:rPr lang="cs-CZ" sz="2000" dirty="0" err="1" smtClean="0"/>
              <a:t>p.a</a:t>
            </a:r>
            <a:r>
              <a:rPr lang="cs-CZ" sz="2000" dirty="0"/>
              <a:t>.? </a:t>
            </a:r>
            <a:endParaRPr lang="cs-CZ" sz="2000" dirty="0" smtClean="0"/>
          </a:p>
          <a:p>
            <a:r>
              <a:rPr lang="cs-CZ" b="1" dirty="0" smtClean="0"/>
              <a:t>Příklad </a:t>
            </a:r>
            <a:r>
              <a:rPr lang="cs-CZ" b="1" dirty="0"/>
              <a:t>19</a:t>
            </a:r>
          </a:p>
          <a:p>
            <a:pPr marL="0" indent="0">
              <a:buNone/>
            </a:pPr>
            <a:r>
              <a:rPr lang="cs-CZ" sz="2000" dirty="0"/>
              <a:t>Jaký bude rozdíl za 3 roky v konečné výši kapitálu, pokud byl počáteční vklad </a:t>
            </a:r>
            <a:r>
              <a:rPr lang="cs-CZ" sz="2000" dirty="0" smtClean="0"/>
              <a:t>120.000 Kč</a:t>
            </a:r>
            <a:r>
              <a:rPr lang="cs-CZ" sz="2000" dirty="0"/>
              <a:t>, úroková míra činí 1,5 % </a:t>
            </a:r>
            <a:r>
              <a:rPr lang="cs-CZ" sz="2000" dirty="0" err="1" smtClean="0"/>
              <a:t>p.a</a:t>
            </a:r>
            <a:r>
              <a:rPr lang="cs-CZ" sz="2000" dirty="0"/>
              <a:t>. a pokud jsou úroky </a:t>
            </a:r>
            <a:r>
              <a:rPr lang="cs-CZ" sz="2000" dirty="0" smtClean="0"/>
              <a:t>připisovány: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a) půlročně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b) ročně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47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Složené úročení </a:t>
            </a:r>
            <a:r>
              <a:rPr lang="cs-CZ" sz="2800" dirty="0" smtClean="0"/>
              <a:t>(3)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064896" cy="4485112"/>
          </a:xfrm>
        </p:spPr>
        <p:txBody>
          <a:bodyPr/>
          <a:lstStyle/>
          <a:p>
            <a:r>
              <a:rPr lang="cs-CZ" b="1" dirty="0" smtClean="0"/>
              <a:t>Příklad 20</a:t>
            </a:r>
          </a:p>
          <a:p>
            <a:pPr marL="0" indent="0">
              <a:buNone/>
            </a:pPr>
            <a:r>
              <a:rPr lang="cs-CZ" sz="2000" dirty="0"/>
              <a:t>Jaká byla roční úroková sazba z vkladu 20.000 Kč, pokud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za </a:t>
            </a:r>
            <a:r>
              <a:rPr lang="cs-CZ" sz="2000" dirty="0"/>
              <a:t>4 roky máme na </a:t>
            </a:r>
            <a:r>
              <a:rPr lang="cs-CZ" sz="2000" dirty="0" smtClean="0"/>
              <a:t>účtu 23.400 Kč</a:t>
            </a:r>
            <a:r>
              <a:rPr lang="cs-CZ" sz="2000" dirty="0"/>
              <a:t>. Úroky byly připisovány jednou ročně a byly ponechány na účtu k dalšímu </a:t>
            </a:r>
            <a:r>
              <a:rPr lang="cs-CZ" sz="2000" dirty="0" smtClean="0"/>
              <a:t>zhodnocení.</a:t>
            </a:r>
          </a:p>
          <a:p>
            <a:r>
              <a:rPr lang="cs-CZ" b="1" dirty="0"/>
              <a:t>Příklad </a:t>
            </a:r>
            <a:r>
              <a:rPr lang="cs-CZ" b="1" dirty="0" smtClean="0"/>
              <a:t>21</a:t>
            </a:r>
            <a:endParaRPr lang="cs-CZ" b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Uložili jsme částku 12.000 Kč. Jaká bude konečná výše vkladu 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za </a:t>
            </a:r>
            <a:r>
              <a:rPr lang="cs-CZ" sz="2000" dirty="0"/>
              <a:t>4 roky při </a:t>
            </a:r>
            <a:r>
              <a:rPr lang="cs-CZ" sz="2000" dirty="0" smtClean="0"/>
              <a:t>složeném úročení</a:t>
            </a:r>
            <a:r>
              <a:rPr lang="cs-CZ" sz="2000" dirty="0"/>
              <a:t>, jestliže úroková sazba činí 11,4 % </a:t>
            </a:r>
            <a:r>
              <a:rPr lang="cs-CZ" sz="2000" dirty="0" err="1"/>
              <a:t>p.a</a:t>
            </a:r>
            <a:r>
              <a:rPr lang="cs-CZ" sz="2000" dirty="0"/>
              <a:t>. a úroky jsou připisovány čtvrtletně.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87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7385248" cy="487375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Diskontní </a:t>
            </a:r>
            <a:r>
              <a:rPr lang="cs-CZ" b="1" dirty="0" smtClean="0"/>
              <a:t>faktor: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Říká kolikrát menší bude z pohledu současné hodnoty částka, kterou získáme na konci n-</a:t>
            </a:r>
            <a:r>
              <a:rPr lang="cs-CZ" dirty="0" err="1"/>
              <a:t>tého</a:t>
            </a:r>
            <a:r>
              <a:rPr lang="cs-CZ" dirty="0"/>
              <a:t> období při dané diskontní míře.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35</a:t>
            </a:fld>
            <a:endParaRPr lang="cs-CZ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791741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85516130"/>
              </p:ext>
            </p:extLst>
          </p:nvPr>
        </p:nvGraphicFramePr>
        <p:xfrm>
          <a:off x="3923928" y="3501008"/>
          <a:ext cx="1152525" cy="1058863"/>
        </p:xfrm>
        <a:graphic>
          <a:graphicData uri="http://schemas.openxmlformats.org/presentationml/2006/ole">
            <p:oleObj spid="_x0000_s43109" name="Rovnice" r:id="rId5" imgW="469696" imgH="431613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8687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7848872" cy="4413104"/>
          </a:xfrm>
        </p:spPr>
        <p:txBody>
          <a:bodyPr/>
          <a:lstStyle/>
          <a:p>
            <a:r>
              <a:rPr lang="cs-CZ" b="1" dirty="0" smtClean="0"/>
              <a:t>Příklad 22</a:t>
            </a:r>
          </a:p>
          <a:p>
            <a:pPr marL="0" indent="0">
              <a:buNone/>
            </a:pPr>
            <a:r>
              <a:rPr lang="cs-CZ" sz="2000" dirty="0" smtClean="0"/>
              <a:t>Jakou částku musíme dnes složit na účet, abychom z něj </a:t>
            </a:r>
            <a:br>
              <a:rPr lang="cs-CZ" sz="2000" dirty="0" smtClean="0"/>
            </a:br>
            <a:r>
              <a:rPr lang="cs-CZ" sz="2000" dirty="0" smtClean="0"/>
              <a:t>za 3 roky mohli vybrat 20.000 Kč. Úroková míra činí 6 %.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6384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/>
          <a:lstStyle/>
          <a:p>
            <a:r>
              <a:rPr lang="cs-CZ" sz="2800" b="1" dirty="0" smtClean="0"/>
              <a:t>Efektivní úroková míra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931224" cy="4413104"/>
          </a:xfrm>
        </p:spPr>
        <p:txBody>
          <a:bodyPr/>
          <a:lstStyle/>
          <a:p>
            <a:r>
              <a:rPr lang="cs-CZ" dirty="0" smtClean="0"/>
              <a:t>Uvádí, jaká roční nominální úroková míra při ročním skládání odpovídá roční nominální úrokové míře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při měsíčním, denním či jiném skládání.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37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16450848"/>
              </p:ext>
            </p:extLst>
          </p:nvPr>
        </p:nvGraphicFramePr>
        <p:xfrm>
          <a:off x="3059832" y="3284984"/>
          <a:ext cx="2665412" cy="1079500"/>
        </p:xfrm>
        <a:graphic>
          <a:graphicData uri="http://schemas.openxmlformats.org/presentationml/2006/ole">
            <p:oleObj spid="_x0000_s44131" name="Rovnice" r:id="rId4" imgW="1155700" imgH="469900" progId="Equation.3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4725144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smtClean="0">
                <a:latin typeface="+mj-lt"/>
              </a:rPr>
              <a:t>i efekt</a:t>
            </a:r>
            <a:r>
              <a:rPr lang="cs-CZ" dirty="0" smtClean="0">
                <a:latin typeface="+mj-lt"/>
              </a:rPr>
              <a:t> je roční efektivní úroková míra, </a:t>
            </a:r>
            <a:r>
              <a:rPr lang="cs-CZ" b="1" i="1" dirty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roční nominální úroková míra, </a:t>
            </a:r>
            <a:r>
              <a:rPr lang="cs-CZ" b="1" i="1" dirty="0">
                <a:latin typeface="+mj-lt"/>
              </a:rPr>
              <a:t>m</a:t>
            </a:r>
            <a:r>
              <a:rPr lang="cs-CZ" dirty="0" smtClean="0">
                <a:latin typeface="+mj-lt"/>
              </a:rPr>
              <a:t> je četnost skládání úroků.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5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Efektivní úroková míra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7385248" cy="4341096"/>
          </a:xfrm>
        </p:spPr>
        <p:txBody>
          <a:bodyPr/>
          <a:lstStyle/>
          <a:p>
            <a:r>
              <a:rPr lang="cs-CZ" b="1" dirty="0" smtClean="0"/>
              <a:t>Příklad 23</a:t>
            </a:r>
          </a:p>
          <a:p>
            <a:pPr marL="0" indent="0">
              <a:buNone/>
            </a:pPr>
            <a:r>
              <a:rPr lang="cs-CZ" sz="2000" dirty="0"/>
              <a:t>Klient si zřídil spořící účet u banky, která nabízí dva </a:t>
            </a:r>
            <a:r>
              <a:rPr lang="cs-CZ" sz="2000" dirty="0" smtClean="0"/>
              <a:t>typy spořících </a:t>
            </a:r>
            <a:r>
              <a:rPr lang="cs-CZ" sz="2000" dirty="0"/>
              <a:t>účtů:</a:t>
            </a:r>
          </a:p>
          <a:p>
            <a:pPr marL="0" indent="0">
              <a:buNone/>
            </a:pPr>
            <a:r>
              <a:rPr lang="cs-CZ" sz="2000" dirty="0" smtClean="0"/>
              <a:t>	a) Účet </a:t>
            </a:r>
            <a:r>
              <a:rPr lang="cs-CZ" sz="2000" dirty="0"/>
              <a:t>s úrokovou sazbou 4 % </a:t>
            </a:r>
            <a:r>
              <a:rPr lang="cs-CZ" sz="2000" dirty="0" err="1"/>
              <a:t>p.a</a:t>
            </a:r>
            <a:r>
              <a:rPr lang="cs-CZ" sz="2000" dirty="0"/>
              <a:t>. a denním </a:t>
            </a:r>
            <a:r>
              <a:rPr lang="cs-CZ" sz="2000" dirty="0" smtClean="0"/>
              <a:t>	  	    připisováním </a:t>
            </a:r>
            <a:r>
              <a:rPr lang="cs-CZ" sz="2000" dirty="0"/>
              <a:t>úroků.</a:t>
            </a:r>
          </a:p>
          <a:p>
            <a:pPr marL="0" indent="0">
              <a:buNone/>
            </a:pPr>
            <a:r>
              <a:rPr lang="cs-CZ" sz="2000" dirty="0" smtClean="0"/>
              <a:t>	b) Účet </a:t>
            </a:r>
            <a:r>
              <a:rPr lang="cs-CZ" sz="2000" dirty="0"/>
              <a:t>s úrokovou sazbou 4,1 % </a:t>
            </a:r>
            <a:r>
              <a:rPr lang="cs-CZ" sz="2000" dirty="0" err="1"/>
              <a:t>p.a</a:t>
            </a:r>
            <a:r>
              <a:rPr lang="cs-CZ" sz="2000" dirty="0"/>
              <a:t>. a čtvrtletním </a:t>
            </a:r>
            <a:r>
              <a:rPr lang="cs-CZ" sz="2000" dirty="0" smtClean="0"/>
              <a:t>	    připisováním </a:t>
            </a:r>
            <a:r>
              <a:rPr lang="cs-CZ" sz="2000" dirty="0"/>
              <a:t>úroků. </a:t>
            </a:r>
          </a:p>
          <a:p>
            <a:pPr marL="0" indent="0">
              <a:buNone/>
            </a:pPr>
            <a:r>
              <a:rPr lang="cs-CZ" sz="2000" dirty="0"/>
              <a:t>Která varianta je pro </a:t>
            </a:r>
            <a:r>
              <a:rPr lang="cs-CZ" sz="2000" dirty="0" smtClean="0"/>
              <a:t>klienta </a:t>
            </a:r>
            <a:r>
              <a:rPr lang="cs-CZ" sz="2000" dirty="0"/>
              <a:t>výhodnější</a:t>
            </a:r>
            <a:r>
              <a:rPr lang="cs-CZ" sz="2000" dirty="0" smtClean="0"/>
              <a:t>?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0771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Efektivní úroková míra </a:t>
            </a:r>
            <a:r>
              <a:rPr lang="cs-CZ" sz="2800" dirty="0" smtClean="0"/>
              <a:t>(3)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7920880" cy="4341096"/>
          </a:xfrm>
        </p:spPr>
        <p:txBody>
          <a:bodyPr/>
          <a:lstStyle/>
          <a:p>
            <a:r>
              <a:rPr lang="cs-CZ" b="1" dirty="0"/>
              <a:t>Příklad 24</a:t>
            </a:r>
          </a:p>
          <a:p>
            <a:pPr marL="0" indent="0">
              <a:buNone/>
            </a:pPr>
            <a:r>
              <a:rPr lang="cs-CZ" sz="2000" dirty="0"/>
              <a:t>Banka nabízí klientům účet spojený s roční nominální úrokovou sazbou </a:t>
            </a:r>
            <a:r>
              <a:rPr lang="cs-CZ" sz="2000" dirty="0" smtClean="0"/>
              <a:t>4 </a:t>
            </a:r>
            <a:r>
              <a:rPr lang="cs-CZ" sz="2000" dirty="0"/>
              <a:t>% p</a:t>
            </a:r>
            <a:r>
              <a:rPr lang="cs-CZ" sz="2000" dirty="0" smtClean="0"/>
              <a:t>. a</a:t>
            </a:r>
            <a:r>
              <a:rPr lang="cs-CZ" sz="2000" dirty="0"/>
              <a:t>. </a:t>
            </a:r>
            <a:r>
              <a:rPr lang="cs-CZ" sz="2000" dirty="0" smtClean="0"/>
              <a:t>a </a:t>
            </a:r>
            <a:r>
              <a:rPr lang="cs-CZ" sz="2000" dirty="0"/>
              <a:t>čtvrtletním skládání úroků.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Jeden </a:t>
            </a:r>
            <a:r>
              <a:rPr lang="cs-CZ" sz="2000" dirty="0"/>
              <a:t>klient </a:t>
            </a:r>
            <a:r>
              <a:rPr lang="cs-CZ" sz="2000" dirty="0" smtClean="0"/>
              <a:t>však požaduje </a:t>
            </a:r>
            <a:r>
              <a:rPr lang="cs-CZ" sz="2000" dirty="0"/>
              <a:t>měsíční skládání úroků. Jaká výše roční nominální úrokové sazby mu bude při tomto skládání nabídnuta, chce-li banka zachovat stejné podmínky pro oba typy </a:t>
            </a:r>
            <a:r>
              <a:rPr lang="cs-CZ" sz="2000" dirty="0" smtClean="0"/>
              <a:t>účtů?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457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42292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8280920" cy="5832648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angl. </a:t>
            </a:r>
            <a:r>
              <a:rPr lang="cs-CZ" sz="2600" dirty="0" err="1" smtClean="0"/>
              <a:t>time</a:t>
            </a:r>
            <a:r>
              <a:rPr lang="cs-CZ" sz="2600" dirty="0" smtClean="0"/>
              <a:t> </a:t>
            </a:r>
            <a:r>
              <a:rPr lang="cs-CZ" sz="2600" dirty="0" err="1" smtClean="0"/>
              <a:t>value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money</a:t>
            </a:r>
            <a:endParaRPr lang="cs-CZ" sz="2600" dirty="0" smtClean="0"/>
          </a:p>
          <a:p>
            <a:r>
              <a:rPr lang="cs-CZ" sz="2600" dirty="0" smtClean="0"/>
              <a:t>Finanční metoda, která slouží k porovnání dvou či více peněžních částek z různých časových období.</a:t>
            </a:r>
          </a:p>
          <a:p>
            <a:endParaRPr lang="cs-CZ" sz="2600" b="1" dirty="0"/>
          </a:p>
          <a:p>
            <a:r>
              <a:rPr lang="cs-CZ" sz="2600" dirty="0"/>
              <a:t>Finanční rozhodování je ovlivněno </a:t>
            </a:r>
            <a:r>
              <a:rPr lang="cs-CZ" sz="2600" dirty="0" smtClean="0"/>
              <a:t>časem.</a:t>
            </a:r>
          </a:p>
          <a:p>
            <a:endParaRPr lang="cs-CZ" sz="2600" dirty="0"/>
          </a:p>
          <a:p>
            <a:pPr marL="0" indent="0" algn="ctr">
              <a:buNone/>
            </a:pPr>
            <a:r>
              <a:rPr lang="cs-CZ" sz="2600" b="1" dirty="0"/>
              <a:t>Současné peněžní prostředky </a:t>
            </a:r>
          </a:p>
          <a:p>
            <a:pPr marL="0" indent="0" algn="ctr">
              <a:buNone/>
            </a:pPr>
            <a:r>
              <a:rPr lang="cs-CZ" sz="2600" b="1" dirty="0"/>
              <a:t>≠</a:t>
            </a:r>
          </a:p>
          <a:p>
            <a:pPr marL="0" indent="0" algn="ctr">
              <a:buNone/>
            </a:pPr>
            <a:r>
              <a:rPr lang="cs-CZ" sz="2600" b="1" dirty="0"/>
              <a:t> peněžní prostředky v </a:t>
            </a:r>
            <a:r>
              <a:rPr lang="cs-CZ" sz="2600" b="1" dirty="0" smtClean="0"/>
              <a:t>budoucnu</a:t>
            </a:r>
          </a:p>
          <a:p>
            <a:pPr marL="0" indent="0" algn="ctr">
              <a:buNone/>
            </a:pPr>
            <a:endParaRPr lang="cs-CZ" sz="2600" b="1" dirty="0" smtClean="0"/>
          </a:p>
          <a:p>
            <a:r>
              <a:rPr lang="cs-CZ" altLang="cs-CZ" sz="2600" dirty="0">
                <a:latin typeface="+mj-lt"/>
                <a:cs typeface="Times New Roman" pitchFamily="18" charset="0"/>
              </a:rPr>
              <a:t>500 Kč dnes má větší hodnotu než 500 Kč v budoucnu</a:t>
            </a:r>
          </a:p>
          <a:p>
            <a:r>
              <a:rPr lang="cs-CZ" altLang="cs-CZ" sz="2600" dirty="0">
                <a:latin typeface="+mj-lt"/>
                <a:cs typeface="Times New Roman" pitchFamily="18" charset="0"/>
              </a:rPr>
              <a:t>Proč?</a:t>
            </a:r>
          </a:p>
          <a:p>
            <a:pPr lvl="1"/>
            <a:r>
              <a:rPr lang="cs-CZ" altLang="cs-CZ" sz="2600" dirty="0">
                <a:latin typeface="+mj-lt"/>
                <a:cs typeface="Times New Roman" pitchFamily="18" charset="0"/>
              </a:rPr>
              <a:t>Peníze, které máme dnes můžeme investovat a získat výnosy (úrokové nebo jiné)</a:t>
            </a:r>
          </a:p>
          <a:p>
            <a:pPr lvl="1"/>
            <a:r>
              <a:rPr lang="cs-CZ" altLang="cs-CZ" sz="2600" dirty="0" smtClean="0">
                <a:latin typeface="+mj-lt"/>
                <a:cs typeface="Times New Roman" pitchFamily="18" charset="0"/>
              </a:rPr>
              <a:t>Peníze </a:t>
            </a:r>
            <a:r>
              <a:rPr lang="cs-CZ" altLang="cs-CZ" sz="2600" dirty="0">
                <a:latin typeface="+mj-lt"/>
                <a:cs typeface="Times New Roman" pitchFamily="18" charset="0"/>
              </a:rPr>
              <a:t>jsou znehodnocovány i </a:t>
            </a:r>
            <a:r>
              <a:rPr lang="cs-CZ" altLang="cs-CZ" sz="2600" dirty="0" smtClean="0">
                <a:latin typeface="+mj-lt"/>
                <a:cs typeface="Times New Roman" pitchFamily="18" charset="0"/>
              </a:rPr>
              <a:t>inflací</a:t>
            </a:r>
            <a:endParaRPr lang="cs-CZ" b="1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6012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539608" cy="1224136"/>
          </a:xfrm>
        </p:spPr>
        <p:txBody>
          <a:bodyPr/>
          <a:lstStyle/>
          <a:p>
            <a:r>
              <a:rPr lang="cs-CZ" sz="2800" b="1" dirty="0" smtClean="0"/>
              <a:t>Současná a budoucí hodnota anuity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8075240" cy="4341096"/>
          </a:xfrm>
        </p:spPr>
        <p:txBody>
          <a:bodyPr/>
          <a:lstStyle/>
          <a:p>
            <a:r>
              <a:rPr lang="cs-CZ" dirty="0"/>
              <a:t>Týká se plateb, které probíhají po určitou dobu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pravidelných časových intervalech.</a:t>
            </a:r>
          </a:p>
          <a:p>
            <a:r>
              <a:rPr lang="cs-CZ" dirty="0" smtClean="0"/>
              <a:t>Rozlišujeme </a:t>
            </a:r>
            <a:r>
              <a:rPr lang="cs-CZ" b="1" dirty="0" smtClean="0"/>
              <a:t>předlhůtní</a:t>
            </a:r>
            <a:r>
              <a:rPr lang="cs-CZ" dirty="0" smtClean="0"/>
              <a:t> a </a:t>
            </a:r>
            <a:r>
              <a:rPr lang="cs-CZ" b="1" dirty="0" smtClean="0"/>
              <a:t>polhůtní</a:t>
            </a:r>
            <a:r>
              <a:rPr lang="cs-CZ" dirty="0" smtClean="0"/>
              <a:t> anuitu.</a:t>
            </a:r>
            <a:endParaRPr lang="cs-CZ" dirty="0"/>
          </a:p>
          <a:p>
            <a:r>
              <a:rPr lang="cs-CZ" dirty="0"/>
              <a:t>Pokud uvažujeme anuitní platby ve výši P, které jsou vypláceny po dobu n let při úrokové míře i, pak lze spočítat jejich budoucí i současnou </a:t>
            </a:r>
            <a:r>
              <a:rPr lang="cs-CZ" dirty="0" smtClean="0"/>
              <a:t>hodnotu</a:t>
            </a:r>
          </a:p>
          <a:p>
            <a:r>
              <a:rPr lang="cs-CZ" dirty="0" smtClean="0"/>
              <a:t>Zvláštní druh anuity představuje </a:t>
            </a:r>
            <a:r>
              <a:rPr lang="cs-CZ" b="1" dirty="0" err="1" smtClean="0"/>
              <a:t>perpetuita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537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7611616" cy="936104"/>
          </a:xfrm>
        </p:spPr>
        <p:txBody>
          <a:bodyPr/>
          <a:lstStyle/>
          <a:p>
            <a:r>
              <a:rPr lang="cs-CZ" sz="2800" b="1" dirty="0" smtClean="0"/>
              <a:t>Současná hodnota předlhůtní anuity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41</a:t>
            </a:fld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11560" y="5229200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smtClean="0">
                <a:latin typeface="+mj-lt"/>
              </a:rPr>
              <a:t>PVA </a:t>
            </a:r>
            <a:r>
              <a:rPr lang="cs-CZ" dirty="0" smtClean="0">
                <a:latin typeface="+mj-lt"/>
              </a:rPr>
              <a:t>je současná hodnota anuity,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výše anuitní platby,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úroková míra, </a:t>
            </a:r>
          </a:p>
          <a:p>
            <a:pPr algn="just"/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období.</a:t>
            </a:r>
            <a:endParaRPr lang="cs-CZ" dirty="0">
              <a:latin typeface="+mj-lt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19051357"/>
              </p:ext>
            </p:extLst>
          </p:nvPr>
        </p:nvGraphicFramePr>
        <p:xfrm>
          <a:off x="2267744" y="2276872"/>
          <a:ext cx="4392488" cy="1022553"/>
        </p:xfrm>
        <a:graphic>
          <a:graphicData uri="http://schemas.openxmlformats.org/presentationml/2006/ole">
            <p:oleObj spid="_x0000_s46230" name="Rovnice" r:id="rId4" imgW="1803400" imgH="419100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3064330"/>
              </p:ext>
            </p:extLst>
          </p:nvPr>
        </p:nvGraphicFramePr>
        <p:xfrm>
          <a:off x="2267744" y="3717032"/>
          <a:ext cx="4248472" cy="1015885"/>
        </p:xfrm>
        <a:graphic>
          <a:graphicData uri="http://schemas.openxmlformats.org/presentationml/2006/ole">
            <p:oleObj spid="_x0000_s46231" name="Rovnice" r:id="rId5" imgW="1790700" imgH="4318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8812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7611616" cy="1008112"/>
          </a:xfrm>
        </p:spPr>
        <p:txBody>
          <a:bodyPr/>
          <a:lstStyle/>
          <a:p>
            <a:r>
              <a:rPr lang="cs-CZ" sz="2800" b="1" dirty="0" smtClean="0"/>
              <a:t>Současná hodnota polhůtní anuity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42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43384333"/>
              </p:ext>
            </p:extLst>
          </p:nvPr>
        </p:nvGraphicFramePr>
        <p:xfrm>
          <a:off x="467544" y="1995685"/>
          <a:ext cx="3729503" cy="1139633"/>
        </p:xfrm>
        <a:graphic>
          <a:graphicData uri="http://schemas.openxmlformats.org/presentationml/2006/ole">
            <p:oleObj spid="_x0000_s45364" name="Rovnice" r:id="rId4" imgW="1371600" imgH="419100" progId="Equation.3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68348334"/>
              </p:ext>
            </p:extLst>
          </p:nvPr>
        </p:nvGraphicFramePr>
        <p:xfrm>
          <a:off x="467544" y="3383930"/>
          <a:ext cx="3832277" cy="1224136"/>
        </p:xfrm>
        <a:graphic>
          <a:graphicData uri="http://schemas.openxmlformats.org/presentationml/2006/ole">
            <p:oleObj spid="_x0000_s45365" name="Rovnice" r:id="rId5" imgW="1346200" imgH="43180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33657" y="5062271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smtClean="0">
                <a:latin typeface="+mj-lt"/>
              </a:rPr>
              <a:t>PVA </a:t>
            </a:r>
            <a:r>
              <a:rPr lang="cs-CZ" dirty="0" smtClean="0">
                <a:latin typeface="+mj-lt"/>
              </a:rPr>
              <a:t>je současná hodnota anuity,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výše anuitní platby,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úroková míra, </a:t>
            </a:r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období.</a:t>
            </a:r>
            <a:endParaRPr lang="cs-CZ" dirty="0">
              <a:latin typeface="+mj-lt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29443991"/>
              </p:ext>
            </p:extLst>
          </p:nvPr>
        </p:nvGraphicFramePr>
        <p:xfrm>
          <a:off x="6239616" y="2092049"/>
          <a:ext cx="1657086" cy="946906"/>
        </p:xfrm>
        <a:graphic>
          <a:graphicData uri="http://schemas.openxmlformats.org/presentationml/2006/ole">
            <p:oleObj spid="_x0000_s45366" name="Rovnice" r:id="rId6" imgW="736600" imgH="419100" progId="Equation.3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644008" y="236544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Zásobitel:</a:t>
            </a:r>
            <a:endParaRPr lang="cs-CZ" sz="20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68526" y="3784040"/>
            <a:ext cx="1735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Umořovatel:</a:t>
            </a:r>
            <a:endParaRPr lang="cs-CZ" sz="2000" b="1" dirty="0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13419428"/>
              </p:ext>
            </p:extLst>
          </p:nvPr>
        </p:nvGraphicFramePr>
        <p:xfrm>
          <a:off x="6503798" y="3487151"/>
          <a:ext cx="1677186" cy="993888"/>
        </p:xfrm>
        <a:graphic>
          <a:graphicData uri="http://schemas.openxmlformats.org/presentationml/2006/ole">
            <p:oleObj spid="_x0000_s45367" name="Rovnice" r:id="rId7" imgW="723586" imgH="431613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8044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348464" cy="504056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Současná hodnota anuity – příklady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36904" cy="4320480"/>
          </a:xfrm>
        </p:spPr>
        <p:txBody>
          <a:bodyPr/>
          <a:lstStyle/>
          <a:p>
            <a:r>
              <a:rPr lang="cs-CZ" b="1" dirty="0" smtClean="0"/>
              <a:t>Příklad 25</a:t>
            </a:r>
          </a:p>
          <a:p>
            <a:pPr marL="0" indent="0">
              <a:buNone/>
            </a:pPr>
            <a:r>
              <a:rPr lang="cs-CZ" sz="2000" dirty="0"/>
              <a:t>Podnik plánuje pronájem haly na 5 let.</a:t>
            </a:r>
            <a:r>
              <a:rPr lang="cs-CZ" sz="2000" i="1" dirty="0"/>
              <a:t> </a:t>
            </a:r>
            <a:r>
              <a:rPr lang="cs-CZ" sz="2000" dirty="0"/>
              <a:t>Nájemné ve výši </a:t>
            </a:r>
            <a:r>
              <a:rPr lang="cs-CZ" sz="2000" dirty="0" smtClean="0"/>
              <a:t>100.000 </a:t>
            </a:r>
            <a:r>
              <a:rPr lang="cs-CZ" sz="2000" dirty="0"/>
              <a:t>Kč bude placeno nájemcem vždy na konci pololetí. Jaká je současná hodnota těchto příjmů pro podnik, pokud víme, že roční úroková míra je 5 </a:t>
            </a:r>
            <a:r>
              <a:rPr lang="cs-CZ" sz="2000" dirty="0" smtClean="0"/>
              <a:t>%?</a:t>
            </a:r>
          </a:p>
          <a:p>
            <a:r>
              <a:rPr lang="cs-CZ" b="1" dirty="0"/>
              <a:t>Příklad 26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Jaká je současná hodnota investice, pokud při úrokové míře 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3 </a:t>
            </a:r>
            <a:r>
              <a:rPr lang="cs-CZ" sz="2000" dirty="0"/>
              <a:t>% z ní bude vždy </a:t>
            </a:r>
            <a:r>
              <a:rPr lang="cs-CZ" sz="2000" dirty="0" smtClean="0"/>
              <a:t>koncem roku </a:t>
            </a:r>
            <a:r>
              <a:rPr lang="cs-CZ" sz="2000" dirty="0"/>
              <a:t>plynout výnos 160.000 Kč a to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 </a:t>
            </a:r>
            <a:r>
              <a:rPr lang="cs-CZ" sz="2000" dirty="0"/>
              <a:t>dobu 15let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5703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60096" y="2060848"/>
            <a:ext cx="8058095" cy="4070077"/>
          </a:xfrm>
        </p:spPr>
        <p:txBody>
          <a:bodyPr/>
          <a:lstStyle/>
          <a:p>
            <a:r>
              <a:rPr lang="cs-CZ" b="1" dirty="0"/>
              <a:t>Příklad 27</a:t>
            </a:r>
          </a:p>
          <a:p>
            <a:pPr marL="0" indent="0">
              <a:buNone/>
            </a:pPr>
            <a:r>
              <a:rPr lang="cs-CZ" sz="2000" dirty="0"/>
              <a:t>Jak velký důchod splatný vždy počátkem roku bude plynout pod dobu 16let z investice ve výši 2.000.000 Kč při úrokové míře 4 </a:t>
            </a:r>
            <a:r>
              <a:rPr lang="cs-CZ" sz="2000" dirty="0" smtClean="0"/>
              <a:t>%.</a:t>
            </a:r>
            <a:endParaRPr lang="cs-CZ" sz="2000" b="1" dirty="0" smtClean="0"/>
          </a:p>
          <a:p>
            <a:r>
              <a:rPr lang="cs-CZ" b="1" dirty="0" smtClean="0"/>
              <a:t>Příklad 28</a:t>
            </a:r>
            <a:endParaRPr lang="cs-CZ" b="1" dirty="0"/>
          </a:p>
          <a:p>
            <a:pPr marL="0" indent="0">
              <a:buNone/>
            </a:pPr>
            <a:r>
              <a:rPr lang="cs-CZ" sz="2000" dirty="0"/>
              <a:t>Jak vysoká musí být jednorázová investice, aby z ní plynul pravidelný roční příjem ve výši 20 000 Kč po dobu 20 let, který bude vyplácen vždy na počátku roku? Úroková sazba je 3 % p</a:t>
            </a:r>
            <a:r>
              <a:rPr lang="cs-CZ" sz="2000" dirty="0" smtClean="0"/>
              <a:t>. a</a:t>
            </a:r>
            <a:r>
              <a:rPr lang="cs-CZ" sz="2000" dirty="0"/>
              <a:t>.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44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51520" y="1109444"/>
            <a:ext cx="8423330" cy="44734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2800" b="1" dirty="0" smtClean="0"/>
              <a:t>Současná hodnota anuity – příklady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xmlns="" val="195556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7601272" cy="720080"/>
          </a:xfrm>
        </p:spPr>
        <p:txBody>
          <a:bodyPr/>
          <a:lstStyle/>
          <a:p>
            <a:r>
              <a:rPr lang="cs-CZ" sz="2800" b="1" dirty="0" smtClean="0"/>
              <a:t>Budoucí hodnota předlhůtní anuity</a:t>
            </a:r>
            <a:endParaRPr lang="cs-CZ" sz="28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55576" y="5013176"/>
            <a:ext cx="775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>
                <a:latin typeface="+mj-lt"/>
              </a:rPr>
              <a:t>F</a:t>
            </a:r>
            <a:r>
              <a:rPr lang="cs-CZ" b="1" i="1" dirty="0" smtClean="0">
                <a:latin typeface="+mj-lt"/>
              </a:rPr>
              <a:t>VA </a:t>
            </a:r>
            <a:r>
              <a:rPr lang="cs-CZ" dirty="0" smtClean="0">
                <a:latin typeface="+mj-lt"/>
              </a:rPr>
              <a:t>je budoucí hodnota anuity,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výše anuitní platby,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úroková míra, </a:t>
            </a:r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období.</a:t>
            </a:r>
            <a:endParaRPr lang="cs-CZ" dirty="0">
              <a:latin typeface="+mj-lt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9539665"/>
              </p:ext>
            </p:extLst>
          </p:nvPr>
        </p:nvGraphicFramePr>
        <p:xfrm>
          <a:off x="2267744" y="2132856"/>
          <a:ext cx="4300189" cy="1035546"/>
        </p:xfrm>
        <a:graphic>
          <a:graphicData uri="http://schemas.openxmlformats.org/presentationml/2006/ole">
            <p:oleObj spid="_x0000_s48268" name="Rovnice" r:id="rId4" imgW="1739900" imgH="41910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58975630"/>
              </p:ext>
            </p:extLst>
          </p:nvPr>
        </p:nvGraphicFramePr>
        <p:xfrm>
          <a:off x="2267744" y="3429000"/>
          <a:ext cx="4289593" cy="1080120"/>
        </p:xfrm>
        <a:graphic>
          <a:graphicData uri="http://schemas.openxmlformats.org/presentationml/2006/ole">
            <p:oleObj spid="_x0000_s48269" name="Rovnice" r:id="rId5" imgW="1651000" imgH="4318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1427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7683624" cy="1008112"/>
          </a:xfrm>
        </p:spPr>
        <p:txBody>
          <a:bodyPr/>
          <a:lstStyle/>
          <a:p>
            <a:r>
              <a:rPr lang="cs-CZ" sz="2800" b="1" dirty="0" smtClean="0"/>
              <a:t>Budoucí hodnota polhůtní anuity</a:t>
            </a:r>
            <a:endParaRPr lang="cs-CZ" sz="28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46</a:t>
            </a:fld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82648094"/>
              </p:ext>
            </p:extLst>
          </p:nvPr>
        </p:nvGraphicFramePr>
        <p:xfrm>
          <a:off x="622743" y="2365447"/>
          <a:ext cx="3424770" cy="1099439"/>
        </p:xfrm>
        <a:graphic>
          <a:graphicData uri="http://schemas.openxmlformats.org/presentationml/2006/ole">
            <p:oleObj spid="_x0000_s47388" name="Rovnice" r:id="rId4" imgW="1308100" imgH="41910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65467958"/>
              </p:ext>
            </p:extLst>
          </p:nvPr>
        </p:nvGraphicFramePr>
        <p:xfrm>
          <a:off x="755576" y="3751469"/>
          <a:ext cx="3266703" cy="1080120"/>
        </p:xfrm>
        <a:graphic>
          <a:graphicData uri="http://schemas.openxmlformats.org/presentationml/2006/ole">
            <p:oleObj spid="_x0000_s47389" name="Rovnice" r:id="rId5" imgW="1295400" imgH="431800" progId="Equation.3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11560" y="5229200"/>
            <a:ext cx="789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>
                <a:latin typeface="+mj-lt"/>
              </a:rPr>
              <a:t>F</a:t>
            </a:r>
            <a:r>
              <a:rPr lang="cs-CZ" b="1" i="1" dirty="0" smtClean="0">
                <a:latin typeface="+mj-lt"/>
              </a:rPr>
              <a:t>VA </a:t>
            </a:r>
            <a:r>
              <a:rPr lang="cs-CZ" dirty="0" smtClean="0">
                <a:latin typeface="+mj-lt"/>
              </a:rPr>
              <a:t>je budoucí hodnota anuity,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výše anuitní platby,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úroková míra, </a:t>
            </a:r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období.</a:t>
            </a:r>
            <a:endParaRPr lang="cs-CZ" dirty="0">
              <a:latin typeface="+mj-lt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34555015"/>
              </p:ext>
            </p:extLst>
          </p:nvPr>
        </p:nvGraphicFramePr>
        <p:xfrm>
          <a:off x="6153443" y="2429913"/>
          <a:ext cx="1512168" cy="958123"/>
        </p:xfrm>
        <a:graphic>
          <a:graphicData uri="http://schemas.openxmlformats.org/presentationml/2006/ole">
            <p:oleObj spid="_x0000_s47390" name="Rovnice" r:id="rId6" imgW="672808" imgH="431613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56192587"/>
              </p:ext>
            </p:extLst>
          </p:nvPr>
        </p:nvGraphicFramePr>
        <p:xfrm>
          <a:off x="6300192" y="3823373"/>
          <a:ext cx="1394685" cy="936312"/>
        </p:xfrm>
        <a:graphic>
          <a:graphicData uri="http://schemas.openxmlformats.org/presentationml/2006/ole">
            <p:oleObj spid="_x0000_s47391" name="Rovnice" r:id="rId7" imgW="634725" imgH="431613" progId="Equation.3">
              <p:embed/>
            </p:oleObj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498625" y="270892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Střadatel:</a:t>
            </a:r>
            <a:endParaRPr lang="cs-CZ" sz="20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427984" y="4091474"/>
            <a:ext cx="1725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Fondovatel</a:t>
            </a:r>
            <a:r>
              <a:rPr lang="cs-CZ" sz="2000" b="1" dirty="0" smtClean="0"/>
              <a:t>: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xmlns="" val="154736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/>
          <a:lstStyle/>
          <a:p>
            <a:r>
              <a:rPr lang="cs-CZ" sz="2800" b="1" dirty="0" smtClean="0"/>
              <a:t>Budoucí hodnota anuity - příklady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7385248" cy="4269088"/>
          </a:xfrm>
        </p:spPr>
        <p:txBody>
          <a:bodyPr/>
          <a:lstStyle/>
          <a:p>
            <a:r>
              <a:rPr lang="cs-CZ" b="1" dirty="0" smtClean="0"/>
              <a:t>Příklad 29</a:t>
            </a:r>
          </a:p>
          <a:p>
            <a:pPr marL="0" indent="0">
              <a:buNone/>
            </a:pPr>
            <a:r>
              <a:rPr lang="cs-CZ" sz="2000" dirty="0"/>
              <a:t>Kolik budeme mít na účtu za 25 let, pokud si vždy na konci roku uložíme 10 000 Kč při úrokové míře 3,5 % p</a:t>
            </a:r>
            <a:r>
              <a:rPr lang="cs-CZ" sz="2000" dirty="0" smtClean="0"/>
              <a:t>. a</a:t>
            </a:r>
            <a:r>
              <a:rPr lang="cs-CZ" sz="2000" dirty="0"/>
              <a:t>? </a:t>
            </a:r>
            <a:endParaRPr lang="cs-CZ" sz="2000" dirty="0" smtClean="0"/>
          </a:p>
          <a:p>
            <a:r>
              <a:rPr lang="cs-CZ" b="1" dirty="0" smtClean="0"/>
              <a:t>Příklad </a:t>
            </a:r>
            <a:r>
              <a:rPr lang="cs-CZ" b="1" dirty="0"/>
              <a:t>30</a:t>
            </a:r>
          </a:p>
          <a:p>
            <a:pPr marL="0" indent="0">
              <a:buNone/>
            </a:pPr>
            <a:r>
              <a:rPr lang="cs-CZ" sz="2000" dirty="0"/>
              <a:t>Kolik budeme mít na účtu za 25 let, pokud si vždy 1. ledna uložíme na tento účet 10 000 Kč při úrokové míře 3,5 %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p. a.?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339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err="1" smtClean="0"/>
              <a:t>Perpetuita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73238"/>
            <a:ext cx="7916937" cy="435768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tzv. </a:t>
            </a:r>
            <a:r>
              <a:rPr lang="cs-CZ" b="1" dirty="0" smtClean="0"/>
              <a:t>věčný důchod </a:t>
            </a:r>
            <a:r>
              <a:rPr lang="cs-CZ" dirty="0" smtClean="0"/>
              <a:t>– důchod s časově neomezenou dobou výplat.</a:t>
            </a:r>
          </a:p>
          <a:p>
            <a:r>
              <a:rPr lang="cs-CZ" b="1" i="1" dirty="0" smtClean="0"/>
              <a:t>Konzola</a:t>
            </a:r>
            <a:r>
              <a:rPr lang="cs-CZ" dirty="0" smtClean="0"/>
              <a:t> – dluhopis bez splatnosti s nárokem na výplatu důchodu po neomezenou dobu vydávaný většinou na konsolidaci státního dluhu. </a:t>
            </a:r>
          </a:p>
          <a:p>
            <a:r>
              <a:rPr lang="cs-CZ" b="1" i="1" dirty="0" smtClean="0"/>
              <a:t>Pravidelné dividendy z akcií</a:t>
            </a:r>
          </a:p>
          <a:p>
            <a:endParaRPr lang="cs-CZ" sz="1050" b="1" i="1" dirty="0" smtClean="0"/>
          </a:p>
          <a:p>
            <a:r>
              <a:rPr lang="cs-CZ" b="1" dirty="0" smtClean="0"/>
              <a:t>Příklad 31</a:t>
            </a:r>
          </a:p>
          <a:p>
            <a:pPr marL="0" indent="0">
              <a:buNone/>
            </a:pPr>
            <a:r>
              <a:rPr lang="cs-CZ" sz="2000" dirty="0" smtClean="0"/>
              <a:t>Prioritní akcie zaručuje dividendu ve výši 4,65 % z nominální hodnoty 1.000 Kč na konci každého roku. Jaká by měla být cena této akcie na kapitálovém trhu s předpokládanou neměnnou úrokovou sazbou 8 % </a:t>
            </a:r>
            <a:r>
              <a:rPr lang="cs-CZ" sz="2000" dirty="0" err="1" smtClean="0"/>
              <a:t>p.a</a:t>
            </a:r>
            <a:r>
              <a:rPr lang="cs-CZ" sz="2000" dirty="0" smtClean="0"/>
              <a:t>.?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3395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844408" cy="50323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848872" cy="486216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4 standardy pro vyjádření hodnoty poměrné délky kapitálového období:</a:t>
            </a:r>
          </a:p>
          <a:p>
            <a:pPr lvl="1"/>
            <a:r>
              <a:rPr lang="cs-CZ" sz="2000" dirty="0" smtClean="0"/>
              <a:t>30E/360 – evropský standard</a:t>
            </a:r>
          </a:p>
          <a:p>
            <a:pPr lvl="1"/>
            <a:r>
              <a:rPr lang="cs-CZ" sz="2000" dirty="0" smtClean="0"/>
              <a:t>30A/360 – americký standard</a:t>
            </a:r>
          </a:p>
          <a:p>
            <a:pPr lvl="1"/>
            <a:r>
              <a:rPr lang="cs-CZ" sz="2000" dirty="0" smtClean="0"/>
              <a:t>ACT/360 – francouzská metoda</a:t>
            </a:r>
          </a:p>
          <a:p>
            <a:pPr lvl="1"/>
            <a:r>
              <a:rPr lang="cs-CZ" sz="2000" dirty="0" smtClean="0"/>
              <a:t>ACT/365 – anglická metoda</a:t>
            </a:r>
          </a:p>
          <a:p>
            <a:pPr lvl="1">
              <a:buNone/>
            </a:pPr>
            <a:endParaRPr lang="cs-CZ" sz="2000" dirty="0" smtClean="0"/>
          </a:p>
          <a:p>
            <a:pPr lvl="1"/>
            <a:r>
              <a:rPr lang="cs-CZ" sz="2000" dirty="0" smtClean="0"/>
              <a:t>http://www.</a:t>
            </a:r>
            <a:r>
              <a:rPr lang="cs-CZ" sz="2000" dirty="0" err="1" smtClean="0"/>
              <a:t>finmat.cz</a:t>
            </a:r>
            <a:r>
              <a:rPr lang="cs-CZ" sz="2000" dirty="0" smtClean="0"/>
              <a:t>/</a:t>
            </a:r>
            <a:r>
              <a:rPr lang="cs-CZ" sz="2000" dirty="0" err="1" smtClean="0"/>
              <a:t>urokova</a:t>
            </a:r>
            <a:r>
              <a:rPr lang="cs-CZ" sz="2000" dirty="0" smtClean="0"/>
              <a:t>-doba/</a:t>
            </a:r>
          </a:p>
          <a:p>
            <a:pPr marL="457200" lvl="1" indent="0">
              <a:buNone/>
            </a:pPr>
            <a:endParaRPr lang="cs-CZ" sz="1100" dirty="0" smtClean="0"/>
          </a:p>
          <a:p>
            <a:pPr marL="342900" lvl="1" indent="-342900" algn="just"/>
            <a:r>
              <a:rPr lang="cs-CZ" sz="2400" b="1" dirty="0" smtClean="0">
                <a:cs typeface="+mn-cs"/>
              </a:rPr>
              <a:t>Příklad 32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Podle jednotlivých standardů vypočtěte budoucí hodnotu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z vkladu ve výši 10 000 Kč, který byl uložen na účet dne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10. 1. 2015 a vybrán dne 31. 3. 2015. Nominální úroková míra činí 4 % p. a. </a:t>
            </a:r>
            <a:endParaRPr lang="cs-CZ" sz="2000" dirty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6159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922114"/>
          </a:xfrm>
        </p:spPr>
        <p:txBody>
          <a:bodyPr/>
          <a:lstStyle/>
          <a:p>
            <a:r>
              <a:rPr lang="cs-CZ" sz="2800" b="1" dirty="0" smtClean="0"/>
              <a:t>Základní pojmy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32961" cy="4320480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Úrok</a:t>
            </a:r>
          </a:p>
          <a:p>
            <a:pPr lvl="1"/>
            <a:r>
              <a:rPr lang="cs-CZ" sz="2000" dirty="0" smtClean="0"/>
              <a:t>z hlediska věřitele (vkladatele, investora)</a:t>
            </a:r>
          </a:p>
          <a:p>
            <a:pPr lvl="1"/>
            <a:r>
              <a:rPr lang="cs-CZ" sz="2000" dirty="0" smtClean="0"/>
              <a:t>z hlediska dlužníka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000" b="1" dirty="0"/>
              <a:t>Úročení</a:t>
            </a:r>
          </a:p>
          <a:p>
            <a:pPr lvl="1"/>
            <a:r>
              <a:rPr lang="cs-CZ" sz="2000" dirty="0"/>
              <a:t>z</a:t>
            </a:r>
            <a:r>
              <a:rPr lang="cs-CZ" sz="2000" dirty="0" smtClean="0"/>
              <a:t>působ započítávání úroků k zapůjčenému kapitálu</a:t>
            </a:r>
          </a:p>
          <a:p>
            <a:pPr lvl="1"/>
            <a:r>
              <a:rPr lang="cs-CZ" sz="2000" dirty="0" smtClean="0"/>
              <a:t>jednoduché vs. složené úročení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000" b="1" dirty="0"/>
              <a:t>Úroková míra</a:t>
            </a:r>
          </a:p>
          <a:p>
            <a:pPr lvl="1"/>
            <a:r>
              <a:rPr lang="cs-CZ" sz="2000" dirty="0" smtClean="0"/>
              <a:t>odměna za zapůjčení kapitálu</a:t>
            </a:r>
          </a:p>
          <a:p>
            <a:pPr lvl="1"/>
            <a:r>
              <a:rPr lang="cs-CZ" sz="2000" dirty="0" smtClean="0"/>
              <a:t>procentuálně z hodnoty kapitálu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000" b="1" dirty="0"/>
              <a:t>Úroková sazba</a:t>
            </a:r>
          </a:p>
          <a:p>
            <a:pPr lvl="1"/>
            <a:r>
              <a:rPr lang="cs-CZ" sz="2000" dirty="0" smtClean="0"/>
              <a:t>konkrétní úroková míra pro určitou operaci (úroková míra vztažená ke konkrétnímu finančnímu produktu)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7191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3" y="1124744"/>
            <a:ext cx="7920880" cy="5005759"/>
          </a:xfrm>
        </p:spPr>
        <p:txBody>
          <a:bodyPr>
            <a:normAutofit/>
          </a:bodyPr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</a:t>
            </a:r>
            <a:r>
              <a:rPr lang="cs-CZ" sz="2400" b="1" dirty="0" smtClean="0"/>
              <a:t>33</a:t>
            </a:r>
            <a:endParaRPr lang="cs-CZ" sz="2400" b="1" dirty="0" smtClean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Jestliže uložíte dnes v bance 70 000 Kč při 7% roční nominální úrokové sazbě, jaký obnos si budete moci při uvažované dani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z úroků ve výši 15 % vyzvednout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 smtClean="0">
                <a:cs typeface="+mn-cs"/>
              </a:rPr>
              <a:t>po pěti letech za předpokladu ročního skládání úroků?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>
                <a:cs typeface="+mn-cs"/>
              </a:rPr>
              <a:t>p</a:t>
            </a:r>
            <a:r>
              <a:rPr lang="cs-CZ" dirty="0" smtClean="0">
                <a:cs typeface="+mn-cs"/>
              </a:rPr>
              <a:t>o pěti letech a šesti měsících za předpokladu ročního skládání úroků?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>
                <a:cs typeface="+mn-cs"/>
              </a:rPr>
              <a:t>p</a:t>
            </a:r>
            <a:r>
              <a:rPr lang="cs-CZ" dirty="0" smtClean="0">
                <a:cs typeface="+mn-cs"/>
              </a:rPr>
              <a:t>o pěti letech šesti měsících za předpokladu čtvrtletního skládání úroků?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 smtClean="0">
                <a:cs typeface="+mn-cs"/>
              </a:rPr>
              <a:t>po pěti letech a šesti měsících za předpokladu měsíčního skládání úroků?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 Použijte standard 30E/360.</a:t>
            </a:r>
            <a:endParaRPr lang="cs-CZ" sz="2000" dirty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950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313240" cy="778098"/>
          </a:xfrm>
        </p:spPr>
        <p:txBody>
          <a:bodyPr/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3" y="1340768"/>
            <a:ext cx="7992888" cy="4789735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34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Panu Novákovi se narodil syn, kterému se rozhodl založit termínovaný bankovní účet spojený s 9 % nominální úrokovou mírou p. a. 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Kolik musí dnes pan Novák na účet uložit, aby si jeho syn mohl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v den 20. narozenin vyzvednout 1 500 000 Kč. Při výpočtu zohledněte sazbu daně z úroků ve výši 15 %. Uvažujte: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>
                <a:cs typeface="+mn-cs"/>
              </a:rPr>
              <a:t>roční skládání úroků,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>
                <a:cs typeface="+mn-cs"/>
              </a:rPr>
              <a:t>měsíční skládání úroků.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07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706090"/>
          </a:xfrm>
        </p:spPr>
        <p:txBody>
          <a:bodyPr/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7992887" cy="4933751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35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Čemu dáte přednost v případě, že byste si měli vybrat mezi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100 000 Kč dnes či 150 000 Kč za pět let? Uvažujete roční nominální úrokovou míru 12 % a 15 % daň z úroků. Rozhodnutí zdůvodněte.</a:t>
            </a:r>
          </a:p>
          <a:p>
            <a:pPr marL="342900" lvl="1" indent="-342900" algn="just"/>
            <a:r>
              <a:rPr lang="cs-CZ" sz="2400" b="1" dirty="0">
                <a:cs typeface="+mn-cs"/>
              </a:rPr>
              <a:t>Příklad </a:t>
            </a:r>
            <a:r>
              <a:rPr lang="cs-CZ" sz="2400" b="1" dirty="0" smtClean="0">
                <a:cs typeface="+mn-cs"/>
              </a:rPr>
              <a:t>36</a:t>
            </a:r>
            <a:endParaRPr lang="cs-CZ" sz="2400" b="1" dirty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Při jaké roční nominální úrokové míře před zdaněním a ročním skládáním úroků jste lhostejní mezi tím, zda dnes dostanete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100 000 Kč nebo za pět let 150 000 Kč.</a:t>
            </a:r>
          </a:p>
          <a:p>
            <a:pPr marL="342900" lvl="1" indent="-342900" algn="just"/>
            <a:r>
              <a:rPr lang="cs-CZ" sz="2400" b="1" dirty="0">
                <a:cs typeface="+mn-cs"/>
              </a:rPr>
              <a:t>Příklad </a:t>
            </a:r>
            <a:r>
              <a:rPr lang="cs-CZ" sz="2400" b="1" dirty="0" smtClean="0"/>
              <a:t>37</a:t>
            </a:r>
            <a:endParaRPr lang="cs-CZ" sz="2400" b="1" dirty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Jaká bude výše úroku z kapitálu 200 000 Kč za tři roky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při pevné úrokové sazbě 2,5 % p. a.? Úroky jsou připisovány čtvrtletně, ponechány na účtu a dále úročeny.</a:t>
            </a:r>
            <a:endParaRPr lang="cs-CZ" dirty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8032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3" y="1772816"/>
            <a:ext cx="7920880" cy="4357687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38</a:t>
            </a:r>
            <a:endParaRPr lang="cs-CZ" sz="2400" b="1" dirty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Za jak dlouho budete mít na svém účtu spojeném s 3 % nominální úrokovou mírou a ročním skládání úroků 22 000 Kč, jestliže dnes na tento účet uložíte 20 000 Kč? Sazba daně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z úroků činí 15 %.</a:t>
            </a:r>
          </a:p>
          <a:p>
            <a:pPr marL="342900" lvl="1" indent="-342900" algn="just"/>
            <a:r>
              <a:rPr lang="cs-CZ" sz="2400" b="1" dirty="0"/>
              <a:t>Příklad </a:t>
            </a:r>
            <a:r>
              <a:rPr lang="cs-CZ" sz="2400" b="1" dirty="0" smtClean="0"/>
              <a:t>39</a:t>
            </a:r>
            <a:endParaRPr lang="cs-CZ" sz="2400" b="1" dirty="0"/>
          </a:p>
          <a:p>
            <a:pPr marL="0" lvl="1" indent="0" algn="just">
              <a:buNone/>
            </a:pPr>
            <a:r>
              <a:rPr lang="cs-CZ" sz="2000" dirty="0"/>
              <a:t>Máte možnost koupit si za 9 200 Kč diskontovanou obligaci, která Vám umožní získat za dva roky částku 10 000 Kč. Jedná se o výhodnou investici, uvažujete-li úrokovou sazbu 3 % p. a. a roční připisování úroků</a:t>
            </a:r>
            <a:r>
              <a:rPr lang="cs-CZ" sz="2000" dirty="0" smtClean="0"/>
              <a:t>?</a:t>
            </a:r>
          </a:p>
          <a:p>
            <a:pPr marL="0" lvl="1" indent="0" algn="just">
              <a:buNone/>
            </a:pPr>
            <a:endParaRPr lang="cs-CZ" sz="2000" dirty="0" smtClean="0"/>
          </a:p>
          <a:p>
            <a:pPr marL="0" lvl="1" indent="0" algn="just">
              <a:buNone/>
            </a:pPr>
            <a:endParaRPr lang="cs-CZ" dirty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3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50323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064896" cy="4501703"/>
          </a:xfrm>
        </p:spPr>
        <p:txBody>
          <a:bodyPr>
            <a:normAutofit lnSpcReduction="10000"/>
          </a:bodyPr>
          <a:lstStyle/>
          <a:p>
            <a:pPr marL="342900" lvl="1" indent="-342900" algn="just"/>
            <a:r>
              <a:rPr lang="cs-CZ" sz="2400" b="1" dirty="0" smtClean="0">
                <a:solidFill>
                  <a:srgbClr val="000000"/>
                </a:solidFill>
                <a:cs typeface="+mn-cs"/>
              </a:rPr>
              <a:t>Příklad 40</a:t>
            </a:r>
          </a:p>
          <a:p>
            <a:pPr marL="0" lvl="1" indent="0" algn="just">
              <a:buNone/>
            </a:pPr>
            <a:r>
              <a:rPr lang="cs-CZ" sz="2000" dirty="0" smtClean="0">
                <a:solidFill>
                  <a:srgbClr val="000000"/>
                </a:solidFill>
                <a:cs typeface="+mn-cs"/>
              </a:rPr>
              <a:t>Uvažujete o koupi ojetého automobilu. Je pro vás výhodnější zaplatit 240 000 Kč v hotovosti nyní, nebo dát zálohu 120 000 Kč a za tři roky doplatit 140 000 Kč? Máte možnost uložit peníze při 4% úrokové sazbě p. a., přičemž úroky jsou připisovány pololetně, ponechány na účtu a dále úročeny.</a:t>
            </a:r>
          </a:p>
          <a:p>
            <a:pPr marL="342900" lvl="1" indent="-342900" algn="just"/>
            <a:r>
              <a:rPr lang="cs-CZ" sz="2400" b="1" dirty="0" smtClean="0">
                <a:solidFill>
                  <a:srgbClr val="000000"/>
                </a:solidFill>
                <a:cs typeface="+mn-cs"/>
              </a:rPr>
              <a:t>Příklad </a:t>
            </a:r>
            <a:r>
              <a:rPr lang="cs-CZ" sz="2400" b="1" dirty="0" smtClean="0">
                <a:solidFill>
                  <a:srgbClr val="000000"/>
                </a:solidFill>
              </a:rPr>
              <a:t>41</a:t>
            </a:r>
            <a:endParaRPr lang="cs-CZ" sz="2400" b="1" dirty="0" smtClean="0">
              <a:solidFill>
                <a:srgbClr val="000000"/>
              </a:solidFill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Určete roční efektivní úrokovou míru pro účet s 6% roční nominální úrokovou mírou a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ročním skládáním úroků,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pololetním skládáním úroků,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čtvrtletním skládáním úroků,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měsíčním skládáním úroků,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denním skládáním úroků.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423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cs-CZ" sz="2800" b="1" dirty="0" smtClean="0"/>
              <a:t>Čistá současná hodnota investice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064897" cy="4645719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</a:t>
            </a:r>
            <a:r>
              <a:rPr lang="cs-CZ" sz="2400" b="1" dirty="0" smtClean="0"/>
              <a:t>42</a:t>
            </a:r>
            <a:endParaRPr lang="cs-CZ" sz="2400" b="1" dirty="0" smtClean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Společnost se rozhoduje mezi dvěma investicemi na dobu šesti let. Očekávané peněžní toky, které jsou z investicemi spojené, jsou následující:</a:t>
            </a:r>
          </a:p>
          <a:p>
            <a:pPr marL="0" lvl="1" indent="0" algn="just">
              <a:buNone/>
            </a:pPr>
            <a:endParaRPr lang="cs-CZ" sz="36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20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1100" dirty="0" smtClean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Která z investic je výhodnější, pokud uvažujte úrokovou sazbu (výnosnost) 3 %?</a:t>
            </a:r>
          </a:p>
          <a:p>
            <a:pPr marL="0" lvl="1" indent="0" algn="just">
              <a:buNone/>
            </a:pPr>
            <a:endParaRPr lang="cs-CZ" sz="20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20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55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0967416"/>
              </p:ext>
            </p:extLst>
          </p:nvPr>
        </p:nvGraphicFramePr>
        <p:xfrm>
          <a:off x="395536" y="3284984"/>
          <a:ext cx="8208912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872208"/>
                <a:gridCol w="4752528"/>
              </a:tblGrid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Vložený kapitál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Peněžní</a:t>
                      </a:r>
                      <a:r>
                        <a:rPr lang="cs-CZ" sz="1600" baseline="0" dirty="0" smtClean="0"/>
                        <a:t> toky v jednotlivých letech </a:t>
                      </a:r>
                      <a:endParaRPr lang="cs-CZ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Investice A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100 000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25 000 ročně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Investice B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100</a:t>
                      </a:r>
                      <a:r>
                        <a:rPr lang="cs-CZ" sz="1600" baseline="0" dirty="0" smtClean="0"/>
                        <a:t> 000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24 000, 25 000, 27 000, 27 000, 26 000,</a:t>
                      </a:r>
                      <a:r>
                        <a:rPr lang="cs-CZ" sz="1600" baseline="0" dirty="0" smtClean="0"/>
                        <a:t> </a:t>
                      </a:r>
                      <a:br>
                        <a:rPr lang="cs-CZ" sz="1600" baseline="0" dirty="0" smtClean="0"/>
                      </a:br>
                      <a:r>
                        <a:rPr lang="cs-CZ" sz="1600" baseline="0" dirty="0" smtClean="0"/>
                        <a:t>22 000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813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935285"/>
          </a:xfrm>
        </p:spPr>
        <p:txBody>
          <a:bodyPr>
            <a:normAutofit/>
          </a:bodyPr>
          <a:lstStyle/>
          <a:p>
            <a:pPr algn="ctr"/>
            <a:r>
              <a:rPr lang="cs-CZ" sz="2600" b="1" dirty="0" smtClean="0"/>
              <a:t>Sestavení umořovacího plánu pro úvěr </a:t>
            </a:r>
            <a:br>
              <a:rPr lang="cs-CZ" sz="2600" b="1" dirty="0" smtClean="0"/>
            </a:br>
            <a:r>
              <a:rPr lang="cs-CZ" sz="2600" b="1" dirty="0" smtClean="0"/>
              <a:t>s konstantním anuitním splácením</a:t>
            </a:r>
            <a:endParaRPr lang="cs-CZ" sz="2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5" y="1556792"/>
            <a:ext cx="7992888" cy="4573711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</a:t>
            </a:r>
            <a:r>
              <a:rPr lang="cs-CZ" sz="2400" b="1" dirty="0" smtClean="0"/>
              <a:t>43</a:t>
            </a:r>
            <a:endParaRPr lang="cs-CZ" sz="2400" b="1" dirty="0" smtClean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Úvěr 40 000 Kč má být umořen polhůtními ročními anuitami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za šest let při fixní úrokové sazbě 5 % p. a. Určete výši anuity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a sestavte umořovací plán.</a:t>
            </a: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56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6570292"/>
              </p:ext>
            </p:extLst>
          </p:nvPr>
        </p:nvGraphicFramePr>
        <p:xfrm>
          <a:off x="395536" y="3212976"/>
          <a:ext cx="7632850" cy="3240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70"/>
                <a:gridCol w="1526570"/>
                <a:gridCol w="1526570"/>
                <a:gridCol w="1526570"/>
                <a:gridCol w="1526570"/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Období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Anuita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Úrok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Úmor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Zůstatek úvěru</a:t>
                      </a:r>
                      <a:endParaRPr lang="cs-CZ" dirty="0"/>
                    </a:p>
                  </a:txBody>
                  <a:tcPr anchor="ctr"/>
                </a:tc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62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267744" y="3356992"/>
            <a:ext cx="6172200" cy="592832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cs-CZ" sz="3200" dirty="0" smtClean="0"/>
              <a:t>Děkuji Vám za pozornost!</a:t>
            </a:r>
            <a:endParaRPr lang="cs-CZ" sz="3200" dirty="0"/>
          </a:p>
        </p:txBody>
      </p:sp>
      <p:sp>
        <p:nvSpPr>
          <p:cNvPr id="4505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379B7FD9-3181-4857-86C9-4BC3D1B7373C}" type="slidenum">
              <a:rPr lang="cs-CZ" sz="1000">
                <a:solidFill>
                  <a:srgbClr val="7D1E1E"/>
                </a:solidFill>
                <a:latin typeface="Verdana" pitchFamily="34" charset="0"/>
              </a:rPr>
              <a:pPr eaLnBrk="1" hangingPunct="1"/>
              <a:t>57</a:t>
            </a:fld>
            <a:endParaRPr lang="cs-CZ" sz="1000">
              <a:solidFill>
                <a:srgbClr val="7D1E1E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628384" cy="503237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Úrokové míry v ekonomice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280920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Spektrum úrokových měr momentálně platných </a:t>
            </a:r>
            <a:br>
              <a:rPr lang="cs-CZ" dirty="0" smtClean="0"/>
            </a:br>
            <a:r>
              <a:rPr lang="cs-CZ" dirty="0" smtClean="0"/>
              <a:t>v dané ekonomice patří k důležitým ekonomickým ukazatelům.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CB zpravidla vyhlašují tři oficiální sazby.</a:t>
            </a:r>
          </a:p>
          <a:p>
            <a:r>
              <a:rPr lang="cs-CZ" b="1" dirty="0" smtClean="0"/>
              <a:t>ČR – základní sazby ČNB</a:t>
            </a:r>
          </a:p>
          <a:p>
            <a:pPr lvl="1"/>
            <a:r>
              <a:rPr lang="cs-CZ" sz="2400" dirty="0" smtClean="0"/>
              <a:t>diskontní sazba 0,05 %</a:t>
            </a:r>
          </a:p>
          <a:p>
            <a:pPr lvl="1"/>
            <a:r>
              <a:rPr lang="cs-CZ" sz="2400" dirty="0" smtClean="0"/>
              <a:t>2T </a:t>
            </a:r>
            <a:r>
              <a:rPr lang="cs-CZ" sz="2400" dirty="0" err="1" smtClean="0"/>
              <a:t>Repo</a:t>
            </a:r>
            <a:r>
              <a:rPr lang="cs-CZ" sz="2400" dirty="0" smtClean="0"/>
              <a:t> sazba 0,05 %</a:t>
            </a:r>
          </a:p>
          <a:p>
            <a:pPr lvl="1"/>
            <a:r>
              <a:rPr lang="cs-CZ" sz="2400" dirty="0" smtClean="0"/>
              <a:t>lombardní </a:t>
            </a:r>
            <a:r>
              <a:rPr lang="cs-CZ" sz="2400" dirty="0"/>
              <a:t>sazba 0,25 %</a:t>
            </a:r>
          </a:p>
          <a:p>
            <a:pPr lvl="1"/>
            <a:endParaRPr lang="cs-CZ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310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075240" cy="503237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Diskontní sazba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132961" cy="424847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cs-CZ" altLang="cs-CZ" sz="2500" dirty="0" smtClean="0"/>
              <a:t>Úroková </a:t>
            </a:r>
            <a:r>
              <a:rPr lang="cs-CZ" altLang="cs-CZ" sz="2500" dirty="0"/>
              <a:t>sazba ze kterou CB poskytuje úvěry bankám které mají nedostatek krátkodobé likvidity, resp.</a:t>
            </a:r>
          </a:p>
          <a:p>
            <a:pPr algn="just">
              <a:lnSpc>
                <a:spcPct val="90000"/>
              </a:lnSpc>
            </a:pPr>
            <a:r>
              <a:rPr lang="cs-CZ" altLang="cs-CZ" sz="2500" dirty="0"/>
              <a:t>Přijímá úvěry od bank, které mají nadbytek krátkodobé </a:t>
            </a:r>
            <a:r>
              <a:rPr lang="cs-CZ" altLang="cs-CZ" sz="2500" dirty="0" smtClean="0"/>
              <a:t>likvidity</a:t>
            </a:r>
          </a:p>
          <a:p>
            <a:pPr lvl="1" algn="just">
              <a:lnSpc>
                <a:spcPct val="90000"/>
              </a:lnSpc>
            </a:pPr>
            <a:r>
              <a:rPr lang="cs-CZ" sz="2500" dirty="0"/>
              <a:t>Umožňuje bankám uložit přes noc u ČNB bez zajištění svou přebytečnou likviditu</a:t>
            </a:r>
            <a:r>
              <a:rPr lang="cs-CZ" sz="2500" dirty="0" smtClean="0"/>
              <a:t>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500" dirty="0"/>
              <a:t>Forma </a:t>
            </a:r>
            <a:r>
              <a:rPr lang="cs-CZ" altLang="cs-CZ" sz="2500" dirty="0" smtClean="0"/>
              <a:t>operace: tzv</a:t>
            </a:r>
            <a:r>
              <a:rPr lang="cs-CZ" altLang="cs-CZ" sz="2500" dirty="0"/>
              <a:t>. </a:t>
            </a:r>
            <a:r>
              <a:rPr lang="cs-CZ" altLang="cs-CZ" sz="2500" dirty="0" err="1" smtClean="0"/>
              <a:t>overnight</a:t>
            </a:r>
            <a:endParaRPr lang="cs-CZ" sz="2500" dirty="0"/>
          </a:p>
          <a:p>
            <a:pPr marL="274320" lvl="1" algn="just">
              <a:lnSpc>
                <a:spcPct val="90000"/>
              </a:lnSpc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500" dirty="0"/>
              <a:t>Minimální objem transakce činí 10 mil. Kč.</a:t>
            </a:r>
          </a:p>
          <a:p>
            <a:pPr algn="just">
              <a:lnSpc>
                <a:spcPct val="90000"/>
              </a:lnSpc>
            </a:pPr>
            <a:r>
              <a:rPr lang="cs-CZ" sz="2500" dirty="0"/>
              <a:t>Zpravidla představuje dolní mez pro pohyb krátkodobých úrokových sazeb na peněžním trhu.</a:t>
            </a:r>
          </a:p>
          <a:p>
            <a:pPr algn="just">
              <a:lnSpc>
                <a:spcPct val="90000"/>
              </a:lnSpc>
            </a:pPr>
            <a:endParaRPr lang="cs-CZ" altLang="cs-CZ" sz="2500" dirty="0"/>
          </a:p>
          <a:p>
            <a:pPr algn="just"/>
            <a:endParaRPr lang="cs-CZ" sz="2500" dirty="0"/>
          </a:p>
          <a:p>
            <a:pPr algn="just"/>
            <a:endParaRPr lang="cs-CZ" sz="25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3061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147248" cy="503237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Diskontní sazba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064896" cy="4142085"/>
          </a:xfrm>
        </p:spPr>
        <p:txBody>
          <a:bodyPr>
            <a:normAutofit/>
          </a:bodyPr>
          <a:lstStyle/>
          <a:p>
            <a:r>
              <a:rPr lang="cs-CZ" b="1" dirty="0" smtClean="0"/>
              <a:t>Snaha </a:t>
            </a:r>
            <a:r>
              <a:rPr lang="cs-CZ" b="1" dirty="0"/>
              <a:t>o regulaci množství peněz v oběhu</a:t>
            </a:r>
          </a:p>
          <a:p>
            <a:pPr lvl="1"/>
            <a:r>
              <a:rPr lang="cs-CZ" b="1" i="1" dirty="0"/>
              <a:t>↑ diskontní sazby </a:t>
            </a:r>
            <a:r>
              <a:rPr lang="cs-CZ" dirty="0"/>
              <a:t>→ záměr snížit množství peněz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oběhu → ↑ úrokových sazeb KB → ↑ přílivu kapitálu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 </a:t>
            </a:r>
            <a:r>
              <a:rPr lang="cs-CZ" dirty="0"/>
              <a:t>země → růst množství peněz v oběhu →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v </a:t>
            </a:r>
            <a:r>
              <a:rPr lang="cs-CZ" b="1" i="1" dirty="0"/>
              <a:t>rozporu s původním záměrem CB</a:t>
            </a:r>
          </a:p>
          <a:p>
            <a:r>
              <a:rPr lang="cs-CZ" dirty="0" smtClean="0"/>
              <a:t>V dlouhodobém </a:t>
            </a:r>
            <a:r>
              <a:rPr lang="cs-CZ" dirty="0"/>
              <a:t>horizontu nepředstavuje operativní nástroj měnové politiky.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3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7601272" cy="566936"/>
          </a:xfrm>
        </p:spPr>
        <p:txBody>
          <a:bodyPr/>
          <a:lstStyle/>
          <a:p>
            <a:r>
              <a:rPr lang="cs-CZ" sz="2800" b="1" dirty="0" smtClean="0"/>
              <a:t>2T </a:t>
            </a:r>
            <a:r>
              <a:rPr lang="cs-CZ" sz="2800" b="1" dirty="0" err="1" smtClean="0"/>
              <a:t>Repo</a:t>
            </a:r>
            <a:r>
              <a:rPr lang="cs-CZ" sz="2800" b="1" dirty="0" smtClean="0"/>
              <a:t> sazba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7704856" cy="5373216"/>
          </a:xfrm>
        </p:spPr>
        <p:txBody>
          <a:bodyPr>
            <a:noAutofit/>
          </a:bodyPr>
          <a:lstStyle/>
          <a:p>
            <a:pPr algn="just"/>
            <a:r>
              <a:rPr lang="cs-CZ" altLang="cs-CZ" dirty="0"/>
              <a:t>„Hlavní měnový nástroj ČNB</a:t>
            </a:r>
            <a:r>
              <a:rPr lang="cs-CZ" altLang="cs-CZ" dirty="0" smtClean="0"/>
              <a:t>“</a:t>
            </a:r>
          </a:p>
          <a:p>
            <a:pPr algn="just"/>
            <a:r>
              <a:rPr lang="cs-CZ" dirty="0"/>
              <a:t>Za </a:t>
            </a:r>
            <a:r>
              <a:rPr lang="cs-CZ" dirty="0" err="1"/>
              <a:t>repo</a:t>
            </a:r>
            <a:r>
              <a:rPr lang="cs-CZ" dirty="0"/>
              <a:t> sazbu jsou realizovány </a:t>
            </a:r>
            <a:r>
              <a:rPr lang="cs-CZ" dirty="0" err="1"/>
              <a:t>repo</a:t>
            </a:r>
            <a:r>
              <a:rPr lang="cs-CZ" dirty="0"/>
              <a:t> obchody (obchody o zpětném odkoupení) centrální banky s komerčními bankami.</a:t>
            </a:r>
          </a:p>
          <a:p>
            <a:pPr marL="274320" lvl="1" algn="just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altLang="cs-CZ" sz="2400" dirty="0" smtClean="0"/>
              <a:t>CB </a:t>
            </a:r>
            <a:r>
              <a:rPr lang="cs-CZ" altLang="cs-CZ" sz="2400" dirty="0"/>
              <a:t>přijímá od bank </a:t>
            </a:r>
            <a:r>
              <a:rPr lang="cs-CZ" altLang="cs-CZ" sz="2400" dirty="0" smtClean="0"/>
              <a:t>přebytečnou </a:t>
            </a:r>
            <a:r>
              <a:rPr lang="cs-CZ" altLang="cs-CZ" sz="2400" dirty="0"/>
              <a:t>likviditu </a:t>
            </a:r>
            <a:r>
              <a:rPr lang="cs-CZ" sz="2400" dirty="0"/>
              <a:t>a bankám předává jako </a:t>
            </a:r>
            <a:r>
              <a:rPr lang="cs-CZ" sz="2400" dirty="0" smtClean="0"/>
              <a:t>kolaterál (záruku) </a:t>
            </a:r>
            <a:r>
              <a:rPr lang="cs-CZ" sz="2400" dirty="0"/>
              <a:t>dohodnuté cenné papíry.</a:t>
            </a:r>
          </a:p>
          <a:p>
            <a:pPr algn="just"/>
            <a:r>
              <a:rPr lang="cs-CZ" altLang="cs-CZ" dirty="0" smtClean="0"/>
              <a:t>Po </a:t>
            </a:r>
            <a:r>
              <a:rPr lang="cs-CZ" altLang="cs-CZ" dirty="0"/>
              <a:t>14 dnech </a:t>
            </a:r>
            <a:r>
              <a:rPr lang="cs-CZ" altLang="cs-CZ" dirty="0" smtClean="0"/>
              <a:t>proběhne reverzní </a:t>
            </a:r>
            <a:r>
              <a:rPr lang="cs-CZ" altLang="cs-CZ" dirty="0"/>
              <a:t>operace </a:t>
            </a:r>
          </a:p>
          <a:p>
            <a:pPr lvl="1" algn="just"/>
            <a:r>
              <a:rPr lang="cs-CZ" altLang="cs-CZ" sz="2400" dirty="0"/>
              <a:t>Návrat likvidity + dohodnutého úroku bankám a vrácení cenných papírů ČNB</a:t>
            </a:r>
          </a:p>
          <a:p>
            <a:pPr algn="just"/>
            <a:r>
              <a:rPr lang="cs-CZ" altLang="cs-CZ" dirty="0"/>
              <a:t>Slouží k odčerpání přebytečné likvidity na finančním trhu</a:t>
            </a:r>
            <a:r>
              <a:rPr lang="en-US" altLang="cs-CZ" dirty="0"/>
              <a:t>!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4031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BÉŽOVÁ základní">
  <a:themeElements>
    <a:clrScheme name="BÉŽOVÁ základní 5">
      <a:dk1>
        <a:srgbClr val="330000"/>
      </a:dk1>
      <a:lt1>
        <a:srgbClr val="FF9900"/>
      </a:lt1>
      <a:dk2>
        <a:srgbClr val="FFFFFF"/>
      </a:dk2>
      <a:lt2>
        <a:srgbClr val="8B3111"/>
      </a:lt2>
      <a:accent1>
        <a:srgbClr val="DD6D07"/>
      </a:accent1>
      <a:accent2>
        <a:srgbClr val="CC9900"/>
      </a:accent2>
      <a:accent3>
        <a:srgbClr val="FFCAAA"/>
      </a:accent3>
      <a:accent4>
        <a:srgbClr val="2A0000"/>
      </a:accent4>
      <a:accent5>
        <a:srgbClr val="EBBAAA"/>
      </a:accent5>
      <a:accent6>
        <a:srgbClr val="B98A00"/>
      </a:accent6>
      <a:hlink>
        <a:srgbClr val="CC3300"/>
      </a:hlink>
      <a:folHlink>
        <a:srgbClr val="CCCC66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Verdan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8401</TotalTime>
  <Words>2561</Words>
  <Application>Microsoft Office PowerPoint</Application>
  <PresentationFormat>Předvádění na obrazovce (4:3)</PresentationFormat>
  <Paragraphs>520</Paragraphs>
  <Slides>57</Slides>
  <Notes>43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1" baseType="lpstr">
      <vt:lpstr>BÉŽOVÁ základní</vt:lpstr>
      <vt:lpstr>BÉŽOVÁ TITL</vt:lpstr>
      <vt:lpstr>Arkýř</vt:lpstr>
      <vt:lpstr>Rovnice</vt:lpstr>
      <vt:lpstr>BKF_CZAF   CVIČENÍ ZE ZÁKLADŮ FINANCÍ   První tutoriál 13. 11. 2015</vt:lpstr>
      <vt:lpstr>Informace o předmětu</vt:lpstr>
      <vt:lpstr>Program dnešního tutoriálu</vt:lpstr>
      <vt:lpstr>Časová hodnota peněz</vt:lpstr>
      <vt:lpstr>Základní pojmy</vt:lpstr>
      <vt:lpstr>Úrokové míry v ekonomice</vt:lpstr>
      <vt:lpstr>Diskontní sazba (1)</vt:lpstr>
      <vt:lpstr>Diskontní sazba (2)</vt:lpstr>
      <vt:lpstr>2T Repo sazba</vt:lpstr>
      <vt:lpstr>Lombardní sazba</vt:lpstr>
      <vt:lpstr>Snímek 11</vt:lpstr>
      <vt:lpstr>Snímek 12</vt:lpstr>
      <vt:lpstr>Snímek 13</vt:lpstr>
      <vt:lpstr>Mezibankovní úrokové sazby (1)</vt:lpstr>
      <vt:lpstr>Mezibankovní úrokové sazby (2)</vt:lpstr>
      <vt:lpstr>Snímek 16</vt:lpstr>
      <vt:lpstr>Snímek 17</vt:lpstr>
      <vt:lpstr>Snímek 18</vt:lpstr>
      <vt:lpstr>Význam úrokových sazeb na trhu mezibankovních depozit</vt:lpstr>
      <vt:lpstr>Faktory ovlivňující úrokové sazby, za které banky poskytují úvěry a přijímají vklady</vt:lpstr>
      <vt:lpstr>Nominální úroková míra vs. reálná úroková míra</vt:lpstr>
      <vt:lpstr>Snímek 22</vt:lpstr>
      <vt:lpstr>Fisherova rovnice</vt:lpstr>
      <vt:lpstr>Standardy</vt:lpstr>
      <vt:lpstr>Jednoduché úročení (1)</vt:lpstr>
      <vt:lpstr>Jednoduché úročení (2)</vt:lpstr>
      <vt:lpstr>Jednoduché úročení (3)</vt:lpstr>
      <vt:lpstr>Jednoduché úročení (4)</vt:lpstr>
      <vt:lpstr>Diskontování (1)</vt:lpstr>
      <vt:lpstr>Diskontování (2)</vt:lpstr>
      <vt:lpstr>Diskontování (3)</vt:lpstr>
      <vt:lpstr>Složené úročení (1)</vt:lpstr>
      <vt:lpstr>Složené úročení (2)</vt:lpstr>
      <vt:lpstr>Složené úročení (3)</vt:lpstr>
      <vt:lpstr>diskontování (1)</vt:lpstr>
      <vt:lpstr>diskontování (2)</vt:lpstr>
      <vt:lpstr>Efektivní úroková míra (1)</vt:lpstr>
      <vt:lpstr>Efektivní úroková míra (2)</vt:lpstr>
      <vt:lpstr>Efektivní úroková míra (3)</vt:lpstr>
      <vt:lpstr>Současná a budoucí hodnota anuity</vt:lpstr>
      <vt:lpstr>Současná hodnota předlhůtní anuity</vt:lpstr>
      <vt:lpstr>Současná hodnota polhůtní anuity</vt:lpstr>
      <vt:lpstr>Současná hodnota anuity – příklady </vt:lpstr>
      <vt:lpstr>Snímek 44</vt:lpstr>
      <vt:lpstr>Budoucí hodnota předlhůtní anuity</vt:lpstr>
      <vt:lpstr>Budoucí hodnota polhůtní anuity</vt:lpstr>
      <vt:lpstr>Budoucí hodnota anuity - příklady</vt:lpstr>
      <vt:lpstr>Perpetuita</vt:lpstr>
      <vt:lpstr>Opakování – časová hodnota peněz</vt:lpstr>
      <vt:lpstr>Opakování – časová hodnota peněz</vt:lpstr>
      <vt:lpstr>Opakování – časová hodnota peněz</vt:lpstr>
      <vt:lpstr>Opakování – časová hodnota peněz</vt:lpstr>
      <vt:lpstr>Opakování – časová hodnota peněz</vt:lpstr>
      <vt:lpstr>Opakování – časová hodnota peněz</vt:lpstr>
      <vt:lpstr>Čistá současná hodnota investice</vt:lpstr>
      <vt:lpstr>Sestavení umořovacího plánu pro úvěr  s konstantním anuitním splácením</vt:lpstr>
      <vt:lpstr>Děkuji Vám za pozornost!</vt:lpstr>
    </vt:vector>
  </TitlesOfParts>
  <Company>ESF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EXACTDESIGN;Pavel Jílek</dc:creator>
  <cp:lastModifiedBy>Tomáš</cp:lastModifiedBy>
  <cp:revision>224</cp:revision>
  <cp:lastPrinted>2014-11-10T20:55:05Z</cp:lastPrinted>
  <dcterms:created xsi:type="dcterms:W3CDTF">2005-05-06T16:40:20Z</dcterms:created>
  <dcterms:modified xsi:type="dcterms:W3CDTF">2015-11-14T12:35:42Z</dcterms:modified>
</cp:coreProperties>
</file>