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6"/>
  </p:handoutMasterIdLst>
  <p:sldIdLst>
    <p:sldId id="256" r:id="rId2"/>
    <p:sldId id="259" r:id="rId3"/>
    <p:sldId id="257" r:id="rId4"/>
    <p:sldId id="286" r:id="rId5"/>
    <p:sldId id="288" r:id="rId6"/>
    <p:sldId id="289" r:id="rId7"/>
    <p:sldId id="290" r:id="rId8"/>
    <p:sldId id="291" r:id="rId9"/>
    <p:sldId id="258" r:id="rId10"/>
    <p:sldId id="292" r:id="rId11"/>
    <p:sldId id="260" r:id="rId12"/>
    <p:sldId id="293" r:id="rId13"/>
    <p:sldId id="294" r:id="rId14"/>
    <p:sldId id="333" r:id="rId15"/>
    <p:sldId id="304" r:id="rId16"/>
    <p:sldId id="261" r:id="rId17"/>
    <p:sldId id="296" r:id="rId18"/>
    <p:sldId id="295" r:id="rId19"/>
    <p:sldId id="314" r:id="rId20"/>
    <p:sldId id="297" r:id="rId21"/>
    <p:sldId id="298" r:id="rId22"/>
    <p:sldId id="299" r:id="rId23"/>
    <p:sldId id="301" r:id="rId24"/>
    <p:sldId id="300" r:id="rId25"/>
    <p:sldId id="302" r:id="rId26"/>
    <p:sldId id="303" r:id="rId27"/>
    <p:sldId id="329" r:id="rId28"/>
    <p:sldId id="330" r:id="rId29"/>
    <p:sldId id="305" r:id="rId30"/>
    <p:sldId id="306" r:id="rId31"/>
    <p:sldId id="307" r:id="rId32"/>
    <p:sldId id="312" r:id="rId33"/>
    <p:sldId id="308" r:id="rId34"/>
    <p:sldId id="309" r:id="rId35"/>
    <p:sldId id="310" r:id="rId36"/>
    <p:sldId id="315" r:id="rId37"/>
    <p:sldId id="262" r:id="rId38"/>
    <p:sldId id="319" r:id="rId39"/>
    <p:sldId id="318" r:id="rId40"/>
    <p:sldId id="320" r:id="rId41"/>
    <p:sldId id="332" r:id="rId42"/>
    <p:sldId id="321" r:id="rId43"/>
    <p:sldId id="317" r:id="rId44"/>
    <p:sldId id="316" r:id="rId45"/>
    <p:sldId id="323" r:id="rId46"/>
    <p:sldId id="327" r:id="rId47"/>
    <p:sldId id="324" r:id="rId48"/>
    <p:sldId id="328" r:id="rId49"/>
    <p:sldId id="322" r:id="rId50"/>
    <p:sldId id="325" r:id="rId51"/>
    <p:sldId id="326" r:id="rId52"/>
    <p:sldId id="263" r:id="rId53"/>
    <p:sldId id="331" r:id="rId54"/>
    <p:sldId id="285" r:id="rId55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B037DA7-05BF-45F8-B993-42448A5EBDE3}">
          <p14:sldIdLst>
            <p14:sldId id="256"/>
            <p14:sldId id="259"/>
            <p14:sldId id="257"/>
            <p14:sldId id="286"/>
            <p14:sldId id="288"/>
            <p14:sldId id="289"/>
            <p14:sldId id="290"/>
          </p14:sldIdLst>
        </p14:section>
        <p14:section name="Oddíl bez názvu" id="{66F2D94E-C7DF-44FE-A3F8-EF7E9071DAB6}">
          <p14:sldIdLst>
            <p14:sldId id="291"/>
            <p14:sldId id="258"/>
            <p14:sldId id="292"/>
            <p14:sldId id="260"/>
            <p14:sldId id="293"/>
            <p14:sldId id="294"/>
            <p14:sldId id="333"/>
            <p14:sldId id="304"/>
            <p14:sldId id="261"/>
            <p14:sldId id="296"/>
            <p14:sldId id="295"/>
            <p14:sldId id="314"/>
            <p14:sldId id="297"/>
            <p14:sldId id="298"/>
            <p14:sldId id="299"/>
            <p14:sldId id="301"/>
            <p14:sldId id="300"/>
            <p14:sldId id="302"/>
            <p14:sldId id="303"/>
            <p14:sldId id="329"/>
            <p14:sldId id="330"/>
            <p14:sldId id="305"/>
            <p14:sldId id="306"/>
            <p14:sldId id="307"/>
            <p14:sldId id="312"/>
            <p14:sldId id="308"/>
            <p14:sldId id="309"/>
            <p14:sldId id="310"/>
            <p14:sldId id="315"/>
            <p14:sldId id="262"/>
            <p14:sldId id="319"/>
            <p14:sldId id="318"/>
            <p14:sldId id="320"/>
            <p14:sldId id="332"/>
            <p14:sldId id="321"/>
            <p14:sldId id="317"/>
            <p14:sldId id="316"/>
            <p14:sldId id="323"/>
            <p14:sldId id="327"/>
            <p14:sldId id="324"/>
            <p14:sldId id="328"/>
            <p14:sldId id="322"/>
            <p14:sldId id="325"/>
            <p14:sldId id="326"/>
            <p14:sldId id="263"/>
            <p14:sldId id="331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6" autoAdjust="0"/>
    <p:restoredTop sz="94660"/>
  </p:normalViewPr>
  <p:slideViewPr>
    <p:cSldViewPr>
      <p:cViewPr>
        <p:scale>
          <a:sx n="75" d="100"/>
          <a:sy n="75" d="100"/>
        </p:scale>
        <p:origin x="-15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0FDB3-56E3-434E-8A25-51C07083B35E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416F6-0FB4-4DC9-91D5-022DFBAB3D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728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69E104-6805-41DA-8ED7-271D2E945757}" type="datetimeFigureOut">
              <a:rPr lang="cs-CZ" smtClean="0"/>
              <a:t>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58378-4893-49A8-9FBA-B00B22B4710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eoportal.gov.cz/web/guest/home" TargetMode="External"/><Relationship Id="rId2" Type="http://schemas.openxmlformats.org/officeDocument/2006/relationships/hyperlink" Target="http://www1.cenia.cz/www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ure.cz/natura2000-design3/hp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1268760"/>
            <a:ext cx="7025208" cy="3608040"/>
          </a:xfrm>
        </p:spPr>
        <p:txBody>
          <a:bodyPr>
            <a:normAutofit/>
          </a:bodyPr>
          <a:lstStyle/>
          <a:p>
            <a:r>
              <a:rPr lang="cs-CZ" dirty="0" smtClean="0"/>
              <a:t>Environmentální ekonomie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Právní rámec ochrany životního prostředí</a:t>
            </a:r>
            <a:endParaRPr lang="cs-CZ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Vilém Pařil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57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Životní </a:t>
            </a:r>
            <a:r>
              <a:rPr lang="cs-CZ" dirty="0" smtClean="0"/>
              <a:t>prostředí</a:t>
            </a:r>
          </a:p>
          <a:p>
            <a:pPr lvl="1" algn="just"/>
            <a:r>
              <a:rPr lang="cs-CZ" dirty="0"/>
              <a:t>vše, co vytváří přirozené podmínky existence organismů včetně člověka a je předpokladem jejich dalšího vývoje. </a:t>
            </a:r>
          </a:p>
          <a:p>
            <a:pPr lvl="2" algn="just"/>
            <a:r>
              <a:rPr lang="cs-CZ" dirty="0" smtClean="0"/>
              <a:t>Složky: ovzduší</a:t>
            </a:r>
            <a:r>
              <a:rPr lang="cs-CZ" dirty="0"/>
              <a:t>, voda, horniny, půda, organismy, </a:t>
            </a:r>
            <a:r>
              <a:rPr lang="cs-CZ" dirty="0" smtClean="0"/>
              <a:t>ekosystémy, energie</a:t>
            </a:r>
            <a:endParaRPr lang="cs-CZ" dirty="0"/>
          </a:p>
          <a:p>
            <a:pPr algn="just"/>
            <a:r>
              <a:rPr lang="cs-CZ" dirty="0"/>
              <a:t>Ekologická </a:t>
            </a:r>
            <a:r>
              <a:rPr lang="cs-CZ" dirty="0" smtClean="0"/>
              <a:t>stabilita</a:t>
            </a:r>
          </a:p>
          <a:p>
            <a:pPr lvl="1" algn="just"/>
            <a:r>
              <a:rPr lang="cs-CZ" dirty="0"/>
              <a:t>schopnost ekosystému vyrovnávat změny způsobené vnějšími činiteli a zachovávat své přirozené vlastnosti a funkce</a:t>
            </a:r>
          </a:p>
          <a:p>
            <a:pPr algn="just"/>
            <a:r>
              <a:rPr lang="cs-CZ" dirty="0"/>
              <a:t>Únosné zatížení </a:t>
            </a:r>
            <a:r>
              <a:rPr lang="cs-CZ" dirty="0" smtClean="0"/>
              <a:t>území</a:t>
            </a:r>
          </a:p>
          <a:p>
            <a:pPr lvl="1" algn="just"/>
            <a:r>
              <a:rPr lang="cs-CZ" dirty="0"/>
              <a:t>zatížení území lidskou činností, při kterém nedochází k poškozování životního prostředí, zejména jeho složek, funkcí ekosystémů nebo ekologické stability</a:t>
            </a:r>
          </a:p>
          <a:p>
            <a:pPr algn="just"/>
            <a:r>
              <a:rPr lang="cs-CZ" dirty="0"/>
              <a:t>Trvale udržitelný </a:t>
            </a:r>
            <a:r>
              <a:rPr lang="cs-CZ" dirty="0" smtClean="0"/>
              <a:t>rozvoj</a:t>
            </a:r>
          </a:p>
          <a:p>
            <a:pPr lvl="1" algn="just"/>
            <a:r>
              <a:rPr lang="cs-CZ" dirty="0"/>
              <a:t>současným i budoucím generacím zachovává možnost uspokojovat jejich základní životní </a:t>
            </a:r>
            <a:r>
              <a:rPr lang="cs-CZ" dirty="0" smtClean="0"/>
              <a:t>potřeby…</a:t>
            </a:r>
            <a:endParaRPr lang="cs-CZ" dirty="0"/>
          </a:p>
          <a:p>
            <a:pPr algn="just"/>
            <a:r>
              <a:rPr lang="cs-CZ" dirty="0"/>
              <a:t>Ekologická újma</a:t>
            </a:r>
          </a:p>
          <a:p>
            <a:pPr lvl="1"/>
            <a:r>
              <a:rPr lang="cs-CZ" dirty="0"/>
              <a:t>ztráta nebo oslabení přirozených funkcí ekosystémů</a:t>
            </a:r>
          </a:p>
        </p:txBody>
      </p:sp>
    </p:spTree>
    <p:extLst>
      <p:ext uri="{BB962C8B-B14F-4D97-AF65-F5344CB8AC3E}">
        <p14:creationId xmlns:p14="http://schemas.microsoft.com/office/powerpoint/2010/main" val="393750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právu na informace o životním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123/1998 Sb.</a:t>
            </a:r>
          </a:p>
          <a:p>
            <a:pPr lvl="1"/>
            <a:r>
              <a:rPr lang="cs-CZ" dirty="0" smtClean="0"/>
              <a:t>Možnost požádat </a:t>
            </a:r>
            <a:r>
              <a:rPr lang="cs-CZ" dirty="0"/>
              <a:t>povinný subjekt o zpřístupnění informace o životním </a:t>
            </a:r>
            <a:r>
              <a:rPr lang="cs-CZ" dirty="0" smtClean="0"/>
              <a:t>prostředí – bez důvodu</a:t>
            </a:r>
          </a:p>
          <a:p>
            <a:pPr lvl="2"/>
            <a:r>
              <a:rPr lang="cs-CZ" dirty="0" smtClean="0"/>
              <a:t>ústně</a:t>
            </a:r>
            <a:r>
              <a:rPr lang="cs-CZ" dirty="0"/>
              <a:t>, písemně, telefonicky, elektronicky, faxem </a:t>
            </a:r>
            <a:r>
              <a:rPr lang="cs-CZ" dirty="0" smtClean="0"/>
              <a:t>nebo…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Česká informační agentura životního prostředí</a:t>
            </a:r>
          </a:p>
          <a:p>
            <a:pPr lvl="2"/>
            <a:r>
              <a:rPr lang="cs-CZ" dirty="0" smtClean="0"/>
              <a:t>CENIA</a:t>
            </a:r>
          </a:p>
          <a:p>
            <a:pPr lvl="2"/>
            <a:r>
              <a:rPr lang="cs-CZ" dirty="0">
                <a:hlinkClick r:id="rId2"/>
              </a:rPr>
              <a:t>http://www1.cenia.cz/www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3"/>
            <a:r>
              <a:rPr lang="cs-CZ" dirty="0" smtClean="0"/>
              <a:t>CEI Centrum ekologických informací (1989 až 1992)</a:t>
            </a:r>
          </a:p>
          <a:p>
            <a:pPr lvl="1"/>
            <a:r>
              <a:rPr lang="cs-CZ" dirty="0" err="1" smtClean="0"/>
              <a:t>Geoportál</a:t>
            </a:r>
            <a:endParaRPr lang="cs-CZ" dirty="0" smtClean="0"/>
          </a:p>
          <a:p>
            <a:pPr lvl="2"/>
            <a:r>
              <a:rPr lang="cs-CZ" dirty="0">
                <a:hlinkClick r:id="rId3"/>
              </a:rPr>
              <a:t>http://geoportal.gov.cz/web/guest/home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Jaká je lhůta pro poskytnutí informace?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2432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</a:t>
            </a:r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Jaká je lhůta pro poskytnutí informace?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30 (60) dnů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90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1948 až 1954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1948 až 1949</a:t>
            </a:r>
          </a:p>
          <a:p>
            <a:pPr lvl="1"/>
            <a:r>
              <a:rPr lang="cs-CZ" dirty="0" smtClean="0"/>
              <a:t>Přírodní rezervace 41</a:t>
            </a:r>
          </a:p>
          <a:p>
            <a:pPr lvl="2"/>
            <a:r>
              <a:rPr lang="cs-CZ" dirty="0" smtClean="0"/>
              <a:t>Přírodní a krajinná rezervace</a:t>
            </a:r>
          </a:p>
          <a:p>
            <a:pPr lvl="2"/>
            <a:r>
              <a:rPr lang="cs-CZ" dirty="0" smtClean="0"/>
              <a:t>Částečná přírodní rezervace</a:t>
            </a:r>
          </a:p>
          <a:p>
            <a:pPr lvl="2"/>
            <a:r>
              <a:rPr lang="cs-CZ" dirty="0" smtClean="0"/>
              <a:t>Řízená přírodní rezervace</a:t>
            </a:r>
          </a:p>
          <a:p>
            <a:pPr lvl="2"/>
            <a:r>
              <a:rPr lang="cs-CZ" dirty="0" smtClean="0"/>
              <a:t>Řízená ptačí a botanická rezervace</a:t>
            </a:r>
          </a:p>
          <a:p>
            <a:pPr lvl="2"/>
            <a:r>
              <a:rPr lang="cs-CZ" dirty="0" smtClean="0"/>
              <a:t>Úplná lesní rezervace</a:t>
            </a:r>
          </a:p>
          <a:p>
            <a:pPr lvl="1"/>
            <a:r>
              <a:rPr lang="cs-CZ" dirty="0" smtClean="0"/>
              <a:t>Národní park</a:t>
            </a:r>
          </a:p>
          <a:p>
            <a:pPr lvl="2"/>
            <a:r>
              <a:rPr lang="cs-CZ" dirty="0" smtClean="0"/>
              <a:t>1949 Tatranský </a:t>
            </a:r>
            <a:r>
              <a:rPr lang="cs-CZ" dirty="0" err="1" smtClean="0"/>
              <a:t>národný</a:t>
            </a:r>
            <a:r>
              <a:rPr lang="cs-CZ" dirty="0" smtClean="0"/>
              <a:t> park (novelizace 1952)</a:t>
            </a:r>
          </a:p>
          <a:p>
            <a:r>
              <a:rPr lang="cs-CZ" dirty="0" smtClean="0"/>
              <a:t>1951-54</a:t>
            </a:r>
          </a:p>
          <a:p>
            <a:pPr lvl="1"/>
            <a:r>
              <a:rPr lang="cs-CZ" dirty="0" smtClean="0"/>
              <a:t>Státní přírodní rezervace 33</a:t>
            </a:r>
          </a:p>
          <a:p>
            <a:pPr lvl="2"/>
            <a:r>
              <a:rPr lang="cs-CZ" dirty="0" smtClean="0"/>
              <a:t>Státní přírodní a krajinná rezervace (Kokořínský důl, 1954)</a:t>
            </a:r>
          </a:p>
          <a:p>
            <a:pPr lvl="1"/>
            <a:r>
              <a:rPr lang="cs-CZ" dirty="0" smtClean="0"/>
              <a:t>Rezervace 17</a:t>
            </a:r>
          </a:p>
          <a:p>
            <a:pPr lvl="2"/>
            <a:r>
              <a:rPr lang="cs-CZ" dirty="0" smtClean="0"/>
              <a:t>Přírodní rezervace (Bílé stráně, 1954)</a:t>
            </a:r>
          </a:p>
          <a:p>
            <a:pPr lvl="1"/>
            <a:r>
              <a:rPr lang="cs-CZ" dirty="0" smtClean="0"/>
              <a:t>Chráněný přírodní objekt (Rotava, čedičová stěna, 1953)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806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státní ochraně přírody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Zákon 10/1956 Sb. o státní ochraně přírody</a:t>
            </a:r>
          </a:p>
          <a:p>
            <a:pPr lvl="1"/>
            <a:r>
              <a:rPr lang="cs-CZ" dirty="0" smtClean="0"/>
              <a:t>Národní park (vláda)</a:t>
            </a:r>
          </a:p>
          <a:p>
            <a:pPr lvl="1"/>
            <a:r>
              <a:rPr lang="cs-CZ" dirty="0" smtClean="0"/>
              <a:t>Chráněná krajinná oblast (Ministerstvo školství a kultury)</a:t>
            </a:r>
          </a:p>
          <a:p>
            <a:pPr lvl="1"/>
            <a:r>
              <a:rPr lang="cs-CZ" dirty="0" smtClean="0"/>
              <a:t>Státní přírodní reservace </a:t>
            </a:r>
            <a:r>
              <a:rPr lang="cs-CZ" dirty="0"/>
              <a:t>(Ministerstvo školství a kultury)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Chráněná naleziště</a:t>
            </a:r>
          </a:p>
          <a:p>
            <a:pPr lvl="1"/>
            <a:r>
              <a:rPr lang="cs-CZ" dirty="0" smtClean="0"/>
              <a:t>Chráněné parky a zahrady</a:t>
            </a:r>
          </a:p>
          <a:p>
            <a:pPr lvl="1"/>
            <a:r>
              <a:rPr lang="cs-CZ" dirty="0" smtClean="0"/>
              <a:t>Chráněné studijní plochy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Chráněné přírodní výtvory (Kraj)</a:t>
            </a:r>
          </a:p>
          <a:p>
            <a:pPr lvl="1"/>
            <a:r>
              <a:rPr lang="cs-CZ" dirty="0" smtClean="0"/>
              <a:t>Chráněné přírodní památky </a:t>
            </a:r>
            <a:r>
              <a:rPr lang="cs-CZ" dirty="0"/>
              <a:t>(Kraj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443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ochraně přírody a krajiny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114/1992 Sb.</a:t>
            </a:r>
          </a:p>
          <a:p>
            <a:endParaRPr lang="cs-CZ" dirty="0"/>
          </a:p>
          <a:p>
            <a:r>
              <a:rPr lang="cs-CZ" dirty="0" smtClean="0"/>
              <a:t>Cíl:</a:t>
            </a:r>
          </a:p>
          <a:p>
            <a:pPr lvl="1" algn="just"/>
            <a:r>
              <a:rPr lang="cs-CZ" sz="2500" dirty="0" smtClean="0"/>
              <a:t>přispět k </a:t>
            </a:r>
            <a:r>
              <a:rPr lang="cs-CZ" sz="2800" dirty="0" smtClean="0"/>
              <a:t>udržení </a:t>
            </a:r>
            <a:r>
              <a:rPr lang="cs-CZ" sz="2800" dirty="0"/>
              <a:t>a </a:t>
            </a:r>
            <a:r>
              <a:rPr lang="cs-CZ" sz="2800" dirty="0" smtClean="0"/>
              <a:t>obnově přírodní </a:t>
            </a:r>
            <a:r>
              <a:rPr lang="cs-CZ" sz="2800" dirty="0"/>
              <a:t>rovnováhy </a:t>
            </a:r>
            <a:r>
              <a:rPr lang="cs-CZ" sz="2800" dirty="0" smtClean="0"/>
              <a:t>v krajině, </a:t>
            </a:r>
            <a:r>
              <a:rPr lang="cs-CZ" sz="2800" dirty="0"/>
              <a:t>k </a:t>
            </a:r>
            <a:r>
              <a:rPr lang="cs-CZ" sz="2800" dirty="0" smtClean="0"/>
              <a:t>ochraně rozmanitosti forem života, přírodních </a:t>
            </a:r>
            <a:r>
              <a:rPr lang="cs-CZ" sz="2800" dirty="0"/>
              <a:t>hodnot a krás, k </a:t>
            </a:r>
            <a:r>
              <a:rPr lang="cs-CZ" sz="2800" dirty="0" smtClean="0"/>
              <a:t>šetrnému hospodaření </a:t>
            </a:r>
            <a:r>
              <a:rPr lang="cs-CZ" sz="2800" dirty="0"/>
              <a:t>s </a:t>
            </a:r>
            <a:r>
              <a:rPr lang="cs-CZ" sz="2800" dirty="0" smtClean="0"/>
              <a:t>přírodními zdroji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chráněných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Obecně chráněná území</a:t>
            </a:r>
          </a:p>
          <a:p>
            <a:r>
              <a:rPr lang="cs-CZ" dirty="0" smtClean="0"/>
              <a:t>Zvláště chráněná území</a:t>
            </a:r>
          </a:p>
          <a:p>
            <a:pPr lvl="1"/>
            <a:r>
              <a:rPr lang="cs-CZ" dirty="0" smtClean="0"/>
              <a:t>ZCHÚ</a:t>
            </a:r>
          </a:p>
          <a:p>
            <a:r>
              <a:rPr lang="cs-CZ" dirty="0" smtClean="0"/>
              <a:t>Natura 2000</a:t>
            </a:r>
          </a:p>
          <a:p>
            <a:pPr lvl="1"/>
            <a:r>
              <a:rPr lang="cs-CZ" dirty="0" smtClean="0"/>
              <a:t>Evropsky významné lokality</a:t>
            </a:r>
          </a:p>
          <a:p>
            <a:pPr lvl="1"/>
            <a:r>
              <a:rPr lang="cs-CZ" dirty="0" smtClean="0"/>
              <a:t>Ptačí oblasti</a:t>
            </a:r>
          </a:p>
          <a:p>
            <a:r>
              <a:rPr lang="cs-CZ" dirty="0" smtClean="0"/>
              <a:t>Územní systém ekologické stability</a:t>
            </a:r>
          </a:p>
          <a:p>
            <a:endParaRPr lang="cs-CZ" dirty="0"/>
          </a:p>
          <a:p>
            <a:r>
              <a:rPr lang="cs-CZ" dirty="0" smtClean="0"/>
              <a:t>Otázka 5</a:t>
            </a:r>
          </a:p>
          <a:p>
            <a:pPr lvl="1"/>
            <a:r>
              <a:rPr lang="cs-CZ" dirty="0" smtClean="0"/>
              <a:t>Jaké kategorie ZCHÚ v ČR existují?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89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chráněných území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000" dirty="0"/>
              <a:t>Obecně chráněná území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Přírodní parky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Významné krajinné prvky</a:t>
            </a:r>
          </a:p>
          <a:p>
            <a:pPr lvl="1">
              <a:lnSpc>
                <a:spcPct val="80000"/>
              </a:lnSpc>
            </a:pPr>
            <a:endParaRPr lang="cs-CZ" sz="2000" dirty="0"/>
          </a:p>
          <a:p>
            <a:pPr lvl="1">
              <a:lnSpc>
                <a:spcPct val="80000"/>
              </a:lnSpc>
            </a:pPr>
            <a:r>
              <a:rPr lang="cs-CZ" sz="2000" dirty="0"/>
              <a:t>Ochrana rostlin, živočichů, ptáků, dřevin, jeskyň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Velkoplošná </a:t>
            </a:r>
            <a:r>
              <a:rPr lang="cs-CZ" sz="2000" dirty="0"/>
              <a:t>zvláště chráněná území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Národní parky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Chráněné krajinné oblasti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Maloplošná zvláště chráněná území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Národní přírodní rezervace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Národní přírodní památky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Přírodní rezervace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Přírodní památky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Památné stromy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769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Obecně chráněná </a:t>
            </a:r>
            <a:r>
              <a:rPr lang="cs-CZ" dirty="0" smtClean="0"/>
              <a:t>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Významné krajinné prvky</a:t>
            </a:r>
          </a:p>
          <a:p>
            <a:pPr lvl="1" algn="just"/>
            <a:r>
              <a:rPr lang="cs-CZ" dirty="0"/>
              <a:t>ekologicky, geomorfologicky nebo esteticky hodnotná část krajiny </a:t>
            </a:r>
            <a:r>
              <a:rPr lang="cs-CZ" dirty="0" smtClean="0"/>
              <a:t>utvářející </a:t>
            </a:r>
            <a:r>
              <a:rPr lang="cs-CZ" dirty="0"/>
              <a:t>její typický vzhled nebo </a:t>
            </a:r>
            <a:r>
              <a:rPr lang="cs-CZ" dirty="0" smtClean="0"/>
              <a:t>přispívající </a:t>
            </a:r>
            <a:r>
              <a:rPr lang="cs-CZ" dirty="0"/>
              <a:t>k udržení její stability</a:t>
            </a:r>
          </a:p>
          <a:p>
            <a:pPr algn="just"/>
            <a:r>
              <a:rPr lang="cs-CZ" dirty="0" smtClean="0"/>
              <a:t>Přírodní park</a:t>
            </a:r>
          </a:p>
          <a:p>
            <a:pPr lvl="1" algn="just"/>
            <a:r>
              <a:rPr lang="cs-CZ" dirty="0" smtClean="0"/>
              <a:t>Ochrana krajinného rázu</a:t>
            </a:r>
          </a:p>
          <a:p>
            <a:pPr algn="just"/>
            <a:r>
              <a:rPr lang="cs-CZ" dirty="0" smtClean="0"/>
              <a:t>Ochrana rostlin, živočichů, ptáků, dřevin, jeskyň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41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Historie </a:t>
            </a:r>
            <a:r>
              <a:rPr lang="cs-CZ" dirty="0" smtClean="0"/>
              <a:t>právní regulace v Českých zemích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3 </a:t>
            </a:r>
            <a:r>
              <a:rPr lang="cs-CZ" sz="2800" dirty="0" smtClean="0"/>
              <a:t>fáze</a:t>
            </a:r>
          </a:p>
          <a:p>
            <a:pPr lvl="1"/>
            <a:r>
              <a:rPr lang="cs-CZ" sz="2500" dirty="0" smtClean="0"/>
              <a:t>majitelé </a:t>
            </a:r>
            <a:r>
              <a:rPr lang="cs-CZ" sz="2500" dirty="0"/>
              <a:t>chrání vlastní majetek </a:t>
            </a:r>
            <a:r>
              <a:rPr lang="cs-CZ" sz="2500" dirty="0" smtClean="0"/>
              <a:t>před narušením (zejména lesy)</a:t>
            </a:r>
          </a:p>
          <a:p>
            <a:pPr lvl="1"/>
            <a:r>
              <a:rPr lang="cs-CZ" sz="2800" dirty="0" smtClean="0"/>
              <a:t>šlechta </a:t>
            </a:r>
            <a:r>
              <a:rPr lang="cs-CZ" sz="2800" dirty="0"/>
              <a:t>kupuje nebo vyhlašuje </a:t>
            </a:r>
            <a:r>
              <a:rPr lang="cs-CZ" sz="2800" dirty="0" smtClean="0"/>
              <a:t>pozoruhodná </a:t>
            </a:r>
            <a:r>
              <a:rPr lang="pl-PL" sz="2800" dirty="0" smtClean="0"/>
              <a:t>místa   a chrání </a:t>
            </a:r>
            <a:r>
              <a:rPr lang="pl-PL" sz="2800" dirty="0"/>
              <a:t>je jako ukázky </a:t>
            </a:r>
            <a:r>
              <a:rPr lang="pl-PL" sz="2800" dirty="0" smtClean="0"/>
              <a:t>zachovalé </a:t>
            </a:r>
            <a:r>
              <a:rPr lang="cs-CZ" sz="2800" dirty="0" smtClean="0"/>
              <a:t>přírody</a:t>
            </a:r>
            <a:endParaRPr lang="cs-CZ" sz="2800" dirty="0"/>
          </a:p>
          <a:p>
            <a:pPr lvl="1"/>
            <a:r>
              <a:rPr lang="cs-CZ" sz="2800" dirty="0" smtClean="0"/>
              <a:t>ochrana státem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</a:t>
            </a:r>
            <a:r>
              <a:rPr lang="cs-CZ" dirty="0" smtClean="0"/>
              <a:t>zvláště chráněných </a:t>
            </a:r>
            <a:r>
              <a:rPr lang="cs-CZ" dirty="0"/>
              <a:t>území ČR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6" t="30240" r="20847" b="27898"/>
          <a:stretch>
            <a:fillRect/>
          </a:stretch>
        </p:blipFill>
        <p:spPr>
          <a:xfrm>
            <a:off x="755576" y="1175997"/>
            <a:ext cx="7848872" cy="5165706"/>
          </a:xfrm>
          <a:noFill/>
        </p:spPr>
      </p:pic>
    </p:spTree>
    <p:extLst>
      <p:ext uri="{BB962C8B-B14F-4D97-AF65-F5344CB8AC3E}">
        <p14:creationId xmlns:p14="http://schemas.microsoft.com/office/powerpoint/2010/main" val="2059706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rozlohy zvláště chráněných území </a:t>
            </a:r>
            <a:r>
              <a:rPr lang="cs-CZ" dirty="0"/>
              <a:t>v ČR</a:t>
            </a:r>
          </a:p>
        </p:txBody>
      </p:sp>
      <p:graphicFrame>
        <p:nvGraphicFramePr>
          <p:cNvPr id="4" name="Zástupný symbol pro obsah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890930"/>
              </p:ext>
            </p:extLst>
          </p:nvPr>
        </p:nvGraphicFramePr>
        <p:xfrm>
          <a:off x="549275" y="1196975"/>
          <a:ext cx="8048625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List" r:id="rId4" imgW="4619695" imgH="2933802" progId="Excel.Sheet.8">
                  <p:embed/>
                </p:oleObj>
              </mc:Choice>
              <mc:Fallback>
                <p:oleObj name="List" r:id="rId4" imgW="4619695" imgH="2933802" progId="Excel.Sheet.8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1196975"/>
                        <a:ext cx="8048625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850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parky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dirty="0" smtClean="0"/>
              <a:t>Kategorie nadnárodního a národního významu</a:t>
            </a:r>
            <a:endParaRPr lang="cs-CZ" dirty="0"/>
          </a:p>
          <a:p>
            <a:pPr lvl="1" algn="just"/>
            <a:r>
              <a:rPr lang="cs-CZ" dirty="0" smtClean="0"/>
              <a:t>Jedinečná </a:t>
            </a:r>
            <a:r>
              <a:rPr lang="cs-CZ" dirty="0"/>
              <a:t>území s dochovanými přírodními nebo málo ovlivněnými ekosystémy</a:t>
            </a:r>
          </a:p>
          <a:p>
            <a:pPr lvl="1" algn="just"/>
            <a:r>
              <a:rPr lang="cs-CZ" dirty="0" smtClean="0"/>
              <a:t>Zóny</a:t>
            </a:r>
          </a:p>
          <a:p>
            <a:pPr lvl="2" algn="just"/>
            <a:r>
              <a:rPr lang="cs-CZ" sz="1800" dirty="0">
                <a:solidFill>
                  <a:srgbClr val="FF0000"/>
                </a:solidFill>
              </a:rPr>
              <a:t>1. zóna </a:t>
            </a:r>
            <a:r>
              <a:rPr lang="cs-CZ" sz="1800" dirty="0" smtClean="0">
                <a:solidFill>
                  <a:srgbClr val="FF0000"/>
                </a:solidFill>
              </a:rPr>
              <a:t>přírodní </a:t>
            </a:r>
            <a:r>
              <a:rPr lang="cs-CZ" sz="1800" dirty="0">
                <a:solidFill>
                  <a:srgbClr val="FF0000"/>
                </a:solidFill>
              </a:rPr>
              <a:t>jádrová</a:t>
            </a:r>
          </a:p>
          <a:p>
            <a:pPr lvl="2" algn="just"/>
            <a:r>
              <a:rPr lang="cs-CZ" sz="1800" dirty="0">
                <a:solidFill>
                  <a:srgbClr val="FF0000"/>
                </a:solidFill>
              </a:rPr>
              <a:t>2. zóna </a:t>
            </a:r>
            <a:r>
              <a:rPr lang="cs-CZ" sz="1800" dirty="0" smtClean="0">
                <a:solidFill>
                  <a:srgbClr val="FF0000"/>
                </a:solidFill>
              </a:rPr>
              <a:t>polopřirozená ochranná</a:t>
            </a:r>
            <a:endParaRPr lang="cs-CZ" sz="1800" dirty="0">
              <a:solidFill>
                <a:srgbClr val="FF0000"/>
              </a:solidFill>
            </a:endParaRPr>
          </a:p>
          <a:p>
            <a:pPr lvl="2" algn="just"/>
            <a:r>
              <a:rPr lang="cs-CZ" sz="1800" dirty="0">
                <a:solidFill>
                  <a:srgbClr val="FF0000"/>
                </a:solidFill>
              </a:rPr>
              <a:t>3. zóna </a:t>
            </a:r>
            <a:r>
              <a:rPr lang="cs-CZ" sz="1800" dirty="0" smtClean="0">
                <a:solidFill>
                  <a:srgbClr val="FF0000"/>
                </a:solidFill>
              </a:rPr>
              <a:t>kulturně-krajinná</a:t>
            </a:r>
            <a:endParaRPr lang="cs-CZ" sz="1800" dirty="0">
              <a:solidFill>
                <a:srgbClr val="FF0000"/>
              </a:solidFill>
            </a:endParaRPr>
          </a:p>
          <a:p>
            <a:pPr lvl="2" algn="just"/>
            <a:r>
              <a:rPr lang="cs-CZ" sz="1800" dirty="0">
                <a:solidFill>
                  <a:srgbClr val="FF0000"/>
                </a:solidFill>
              </a:rPr>
              <a:t>4. zóna okrajová </a:t>
            </a:r>
            <a:r>
              <a:rPr lang="cs-CZ" sz="1800" dirty="0" smtClean="0">
                <a:solidFill>
                  <a:srgbClr val="FF0000"/>
                </a:solidFill>
              </a:rPr>
              <a:t>sídelní</a:t>
            </a:r>
          </a:p>
          <a:p>
            <a:pPr lvl="1" algn="just"/>
            <a:endParaRPr lang="cs-CZ" sz="2100" dirty="0" smtClean="0"/>
          </a:p>
          <a:p>
            <a:pPr lvl="1" algn="just"/>
            <a:r>
              <a:rPr lang="cs-CZ" sz="2100" dirty="0" smtClean="0"/>
              <a:t>Otázka 6</a:t>
            </a:r>
          </a:p>
          <a:p>
            <a:pPr lvl="2" algn="just"/>
            <a:r>
              <a:rPr lang="cs-CZ" sz="1800" dirty="0" smtClean="0"/>
              <a:t>Co může být předmětem ochrany?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9094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</a:t>
            </a:r>
            <a:r>
              <a:rPr lang="cs-CZ" dirty="0"/>
              <a:t>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Který z národních parků ČR je nejstarší?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914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parky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6016" y="1219200"/>
            <a:ext cx="3970784" cy="4937760"/>
          </a:xfrm>
        </p:spPr>
        <p:txBody>
          <a:bodyPr/>
          <a:lstStyle/>
          <a:p>
            <a:r>
              <a:rPr lang="cs-CZ" dirty="0"/>
              <a:t>Zřizovány zákonem</a:t>
            </a:r>
          </a:p>
          <a:p>
            <a:pPr lvl="1"/>
            <a:r>
              <a:rPr lang="cs-CZ" dirty="0"/>
              <a:t>Nařízení</a:t>
            </a:r>
          </a:p>
          <a:p>
            <a:pPr lvl="2"/>
            <a:r>
              <a:rPr lang="cs-CZ" dirty="0"/>
              <a:t>163/1991 Šumava</a:t>
            </a:r>
          </a:p>
          <a:p>
            <a:pPr lvl="3"/>
            <a:r>
              <a:rPr lang="cs-CZ" dirty="0"/>
              <a:t>69 000 ha</a:t>
            </a:r>
          </a:p>
          <a:p>
            <a:pPr lvl="2"/>
            <a:r>
              <a:rPr lang="cs-CZ" dirty="0"/>
              <a:t>164/1991 Podyjí</a:t>
            </a:r>
          </a:p>
          <a:p>
            <a:pPr lvl="3"/>
            <a:r>
              <a:rPr lang="it-IT" dirty="0"/>
              <a:t>6 300 ha + OP 2 900 ha</a:t>
            </a:r>
            <a:endParaRPr lang="cs-CZ" dirty="0"/>
          </a:p>
          <a:p>
            <a:pPr lvl="2"/>
            <a:r>
              <a:rPr lang="cs-CZ" dirty="0"/>
              <a:t>165/1991 Krkonoše</a:t>
            </a:r>
          </a:p>
          <a:p>
            <a:pPr lvl="3"/>
            <a:r>
              <a:rPr lang="it-IT" dirty="0"/>
              <a:t>NP 36 300 ha + OP 18 600 ha</a:t>
            </a:r>
            <a:endParaRPr lang="cs-CZ" dirty="0"/>
          </a:p>
          <a:p>
            <a:pPr lvl="1"/>
            <a:r>
              <a:rPr lang="cs-CZ" dirty="0"/>
              <a:t>Zákon</a:t>
            </a:r>
          </a:p>
          <a:p>
            <a:pPr lvl="2"/>
            <a:r>
              <a:rPr lang="cs-CZ" dirty="0"/>
              <a:t>161/1999 České Švýcarsko</a:t>
            </a:r>
          </a:p>
          <a:p>
            <a:pPr lvl="3"/>
            <a:r>
              <a:rPr lang="cs-CZ" dirty="0"/>
              <a:t>7 900 ha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39552" y="1340233"/>
            <a:ext cx="397078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Vývoj NP</a:t>
            </a:r>
          </a:p>
          <a:p>
            <a:pPr lvl="1"/>
            <a:r>
              <a:rPr lang="cs-CZ" dirty="0" smtClean="0"/>
              <a:t>1963 </a:t>
            </a:r>
          </a:p>
          <a:p>
            <a:pPr lvl="2"/>
            <a:r>
              <a:rPr lang="cs-CZ" dirty="0" smtClean="0"/>
              <a:t>KRNAP</a:t>
            </a:r>
          </a:p>
          <a:p>
            <a:pPr lvl="1"/>
            <a:r>
              <a:rPr lang="cs-CZ" dirty="0" smtClean="0"/>
              <a:t>1991</a:t>
            </a:r>
          </a:p>
          <a:p>
            <a:pPr lvl="2"/>
            <a:r>
              <a:rPr lang="cs-CZ" dirty="0" smtClean="0"/>
              <a:t>Šumava (1963 CHKO)</a:t>
            </a:r>
            <a:endParaRPr lang="cs-CZ" dirty="0"/>
          </a:p>
          <a:p>
            <a:pPr lvl="2"/>
            <a:r>
              <a:rPr lang="cs-CZ" dirty="0" smtClean="0"/>
              <a:t>Podyjí (1978 CHKO)</a:t>
            </a:r>
          </a:p>
          <a:p>
            <a:pPr lvl="1"/>
            <a:r>
              <a:rPr lang="cs-CZ" dirty="0" smtClean="0"/>
              <a:t>2000</a:t>
            </a:r>
          </a:p>
          <a:p>
            <a:pPr lvl="2"/>
            <a:r>
              <a:rPr lang="cs-CZ" dirty="0" smtClean="0"/>
              <a:t>České Švýcarsko (1972 CHKO)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390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Národní </a:t>
            </a:r>
            <a:r>
              <a:rPr lang="cs-CZ" dirty="0" smtClean="0"/>
              <a:t>parky a </a:t>
            </a:r>
            <a:r>
              <a:rPr lang="cs-CZ" smtClean="0"/>
              <a:t>jejich </a:t>
            </a:r>
            <a:r>
              <a:rPr lang="cs-CZ" smtClean="0"/>
              <a:t>přes</a:t>
            </a:r>
            <a:r>
              <a:rPr lang="cs-CZ" smtClean="0"/>
              <a:t>hraniční </a:t>
            </a:r>
            <a:r>
              <a:rPr lang="cs-CZ" dirty="0" smtClean="0"/>
              <a:t>protějšky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KRNAP</a:t>
            </a:r>
          </a:p>
          <a:p>
            <a:pPr lvl="1"/>
            <a:r>
              <a:rPr lang="cs-CZ" dirty="0" err="1" smtClean="0"/>
              <a:t>Karkonoski</a:t>
            </a:r>
            <a:r>
              <a:rPr lang="cs-CZ" dirty="0" smtClean="0"/>
              <a:t> Park </a:t>
            </a:r>
            <a:r>
              <a:rPr lang="cs-CZ" dirty="0" err="1" smtClean="0"/>
              <a:t>Narodowy</a:t>
            </a:r>
            <a:r>
              <a:rPr lang="cs-CZ" dirty="0" smtClean="0"/>
              <a:t> (1959)</a:t>
            </a:r>
          </a:p>
          <a:p>
            <a:r>
              <a:rPr lang="cs-CZ" dirty="0" smtClean="0"/>
              <a:t>Šumava</a:t>
            </a:r>
          </a:p>
          <a:p>
            <a:pPr lvl="1"/>
            <a:r>
              <a:rPr lang="cs-CZ" dirty="0" smtClean="0"/>
              <a:t>Bavorský les (1970)</a:t>
            </a:r>
          </a:p>
          <a:p>
            <a:r>
              <a:rPr lang="cs-CZ" dirty="0" smtClean="0"/>
              <a:t>Podyjí</a:t>
            </a:r>
          </a:p>
          <a:p>
            <a:pPr lvl="1"/>
            <a:r>
              <a:rPr lang="cs-CZ" dirty="0" err="1" smtClean="0"/>
              <a:t>Thayatal</a:t>
            </a:r>
            <a:r>
              <a:rPr lang="cs-CZ" dirty="0" smtClean="0"/>
              <a:t> (2000)</a:t>
            </a:r>
          </a:p>
          <a:p>
            <a:r>
              <a:rPr lang="cs-CZ" dirty="0" smtClean="0"/>
              <a:t>České Švýcarsko</a:t>
            </a:r>
          </a:p>
          <a:p>
            <a:pPr lvl="1"/>
            <a:r>
              <a:rPr lang="cs-CZ" dirty="0" err="1" smtClean="0"/>
              <a:t>Sächsische</a:t>
            </a:r>
            <a:r>
              <a:rPr lang="cs-CZ" dirty="0" smtClean="0"/>
              <a:t> </a:t>
            </a:r>
            <a:r>
              <a:rPr lang="cs-CZ" dirty="0" err="1" smtClean="0"/>
              <a:t>Schweiz</a:t>
            </a:r>
            <a:r>
              <a:rPr lang="cs-CZ" dirty="0" smtClean="0"/>
              <a:t> (</a:t>
            </a:r>
            <a:r>
              <a:rPr lang="cs-CZ" dirty="0" err="1" smtClean="0"/>
              <a:t>Elbsandsteingebirges</a:t>
            </a:r>
            <a:r>
              <a:rPr lang="cs-CZ" dirty="0" smtClean="0"/>
              <a:t>) (1990)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785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Chráněné krajinné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Národní kategorie</a:t>
            </a:r>
          </a:p>
          <a:p>
            <a:pPr algn="just"/>
            <a:r>
              <a:rPr lang="cs-CZ" b="1" dirty="0" smtClean="0"/>
              <a:t>Rozsáhlá </a:t>
            </a:r>
            <a:r>
              <a:rPr lang="cs-CZ" b="1" dirty="0"/>
              <a:t>území s harmonicky </a:t>
            </a:r>
            <a:r>
              <a:rPr lang="cs-CZ" b="1" dirty="0" smtClean="0"/>
              <a:t>utvářenou krajinou</a:t>
            </a:r>
            <a:r>
              <a:rPr lang="cs-CZ" dirty="0"/>
              <a:t>, charakteristicky vyvinutým </a:t>
            </a:r>
            <a:r>
              <a:rPr lang="cs-CZ" dirty="0" smtClean="0"/>
              <a:t>reliéfem, významným </a:t>
            </a:r>
            <a:r>
              <a:rPr lang="cs-CZ" dirty="0"/>
              <a:t>podílem </a:t>
            </a:r>
            <a:r>
              <a:rPr lang="cs-CZ" b="1" dirty="0" smtClean="0"/>
              <a:t>přirozených, </a:t>
            </a:r>
            <a:r>
              <a:rPr lang="cs-CZ" b="1" dirty="0"/>
              <a:t>resp.  p</a:t>
            </a:r>
            <a:r>
              <a:rPr lang="cs-CZ" b="1" dirty="0" smtClean="0"/>
              <a:t>olopřirozených, ekosystémů</a:t>
            </a:r>
            <a:r>
              <a:rPr lang="cs-CZ" dirty="0" smtClean="0"/>
              <a:t> lesních </a:t>
            </a:r>
            <a:r>
              <a:rPr lang="cs-CZ" dirty="0"/>
              <a:t>a trvalých travních </a:t>
            </a:r>
            <a:r>
              <a:rPr lang="cs-CZ" dirty="0" smtClean="0"/>
              <a:t>porostů </a:t>
            </a:r>
            <a:r>
              <a:rPr lang="cs-CZ" dirty="0"/>
              <a:t>s </a:t>
            </a:r>
            <a:r>
              <a:rPr lang="cs-CZ" dirty="0" smtClean="0"/>
              <a:t>hojným zastoupením dřevin</a:t>
            </a:r>
            <a:r>
              <a:rPr lang="cs-CZ" dirty="0"/>
              <a:t>, </a:t>
            </a:r>
            <a:r>
              <a:rPr lang="cs-CZ" dirty="0" smtClean="0"/>
              <a:t>popřípadě </a:t>
            </a:r>
            <a:r>
              <a:rPr lang="cs-CZ" dirty="0"/>
              <a:t>s </a:t>
            </a:r>
            <a:r>
              <a:rPr lang="cs-CZ" dirty="0" smtClean="0"/>
              <a:t>dochovanými památkami </a:t>
            </a:r>
            <a:r>
              <a:rPr lang="cs-CZ" dirty="0"/>
              <a:t>historického osídlení, </a:t>
            </a:r>
            <a:endParaRPr lang="cs-CZ" dirty="0" smtClean="0"/>
          </a:p>
          <a:p>
            <a:pPr algn="just"/>
            <a:r>
              <a:rPr lang="cs-CZ" dirty="0" smtClean="0"/>
              <a:t>Zřizovány </a:t>
            </a:r>
            <a:r>
              <a:rPr lang="cs-CZ" b="1" dirty="0"/>
              <a:t>nařízením vlády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14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Která CHKO je nejstarší?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1329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Která CHKO je nejstarší?</a:t>
            </a:r>
          </a:p>
          <a:p>
            <a:endParaRPr lang="cs-CZ" dirty="0"/>
          </a:p>
          <a:p>
            <a:pPr lvl="1"/>
            <a:r>
              <a:rPr lang="cs-CZ" dirty="0" smtClean="0"/>
              <a:t>1956 Český ráj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456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NPR a NPP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898776" cy="493776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NPR</a:t>
            </a:r>
          </a:p>
          <a:p>
            <a:pPr lvl="1"/>
            <a:r>
              <a:rPr lang="cs-CZ" dirty="0" smtClean="0"/>
              <a:t>Národní </a:t>
            </a:r>
            <a:r>
              <a:rPr lang="cs-CZ" dirty="0"/>
              <a:t>i mezinárodní kategorie</a:t>
            </a:r>
          </a:p>
          <a:p>
            <a:pPr lvl="1"/>
            <a:r>
              <a:rPr lang="cs-CZ" dirty="0"/>
              <a:t>Oblast </a:t>
            </a:r>
            <a:r>
              <a:rPr lang="cs-CZ" b="1" dirty="0"/>
              <a:t>jedinečných přírodních ekosystémů </a:t>
            </a:r>
            <a:r>
              <a:rPr lang="cs-CZ" dirty="0"/>
              <a:t>vázaných na </a:t>
            </a:r>
            <a:r>
              <a:rPr lang="cs-CZ" b="1" dirty="0"/>
              <a:t>přirozený reliéf </a:t>
            </a:r>
            <a:r>
              <a:rPr lang="cs-CZ" dirty="0"/>
              <a:t>a </a:t>
            </a:r>
            <a:r>
              <a:rPr lang="cs-CZ" b="1" dirty="0"/>
              <a:t>typickou geologickou stavbu</a:t>
            </a:r>
          </a:p>
          <a:p>
            <a:pPr lvl="1"/>
            <a:r>
              <a:rPr lang="cs-CZ" dirty="0"/>
              <a:t>Zřizovány vyhláškou </a:t>
            </a:r>
            <a:r>
              <a:rPr lang="cs-CZ" b="1" dirty="0"/>
              <a:t>Ministerstva životního prostředí</a:t>
            </a:r>
          </a:p>
          <a:p>
            <a:pPr lvl="2"/>
            <a:r>
              <a:rPr lang="cs-CZ" dirty="0"/>
              <a:t>Vyloučení aktivit majících za následek změnu dochovaných přírodních složek</a:t>
            </a:r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788024" y="1196752"/>
            <a:ext cx="3960440" cy="493776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NPP</a:t>
            </a:r>
          </a:p>
          <a:p>
            <a:pPr lvl="1"/>
            <a:r>
              <a:rPr lang="cs-CZ" dirty="0" smtClean="0"/>
              <a:t>Národní </a:t>
            </a:r>
            <a:r>
              <a:rPr lang="cs-CZ" dirty="0"/>
              <a:t>i mezinárodní kategorie</a:t>
            </a:r>
          </a:p>
          <a:p>
            <a:pPr lvl="1"/>
            <a:r>
              <a:rPr lang="cs-CZ" dirty="0"/>
              <a:t>Území </a:t>
            </a:r>
            <a:r>
              <a:rPr lang="cs-CZ" b="1" dirty="0"/>
              <a:t>menší rozlohy </a:t>
            </a:r>
            <a:r>
              <a:rPr lang="cs-CZ" dirty="0"/>
              <a:t>s cílem zachování určitých </a:t>
            </a:r>
            <a:r>
              <a:rPr lang="cs-CZ" b="1" dirty="0"/>
              <a:t>specifických přírodních objektů</a:t>
            </a:r>
          </a:p>
          <a:p>
            <a:pPr lvl="1"/>
            <a:r>
              <a:rPr lang="cs-CZ" dirty="0"/>
              <a:t>Zřizovány vyhláškou </a:t>
            </a:r>
            <a:r>
              <a:rPr lang="cs-CZ" b="1" dirty="0"/>
              <a:t>Ministerstva životního prostředí</a:t>
            </a:r>
          </a:p>
          <a:p>
            <a:pPr lvl="2"/>
            <a:r>
              <a:rPr lang="cs-CZ" dirty="0"/>
              <a:t>Vyloučení aktivit majících za následek poškození nebo zničení dochovaných přírodních složek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57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etapa - majitelé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Přemysl Otakar II. </a:t>
            </a:r>
            <a:endParaRPr lang="cs-CZ" dirty="0" smtClean="0"/>
          </a:p>
          <a:p>
            <a:pPr lvl="1"/>
            <a:r>
              <a:rPr lang="cs-CZ" dirty="0" smtClean="0"/>
              <a:t>2. pol.  13 stol. </a:t>
            </a:r>
          </a:p>
          <a:p>
            <a:pPr lvl="1"/>
            <a:r>
              <a:rPr lang="cs-CZ" dirty="0" smtClean="0"/>
              <a:t>zákaz holosečí při těžbě</a:t>
            </a:r>
          </a:p>
          <a:p>
            <a:r>
              <a:rPr lang="cs-CZ" dirty="0" smtClean="0"/>
              <a:t>Karel IV.</a:t>
            </a:r>
          </a:p>
          <a:p>
            <a:pPr lvl="1"/>
            <a:r>
              <a:rPr lang="cs-CZ" dirty="0" smtClean="0"/>
              <a:t>2. pol. 14. stol.</a:t>
            </a:r>
          </a:p>
          <a:p>
            <a:pPr lvl="1"/>
            <a:r>
              <a:rPr lang="cs-CZ" dirty="0" smtClean="0"/>
              <a:t>Zákoník </a:t>
            </a:r>
            <a:r>
              <a:rPr lang="cs-CZ" dirty="0" err="1" smtClean="0"/>
              <a:t>Majestas</a:t>
            </a:r>
            <a:r>
              <a:rPr lang="cs-CZ" dirty="0" smtClean="0"/>
              <a:t> Carolina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Otázka 1</a:t>
            </a:r>
          </a:p>
          <a:p>
            <a:pPr lvl="2"/>
            <a:r>
              <a:rPr lang="cs-CZ" dirty="0" smtClean="0"/>
              <a:t>Jaké formy daní se vybíraly z držby lesních pozemků?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736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042792" cy="990600"/>
          </a:xfrm>
        </p:spPr>
        <p:txBody>
          <a:bodyPr/>
          <a:lstStyle/>
          <a:p>
            <a:r>
              <a:rPr lang="cs-CZ" dirty="0"/>
              <a:t>Přírodní rezervace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970784" cy="4937760"/>
          </a:xfrm>
        </p:spPr>
        <p:txBody>
          <a:bodyPr/>
          <a:lstStyle/>
          <a:p>
            <a:r>
              <a:rPr lang="cs-CZ" dirty="0"/>
              <a:t>Regionální kategorie</a:t>
            </a:r>
          </a:p>
          <a:p>
            <a:r>
              <a:rPr lang="cs-CZ" dirty="0"/>
              <a:t>Obdobné ochranné podmínky jako u národní přírodní rezervace</a:t>
            </a:r>
          </a:p>
          <a:p>
            <a:r>
              <a:rPr lang="cs-CZ" dirty="0"/>
              <a:t>Obecně závazný předpis příslušného </a:t>
            </a:r>
            <a:r>
              <a:rPr lang="cs-CZ" b="1" dirty="0"/>
              <a:t>krajského úřadu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755232" y="116632"/>
            <a:ext cx="4042792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Přírodní památka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860032" y="1118692"/>
            <a:ext cx="397078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Regionální kategorie</a:t>
            </a:r>
          </a:p>
          <a:p>
            <a:r>
              <a:rPr lang="cs-CZ" dirty="0"/>
              <a:t>Obdobné ochranné podmínky jako u národní přírodní památky</a:t>
            </a:r>
          </a:p>
          <a:p>
            <a:r>
              <a:rPr lang="cs-CZ" dirty="0"/>
              <a:t>Obecně závazný předpis příslušného </a:t>
            </a:r>
            <a:r>
              <a:rPr lang="cs-CZ" b="1" dirty="0"/>
              <a:t>krajského úřadu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469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Zvláště chráněná území ČR</a:t>
            </a:r>
          </a:p>
        </p:txBody>
      </p:sp>
      <p:graphicFrame>
        <p:nvGraphicFramePr>
          <p:cNvPr id="5" name="Group 89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73118"/>
              </p:ext>
            </p:extLst>
          </p:nvPr>
        </p:nvGraphicFramePr>
        <p:xfrm>
          <a:off x="467544" y="1268760"/>
          <a:ext cx="8280920" cy="4824535"/>
        </p:xfrm>
        <a:graphic>
          <a:graphicData uri="http://schemas.openxmlformats.org/drawingml/2006/table">
            <a:tbl>
              <a:tblPr/>
              <a:tblGrid>
                <a:gridCol w="1368152"/>
                <a:gridCol w="792088"/>
                <a:gridCol w="1152128"/>
                <a:gridCol w="991783"/>
                <a:gridCol w="972173"/>
                <a:gridCol w="1132388"/>
                <a:gridCol w="968170"/>
                <a:gridCol w="904038"/>
              </a:tblGrid>
              <a:tr h="67247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Kategorie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zvláště chráněná území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Malá zvláště chráněná území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Celkem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191665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Národní parky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Chráněné krajinné oblasti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Národní přírodní rezervace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Přírodní rezervace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Národní přírodní památky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Přírodní památky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573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Počet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1183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2174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593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Výměra (tis. ha)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1 089,50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27,90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36,30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2,80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28,00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1 303,50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593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rozlohy ČR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1,52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13,78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16,40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55936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Lesnatost (%)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87,00 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70,00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34,40 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450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péče o zvláště chráněná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odborný a koncepční dokument ochrany </a:t>
            </a:r>
            <a:r>
              <a:rPr lang="cs-CZ" dirty="0" smtClean="0"/>
              <a:t>přírody</a:t>
            </a:r>
          </a:p>
          <a:p>
            <a:pPr lvl="1"/>
            <a:r>
              <a:rPr lang="cs-CZ" dirty="0"/>
              <a:t>opatření na zachování nebo zlepšení stavu předmětu ochrany </a:t>
            </a:r>
            <a:endParaRPr lang="cs-CZ" dirty="0" smtClean="0"/>
          </a:p>
          <a:p>
            <a:pPr lvl="1"/>
            <a:r>
              <a:rPr lang="cs-CZ" dirty="0"/>
              <a:t>zabezpečení zvláště chráněného území před nepříznivými </a:t>
            </a:r>
            <a:r>
              <a:rPr lang="cs-CZ" dirty="0" smtClean="0"/>
              <a:t>vlivy</a:t>
            </a:r>
          </a:p>
          <a:p>
            <a:r>
              <a:rPr lang="cs-CZ" dirty="0" smtClean="0"/>
              <a:t>Projednání s obcemi a kraji</a:t>
            </a:r>
          </a:p>
          <a:p>
            <a:r>
              <a:rPr lang="cs-CZ" dirty="0" smtClean="0"/>
              <a:t>10 až 15 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9935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dirty="0"/>
              <a:t>Evropská ekologická síť chráněných území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Základní nástroj politiky EU pro cíl zastavení poklesu biodiverzity</a:t>
            </a:r>
          </a:p>
          <a:p>
            <a:pPr algn="just">
              <a:lnSpc>
                <a:spcPct val="90000"/>
              </a:lnSpc>
            </a:pPr>
            <a:r>
              <a:rPr lang="cs-CZ" dirty="0"/>
              <a:t>Směrnice</a:t>
            </a:r>
          </a:p>
          <a:p>
            <a:pPr lvl="1" algn="just">
              <a:lnSpc>
                <a:spcPct val="90000"/>
              </a:lnSpc>
            </a:pPr>
            <a:r>
              <a:rPr lang="cs-CZ" dirty="0"/>
              <a:t>Č. 92/43/EHS o ochraně přirozeně žijících druhů živočichů, planě rostoucích druhů rostlin a typů přírodních stanovišť</a:t>
            </a:r>
          </a:p>
          <a:p>
            <a:pPr lvl="1" algn="just">
              <a:lnSpc>
                <a:spcPct val="90000"/>
              </a:lnSpc>
            </a:pPr>
            <a:r>
              <a:rPr lang="cs-CZ" dirty="0"/>
              <a:t>Č. 79/409/EHS o ochraně volně žijících druhů ptáků</a:t>
            </a:r>
          </a:p>
          <a:p>
            <a:pPr algn="just"/>
            <a:r>
              <a:rPr lang="cs-CZ" dirty="0" smtClean="0"/>
              <a:t>41 </a:t>
            </a:r>
            <a:r>
              <a:rPr lang="cs-CZ" dirty="0"/>
              <a:t>ptačích oblastí</a:t>
            </a:r>
          </a:p>
          <a:p>
            <a:pPr lvl="1" algn="just"/>
            <a:r>
              <a:rPr lang="cs-CZ" sz="800" dirty="0">
                <a:hlinkClick r:id="rId2"/>
              </a:rPr>
              <a:t>http://www.nature.cz/natura2000-design3/hp.php</a:t>
            </a:r>
            <a:endParaRPr lang="cs-CZ" sz="800" dirty="0"/>
          </a:p>
          <a:p>
            <a:pPr algn="just"/>
            <a:r>
              <a:rPr lang="cs-CZ" dirty="0"/>
              <a:t>1082 evropsky významných lokalit</a:t>
            </a:r>
          </a:p>
          <a:p>
            <a:pPr lvl="1" algn="just"/>
            <a:r>
              <a:rPr lang="cs-CZ" dirty="0"/>
              <a:t>Příloha I. – stanoviště předmětem ochrany</a:t>
            </a:r>
          </a:p>
          <a:p>
            <a:pPr lvl="1" algn="just"/>
            <a:r>
              <a:rPr lang="cs-CZ" dirty="0"/>
              <a:t>Příloha II. – druh předmětem ochrany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470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Natura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Principy</a:t>
            </a:r>
          </a:p>
          <a:p>
            <a:pPr lvl="1"/>
            <a:r>
              <a:rPr lang="cs-CZ" dirty="0"/>
              <a:t>Jednotná vědecká kritéria</a:t>
            </a:r>
          </a:p>
          <a:p>
            <a:pPr lvl="1"/>
            <a:r>
              <a:rPr lang="cs-CZ" dirty="0"/>
              <a:t>Závazek zachování příznivého stavu chráněných druhů či stanovišť</a:t>
            </a:r>
          </a:p>
          <a:p>
            <a:pPr lvl="2"/>
            <a:r>
              <a:rPr lang="cs-CZ" dirty="0"/>
              <a:t>Bez určení přesných postupů a způsobů ochrany</a:t>
            </a:r>
          </a:p>
          <a:p>
            <a:r>
              <a:rPr lang="cs-CZ" dirty="0"/>
              <a:t>Cílový stav – 15 % území EU</a:t>
            </a:r>
          </a:p>
          <a:p>
            <a:r>
              <a:rPr lang="cs-CZ" dirty="0"/>
              <a:t>Členské státy – návrh lokality Natura 2000 </a:t>
            </a:r>
            <a:r>
              <a:rPr lang="cs-CZ" dirty="0">
                <a:sym typeface="Wingdings" pitchFamily="2" charset="2"/>
              </a:rPr>
              <a:t> Evropská komise – rozhodnutí o zařazení</a:t>
            </a:r>
          </a:p>
          <a:p>
            <a:r>
              <a:rPr lang="cs-CZ" dirty="0"/>
              <a:t>Péče a ochrana není tak striktní jako u zvláště chráněných oblastí</a:t>
            </a:r>
          </a:p>
          <a:p>
            <a:pPr lvl="1"/>
            <a:r>
              <a:rPr lang="cs-CZ" dirty="0"/>
              <a:t>Povolení hospodářských činností</a:t>
            </a:r>
          </a:p>
          <a:p>
            <a:pPr lvl="2"/>
            <a:r>
              <a:rPr lang="cs-CZ" dirty="0"/>
              <a:t>Zemědělských</a:t>
            </a:r>
          </a:p>
          <a:p>
            <a:pPr lvl="2"/>
            <a:r>
              <a:rPr lang="cs-CZ" dirty="0"/>
              <a:t>Lesnických</a:t>
            </a:r>
          </a:p>
          <a:p>
            <a:pPr lvl="3"/>
            <a:r>
              <a:rPr lang="cs-CZ" dirty="0"/>
              <a:t>S pozitivním nebo neutrálním vlivem na stav populací druhů žijících v dané lokalitě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3266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cs-CZ" dirty="0"/>
              <a:t>Ptačí oblasti </a:t>
            </a:r>
            <a:r>
              <a:rPr lang="en-US" dirty="0"/>
              <a:t>&amp;</a:t>
            </a:r>
            <a:r>
              <a:rPr lang="cs-CZ" dirty="0"/>
              <a:t> Evropsky významné lokality</a:t>
            </a: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1" t="42650" r="36784" b="20137"/>
          <a:stretch>
            <a:fillRect/>
          </a:stretch>
        </p:blipFill>
        <p:spPr bwMode="auto">
          <a:xfrm>
            <a:off x="251520" y="836712"/>
            <a:ext cx="5042706" cy="3455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3" t="44188" r="36211" b="21710"/>
          <a:stretch>
            <a:fillRect/>
          </a:stretch>
        </p:blipFill>
        <p:spPr bwMode="auto">
          <a:xfrm>
            <a:off x="4505143" y="3897313"/>
            <a:ext cx="4643437" cy="296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621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Zvláště chráněné rostliny, živočichové, památné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Druhy rostlin a </a:t>
            </a:r>
            <a:r>
              <a:rPr lang="cs-CZ" dirty="0" smtClean="0"/>
              <a:t>živočichů, </a:t>
            </a:r>
            <a:r>
              <a:rPr lang="cs-CZ" dirty="0"/>
              <a:t>které </a:t>
            </a:r>
            <a:r>
              <a:rPr lang="cs-CZ" dirty="0" smtClean="0"/>
              <a:t>jsou ohrožené </a:t>
            </a:r>
            <a:r>
              <a:rPr lang="cs-CZ" dirty="0"/>
              <a:t>nebo vzácné, </a:t>
            </a:r>
            <a:r>
              <a:rPr lang="cs-CZ" dirty="0" smtClean="0"/>
              <a:t>vědecky i kulturně </a:t>
            </a:r>
            <a:r>
              <a:rPr lang="cs-CZ" dirty="0"/>
              <a:t>velmi </a:t>
            </a:r>
            <a:r>
              <a:rPr lang="cs-CZ" dirty="0" smtClean="0"/>
              <a:t>významné</a:t>
            </a:r>
          </a:p>
          <a:p>
            <a:pPr lvl="1"/>
            <a:r>
              <a:rPr lang="cs-CZ" dirty="0" smtClean="0"/>
              <a:t>zvláště chráněné </a:t>
            </a:r>
            <a:r>
              <a:rPr lang="cs-CZ" dirty="0"/>
              <a:t>druhy rostlin </a:t>
            </a:r>
            <a:r>
              <a:rPr lang="cs-CZ" dirty="0" smtClean="0"/>
              <a:t>a živočichů </a:t>
            </a:r>
            <a:r>
              <a:rPr lang="cs-CZ" dirty="0"/>
              <a:t>se podle </a:t>
            </a:r>
            <a:r>
              <a:rPr lang="cs-CZ" dirty="0" smtClean="0"/>
              <a:t>stupně jejich ohrožení člení na:</a:t>
            </a:r>
            <a:endParaRPr lang="cs-CZ" dirty="0"/>
          </a:p>
          <a:p>
            <a:pPr lvl="2"/>
            <a:r>
              <a:rPr lang="cs-CZ" dirty="0"/>
              <a:t>a) kriticky ohrožené</a:t>
            </a:r>
          </a:p>
          <a:p>
            <a:pPr lvl="2"/>
            <a:r>
              <a:rPr lang="cs-CZ" dirty="0"/>
              <a:t>b) </a:t>
            </a:r>
            <a:r>
              <a:rPr lang="cs-CZ" dirty="0" smtClean="0"/>
              <a:t>silně </a:t>
            </a:r>
            <a:r>
              <a:rPr lang="cs-CZ" dirty="0"/>
              <a:t>ohrožené</a:t>
            </a:r>
          </a:p>
          <a:p>
            <a:pPr lvl="2"/>
            <a:r>
              <a:rPr lang="cs-CZ" dirty="0"/>
              <a:t>c) </a:t>
            </a:r>
            <a:r>
              <a:rPr lang="cs-CZ" dirty="0" smtClean="0"/>
              <a:t>ohrožené</a:t>
            </a:r>
          </a:p>
          <a:p>
            <a:endParaRPr lang="cs-CZ" dirty="0" smtClean="0"/>
          </a:p>
          <a:p>
            <a:r>
              <a:rPr lang="cs-CZ" dirty="0" smtClean="0"/>
              <a:t>Památné </a:t>
            </a:r>
            <a:r>
              <a:rPr lang="cs-CZ" dirty="0"/>
              <a:t>stromy</a:t>
            </a:r>
          </a:p>
          <a:p>
            <a:pPr lvl="1" algn="just"/>
            <a:r>
              <a:rPr lang="cs-CZ" dirty="0"/>
              <a:t>mimořádně významné stromy, jejich skupiny a stromořadí</a:t>
            </a:r>
          </a:p>
          <a:p>
            <a:pPr lvl="1" algn="just"/>
            <a:r>
              <a:rPr lang="cs-CZ" dirty="0"/>
              <a:t>Rozhodnutí orgánu ochrany přírody</a:t>
            </a:r>
          </a:p>
          <a:p>
            <a:pPr lvl="1" algn="just"/>
            <a:r>
              <a:rPr lang="cs-CZ" dirty="0"/>
              <a:t>památné stromy jsou evidovány v ústředním seznamu </a:t>
            </a:r>
            <a:r>
              <a:rPr lang="pl-PL" dirty="0"/>
              <a:t>na označení památných stromů se </a:t>
            </a:r>
            <a:r>
              <a:rPr lang="cs-CZ" dirty="0"/>
              <a:t>užívá malého státního znaku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907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 o ochraně zemědělského půdního fondu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334/1992 Sb.</a:t>
            </a:r>
          </a:p>
          <a:p>
            <a:endParaRPr lang="cs-CZ" dirty="0"/>
          </a:p>
          <a:p>
            <a:pPr algn="just"/>
            <a:r>
              <a:rPr lang="cs-CZ" dirty="0"/>
              <a:t>je základním přírodním bohatstvím naší země, nenahraditelným výrobním prostředkem umožňujícím zemědělskou výrobu a je jednou z hlavních složek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970784" cy="5162128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>
                <a:solidFill>
                  <a:schemeClr val="tx2"/>
                </a:solidFill>
              </a:rPr>
              <a:t>pozemky zemědělsky obhospodařované "zemědělská půda"</a:t>
            </a:r>
          </a:p>
          <a:p>
            <a:pPr lvl="1"/>
            <a:r>
              <a:rPr lang="cs-CZ" dirty="0"/>
              <a:t>orná </a:t>
            </a:r>
            <a:r>
              <a:rPr lang="cs-CZ" dirty="0" smtClean="0"/>
              <a:t>půda</a:t>
            </a:r>
          </a:p>
          <a:p>
            <a:pPr lvl="1"/>
            <a:r>
              <a:rPr lang="cs-CZ" dirty="0" smtClean="0"/>
              <a:t>chmelnice</a:t>
            </a:r>
          </a:p>
          <a:p>
            <a:pPr lvl="1"/>
            <a:r>
              <a:rPr lang="cs-CZ" dirty="0" smtClean="0"/>
              <a:t>vinice</a:t>
            </a:r>
          </a:p>
          <a:p>
            <a:pPr lvl="1"/>
            <a:r>
              <a:rPr lang="cs-CZ" dirty="0" smtClean="0"/>
              <a:t>zahrady</a:t>
            </a:r>
          </a:p>
          <a:p>
            <a:pPr lvl="1"/>
            <a:r>
              <a:rPr lang="cs-CZ" dirty="0" smtClean="0"/>
              <a:t>ovocné sady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rvalé travní porosty</a:t>
            </a:r>
          </a:p>
          <a:p>
            <a:pPr lvl="2"/>
            <a:r>
              <a:rPr lang="cs-CZ" dirty="0" smtClean="0"/>
              <a:t>louky</a:t>
            </a:r>
            <a:r>
              <a:rPr lang="cs-CZ" dirty="0"/>
              <a:t>, </a:t>
            </a:r>
            <a:r>
              <a:rPr lang="cs-CZ" dirty="0" smtClean="0"/>
              <a:t>pastviny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půda </a:t>
            </a:r>
            <a:r>
              <a:rPr lang="cs-CZ" dirty="0"/>
              <a:t>dočasně </a:t>
            </a:r>
            <a:r>
              <a:rPr lang="cs-CZ" dirty="0" smtClean="0"/>
              <a:t>neobdělávaná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16016" y="1268760"/>
            <a:ext cx="3970784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rybníky s chovem ryb nebo vodní drůbeže</a:t>
            </a:r>
          </a:p>
          <a:p>
            <a:r>
              <a:rPr lang="cs-CZ" dirty="0"/>
              <a:t>nezemědělská </a:t>
            </a:r>
            <a:r>
              <a:rPr lang="cs-CZ" dirty="0" smtClean="0"/>
              <a:t>půda</a:t>
            </a:r>
          </a:p>
          <a:p>
            <a:pPr lvl="1"/>
            <a:r>
              <a:rPr lang="cs-CZ" dirty="0"/>
              <a:t>polní </a:t>
            </a:r>
            <a:r>
              <a:rPr lang="cs-CZ" dirty="0" smtClean="0"/>
              <a:t>cesty</a:t>
            </a:r>
          </a:p>
          <a:p>
            <a:pPr lvl="1"/>
            <a:r>
              <a:rPr lang="cs-CZ" dirty="0" smtClean="0"/>
              <a:t>závlahy</a:t>
            </a:r>
          </a:p>
          <a:p>
            <a:pPr lvl="1"/>
            <a:r>
              <a:rPr lang="cs-CZ" dirty="0" smtClean="0"/>
              <a:t>závlahové </a:t>
            </a:r>
            <a:r>
              <a:rPr lang="cs-CZ" dirty="0"/>
              <a:t>vodní </a:t>
            </a:r>
            <a:r>
              <a:rPr lang="cs-CZ" dirty="0" smtClean="0"/>
              <a:t>nádrže</a:t>
            </a:r>
          </a:p>
          <a:p>
            <a:pPr lvl="1"/>
            <a:r>
              <a:rPr lang="cs-CZ" dirty="0" smtClean="0"/>
              <a:t>odvodňovací příkopy</a:t>
            </a:r>
          </a:p>
          <a:p>
            <a:pPr lvl="1"/>
            <a:r>
              <a:rPr lang="cs-CZ" dirty="0" err="1"/>
              <a:t>p</a:t>
            </a:r>
            <a:r>
              <a:rPr lang="cs-CZ" dirty="0" err="1" smtClean="0"/>
              <a:t>rotizátopové</a:t>
            </a:r>
            <a:r>
              <a:rPr lang="cs-CZ" dirty="0" smtClean="0"/>
              <a:t> hráze</a:t>
            </a:r>
          </a:p>
          <a:p>
            <a:pPr lvl="1"/>
            <a:r>
              <a:rPr lang="cs-CZ" dirty="0" smtClean="0"/>
              <a:t>ochranné </a:t>
            </a:r>
            <a:r>
              <a:rPr lang="cs-CZ" dirty="0"/>
              <a:t>terasy proti erozi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9724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je to vodní drůbež?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78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etapa – šlechta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46104"/>
          </a:xfrm>
        </p:spPr>
        <p:txBody>
          <a:bodyPr>
            <a:normAutofit/>
          </a:bodyPr>
          <a:lstStyle/>
          <a:p>
            <a:r>
              <a:rPr lang="cs-CZ" dirty="0" smtClean="0"/>
              <a:t>15. až 18. stol.</a:t>
            </a:r>
          </a:p>
          <a:p>
            <a:pPr lvl="1"/>
            <a:r>
              <a:rPr lang="cs-CZ" dirty="0" smtClean="0"/>
              <a:t>Šlechta iniciátorem </a:t>
            </a:r>
            <a:r>
              <a:rPr lang="cs-CZ" dirty="0"/>
              <a:t>ochrany </a:t>
            </a:r>
            <a:r>
              <a:rPr lang="cs-CZ" dirty="0" smtClean="0"/>
              <a:t>lesů</a:t>
            </a:r>
          </a:p>
          <a:p>
            <a:r>
              <a:rPr lang="cs-CZ" dirty="0" smtClean="0"/>
              <a:t>18. stol.</a:t>
            </a:r>
          </a:p>
          <a:p>
            <a:pPr lvl="1"/>
            <a:r>
              <a:rPr lang="cs-CZ" dirty="0" smtClean="0"/>
              <a:t>Marie Terezie – lesní zákony</a:t>
            </a:r>
          </a:p>
          <a:p>
            <a:pPr lvl="1"/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8248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Co je to vodní drůbež?</a:t>
            </a:r>
          </a:p>
          <a:p>
            <a:endParaRPr lang="cs-CZ" dirty="0"/>
          </a:p>
          <a:p>
            <a:pPr lvl="1"/>
            <a:r>
              <a:rPr lang="cs-CZ" dirty="0" smtClean="0"/>
              <a:t>Husy, kachny, pižmovky</a:t>
            </a:r>
            <a:endParaRPr lang="cs-CZ" dirty="0"/>
          </a:p>
        </p:txBody>
      </p:sp>
      <p:pic>
        <p:nvPicPr>
          <p:cNvPr id="4099" name="Picture 3" descr="C:\Users\76412\Downloads\pizmov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3271868"/>
            <a:ext cx="4124130" cy="2749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149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Půdní fond v ČR</a:t>
            </a:r>
            <a:endParaRPr lang="cs-CZ" dirty="0"/>
          </a:p>
        </p:txBody>
      </p:sp>
      <p:graphicFrame>
        <p:nvGraphicFramePr>
          <p:cNvPr id="5" name="Group 38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90640"/>
              </p:ext>
            </p:extLst>
          </p:nvPr>
        </p:nvGraphicFramePr>
        <p:xfrm>
          <a:off x="467544" y="1556792"/>
          <a:ext cx="8208912" cy="4320482"/>
        </p:xfrm>
        <a:graphic>
          <a:graphicData uri="http://schemas.openxmlformats.org/drawingml/2006/table">
            <a:tbl>
              <a:tblPr/>
              <a:tblGrid>
                <a:gridCol w="5049684"/>
                <a:gridCol w="1563521"/>
                <a:gridCol w="1595707"/>
              </a:tblGrid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E" charset="-18"/>
                          <a:cs typeface="Arial" pitchFamily="34" charset="0"/>
                        </a:rPr>
                        <a:t>Plochy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tis. ha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%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Celková plocha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7 887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100,0%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Zemědělská půda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4 249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53,9%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Orná půda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3 032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38,4%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Trvalé travní porosty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12,4%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Vinice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0,2%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Chmelnice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0,1%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Ovocné sady a zahrady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2,6%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Nezemědělská půda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3 638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46,1%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78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Lesy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2 651</a:t>
                      </a:r>
                      <a:endParaRPr kumimoji="0" lang="cs-CZ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33,6%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5090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Odnětí půdy ze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Trvalé</a:t>
            </a:r>
          </a:p>
          <a:p>
            <a:r>
              <a:rPr lang="cs-CZ" dirty="0" smtClean="0"/>
              <a:t>Dočasné – následná rekultivace</a:t>
            </a:r>
          </a:p>
          <a:p>
            <a:endParaRPr lang="cs-CZ" dirty="0" smtClean="0"/>
          </a:p>
          <a:p>
            <a:r>
              <a:rPr lang="cs-CZ" dirty="0" smtClean="0"/>
              <a:t>Odnětí</a:t>
            </a:r>
          </a:p>
          <a:p>
            <a:pPr lvl="1"/>
            <a:r>
              <a:rPr lang="cs-CZ" dirty="0" smtClean="0"/>
              <a:t>Souhlas</a:t>
            </a:r>
          </a:p>
          <a:p>
            <a:pPr lvl="2"/>
            <a:r>
              <a:rPr lang="cs-CZ" dirty="0" smtClean="0"/>
              <a:t>ORP do 1 ha</a:t>
            </a:r>
          </a:p>
          <a:p>
            <a:pPr lvl="2"/>
            <a:r>
              <a:rPr lang="cs-CZ" dirty="0" smtClean="0"/>
              <a:t>Kraj do 10 ha</a:t>
            </a:r>
          </a:p>
          <a:p>
            <a:pPr lvl="2"/>
            <a:r>
              <a:rPr lang="cs-CZ" dirty="0" smtClean="0"/>
              <a:t>MŽP nad 10 ha</a:t>
            </a:r>
          </a:p>
          <a:p>
            <a:endParaRPr lang="cs-CZ" dirty="0" smtClean="0"/>
          </a:p>
          <a:p>
            <a:r>
              <a:rPr lang="cs-CZ" dirty="0" smtClean="0"/>
              <a:t>Odvody</a:t>
            </a:r>
          </a:p>
          <a:p>
            <a:pPr lvl="1"/>
            <a:r>
              <a:rPr lang="cs-CZ" dirty="0" smtClean="0"/>
              <a:t>Rozhodnutí POÚ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580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 pro odvody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stavby zemědělské prvovýroby, </a:t>
            </a:r>
            <a:r>
              <a:rPr lang="cs-CZ" dirty="0" smtClean="0"/>
              <a:t>výstavba </a:t>
            </a:r>
            <a:r>
              <a:rPr lang="cs-CZ" dirty="0"/>
              <a:t>zemědělských účelových komunikací, </a:t>
            </a:r>
            <a:r>
              <a:rPr lang="cs-CZ" dirty="0" smtClean="0"/>
              <a:t>zřizování </a:t>
            </a:r>
            <a:r>
              <a:rPr lang="cs-CZ" dirty="0"/>
              <a:t>rybníků s chovem ryb nebo vodní </a:t>
            </a:r>
            <a:r>
              <a:rPr lang="cs-CZ" dirty="0" smtClean="0"/>
              <a:t>drůbeže, uskutečňování </a:t>
            </a:r>
            <a:r>
              <a:rPr lang="cs-CZ" dirty="0"/>
              <a:t>investic do půdy za účelem zlepšení půdní úrodnosti (meliorační zařízení apod</a:t>
            </a:r>
            <a:r>
              <a:rPr lang="cs-CZ" dirty="0" smtClean="0"/>
              <a:t>.)</a:t>
            </a:r>
            <a:endParaRPr lang="cs-CZ" dirty="0"/>
          </a:p>
          <a:p>
            <a:r>
              <a:rPr lang="cs-CZ" dirty="0" smtClean="0"/>
              <a:t>výstavba </a:t>
            </a:r>
            <a:r>
              <a:rPr lang="cs-CZ" dirty="0"/>
              <a:t>objektů a zařízení potřebných pro </a:t>
            </a:r>
            <a:r>
              <a:rPr lang="cs-CZ" dirty="0" smtClean="0"/>
              <a:t>ČOV</a:t>
            </a:r>
          </a:p>
          <a:p>
            <a:pPr algn="just"/>
            <a:r>
              <a:rPr lang="cs-CZ" b="1" dirty="0" smtClean="0"/>
              <a:t>komunikace</a:t>
            </a:r>
            <a:r>
              <a:rPr lang="cs-CZ" dirty="0"/>
              <a:t>, nádvoří, zpevněné plochy a zeleň </a:t>
            </a:r>
            <a:r>
              <a:rPr lang="cs-CZ" b="1" dirty="0"/>
              <a:t>při bytové výstavbě</a:t>
            </a:r>
            <a:r>
              <a:rPr lang="cs-CZ" dirty="0"/>
              <a:t> a pro výstavbu </a:t>
            </a:r>
            <a:r>
              <a:rPr lang="cs-CZ" b="1" dirty="0"/>
              <a:t>občanského a technického </a:t>
            </a:r>
            <a:r>
              <a:rPr lang="cs-CZ" b="1" dirty="0" smtClean="0"/>
              <a:t>vybavení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304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Komu náleží odvody za odnětí půdy ze ZPF?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435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Komu náleží odvody za odnětí půdy ze ZPF?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75 % státní rozpočet</a:t>
            </a:r>
          </a:p>
          <a:p>
            <a:pPr lvl="1"/>
            <a:r>
              <a:rPr lang="cs-CZ" dirty="0" smtClean="0"/>
              <a:t>15 % Státní fond životního prostředí</a:t>
            </a:r>
          </a:p>
          <a:p>
            <a:pPr lvl="1"/>
            <a:r>
              <a:rPr lang="cs-CZ" dirty="0" smtClean="0"/>
              <a:t>10 % rozpočet obce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1447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Odvod za odnětí půdy ze ZPF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𝑍𝑃𝐹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grow m:val="on"/>
                        <m:ctrlPr>
                          <a:rPr lang="cs-CZ" i="1">
                            <a:latin typeface="Cambria Math"/>
                          </a:rPr>
                        </m:ctrlPr>
                      </m:naryPr>
                      <m:sub>
                        <m:r>
                          <a:rPr lang="cs-CZ" i="1">
                            <a:latin typeface="Cambria Math"/>
                          </a:rPr>
                          <m:t>𝑘</m:t>
                        </m:r>
                        <m:r>
                          <a:rPr lang="cs-CZ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cs-CZ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cs-CZ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cs-CZ" i="1">
                                    <a:latin typeface="Cambria Math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cs-CZ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𝐵𝑃𝐸𝐽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x</m:t>
                        </m:r>
                        <m:r>
                          <a:rPr lang="cs-CZ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cs-CZ">
                            <a:latin typeface="Cambria Math"/>
                          </a:rPr>
                          <m:t>x</m:t>
                        </m:r>
                        <m:r>
                          <a:rPr lang="cs-CZ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cs-CZ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cs-CZ" i="1"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</m:e>
                    </m:nary>
                    <m:r>
                      <a:rPr lang="cs-CZ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x</m:t>
                    </m:r>
                    <m:r>
                      <a:rPr lang="cs-CZ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𝑇𝑂</m:t>
                        </m:r>
                      </m:sub>
                    </m:sSub>
                  </m:oMath>
                </a14:m>
                <a:endParaRPr lang="cs-CZ" dirty="0"/>
              </a:p>
              <a:p>
                <a:endParaRPr lang="cs-CZ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𝑍𝑃𝐹</m:t>
                        </m:r>
                      </m:sub>
                    </m:sSub>
                  </m:oMath>
                </a14:m>
                <a:r>
                  <a:rPr lang="cs-CZ" dirty="0" smtClean="0"/>
                  <a:t>… odvod za odnětí půdy ze ZPF (v Kč)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𝐵𝑃𝐸𝐽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… Cena v Kč za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i="0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cs-CZ" i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cs-CZ" dirty="0" smtClean="0"/>
                  <a:t>… koeficient ekologické váhy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cs-CZ" dirty="0" smtClean="0"/>
                  <a:t>… koeficient poškození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𝑇𝑂</m:t>
                        </m:r>
                      </m:sub>
                    </m:sSub>
                  </m:oMath>
                </a14:m>
                <a:r>
                  <a:rPr lang="cs-CZ" dirty="0" smtClean="0"/>
                  <a:t>… koeficient třídy ochrany</a:t>
                </a:r>
              </a:p>
              <a:p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76791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Odvod za odnětí </a:t>
            </a:r>
            <a:r>
              <a:rPr lang="cs-CZ" dirty="0"/>
              <a:t>půdy ze ZPF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3754760" cy="4937760"/>
              </a:xfrm>
            </p:spPr>
            <p:txBody>
              <a:bodyPr/>
              <a:lstStyle/>
              <a:p>
                <a:r>
                  <a:rPr lang="cs-CZ" dirty="0" smtClean="0"/>
                  <a:t>Základní cena </a:t>
                </a:r>
              </a:p>
              <a:p>
                <a:pPr lvl="1"/>
                <a:r>
                  <a:rPr lang="cs-CZ" dirty="0" smtClean="0"/>
                  <a:t>(cena dle BPEJ)</a:t>
                </a:r>
              </a:p>
              <a:p>
                <a:pPr lvl="1"/>
                <a:r>
                  <a:rPr lang="cs-CZ" dirty="0" smtClean="0"/>
                  <a:t>Vyhláška 3/2008 Sb. oceňovací vyhláška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𝐵𝑃𝐸𝐽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r>
                  <a:rPr lang="cs-CZ" dirty="0" smtClean="0"/>
                  <a:t>Korekce základní sazby dle ekologické váhy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3754760" cy="4937760"/>
              </a:xfrm>
              <a:blipFill rotWithShape="1">
                <a:blip r:embed="rId2"/>
                <a:stretch>
                  <a:fillRect l="-1299" t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8197"/>
              </p:ext>
            </p:extLst>
          </p:nvPr>
        </p:nvGraphicFramePr>
        <p:xfrm>
          <a:off x="6360841" y="4941168"/>
          <a:ext cx="2520280" cy="1656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8337"/>
                <a:gridCol w="1051943"/>
              </a:tblGrid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Třída ochrany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t. o.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II.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III.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IV.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8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V.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2"/>
              <p:cNvSpPr txBox="1">
                <a:spLocks/>
              </p:cNvSpPr>
              <p:nvPr/>
            </p:nvSpPr>
            <p:spPr>
              <a:xfrm>
                <a:off x="4067944" y="1311966"/>
                <a:ext cx="4896544" cy="4997354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cs-CZ" dirty="0" smtClean="0"/>
                  <a:t>Snížená sazby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endParaRPr lang="cs-CZ" dirty="0" smtClean="0"/>
              </a:p>
              <a:p>
                <a:endParaRPr lang="cs-CZ" dirty="0"/>
              </a:p>
              <a:p>
                <a:endParaRPr lang="cs-CZ" dirty="0" smtClean="0"/>
              </a:p>
              <a:p>
                <a:endParaRPr lang="cs-CZ" dirty="0" smtClean="0"/>
              </a:p>
              <a:p>
                <a:endParaRPr lang="cs-CZ" dirty="0" smtClean="0"/>
              </a:p>
              <a:p>
                <a:pPr lvl="8"/>
                <a:endParaRPr lang="cs-CZ" dirty="0" smtClean="0"/>
              </a:p>
              <a:p>
                <a:r>
                  <a:rPr lang="cs-CZ" dirty="0" smtClean="0"/>
                  <a:t>Koeficient třídy ochrany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𝑇𝑂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lvl="1"/>
                <a:r>
                  <a:rPr lang="cs-CZ" dirty="0" smtClean="0"/>
                  <a:t>Vyhláška</a:t>
                </a:r>
              </a:p>
              <a:p>
                <a:pPr marL="274320" lvl="1" indent="0">
                  <a:buNone/>
                </a:pPr>
                <a:r>
                  <a:rPr lang="cs-CZ" dirty="0" smtClean="0"/>
                  <a:t>48/2011 Sb.</a:t>
                </a:r>
              </a:p>
            </p:txBody>
          </p:sp>
        </mc:Choice>
        <mc:Fallback xmlns="">
          <p:sp>
            <p:nvSpPr>
              <p:cNvPr id="5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311966"/>
                <a:ext cx="4896544" cy="4997354"/>
              </a:xfrm>
              <a:prstGeom prst="rect">
                <a:avLst/>
              </a:prstGeom>
              <a:blipFill rotWithShape="1">
                <a:blip r:embed="rId3"/>
                <a:stretch>
                  <a:fillRect l="-995" t="-10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282567"/>
              </p:ext>
            </p:extLst>
          </p:nvPr>
        </p:nvGraphicFramePr>
        <p:xfrm>
          <a:off x="4081433" y="1916832"/>
          <a:ext cx="4869566" cy="2304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7438"/>
                <a:gridCol w="1152128"/>
              </a:tblGrid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 Důvod </a:t>
                      </a:r>
                      <a:r>
                        <a:rPr lang="cs-CZ" sz="1600" b="1" u="none" strike="noStrike" dirty="0">
                          <a:effectLst/>
                        </a:rPr>
                        <a:t>poškození </a:t>
                      </a:r>
                      <a:r>
                        <a:rPr lang="cs-CZ" sz="1600" b="1" u="none" strike="noStrike" dirty="0" smtClean="0">
                          <a:effectLst/>
                        </a:rPr>
                        <a:t>– </a:t>
                      </a:r>
                      <a:r>
                        <a:rPr lang="cs-CZ" sz="1600" b="1" u="none" strike="noStrike" dirty="0">
                          <a:effectLst/>
                        </a:rPr>
                        <a:t>snížení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Koeficient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spady </a:t>
                      </a:r>
                      <a:r>
                        <a:rPr lang="cs-CZ" sz="1600" u="none" strike="noStrike" dirty="0">
                          <a:effectLst/>
                        </a:rPr>
                        <a:t>z průmyslových exhalací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úniky </a:t>
                      </a:r>
                      <a:r>
                        <a:rPr lang="cs-CZ" sz="1600" u="none" strike="noStrike" dirty="0">
                          <a:effectLst/>
                        </a:rPr>
                        <a:t>pevných nebo toxických látek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ropné </a:t>
                      </a:r>
                      <a:r>
                        <a:rPr lang="cs-CZ" sz="1600" u="none" strike="noStrike" dirty="0">
                          <a:effectLst/>
                        </a:rPr>
                        <a:t>látky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vodní </a:t>
                      </a:r>
                      <a:r>
                        <a:rPr lang="cs-CZ" sz="1600" u="none" strike="noStrike" dirty="0">
                          <a:effectLst/>
                        </a:rPr>
                        <a:t>nebo větrná eroze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ZPF </a:t>
                      </a:r>
                      <a:r>
                        <a:rPr lang="cs-CZ" sz="1600" u="none" strike="noStrike" dirty="0">
                          <a:effectLst/>
                        </a:rPr>
                        <a:t>v zastavěném území obcí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917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</a:rPr>
                        <a:t> ekonomicky </a:t>
                      </a:r>
                      <a:r>
                        <a:rPr lang="cs-CZ" sz="1600" u="none" strike="noStrike" dirty="0">
                          <a:effectLst/>
                        </a:rPr>
                        <a:t>zaostávající území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0,5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2841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Korekce základní sazby dle ekologické </a:t>
            </a:r>
            <a:r>
              <a:rPr lang="cs-CZ" dirty="0" smtClean="0"/>
              <a:t>váhy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08679250"/>
              </p:ext>
            </p:extLst>
          </p:nvPr>
        </p:nvGraphicFramePr>
        <p:xfrm>
          <a:off x="971600" y="1340768"/>
          <a:ext cx="6048672" cy="5256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28944"/>
                <a:gridCol w="1619728"/>
              </a:tblGrid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Způsob</a:t>
                      </a:r>
                      <a:r>
                        <a:rPr lang="cs-CZ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ochrany dle ostatních zákonů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smtClean="0">
                          <a:effectLst/>
                        </a:rPr>
                        <a:t>Ekologická </a:t>
                      </a:r>
                      <a:r>
                        <a:rPr lang="cs-CZ" sz="1600" b="1" u="none" strike="noStrike" dirty="0">
                          <a:effectLst/>
                        </a:rPr>
                        <a:t>váha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NP - I. zóna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NPR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NPP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NP - II. zóna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CHKO - I. zóna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PP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NP - III. zóna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CHKO - II. zóna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ÚSES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OP NP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CHKO - III. zóna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VKP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CHOPAV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OPVZ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OP Léčivé a minerální vody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ÚP nezastavěné území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Chráněná ložisková území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4510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odvodů o odnětí půdy ze ZPF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180/2005 Sb. o podpoře výroby elektřiny z obnovitelných zdrojů energie</a:t>
            </a:r>
          </a:p>
          <a:p>
            <a:pPr lvl="1"/>
            <a:r>
              <a:rPr lang="cs-CZ" dirty="0" smtClean="0"/>
              <a:t>1. 8. 2005 až 1. 1. 2013 (165/2012 Sb.)</a:t>
            </a:r>
          </a:p>
          <a:p>
            <a:r>
              <a:rPr lang="cs-CZ" dirty="0" smtClean="0"/>
              <a:t>2007 RIA (přezkum stavu 1994 až 2006)</a:t>
            </a:r>
          </a:p>
          <a:p>
            <a:pPr lvl="1"/>
            <a:r>
              <a:rPr lang="cs-CZ" dirty="0" smtClean="0"/>
              <a:t>402/2010 </a:t>
            </a:r>
            <a:r>
              <a:rPr lang="cs-CZ" dirty="0"/>
              <a:t>Sb</a:t>
            </a:r>
            <a:r>
              <a:rPr lang="cs-CZ" dirty="0" smtClean="0"/>
              <a:t>. změna z. o ZPF – účinnost 1. 1. 2011</a:t>
            </a:r>
          </a:p>
          <a:p>
            <a:pPr lvl="1"/>
            <a:r>
              <a:rPr lang="cs-CZ" dirty="0"/>
              <a:t>330/2010 Sb. změna z. o </a:t>
            </a:r>
            <a:r>
              <a:rPr lang="cs-CZ" dirty="0" err="1"/>
              <a:t>PVEzOZE</a:t>
            </a:r>
            <a:r>
              <a:rPr lang="cs-CZ" dirty="0"/>
              <a:t> – účinnost 1. 3. 2011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35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Kdy vznikla nejstarší rezervace v Českých zemích a která to byla?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868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výše odvodů (Kč/ha)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398023"/>
              </p:ext>
            </p:extLst>
          </p:nvPr>
        </p:nvGraphicFramePr>
        <p:xfrm>
          <a:off x="179513" y="1700797"/>
          <a:ext cx="8856983" cy="45365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5563"/>
                <a:gridCol w="1036284"/>
                <a:gridCol w="1036284"/>
                <a:gridCol w="1036284"/>
                <a:gridCol w="1036284"/>
                <a:gridCol w="1036284"/>
              </a:tblGrid>
              <a:tr h="4716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Třída ochrany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I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II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III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>
                          <a:effectLst/>
                        </a:rPr>
                        <a:t>IV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V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Průměrná výše odvodů 2007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>
                          <a:effectLst/>
                        </a:rPr>
                        <a:t>69 413</a:t>
                      </a:r>
                      <a:endParaRPr lang="cs-CZ" sz="16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>
                          <a:effectLst/>
                        </a:rPr>
                        <a:t>58 440</a:t>
                      </a:r>
                      <a:endParaRPr lang="cs-CZ" sz="16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>
                          <a:effectLst/>
                        </a:rPr>
                        <a:t>53 356</a:t>
                      </a:r>
                      <a:endParaRPr lang="cs-CZ" sz="16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>
                          <a:effectLst/>
                        </a:rPr>
                        <a:t>43 971</a:t>
                      </a:r>
                      <a:endParaRPr lang="cs-CZ" sz="16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20 695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Varianta - valorizace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135 994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114 496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104 535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86 147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40 535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Varianta - koeficienty T. O.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9</a:t>
                      </a:r>
                      <a:endParaRPr lang="cs-CZ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Varianta - koeficienty T. O.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976 916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516 069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267 397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96 707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i="1" u="none" strike="noStrike" dirty="0">
                          <a:effectLst/>
                        </a:rPr>
                        <a:t>41 511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Max. hodnota 2007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124 000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120 000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117 000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95 000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46 000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Min. hodnota 2007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13 000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15 000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17 000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11 000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5 000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Max. hodnota - varianta k. T. O.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1 552 500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922 200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515 600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219 000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179 800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4916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Min. hodnota - varianta k. T. O.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227 700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117 600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66 400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26 000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20 000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716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Navýšení odvodu  - varianta k. T. O.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>
                          <a:effectLst/>
                        </a:rPr>
                        <a:t>14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>
                          <a:effectLst/>
                        </a:rPr>
                        <a:t>9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>
                          <a:effectLst/>
                        </a:rPr>
                        <a:t>5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>
                          <a:effectLst/>
                        </a:rPr>
                        <a:t>2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1" u="none" strike="noStrike" dirty="0">
                          <a:effectLst/>
                        </a:rPr>
                        <a:t>2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4517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Výnosy z odvodů</a:t>
            </a:r>
            <a:br>
              <a:rPr lang="cs-CZ" dirty="0" smtClean="0"/>
            </a:br>
            <a:r>
              <a:rPr lang="cs-CZ" dirty="0" smtClean="0"/>
              <a:t>Potenciál vs. skutečnost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07909483"/>
              </p:ext>
            </p:extLst>
          </p:nvPr>
        </p:nvGraphicFramePr>
        <p:xfrm>
          <a:off x="467542" y="1556789"/>
          <a:ext cx="8136904" cy="331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411"/>
                <a:gridCol w="771499"/>
                <a:gridCol w="771499"/>
                <a:gridCol w="771499"/>
                <a:gridCol w="771499"/>
                <a:gridCol w="771499"/>
                <a:gridCol w="771499"/>
                <a:gridCol w="771499"/>
              </a:tblGrid>
              <a:tr h="848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>
                          <a:effectLst/>
                        </a:rPr>
                        <a:t>Rok (mil. Kč)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2005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2006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2007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2008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>
                          <a:effectLst/>
                        </a:rPr>
                        <a:t>2009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2010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>
                          <a:effectLst/>
                        </a:rPr>
                        <a:t>2011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789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Odvody ZPF - skutečnost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413,3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391,1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400,8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301,7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293,0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789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Odvody ZPF - potenciál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413,3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422,2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2 563,0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2 501,6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2 563,7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1 929,8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1 874,1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4829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</a:rPr>
                        <a:t>Poplatky PUPFL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81,2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>
                          <a:effectLst/>
                        </a:rPr>
                        <a:t>67,2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76,8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60,9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64,7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u="none" strike="noStrike" dirty="0">
                          <a:effectLst/>
                        </a:rPr>
                        <a:t>72,3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03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Lesní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2792" cy="493776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Zákon 289/1995 Sb. lesní zákon</a:t>
            </a:r>
          </a:p>
          <a:p>
            <a:pPr lvl="1" algn="just"/>
            <a:r>
              <a:rPr lang="cs-CZ" dirty="0" smtClean="0"/>
              <a:t>Vyhláška 83/1996 </a:t>
            </a:r>
            <a:r>
              <a:rPr lang="cs-CZ" dirty="0"/>
              <a:t>Sb. o zpracování oblastních plánů rozvoje lesů </a:t>
            </a:r>
            <a:endParaRPr lang="cs-CZ" dirty="0" smtClean="0"/>
          </a:p>
          <a:p>
            <a:r>
              <a:rPr lang="cs-CZ" dirty="0" smtClean="0"/>
              <a:t>Pozemky určené k plnění funkcí lesa</a:t>
            </a:r>
          </a:p>
          <a:p>
            <a:pPr lvl="1"/>
            <a:r>
              <a:rPr lang="cs-CZ" dirty="0" smtClean="0"/>
              <a:t>PUPFL</a:t>
            </a:r>
          </a:p>
          <a:p>
            <a:r>
              <a:rPr lang="cs-CZ" dirty="0" smtClean="0"/>
              <a:t>Poplatky za odnětí z PUPFL</a:t>
            </a:r>
          </a:p>
          <a:p>
            <a:endParaRPr lang="cs-CZ" dirty="0" smtClean="0"/>
          </a:p>
          <a:p>
            <a:r>
              <a:rPr lang="cs-CZ" dirty="0" smtClean="0"/>
              <a:t>Hospodářská úprava lesů (HÚL)</a:t>
            </a:r>
          </a:p>
          <a:p>
            <a:pPr lvl="1"/>
            <a:r>
              <a:rPr lang="cs-CZ" dirty="0" smtClean="0"/>
              <a:t>Oblastní plány rozvoje lesů  (OPRL)</a:t>
            </a:r>
          </a:p>
          <a:p>
            <a:pPr lvl="2"/>
            <a:r>
              <a:rPr lang="cs-CZ" dirty="0" smtClean="0"/>
              <a:t>Přírodní lesní oblasti 41</a:t>
            </a:r>
          </a:p>
          <a:p>
            <a:pPr lvl="1"/>
            <a:r>
              <a:rPr lang="cs-CZ" dirty="0" smtClean="0"/>
              <a:t>Lesní hospodářské plány (LHP)</a:t>
            </a:r>
          </a:p>
          <a:p>
            <a:pPr lvl="2"/>
            <a:r>
              <a:rPr lang="cs-CZ" dirty="0" smtClean="0"/>
              <a:t>Nejvýše 20 tis. ha</a:t>
            </a:r>
          </a:p>
          <a:p>
            <a:pPr lvl="2"/>
            <a:r>
              <a:rPr lang="cs-CZ" dirty="0" smtClean="0"/>
              <a:t>10 let</a:t>
            </a:r>
          </a:p>
          <a:p>
            <a:pPr lvl="1"/>
            <a:r>
              <a:rPr lang="cs-CZ" dirty="0" smtClean="0"/>
              <a:t>Lesní hospodářské osnovy</a:t>
            </a:r>
          </a:p>
          <a:p>
            <a:pPr lvl="2"/>
            <a:r>
              <a:rPr lang="cs-CZ" dirty="0" smtClean="0"/>
              <a:t>Rozloha do 50 ha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788024" y="1196752"/>
            <a:ext cx="4042792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Kategorie lesů</a:t>
            </a:r>
          </a:p>
          <a:p>
            <a:pPr lvl="1"/>
            <a:r>
              <a:rPr lang="cs-CZ" dirty="0" smtClean="0"/>
              <a:t>Lesy ochranné</a:t>
            </a:r>
          </a:p>
          <a:p>
            <a:pPr lvl="2"/>
            <a:r>
              <a:rPr lang="cs-CZ" dirty="0" smtClean="0"/>
              <a:t>Obtížný terén, vysokohorský terén, kleče</a:t>
            </a:r>
          </a:p>
          <a:p>
            <a:pPr lvl="1"/>
            <a:r>
              <a:rPr lang="cs-CZ" dirty="0" smtClean="0"/>
              <a:t>Lesy zvláštního určení</a:t>
            </a:r>
          </a:p>
          <a:p>
            <a:pPr lvl="2"/>
            <a:r>
              <a:rPr lang="cs-CZ" dirty="0" smtClean="0"/>
              <a:t>ZCHÚ apod.</a:t>
            </a:r>
          </a:p>
          <a:p>
            <a:pPr lvl="1"/>
            <a:r>
              <a:rPr lang="cs-CZ" dirty="0" smtClean="0"/>
              <a:t>Lesy hospodářské</a:t>
            </a:r>
          </a:p>
          <a:p>
            <a:pPr lvl="1"/>
            <a:r>
              <a:rPr lang="cs-CZ" dirty="0" smtClean="0"/>
              <a:t>Lesy pod vlivem emisí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činnosti v lesích zakázané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300" dirty="0"/>
              <a:t>§ 20 </a:t>
            </a:r>
            <a:r>
              <a:rPr lang="cs-CZ" sz="3300" dirty="0" smtClean="0"/>
              <a:t>odst. 1</a:t>
            </a:r>
          </a:p>
          <a:p>
            <a:pPr lvl="1"/>
            <a:r>
              <a:rPr lang="cs-CZ" sz="2500" dirty="0"/>
              <a:t>a</a:t>
            </a:r>
            <a:r>
              <a:rPr lang="cs-CZ" sz="2500" dirty="0" smtClean="0"/>
              <a:t>) </a:t>
            </a:r>
            <a:r>
              <a:rPr lang="cs-CZ" sz="2500" b="1" dirty="0" smtClean="0"/>
              <a:t>rušit </a:t>
            </a:r>
            <a:r>
              <a:rPr lang="cs-CZ" sz="2500" b="1" dirty="0"/>
              <a:t>klid a </a:t>
            </a:r>
            <a:r>
              <a:rPr lang="cs-CZ" sz="2500" b="1" dirty="0" smtClean="0"/>
              <a:t>ticho</a:t>
            </a:r>
            <a:endParaRPr lang="cs-CZ" sz="4100" b="1" dirty="0"/>
          </a:p>
          <a:p>
            <a:pPr lvl="1"/>
            <a:r>
              <a:rPr lang="cs-CZ" sz="2500" dirty="0"/>
              <a:t>b) provádět terénní úpravy, narušovat půdní kryt, budovat chodníky, stavět oplocení a jiné </a:t>
            </a:r>
            <a:r>
              <a:rPr lang="cs-CZ" sz="2500" dirty="0" smtClean="0"/>
              <a:t>objekty</a:t>
            </a:r>
            <a:endParaRPr lang="cs-CZ" sz="4100" dirty="0"/>
          </a:p>
          <a:p>
            <a:pPr lvl="1"/>
            <a:r>
              <a:rPr lang="cs-CZ" sz="2500" dirty="0"/>
              <a:t>c) vyzvedávat semenáčky a sazenice stromů a keřů lesních </a:t>
            </a:r>
            <a:r>
              <a:rPr lang="cs-CZ" sz="2500" dirty="0" smtClean="0"/>
              <a:t>dřevin</a:t>
            </a:r>
            <a:endParaRPr lang="cs-CZ" sz="4100" dirty="0"/>
          </a:p>
          <a:p>
            <a:pPr lvl="1"/>
            <a:r>
              <a:rPr lang="cs-CZ" sz="2500" dirty="0"/>
              <a:t>d) </a:t>
            </a:r>
            <a:r>
              <a:rPr lang="cs-CZ" sz="2500" b="1" dirty="0"/>
              <a:t>těžit stromy</a:t>
            </a:r>
            <a:r>
              <a:rPr lang="cs-CZ" sz="2500" dirty="0"/>
              <a:t> a keře nebo je </a:t>
            </a:r>
            <a:r>
              <a:rPr lang="cs-CZ" sz="2500" dirty="0" smtClean="0"/>
              <a:t>poškozovat</a:t>
            </a:r>
            <a:endParaRPr lang="cs-CZ" sz="4100" dirty="0"/>
          </a:p>
          <a:p>
            <a:pPr lvl="1"/>
            <a:r>
              <a:rPr lang="cs-CZ" sz="2500" dirty="0"/>
              <a:t>e) sbírat semena lesních dřevin, jmelí a </a:t>
            </a:r>
            <a:r>
              <a:rPr lang="cs-CZ" sz="2500" dirty="0" err="1" smtClean="0"/>
              <a:t>ochmet</a:t>
            </a:r>
            <a:endParaRPr lang="cs-CZ" sz="4100" dirty="0"/>
          </a:p>
          <a:p>
            <a:pPr lvl="1"/>
            <a:r>
              <a:rPr lang="cs-CZ" sz="2500" dirty="0"/>
              <a:t>f) sbírat lesní plody způsobem, který poškozuje </a:t>
            </a:r>
            <a:r>
              <a:rPr lang="cs-CZ" sz="2500" dirty="0" smtClean="0"/>
              <a:t>les</a:t>
            </a:r>
            <a:endParaRPr lang="cs-CZ" sz="4100" dirty="0"/>
          </a:p>
          <a:p>
            <a:pPr lvl="1"/>
            <a:r>
              <a:rPr lang="cs-CZ" sz="2500" dirty="0"/>
              <a:t>g) jezdit a stát s motorovými </a:t>
            </a:r>
            <a:r>
              <a:rPr lang="cs-CZ" sz="2500" dirty="0" smtClean="0"/>
              <a:t>vozidly</a:t>
            </a:r>
            <a:endParaRPr lang="cs-CZ" sz="4100" dirty="0"/>
          </a:p>
          <a:p>
            <a:pPr lvl="1"/>
            <a:r>
              <a:rPr lang="cs-CZ" sz="2500" dirty="0"/>
              <a:t>h) vstupovat do míst oplocených nebo označených zákazem </a:t>
            </a:r>
            <a:r>
              <a:rPr lang="cs-CZ" sz="2500" dirty="0" smtClean="0"/>
              <a:t>vstupu</a:t>
            </a:r>
            <a:endParaRPr lang="cs-CZ" sz="4100" dirty="0"/>
          </a:p>
          <a:p>
            <a:pPr lvl="1"/>
            <a:r>
              <a:rPr lang="cs-CZ" sz="2500" dirty="0"/>
              <a:t>i) vstupovat do porostů, kde se provádí těžba, manipulace nebo doprava </a:t>
            </a:r>
            <a:r>
              <a:rPr lang="cs-CZ" sz="2500" dirty="0" smtClean="0"/>
              <a:t>dříví</a:t>
            </a:r>
            <a:endParaRPr lang="cs-CZ" sz="4100" dirty="0"/>
          </a:p>
          <a:p>
            <a:pPr lvl="1"/>
            <a:r>
              <a:rPr lang="cs-CZ" sz="2500" dirty="0"/>
              <a:t>j) </a:t>
            </a:r>
            <a:r>
              <a:rPr lang="cs-CZ" sz="2500" b="1" dirty="0"/>
              <a:t>mimo lesní cesty a vyznačené trasy jezdit na kole, na koni, na lyžích nebo na </a:t>
            </a:r>
            <a:r>
              <a:rPr lang="cs-CZ" sz="2500" b="1" dirty="0" smtClean="0"/>
              <a:t>saních</a:t>
            </a:r>
            <a:endParaRPr lang="cs-CZ" sz="4100" b="1" dirty="0"/>
          </a:p>
          <a:p>
            <a:pPr lvl="1"/>
            <a:r>
              <a:rPr lang="cs-CZ" sz="2500" dirty="0"/>
              <a:t>k) </a:t>
            </a:r>
            <a:r>
              <a:rPr lang="cs-CZ" sz="2500" b="1" dirty="0"/>
              <a:t>kouřit, rozdělávat nebo udržovat otevřené ohně a tábořit mimo vyhrazená </a:t>
            </a:r>
            <a:r>
              <a:rPr lang="cs-CZ" sz="2500" b="1" dirty="0" smtClean="0"/>
              <a:t>místa</a:t>
            </a:r>
            <a:endParaRPr lang="cs-CZ" sz="4100" b="1" dirty="0"/>
          </a:p>
          <a:p>
            <a:pPr lvl="1"/>
            <a:r>
              <a:rPr lang="cs-CZ" sz="2500" dirty="0"/>
              <a:t>l) odhazovat hořící nebo doutnající </a:t>
            </a:r>
            <a:r>
              <a:rPr lang="cs-CZ" sz="2500" dirty="0" smtClean="0"/>
              <a:t>předměty</a:t>
            </a:r>
            <a:endParaRPr lang="cs-CZ" sz="4100" dirty="0"/>
          </a:p>
          <a:p>
            <a:pPr lvl="1"/>
            <a:r>
              <a:rPr lang="cs-CZ" sz="2500" dirty="0"/>
              <a:t>m) narušovat vodní režim a hrabat </a:t>
            </a:r>
            <a:r>
              <a:rPr lang="cs-CZ" sz="2500" dirty="0" smtClean="0"/>
              <a:t>stelivo</a:t>
            </a:r>
            <a:endParaRPr lang="cs-CZ" sz="4100" dirty="0"/>
          </a:p>
          <a:p>
            <a:pPr lvl="1"/>
            <a:r>
              <a:rPr lang="cs-CZ" sz="2500" dirty="0"/>
              <a:t>n) pást dobytek, umožňovat výběh hospodářským zvířatům a průhon dobytka lesními </a:t>
            </a:r>
            <a:r>
              <a:rPr lang="cs-CZ" sz="2500" dirty="0" smtClean="0"/>
              <a:t>porosty</a:t>
            </a:r>
            <a:endParaRPr lang="cs-CZ" sz="4100" dirty="0"/>
          </a:p>
          <a:p>
            <a:pPr lvl="1"/>
            <a:r>
              <a:rPr lang="cs-CZ" sz="2500" dirty="0"/>
              <a:t>o) </a:t>
            </a:r>
            <a:r>
              <a:rPr lang="cs-CZ" sz="2500" b="1" dirty="0"/>
              <a:t>znečišťovat les odpady a </a:t>
            </a:r>
            <a:r>
              <a:rPr lang="cs-CZ" sz="2500" b="1" dirty="0" smtClean="0"/>
              <a:t>odpadky</a:t>
            </a:r>
          </a:p>
          <a:p>
            <a:pPr lvl="1"/>
            <a:endParaRPr lang="cs-CZ" sz="2500" b="1" dirty="0"/>
          </a:p>
          <a:p>
            <a:r>
              <a:rPr lang="cs-CZ" sz="3300" dirty="0"/>
              <a:t>§ 54 odst. </a:t>
            </a:r>
            <a:r>
              <a:rPr lang="cs-CZ" sz="3300" dirty="0" smtClean="0"/>
              <a:t> 2</a:t>
            </a:r>
          </a:p>
          <a:p>
            <a:pPr lvl="1"/>
            <a:r>
              <a:rPr lang="cs-CZ" sz="2500" dirty="0"/>
              <a:t>p</a:t>
            </a:r>
            <a:r>
              <a:rPr lang="cs-CZ" sz="2500" dirty="0" smtClean="0"/>
              <a:t>okuta </a:t>
            </a:r>
            <a:r>
              <a:rPr lang="cs-CZ" sz="2500" dirty="0"/>
              <a:t>až do výše 100 000 </a:t>
            </a:r>
            <a:r>
              <a:rPr lang="cs-CZ" sz="2500" dirty="0" smtClean="0"/>
              <a:t>Kč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423990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29600" cy="136815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etapa – šlechta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1838 Jiří </a:t>
            </a:r>
            <a:r>
              <a:rPr lang="cs-CZ" dirty="0" err="1" smtClean="0"/>
              <a:t>Bouquoy</a:t>
            </a:r>
            <a:endParaRPr lang="cs-CZ" dirty="0" smtClean="0"/>
          </a:p>
          <a:p>
            <a:pPr lvl="1"/>
            <a:r>
              <a:rPr lang="cs-CZ" dirty="0" smtClean="0"/>
              <a:t>Hojná voda </a:t>
            </a:r>
          </a:p>
          <a:p>
            <a:pPr lvl="2"/>
            <a:r>
              <a:rPr lang="cs-CZ" dirty="0" smtClean="0"/>
              <a:t>(NPP: 9,1 ha, </a:t>
            </a:r>
            <a:r>
              <a:rPr lang="cs-CZ" dirty="0" err="1" smtClean="0"/>
              <a:t>jedlobukový</a:t>
            </a:r>
            <a:r>
              <a:rPr lang="cs-CZ" dirty="0" smtClean="0"/>
              <a:t> prales)</a:t>
            </a:r>
          </a:p>
          <a:p>
            <a:pPr lvl="1"/>
            <a:r>
              <a:rPr lang="cs-CZ" dirty="0" smtClean="0"/>
              <a:t>Žofínský prales</a:t>
            </a:r>
          </a:p>
          <a:p>
            <a:pPr lvl="2"/>
            <a:r>
              <a:rPr lang="cs-CZ" dirty="0" smtClean="0"/>
              <a:t>Původně 58,8 ha</a:t>
            </a:r>
          </a:p>
          <a:p>
            <a:pPr lvl="2"/>
            <a:r>
              <a:rPr lang="cs-CZ" dirty="0" smtClean="0"/>
              <a:t>(NPR: 97,7 ha, OP: 150 ha)</a:t>
            </a:r>
          </a:p>
          <a:p>
            <a:r>
              <a:rPr lang="cs-CZ" dirty="0" smtClean="0"/>
              <a:t>1858 Jan Adolf Schwarzenberg</a:t>
            </a:r>
          </a:p>
          <a:p>
            <a:pPr lvl="1"/>
            <a:r>
              <a:rPr lang="cs-CZ" dirty="0" smtClean="0"/>
              <a:t>Boubínský prales</a:t>
            </a:r>
          </a:p>
          <a:p>
            <a:pPr lvl="2"/>
            <a:r>
              <a:rPr lang="cs-CZ" dirty="0" smtClean="0"/>
              <a:t>(NPR: 47 ha, OP: 183 ha, pásmo omezené těžby:  440 ha)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8462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Přelom 19. a 20. stol.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1880 Černická obora</a:t>
            </a:r>
          </a:p>
          <a:p>
            <a:pPr algn="just"/>
            <a:r>
              <a:rPr lang="cs-CZ" dirty="0" smtClean="0"/>
              <a:t>1884 Buky u Vysokého Chvojna</a:t>
            </a:r>
          </a:p>
          <a:p>
            <a:pPr algn="just"/>
            <a:r>
              <a:rPr lang="cs-CZ" dirty="0" smtClean="0"/>
              <a:t>1895 Panská skála, Vrkoč, Peklo</a:t>
            </a:r>
          </a:p>
          <a:p>
            <a:pPr algn="just"/>
            <a:r>
              <a:rPr lang="cs-CZ" dirty="0" smtClean="0"/>
              <a:t>1895 Rezoluce německých lesníků za znovuzalesnění ploch zničených dolováním v severních Čechách</a:t>
            </a:r>
          </a:p>
          <a:p>
            <a:pPr algn="just"/>
            <a:r>
              <a:rPr lang="cs-CZ" dirty="0" smtClean="0"/>
              <a:t>1903 rezervace Šerák</a:t>
            </a:r>
          </a:p>
          <a:p>
            <a:pPr algn="just"/>
            <a:r>
              <a:rPr lang="cs-CZ" dirty="0" smtClean="0"/>
              <a:t>1904 rezervace Na </a:t>
            </a:r>
            <a:r>
              <a:rPr lang="cs-CZ" dirty="0"/>
              <a:t>s</a:t>
            </a:r>
            <a:r>
              <a:rPr lang="cs-CZ" dirty="0" smtClean="0"/>
              <a:t>vahu (prameny Labe)</a:t>
            </a:r>
          </a:p>
          <a:p>
            <a:pPr algn="just"/>
            <a:r>
              <a:rPr lang="cs-CZ" dirty="0" smtClean="0"/>
              <a:t>1904 </a:t>
            </a:r>
            <a:r>
              <a:rPr lang="cs-CZ" dirty="0"/>
              <a:t>Spolek pro okrašlování </a:t>
            </a:r>
            <a:r>
              <a:rPr lang="cs-CZ" dirty="0" smtClean="0"/>
              <a:t>a </a:t>
            </a:r>
            <a:r>
              <a:rPr lang="pl-PL" dirty="0" smtClean="0"/>
              <a:t>ochranu </a:t>
            </a:r>
            <a:r>
              <a:rPr lang="pl-PL" dirty="0"/>
              <a:t>domoviny v </a:t>
            </a:r>
            <a:r>
              <a:rPr lang="pl-PL" dirty="0" smtClean="0"/>
              <a:t>Čechách</a:t>
            </a:r>
            <a:r>
              <a:rPr lang="pl-PL" dirty="0"/>
              <a:t>, na </a:t>
            </a:r>
            <a:r>
              <a:rPr lang="pl-PL" dirty="0" smtClean="0"/>
              <a:t>Moravě </a:t>
            </a:r>
            <a:r>
              <a:rPr lang="pl-PL" dirty="0"/>
              <a:t>a </a:t>
            </a:r>
            <a:r>
              <a:rPr lang="pl-PL" dirty="0" smtClean="0"/>
              <a:t>ve </a:t>
            </a:r>
            <a:r>
              <a:rPr lang="cs-CZ" dirty="0" smtClean="0"/>
              <a:t>Slezsku</a:t>
            </a:r>
          </a:p>
          <a:p>
            <a:pPr lvl="1" algn="just"/>
            <a:r>
              <a:rPr lang="cs-CZ" dirty="0" smtClean="0"/>
              <a:t>Otázka soupisu přírodních památek</a:t>
            </a:r>
          </a:p>
          <a:p>
            <a:pPr algn="just"/>
            <a:r>
              <a:rPr lang="cs-CZ" dirty="0" smtClean="0"/>
              <a:t>1911 rezervace Černé a Čertovo jezero</a:t>
            </a:r>
          </a:p>
          <a:p>
            <a:pPr algn="just"/>
            <a:r>
              <a:rPr lang="cs-CZ" dirty="0" smtClean="0"/>
              <a:t>1927 První naučná stezka – Dlouhý vrch u Žitenic (České středohoří)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91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dirty="0"/>
              <a:t>e</a:t>
            </a:r>
            <a:r>
              <a:rPr lang="cs-CZ" dirty="0" smtClean="0"/>
              <a:t>tapa - 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dirty="0" smtClean="0"/>
              <a:t>1933 – 30 chráněných území</a:t>
            </a:r>
          </a:p>
          <a:p>
            <a:pPr lvl="1"/>
            <a:r>
              <a:rPr lang="cs-CZ" dirty="0" smtClean="0"/>
              <a:t>1933 až 1938 - 142 přírodních rezervací</a:t>
            </a:r>
          </a:p>
          <a:p>
            <a:pPr lvl="1"/>
            <a:r>
              <a:rPr lang="cs-CZ" dirty="0" smtClean="0"/>
              <a:t>1948 až 1954 – 91 přírodních rezervací</a:t>
            </a:r>
          </a:p>
          <a:p>
            <a:pPr lvl="1"/>
            <a:r>
              <a:rPr lang="cs-CZ" dirty="0" smtClean="0"/>
              <a:t>Zákon 10/1956 </a:t>
            </a:r>
            <a:r>
              <a:rPr lang="cs-CZ" dirty="0"/>
              <a:t>Sb</a:t>
            </a:r>
            <a:r>
              <a:rPr lang="cs-CZ" dirty="0" smtClean="0"/>
              <a:t>. o státní ochraně přírody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Zákon 17/1992 Sb</a:t>
            </a:r>
            <a:r>
              <a:rPr lang="cs-CZ" dirty="0" smtClean="0"/>
              <a:t>. o životním prostředí</a:t>
            </a:r>
            <a:endParaRPr lang="cs-CZ" dirty="0"/>
          </a:p>
          <a:p>
            <a:endParaRPr lang="cs-CZ" dirty="0"/>
          </a:p>
          <a:p>
            <a:pPr lvl="1"/>
            <a:r>
              <a:rPr lang="cs-CZ" dirty="0" smtClean="0"/>
              <a:t>Zákon </a:t>
            </a:r>
            <a:r>
              <a:rPr lang="cs-CZ" dirty="0"/>
              <a:t>114/1992 </a:t>
            </a:r>
            <a:r>
              <a:rPr lang="cs-CZ" dirty="0" smtClean="0"/>
              <a:t>Sb. o ochraně přírody a krajiny</a:t>
            </a:r>
          </a:p>
          <a:p>
            <a:pPr lvl="2"/>
            <a:r>
              <a:rPr lang="cs-CZ" dirty="0" smtClean="0"/>
              <a:t>Novela ě. 218/2004 Sb.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Otázka 3</a:t>
            </a:r>
            <a:endParaRPr lang="cs-CZ" dirty="0"/>
          </a:p>
          <a:p>
            <a:pPr lvl="3"/>
            <a:r>
              <a:rPr lang="cs-CZ" dirty="0" smtClean="0"/>
              <a:t>Co bylo iniciátorem novelizace zákona o </a:t>
            </a:r>
            <a:r>
              <a:rPr lang="cs-CZ" dirty="0" err="1" smtClean="0"/>
              <a:t>OPaK</a:t>
            </a:r>
            <a:r>
              <a:rPr lang="cs-CZ" dirty="0" smtClean="0"/>
              <a:t> v roce 2004?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50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životním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Zákon 17/1992 Sb.</a:t>
            </a:r>
          </a:p>
          <a:p>
            <a:pPr lvl="1"/>
            <a:r>
              <a:rPr lang="cs-CZ" dirty="0" smtClean="0"/>
              <a:t>Vymezení základních pojmů a základních zásad</a:t>
            </a:r>
          </a:p>
          <a:p>
            <a:pPr lvl="2"/>
            <a:r>
              <a:rPr lang="cs-CZ" dirty="0" smtClean="0"/>
              <a:t>Životní prostředí</a:t>
            </a:r>
          </a:p>
          <a:p>
            <a:pPr lvl="2"/>
            <a:r>
              <a:rPr lang="cs-CZ" dirty="0" smtClean="0"/>
              <a:t>Ekologická stabilita</a:t>
            </a:r>
          </a:p>
          <a:p>
            <a:pPr lvl="2"/>
            <a:r>
              <a:rPr lang="cs-CZ" dirty="0" smtClean="0"/>
              <a:t>Únosné zatížení území</a:t>
            </a:r>
          </a:p>
          <a:p>
            <a:pPr lvl="2"/>
            <a:r>
              <a:rPr lang="cs-CZ" dirty="0" smtClean="0"/>
              <a:t>Trvale udržitelný rozvoj</a:t>
            </a:r>
          </a:p>
          <a:p>
            <a:pPr lvl="2"/>
            <a:r>
              <a:rPr lang="cs-CZ" dirty="0" smtClean="0"/>
              <a:t>Ekologická újma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229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828</TotalTime>
  <Words>2573</Words>
  <Application>Microsoft Office PowerPoint</Application>
  <PresentationFormat>Předvádění na obrazovce (4:3)</PresentationFormat>
  <Paragraphs>650</Paragraphs>
  <Slides>54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54</vt:i4>
      </vt:variant>
    </vt:vector>
  </HeadingPairs>
  <TitlesOfParts>
    <vt:vector size="56" baseType="lpstr">
      <vt:lpstr>Původ</vt:lpstr>
      <vt:lpstr>List</vt:lpstr>
      <vt:lpstr>Environmentální ekonomie     Právní rámec ochrany životního prostředí</vt:lpstr>
      <vt:lpstr>Historie právní regulace v Českých zemích</vt:lpstr>
      <vt:lpstr>1. etapa - majitelé</vt:lpstr>
      <vt:lpstr>2. etapa – šlechta </vt:lpstr>
      <vt:lpstr>Otázka 2</vt:lpstr>
      <vt:lpstr>2. etapa – šlechta </vt:lpstr>
      <vt:lpstr>Přelom 19. a 20. stol.</vt:lpstr>
      <vt:lpstr>3. etapa - stát</vt:lpstr>
      <vt:lpstr>Zákon o životním prostředí</vt:lpstr>
      <vt:lpstr>Základní pojmy</vt:lpstr>
      <vt:lpstr>Zákon o právu na informace o životním prostředí</vt:lpstr>
      <vt:lpstr>Otázka 4</vt:lpstr>
      <vt:lpstr>Otázka 4</vt:lpstr>
      <vt:lpstr>Období 1948 až 1954</vt:lpstr>
      <vt:lpstr>Zákon o státní ochraně přírody</vt:lpstr>
      <vt:lpstr>Zákon o ochraně přírody a krajiny</vt:lpstr>
      <vt:lpstr>Typologie chráněných území</vt:lpstr>
      <vt:lpstr>Kategorizace chráněných území ČR</vt:lpstr>
      <vt:lpstr>Obecně chráněná území</vt:lpstr>
      <vt:lpstr>Rozložení zvláště chráněných území ČR</vt:lpstr>
      <vt:lpstr>Struktura rozlohy zvláště chráněných území v ČR</vt:lpstr>
      <vt:lpstr>Národní parky</vt:lpstr>
      <vt:lpstr>Otázka 7</vt:lpstr>
      <vt:lpstr>Národní parky</vt:lpstr>
      <vt:lpstr>Národní parky a jejich přeshraniční protějšky</vt:lpstr>
      <vt:lpstr>Chráněné krajinné oblasti</vt:lpstr>
      <vt:lpstr>Otázka 8</vt:lpstr>
      <vt:lpstr>Otázka 8</vt:lpstr>
      <vt:lpstr>NPR a NPP</vt:lpstr>
      <vt:lpstr>Přírodní rezervace</vt:lpstr>
      <vt:lpstr>Zvláště chráněná území ČR</vt:lpstr>
      <vt:lpstr>Plán péče o zvláště chráněná území</vt:lpstr>
      <vt:lpstr>Natura 2000</vt:lpstr>
      <vt:lpstr>Natura 2000</vt:lpstr>
      <vt:lpstr>Ptačí oblasti &amp; Evropsky významné lokality</vt:lpstr>
      <vt:lpstr>Zvláště chráněné rostliny, živočichové, památné stromy</vt:lpstr>
      <vt:lpstr>Zákon o ochraně zemědělského půdního fondu</vt:lpstr>
      <vt:lpstr>Kategorie ZPF</vt:lpstr>
      <vt:lpstr>Otázka 9</vt:lpstr>
      <vt:lpstr>Otázka 9</vt:lpstr>
      <vt:lpstr>Půdní fond v ČR</vt:lpstr>
      <vt:lpstr>Odnětí půdy ze ZPF</vt:lpstr>
      <vt:lpstr>Výjimky pro odvody</vt:lpstr>
      <vt:lpstr>Otázka 10</vt:lpstr>
      <vt:lpstr>Otázka 10</vt:lpstr>
      <vt:lpstr>Odvod za odnětí půdy ze ZPF</vt:lpstr>
      <vt:lpstr>Odvod za odnětí půdy ze ZPF</vt:lpstr>
      <vt:lpstr>Korekce základní sazby dle ekologické váhy</vt:lpstr>
      <vt:lpstr>Změna odvodů o odnětí půdy ze ZPF</vt:lpstr>
      <vt:lpstr>Změna výše odvodů (Kč/ha)</vt:lpstr>
      <vt:lpstr>Výnosy z odvodů Potenciál vs. skutečnost</vt:lpstr>
      <vt:lpstr>Lesní zákon</vt:lpstr>
      <vt:lpstr>Některé činnosti v lesích zakázané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a regenerace kulturních hodnot v území</dc:title>
  <dc:creator>Pařil Vilém</dc:creator>
  <cp:lastModifiedBy>Pařil Vilém</cp:lastModifiedBy>
  <cp:revision>146</cp:revision>
  <cp:lastPrinted>2013-10-03T09:38:38Z</cp:lastPrinted>
  <dcterms:created xsi:type="dcterms:W3CDTF">2012-09-11T10:49:52Z</dcterms:created>
  <dcterms:modified xsi:type="dcterms:W3CDTF">2014-02-05T17:33:03Z</dcterms:modified>
</cp:coreProperties>
</file>