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2" r:id="rId3"/>
    <p:sldId id="323" r:id="rId4"/>
    <p:sldId id="258" r:id="rId5"/>
    <p:sldId id="276" r:id="rId6"/>
    <p:sldId id="277" r:id="rId7"/>
    <p:sldId id="279" r:id="rId8"/>
    <p:sldId id="280" r:id="rId9"/>
    <p:sldId id="292" r:id="rId10"/>
    <p:sldId id="326" r:id="rId11"/>
    <p:sldId id="291" r:id="rId12"/>
    <p:sldId id="290" r:id="rId13"/>
    <p:sldId id="289" r:id="rId14"/>
    <p:sldId id="288" r:id="rId15"/>
    <p:sldId id="287" r:id="rId16"/>
    <p:sldId id="286" r:id="rId17"/>
    <p:sldId id="285" r:id="rId18"/>
    <p:sldId id="327" r:id="rId19"/>
    <p:sldId id="331" r:id="rId20"/>
    <p:sldId id="332" r:id="rId21"/>
    <p:sldId id="293" r:id="rId22"/>
    <p:sldId id="328" r:id="rId23"/>
    <p:sldId id="329" r:id="rId24"/>
    <p:sldId id="330" r:id="rId25"/>
    <p:sldId id="320" r:id="rId26"/>
    <p:sldId id="334" r:id="rId27"/>
    <p:sldId id="325" r:id="rId28"/>
    <p:sldId id="333" r:id="rId29"/>
    <p:sldId id="284" r:id="rId30"/>
    <p:sldId id="283" r:id="rId31"/>
    <p:sldId id="282" r:id="rId32"/>
    <p:sldId id="281" r:id="rId33"/>
    <p:sldId id="296" r:id="rId34"/>
    <p:sldId id="295" r:id="rId35"/>
    <p:sldId id="300" r:id="rId36"/>
    <p:sldId id="301" r:id="rId37"/>
    <p:sldId id="298" r:id="rId38"/>
    <p:sldId id="297" r:id="rId39"/>
    <p:sldId id="294" r:id="rId40"/>
    <p:sldId id="278" r:id="rId41"/>
    <p:sldId id="302" r:id="rId42"/>
    <p:sldId id="303" r:id="rId43"/>
    <p:sldId id="304" r:id="rId44"/>
    <p:sldId id="305" r:id="rId45"/>
    <p:sldId id="336" r:id="rId46"/>
    <p:sldId id="306" r:id="rId47"/>
    <p:sldId id="307" r:id="rId48"/>
    <p:sldId id="308" r:id="rId49"/>
    <p:sldId id="309" r:id="rId50"/>
    <p:sldId id="310" r:id="rId51"/>
    <p:sldId id="335" r:id="rId52"/>
    <p:sldId id="311" r:id="rId53"/>
    <p:sldId id="314" r:id="rId54"/>
    <p:sldId id="317" r:id="rId55"/>
    <p:sldId id="315" r:id="rId56"/>
    <p:sldId id="316" r:id="rId57"/>
    <p:sldId id="312" r:id="rId58"/>
    <p:sldId id="319" r:id="rId59"/>
    <p:sldId id="321" r:id="rId60"/>
    <p:sldId id="318" r:id="rId61"/>
    <p:sldId id="313" r:id="rId6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7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DD073223-1EC4-4A65-93AA-E1181C2B295A}" type="datetimeFigureOut">
              <a:rPr lang="cs-CZ"/>
              <a:pPr>
                <a:defRPr/>
              </a:pPr>
              <a:t>15.10.2015</a:t>
            </a:fld>
            <a:endParaRPr lang="cs-CZ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26EB43D-0674-4480-BEC2-21279F0D2A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68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E657F-1CE0-4315-B92B-2D07AB15E55A}" type="datetimeFigureOut">
              <a:rPr lang="cs-CZ"/>
              <a:pPr>
                <a:defRPr/>
              </a:pPr>
              <a:t>15.10.2015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DC41-BF5B-4104-9649-53CCB6EA6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53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2272-84B1-4358-87BC-2D997D1DA6E8}" type="datetimeFigureOut">
              <a:rPr lang="cs-CZ"/>
              <a:pPr>
                <a:defRPr/>
              </a:pPr>
              <a:t>15.10.2015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7B9E5-6EBF-4927-AD99-6DC491FFDF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80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560F-F5DA-4B76-9B94-27D3E2DB8E20}" type="datetimeFigureOut">
              <a:rPr lang="cs-CZ"/>
              <a:pPr>
                <a:defRPr/>
              </a:pPr>
              <a:t>15.10.2015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8E11C-CA57-4C14-8FD2-9208E56E82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42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325DA-14F9-432D-95AC-46C3A8BC45A0}" type="datetimeFigureOut">
              <a:rPr lang="cs-CZ"/>
              <a:pPr>
                <a:defRPr/>
              </a:pPr>
              <a:t>15.10.2015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2EB3C-6097-4228-BDA9-46334EB800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67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86814-FC7F-4361-8F40-25001C7B3754}" type="datetimeFigureOut">
              <a:rPr lang="cs-CZ"/>
              <a:pPr>
                <a:defRPr/>
              </a:pPr>
              <a:t>15.10.2015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FE626-AE87-4855-A08A-0570677A0C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51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B51AC-E465-490E-AA89-DB210FE4D625}" type="datetimeFigureOut">
              <a:rPr lang="cs-CZ"/>
              <a:pPr>
                <a:defRPr/>
              </a:pPr>
              <a:t>15.10.2015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8156-3DF3-4B49-936B-B4C1070765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09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33A95-7B3B-4058-AFE9-B26FE67DB6DE}" type="datetimeFigureOut">
              <a:rPr lang="cs-CZ"/>
              <a:pPr>
                <a:defRPr/>
              </a:pPr>
              <a:t>15.10.2015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FBEB1-FE37-41AD-A224-601DB17A98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38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59BE-C899-4943-B0E7-BEA3142EE47E}" type="datetimeFigureOut">
              <a:rPr lang="cs-CZ"/>
              <a:pPr>
                <a:defRPr/>
              </a:pPr>
              <a:t>15.10.2015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EED65-B960-4B6B-9AD6-41BAC251D9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09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7306F-9778-491D-9571-26663374670A}" type="datetimeFigureOut">
              <a:rPr lang="cs-CZ"/>
              <a:pPr>
                <a:defRPr/>
              </a:pPr>
              <a:t>15.10.2015</a:t>
            </a:fld>
            <a:endParaRPr lang="cs-CZ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F9F34-8E5B-462E-84E1-3B744AD812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93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26297-ECF5-4010-BCEA-FB0981E7EB15}" type="datetimeFigureOut">
              <a:rPr lang="cs-CZ"/>
              <a:pPr>
                <a:defRPr/>
              </a:pPr>
              <a:t>15.10.2015</a:t>
            </a:fld>
            <a:endParaRPr lang="cs-CZ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24461-D1C0-442C-81CF-8AE094E616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59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0DB82C89-B723-4709-B376-DD254FB1815A}" type="datetimeFigureOut">
              <a:rPr lang="cs-CZ"/>
              <a:pPr>
                <a:defRPr/>
              </a:pPr>
              <a:t>15.10.2015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F496CF6B-8A43-4E92-89C7-6C3E24B775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50" r:id="rId8"/>
    <p:sldLayoutId id="2147483851" r:id="rId9"/>
    <p:sldLayoutId id="2147483847" r:id="rId10"/>
    <p:sldLayoutId id="21474838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is.up.npu.cz/" TargetMode="External"/><Relationship Id="rId7" Type="http://schemas.openxmlformats.org/officeDocument/2006/relationships/hyperlink" Target="http://geoportal.jsdi.cz/geoportal_RSDCR/default.aspx" TargetMode="External"/><Relationship Id="rId2" Type="http://schemas.openxmlformats.org/officeDocument/2006/relationships/hyperlink" Target="http://geoportal.gov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pis.cz/" TargetMode="External"/><Relationship Id="rId5" Type="http://schemas.openxmlformats.org/officeDocument/2006/relationships/hyperlink" Target="http://heis.vuv.cz/data/webmap/isapi.dll?map=mp_heis_voda&amp;" TargetMode="External"/><Relationship Id="rId4" Type="http://schemas.openxmlformats.org/officeDocument/2006/relationships/hyperlink" Target="http://mapy.nature.cz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cenia.cz/eiasea/view/SEA100_koncepce" TargetMode="External"/><Relationship Id="rId2" Type="http://schemas.openxmlformats.org/officeDocument/2006/relationships/hyperlink" Target="http://portal.cenia.cz/eiasea/view/eia100_cr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cenia.cz/www/sites/default/files/prod-skupiny-Ekoznacka-EU.pd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3438" y="2492375"/>
            <a:ext cx="3529012" cy="2232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E.I.A.</a:t>
            </a:r>
            <a:br>
              <a:rPr lang="cs-CZ" sz="3200" dirty="0" smtClean="0"/>
            </a:br>
            <a:r>
              <a:rPr lang="cs-CZ" sz="3200" dirty="0" err="1" smtClean="0"/>
              <a:t>Ecolabelling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700" dirty="0" smtClean="0"/>
              <a:t>Environmentální audit</a:t>
            </a:r>
            <a:br>
              <a:rPr lang="cs-CZ" sz="2700" dirty="0" smtClean="0"/>
            </a:br>
            <a:r>
              <a:rPr lang="cs-CZ" sz="2700" dirty="0" smtClean="0"/>
              <a:t>Ekologická daňová reforma</a:t>
            </a:r>
            <a:endParaRPr lang="cs-CZ" sz="2700" dirty="0"/>
          </a:p>
        </p:txBody>
      </p:sp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4733925" y="4941888"/>
            <a:ext cx="3309938" cy="1079500"/>
          </a:xfrm>
        </p:spPr>
        <p:txBody>
          <a:bodyPr/>
          <a:lstStyle/>
          <a:p>
            <a:pPr eaLnBrk="1" hangingPunct="1"/>
            <a:r>
              <a:rPr lang="cs-CZ" altLang="cs-CZ" smtClean="0"/>
              <a:t>Vilém Pařil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Environmentální ekonomie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1074738" y="765175"/>
            <a:ext cx="7024687" cy="503238"/>
          </a:xfrm>
        </p:spPr>
        <p:txBody>
          <a:bodyPr/>
          <a:lstStyle/>
          <a:p>
            <a:r>
              <a:rPr lang="cs-CZ" altLang="cs-CZ" smtClean="0"/>
              <a:t>Fáze projednávání E.I.A.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t="28078" r="42152" b="7436"/>
          <a:stretch>
            <a:fillRect/>
          </a:stretch>
        </p:blipFill>
        <p:spPr bwMode="auto">
          <a:xfrm>
            <a:off x="539750" y="1341438"/>
            <a:ext cx="8094663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Krajinářské vyhodnocení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1042988" y="2324100"/>
            <a:ext cx="6777037" cy="4057650"/>
          </a:xfrm>
        </p:spPr>
        <p:txBody>
          <a:bodyPr/>
          <a:lstStyle/>
          <a:p>
            <a:pPr eaLnBrk="1" hangingPunct="1"/>
            <a:r>
              <a:rPr lang="cs-CZ" altLang="cs-CZ" smtClean="0"/>
              <a:t>Liniové stavby</a:t>
            </a:r>
          </a:p>
          <a:p>
            <a:pPr eaLnBrk="1" hangingPunct="1"/>
            <a:r>
              <a:rPr lang="cs-CZ" altLang="cs-CZ" smtClean="0"/>
              <a:t>Metodický postup vyhodnocení území</a:t>
            </a:r>
          </a:p>
          <a:p>
            <a:pPr lvl="1" eaLnBrk="1" hangingPunct="1"/>
            <a:r>
              <a:rPr lang="cs-CZ" altLang="cs-CZ" smtClean="0"/>
              <a:t>Vymezení zájmového území</a:t>
            </a:r>
          </a:p>
          <a:p>
            <a:pPr lvl="1" eaLnBrk="1" hangingPunct="1"/>
            <a:r>
              <a:rPr lang="cs-CZ" altLang="cs-CZ" smtClean="0"/>
              <a:t>Výběr mapových podkladů</a:t>
            </a:r>
          </a:p>
          <a:p>
            <a:pPr lvl="1" eaLnBrk="1" hangingPunct="1"/>
            <a:r>
              <a:rPr lang="cs-CZ" altLang="cs-CZ" smtClean="0"/>
              <a:t>Analýza územních složek</a:t>
            </a:r>
          </a:p>
          <a:p>
            <a:pPr lvl="1" eaLnBrk="1" hangingPunct="1"/>
            <a:r>
              <a:rPr lang="cs-CZ" altLang="cs-CZ" smtClean="0"/>
              <a:t>Dílčí syntézy</a:t>
            </a:r>
          </a:p>
          <a:p>
            <a:pPr lvl="2" eaLnBrk="1" hangingPunct="1"/>
            <a:r>
              <a:rPr lang="cs-CZ" altLang="cs-CZ" smtClean="0"/>
              <a:t>Environmentální</a:t>
            </a:r>
          </a:p>
          <a:p>
            <a:pPr lvl="2" eaLnBrk="1" hangingPunct="1"/>
            <a:r>
              <a:rPr lang="cs-CZ" altLang="cs-CZ" smtClean="0"/>
              <a:t>Urbanistická</a:t>
            </a:r>
          </a:p>
          <a:p>
            <a:pPr lvl="1" eaLnBrk="1" hangingPunct="1"/>
            <a:r>
              <a:rPr lang="cs-CZ" altLang="cs-CZ" smtClean="0"/>
              <a:t>Výsledná syntéza</a:t>
            </a:r>
          </a:p>
          <a:p>
            <a:pPr lvl="2" eaLnBrk="1" hangingPunct="1"/>
            <a:r>
              <a:rPr lang="cs-CZ" altLang="cs-CZ" smtClean="0"/>
              <a:t>Rozčlenění do 3 zón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cs-CZ" altLang="cs-CZ" smtClean="0"/>
              <a:t>Analýza územních složek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1042988" y="2324100"/>
            <a:ext cx="6777037" cy="4129088"/>
          </a:xfrm>
        </p:spPr>
        <p:txBody>
          <a:bodyPr/>
          <a:lstStyle/>
          <a:p>
            <a:pPr eaLnBrk="1" hangingPunct="1"/>
            <a:r>
              <a:rPr lang="cs-CZ" altLang="cs-CZ" smtClean="0"/>
              <a:t>geomorfologie (mapa 1)</a:t>
            </a:r>
          </a:p>
          <a:p>
            <a:pPr lvl="1" eaLnBrk="1" hangingPunct="1"/>
            <a:r>
              <a:rPr lang="cs-CZ" altLang="cs-CZ" smtClean="0"/>
              <a:t>hlavní typy reliéfu podle výškové členitosti a převládající sklonitosti</a:t>
            </a:r>
          </a:p>
          <a:p>
            <a:pPr eaLnBrk="1" hangingPunct="1"/>
            <a:r>
              <a:rPr lang="cs-CZ" altLang="cs-CZ" smtClean="0"/>
              <a:t>geologie (mapa 2)</a:t>
            </a:r>
          </a:p>
          <a:p>
            <a:pPr lvl="1" eaLnBrk="1" hangingPunct="1"/>
            <a:r>
              <a:rPr lang="cs-CZ" altLang="cs-CZ" smtClean="0"/>
              <a:t>nerostné bohatství, seismické vlivy, území ohrožená sesuvy</a:t>
            </a:r>
          </a:p>
          <a:p>
            <a:pPr eaLnBrk="1" hangingPunct="1"/>
            <a:r>
              <a:rPr lang="pl-PL" altLang="cs-CZ" smtClean="0"/>
              <a:t>voda </a:t>
            </a:r>
            <a:r>
              <a:rPr lang="cs-CZ" altLang="cs-CZ" smtClean="0"/>
              <a:t>(mapa 3)</a:t>
            </a:r>
            <a:endParaRPr lang="pl-PL" altLang="cs-CZ" smtClean="0"/>
          </a:p>
          <a:p>
            <a:pPr lvl="1" eaLnBrk="1" hangingPunct="1"/>
            <a:r>
              <a:rPr lang="pl-PL" altLang="cs-CZ" smtClean="0"/>
              <a:t>vodní toky a vodní plochy</a:t>
            </a:r>
          </a:p>
          <a:p>
            <a:pPr eaLnBrk="1" hangingPunct="1"/>
            <a:r>
              <a:rPr lang="cs-CZ" altLang="cs-CZ" smtClean="0"/>
              <a:t>ochrana vodních zdrojů (mapa 4)</a:t>
            </a:r>
          </a:p>
          <a:p>
            <a:pPr lvl="1"/>
            <a:r>
              <a:rPr lang="cs-CZ" altLang="cs-CZ" sz="1600" smtClean="0"/>
              <a:t>ochranná pásma vodních zdrojů, CHOPAV, ochranná pásma </a:t>
            </a:r>
            <a:r>
              <a:rPr lang="sv-SE" altLang="cs-CZ" sz="1600" smtClean="0"/>
              <a:t>př</a:t>
            </a:r>
            <a:r>
              <a:rPr lang="cs-CZ" altLang="cs-CZ" sz="1600" smtClean="0"/>
              <a:t>í</a:t>
            </a:r>
            <a:r>
              <a:rPr lang="sv-SE" altLang="cs-CZ" sz="1600" smtClean="0"/>
              <a:t>rodn</a:t>
            </a:r>
            <a:r>
              <a:rPr lang="cs-CZ" altLang="cs-CZ" sz="1600" smtClean="0"/>
              <a:t>í</a:t>
            </a:r>
            <a:r>
              <a:rPr lang="sv-SE" altLang="cs-CZ" sz="1600" smtClean="0"/>
              <a:t>ch l</a:t>
            </a:r>
            <a:r>
              <a:rPr lang="cs-CZ" altLang="cs-CZ" sz="1600" smtClean="0"/>
              <a:t>é</a:t>
            </a:r>
            <a:r>
              <a:rPr lang="sv-SE" altLang="cs-CZ" sz="1600" smtClean="0"/>
              <a:t>čiv</a:t>
            </a:r>
            <a:r>
              <a:rPr lang="cs-CZ" altLang="cs-CZ" sz="1600" smtClean="0"/>
              <a:t>ý</a:t>
            </a:r>
            <a:r>
              <a:rPr lang="sv-SE" altLang="cs-CZ" sz="1600" smtClean="0"/>
              <a:t>ch vod, vod</a:t>
            </a:r>
            <a:r>
              <a:rPr lang="cs-CZ" altLang="cs-CZ" sz="1600" smtClean="0"/>
              <a:t>á</a:t>
            </a:r>
            <a:r>
              <a:rPr lang="sv-SE" altLang="cs-CZ" sz="1600" smtClean="0"/>
              <a:t>rensk</a:t>
            </a:r>
            <a:r>
              <a:rPr lang="cs-CZ" altLang="cs-CZ" sz="1600" smtClean="0"/>
              <a:t>é</a:t>
            </a:r>
            <a:r>
              <a:rPr lang="sv-SE" altLang="cs-CZ" sz="1600" smtClean="0"/>
              <a:t> toky</a:t>
            </a:r>
            <a:endParaRPr lang="cs-CZ" altLang="cs-CZ" sz="1600" smtClean="0"/>
          </a:p>
          <a:p>
            <a:pPr eaLnBrk="1" hangingPunct="1"/>
            <a:endParaRPr lang="pl-PL" altLang="cs-CZ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Analýza územních složek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prvky ekologické kostry krajiny (mapa 5)</a:t>
            </a:r>
          </a:p>
          <a:p>
            <a:pPr lvl="1"/>
            <a:r>
              <a:rPr lang="cs-CZ" altLang="cs-CZ" smtClean="0"/>
              <a:t>zvláště chráněná území NP, CHKO, NPR, PR, NPP, PP, významné krajinné prvky</a:t>
            </a:r>
          </a:p>
          <a:p>
            <a:r>
              <a:rPr lang="cs-CZ" altLang="cs-CZ" smtClean="0"/>
              <a:t>Územní systém ekol. stability (mapa 6)</a:t>
            </a:r>
          </a:p>
          <a:p>
            <a:pPr lvl="1"/>
            <a:r>
              <a:rPr lang="cs-CZ" altLang="cs-CZ" smtClean="0"/>
              <a:t>regionální ÚSES</a:t>
            </a:r>
          </a:p>
          <a:p>
            <a:r>
              <a:rPr lang="pl-PL" altLang="cs-CZ" smtClean="0"/>
              <a:t>lesní ekosystémy </a:t>
            </a:r>
            <a:r>
              <a:rPr lang="cs-CZ" altLang="cs-CZ" smtClean="0"/>
              <a:t>(mapa 7)</a:t>
            </a:r>
          </a:p>
          <a:p>
            <a:pPr lvl="1"/>
            <a:r>
              <a:rPr lang="pl-PL" altLang="cs-CZ" smtClean="0"/>
              <a:t>Kategorie podle ekostabilizační funkce</a:t>
            </a:r>
          </a:p>
          <a:p>
            <a:r>
              <a:rPr lang="cs-CZ" altLang="cs-CZ" smtClean="0"/>
              <a:t>zemědělská půda (mapa 8)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Analýza územních složek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archeologické lokality a historické stavby (mapa 9)</a:t>
            </a:r>
          </a:p>
          <a:p>
            <a:pPr eaLnBrk="1" hangingPunct="1"/>
            <a:r>
              <a:rPr lang="cs-CZ" altLang="cs-CZ" smtClean="0"/>
              <a:t>sídelní struktura (mapa 10)</a:t>
            </a:r>
          </a:p>
          <a:p>
            <a:pPr lvl="1" eaLnBrk="1" hangingPunct="1"/>
            <a:r>
              <a:rPr lang="cs-CZ" altLang="cs-CZ" smtClean="0"/>
              <a:t>hranice sídelních intravilánů atd.</a:t>
            </a:r>
          </a:p>
          <a:p>
            <a:pPr eaLnBrk="1" hangingPunct="1"/>
            <a:r>
              <a:rPr lang="cs-CZ" altLang="cs-CZ" smtClean="0"/>
              <a:t>doprava (mapa 11)</a:t>
            </a:r>
          </a:p>
          <a:p>
            <a:pPr lvl="1" eaLnBrk="1" hangingPunct="1"/>
            <a:r>
              <a:rPr lang="cs-CZ" altLang="cs-CZ" smtClean="0"/>
              <a:t>dopravní infrastruktura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cs-CZ" altLang="cs-CZ" smtClean="0"/>
              <a:t>Dílčí syntéza - environmentální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1042988" y="2324100"/>
            <a:ext cx="6777037" cy="4129088"/>
          </a:xfrm>
        </p:spPr>
        <p:txBody>
          <a:bodyPr/>
          <a:lstStyle/>
          <a:p>
            <a:r>
              <a:rPr lang="pl-PL" altLang="cs-CZ" smtClean="0"/>
              <a:t>ekologické hodnoty uzemí</a:t>
            </a:r>
          </a:p>
          <a:p>
            <a:r>
              <a:rPr lang="pl-PL" altLang="cs-CZ" smtClean="0"/>
              <a:t>integrace informací map č. 3 - 8</a:t>
            </a:r>
          </a:p>
          <a:p>
            <a:r>
              <a:rPr lang="cs-CZ" altLang="cs-CZ" smtClean="0"/>
              <a:t>výsledkem stanovení 3 typů zón </a:t>
            </a:r>
          </a:p>
          <a:p>
            <a:pPr lvl="1"/>
            <a:r>
              <a:rPr lang="cs-CZ" altLang="cs-CZ" smtClean="0"/>
              <a:t>dílčí syntetická mapa č. 1</a:t>
            </a:r>
          </a:p>
          <a:p>
            <a:pPr lvl="2"/>
            <a:r>
              <a:rPr lang="cs-CZ" altLang="cs-CZ" smtClean="0"/>
              <a:t>Zóna 1</a:t>
            </a:r>
          </a:p>
          <a:p>
            <a:pPr lvl="3"/>
            <a:r>
              <a:rPr lang="cs-CZ" altLang="cs-CZ" smtClean="0"/>
              <a:t>Max.  ochrana zachování ekologických funkcí</a:t>
            </a:r>
          </a:p>
          <a:p>
            <a:pPr lvl="2"/>
            <a:r>
              <a:rPr lang="cs-CZ" altLang="cs-CZ" smtClean="0"/>
              <a:t>Zóna 2</a:t>
            </a:r>
          </a:p>
          <a:p>
            <a:pPr lvl="3"/>
            <a:r>
              <a:rPr lang="cs-CZ" altLang="cs-CZ" smtClean="0"/>
              <a:t>Možná lokalizace investic za předpokladu realizace mimořádných opatření</a:t>
            </a:r>
          </a:p>
          <a:p>
            <a:pPr lvl="2"/>
            <a:r>
              <a:rPr lang="cs-CZ" altLang="cs-CZ" smtClean="0"/>
              <a:t>Zóna 3</a:t>
            </a:r>
          </a:p>
          <a:p>
            <a:pPr lvl="3"/>
            <a:r>
              <a:rPr lang="cs-CZ" altLang="cs-CZ" smtClean="0"/>
              <a:t>Lokalizace liniových staveb obecně přípustná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Dílčí syntéza - urbanistická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042988" y="2324100"/>
            <a:ext cx="6777037" cy="4129088"/>
          </a:xfrm>
        </p:spPr>
        <p:txBody>
          <a:bodyPr/>
          <a:lstStyle/>
          <a:p>
            <a:pPr eaLnBrk="1" hangingPunct="1"/>
            <a:r>
              <a:rPr lang="cs-CZ" altLang="cs-CZ" smtClean="0"/>
              <a:t>urbanistické hodnoty území</a:t>
            </a:r>
          </a:p>
          <a:p>
            <a:pPr eaLnBrk="1" hangingPunct="1"/>
            <a:r>
              <a:rPr lang="pl-PL" altLang="cs-CZ" smtClean="0"/>
              <a:t>integrace informací map č. 9 - 11</a:t>
            </a:r>
          </a:p>
          <a:p>
            <a:r>
              <a:rPr lang="cs-CZ" altLang="cs-CZ" smtClean="0"/>
              <a:t>výsledkem stanovení 3 typů zón </a:t>
            </a:r>
          </a:p>
          <a:p>
            <a:pPr lvl="1"/>
            <a:r>
              <a:rPr lang="cs-CZ" altLang="cs-CZ" smtClean="0"/>
              <a:t>dílčí syntetická mapa č. 2</a:t>
            </a:r>
          </a:p>
          <a:p>
            <a:pPr lvl="2"/>
            <a:r>
              <a:rPr lang="cs-CZ" altLang="cs-CZ" smtClean="0"/>
              <a:t>Zóna 1</a:t>
            </a:r>
          </a:p>
          <a:p>
            <a:pPr lvl="3"/>
            <a:r>
              <a:rPr lang="cs-CZ" altLang="cs-CZ" smtClean="0"/>
              <a:t>Max.  ochrana</a:t>
            </a:r>
          </a:p>
          <a:p>
            <a:pPr lvl="2"/>
            <a:r>
              <a:rPr lang="cs-CZ" altLang="cs-CZ" smtClean="0"/>
              <a:t>Zóna 2</a:t>
            </a:r>
          </a:p>
          <a:p>
            <a:pPr lvl="3"/>
            <a:r>
              <a:rPr lang="cs-CZ" altLang="cs-CZ" smtClean="0"/>
              <a:t>Možné kompromisy</a:t>
            </a:r>
          </a:p>
          <a:p>
            <a:pPr lvl="2"/>
            <a:r>
              <a:rPr lang="cs-CZ" altLang="cs-CZ" smtClean="0"/>
              <a:t>Zóna 3</a:t>
            </a:r>
          </a:p>
          <a:p>
            <a:pPr lvl="3"/>
            <a:r>
              <a:rPr lang="cs-CZ" altLang="cs-CZ" smtClean="0"/>
              <a:t>Lokalizace liniových staveb obecně přípustná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Výsledná syntéza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1042988" y="2324100"/>
            <a:ext cx="6777037" cy="3913188"/>
          </a:xfrm>
        </p:spPr>
        <p:txBody>
          <a:bodyPr/>
          <a:lstStyle/>
          <a:p>
            <a:r>
              <a:rPr lang="cs-CZ" altLang="cs-CZ" smtClean="0"/>
              <a:t>Zóna 1</a:t>
            </a:r>
          </a:p>
          <a:p>
            <a:pPr lvl="1"/>
            <a:r>
              <a:rPr lang="cs-CZ" altLang="cs-CZ" smtClean="0"/>
              <a:t>Max.  ochrana ekologické stability</a:t>
            </a:r>
          </a:p>
          <a:p>
            <a:pPr lvl="1"/>
            <a:r>
              <a:rPr lang="cs-CZ" altLang="cs-CZ" smtClean="0"/>
              <a:t>Silná urbanizace</a:t>
            </a:r>
          </a:p>
          <a:p>
            <a:r>
              <a:rPr lang="cs-CZ" altLang="cs-CZ" smtClean="0"/>
              <a:t>Zóna 2</a:t>
            </a:r>
          </a:p>
          <a:p>
            <a:pPr lvl="1"/>
            <a:r>
              <a:rPr lang="cs-CZ" altLang="cs-CZ" smtClean="0"/>
              <a:t>Možné kompromisy</a:t>
            </a:r>
          </a:p>
          <a:p>
            <a:pPr lvl="1"/>
            <a:r>
              <a:rPr lang="cs-CZ" altLang="cs-CZ" smtClean="0"/>
              <a:t>Možnost lokalizace, ale nutná ochrana</a:t>
            </a:r>
          </a:p>
          <a:p>
            <a:r>
              <a:rPr lang="cs-CZ" altLang="cs-CZ" smtClean="0"/>
              <a:t>Zóna 3</a:t>
            </a:r>
          </a:p>
          <a:p>
            <a:pPr lvl="1"/>
            <a:r>
              <a:rPr lang="cs-CZ" altLang="cs-CZ" smtClean="0"/>
              <a:t>Lokalizace liniových staveb obecně přípustná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539750" y="1027113"/>
            <a:ext cx="7920038" cy="1143000"/>
          </a:xfrm>
        </p:spPr>
        <p:txBody>
          <a:bodyPr/>
          <a:lstStyle/>
          <a:p>
            <a:r>
              <a:rPr lang="cs-CZ" altLang="cs-CZ" smtClean="0"/>
              <a:t>Příklady mapových podkladů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altLang="cs-CZ" smtClean="0">
                <a:hlinkClick r:id="rId2"/>
              </a:rPr>
              <a:t>http://geoportal.gov.cz</a:t>
            </a:r>
            <a:endParaRPr lang="cs-CZ" altLang="cs-CZ" smtClean="0"/>
          </a:p>
          <a:p>
            <a:pPr lvl="1"/>
            <a:r>
              <a:rPr lang="cs-CZ" altLang="cs-CZ" smtClean="0">
                <a:hlinkClick r:id="rId3"/>
              </a:rPr>
              <a:t>http://gis.up.npu.cz/</a:t>
            </a:r>
            <a:endParaRPr lang="cs-CZ" altLang="cs-CZ" smtClean="0"/>
          </a:p>
          <a:p>
            <a:pPr lvl="1"/>
            <a:r>
              <a:rPr lang="cs-CZ" altLang="cs-CZ" smtClean="0">
                <a:hlinkClick r:id="rId4"/>
              </a:rPr>
              <a:t>http://mapy.nature.cz/</a:t>
            </a:r>
            <a:endParaRPr lang="cs-CZ" altLang="cs-CZ" smtClean="0"/>
          </a:p>
          <a:p>
            <a:pPr lvl="1"/>
            <a:r>
              <a:rPr lang="cs-CZ" altLang="cs-CZ" smtClean="0">
                <a:hlinkClick r:id="rId5"/>
              </a:rPr>
              <a:t>http://heis.vuv.cz/data/webmap/isapi.dll?map=mp_heis_voda&amp;</a:t>
            </a:r>
            <a:endParaRPr lang="cs-CZ" altLang="cs-CZ" smtClean="0"/>
          </a:p>
          <a:p>
            <a:pPr lvl="1"/>
            <a:r>
              <a:rPr lang="cs-CZ" altLang="cs-CZ" smtClean="0">
                <a:hlinkClick r:id="rId6"/>
              </a:rPr>
              <a:t>http://www.lpis.cz/</a:t>
            </a:r>
            <a:endParaRPr lang="cs-CZ" altLang="cs-CZ" smtClean="0"/>
          </a:p>
          <a:p>
            <a:pPr lvl="1"/>
            <a:r>
              <a:rPr lang="cs-CZ" altLang="cs-CZ" smtClean="0">
                <a:hlinkClick r:id="rId7"/>
              </a:rPr>
              <a:t>http://geoportal.jsdi.cz/geoportal_RSDCR/default.aspx</a:t>
            </a:r>
            <a:endParaRPr lang="cs-CZ" altLang="cs-CZ" smtClean="0"/>
          </a:p>
          <a:p>
            <a:endParaRPr lang="cs-CZ" altLang="cs-CZ" smtClean="0"/>
          </a:p>
          <a:p>
            <a:pPr lvl="1"/>
            <a:endParaRPr lang="cs-CZ" altLang="cs-CZ" smtClean="0"/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383462" cy="649288"/>
          </a:xfrm>
        </p:spPr>
        <p:txBody>
          <a:bodyPr/>
          <a:lstStyle/>
          <a:p>
            <a:r>
              <a:rPr lang="cs-CZ" altLang="cs-CZ" smtClean="0"/>
              <a:t>Příklady záměrů – kategorie I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539750" y="1341438"/>
            <a:ext cx="8064500" cy="5111750"/>
          </a:xfrm>
        </p:spPr>
        <p:txBody>
          <a:bodyPr/>
          <a:lstStyle/>
          <a:p>
            <a:r>
              <a:rPr lang="cs-CZ" altLang="cs-CZ" smtClean="0"/>
              <a:t>Trvalé odlesnění nebo zalesnění nelesního pozemku o ploše od 25 ha (KÚ)</a:t>
            </a:r>
          </a:p>
          <a:p>
            <a:pPr algn="just"/>
            <a:r>
              <a:rPr lang="cs-CZ" altLang="cs-CZ" smtClean="0"/>
              <a:t>Přehrady, nádrže a jiná zařízení určená k zadržování nebo k akumulaci vody a v ní rozptýlených látek, jestliže objem zadržované nebo akumulované vody přesahuje 10 mil. M3</a:t>
            </a:r>
          </a:p>
          <a:p>
            <a:pPr algn="just"/>
            <a:r>
              <a:rPr lang="cs-CZ" altLang="cs-CZ" smtClean="0"/>
              <a:t>Chov hospodářských zvířat s kapacitou nad 180 dobytčích jednotek (1 dobytčí jednotka = 500 kg živé hmotnosti) (KÚ)</a:t>
            </a:r>
          </a:p>
          <a:p>
            <a:r>
              <a:rPr lang="cs-CZ" altLang="cs-CZ" smtClean="0"/>
              <a:t>Těžba černého uhlí - nový dobývací prostor</a:t>
            </a:r>
          </a:p>
          <a:p>
            <a:r>
              <a:rPr lang="cs-CZ" altLang="cs-CZ" smtClean="0"/>
              <a:t>Průmyslová výroba farmaceutických produktů chemickou nebo biochemickou cestou (KÚ)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Trvale udržitelný rozvoj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611188" y="2324100"/>
            <a:ext cx="7921625" cy="3913188"/>
          </a:xfrm>
        </p:spPr>
        <p:txBody>
          <a:bodyPr/>
          <a:lstStyle/>
          <a:p>
            <a:pPr algn="just"/>
            <a:r>
              <a:rPr lang="cs-CZ" altLang="cs-CZ" smtClean="0"/>
              <a:t>1980 World Conservation Strategy</a:t>
            </a:r>
          </a:p>
          <a:p>
            <a:pPr algn="just"/>
            <a:r>
              <a:rPr lang="cs-CZ" altLang="cs-CZ" smtClean="0"/>
              <a:t>Definice TUR</a:t>
            </a:r>
          </a:p>
          <a:p>
            <a:pPr lvl="1" algn="just"/>
            <a:r>
              <a:rPr lang="pl-PL" altLang="cs-CZ" smtClean="0"/>
              <a:t>rozvoj, při kterém uspokojování potřeb </a:t>
            </a:r>
            <a:r>
              <a:rPr lang="cs-CZ" altLang="cs-CZ" smtClean="0"/>
              <a:t>současných generací neohrožuje uspokojováni potřeb generací budoucích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576263"/>
          </a:xfrm>
        </p:spPr>
        <p:txBody>
          <a:bodyPr/>
          <a:lstStyle/>
          <a:p>
            <a:r>
              <a:rPr lang="cs-CZ" altLang="cs-CZ" smtClean="0"/>
              <a:t>Příklady záměrů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539750" y="1341438"/>
            <a:ext cx="8064500" cy="5111750"/>
          </a:xfrm>
        </p:spPr>
        <p:txBody>
          <a:bodyPr/>
          <a:lstStyle/>
          <a:p>
            <a:pPr lvl="1" algn="just"/>
            <a:r>
              <a:rPr lang="cs-CZ" altLang="cs-CZ" smtClean="0"/>
              <a:t>Novostavby železničních drah delší 1 km</a:t>
            </a:r>
          </a:p>
          <a:p>
            <a:pPr lvl="1" algn="just"/>
            <a:r>
              <a:rPr lang="cs-CZ" altLang="cs-CZ" smtClean="0"/>
              <a:t>Letiště se vzletovou a přistávací dráhou v délce 2 100 m a více</a:t>
            </a:r>
          </a:p>
          <a:p>
            <a:pPr lvl="1" algn="just"/>
            <a:r>
              <a:rPr lang="cs-CZ" altLang="cs-CZ" smtClean="0"/>
              <a:t>Novostavby, rozšiřování a přeložky dálnic a rychlostních silnic</a:t>
            </a:r>
          </a:p>
          <a:p>
            <a:pPr algn="just"/>
            <a:r>
              <a:rPr lang="cs-CZ" altLang="cs-CZ" smtClean="0"/>
              <a:t>Kategorie II (zjišťovací řízení)</a:t>
            </a:r>
          </a:p>
          <a:p>
            <a:pPr lvl="1" algn="just"/>
            <a:r>
              <a:rPr lang="cs-CZ" altLang="cs-CZ" smtClean="0"/>
              <a:t>Trvalé nebo dočasné odlesnění plochy od 5 do 25 ha</a:t>
            </a:r>
          </a:p>
          <a:p>
            <a:pPr lvl="1" algn="just"/>
            <a:r>
              <a:rPr lang="cs-CZ" altLang="cs-CZ" smtClean="0"/>
              <a:t>Úpravy toků a opatření proti povodním významně měnící charakter toku a ráz krajiny</a:t>
            </a:r>
          </a:p>
          <a:p>
            <a:pPr lvl="1" algn="just"/>
            <a:r>
              <a:rPr lang="cs-CZ" altLang="cs-CZ" smtClean="0"/>
              <a:t>Výroba nábytku s kapacitou vstupu suroviny nad 10 tis. m3/rok</a:t>
            </a:r>
          </a:p>
          <a:p>
            <a:pPr lvl="1"/>
            <a:r>
              <a:rPr lang="cs-CZ" altLang="cs-CZ" smtClean="0"/>
              <a:t>1 Novostavby, rozšiřování a přeložky silnic všech tříd a místních komunikací I. a II. třídy</a:t>
            </a:r>
            <a:endParaRPr lang="cs-CZ" altLang="cs-CZ" sz="38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SEA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Strategická E.I.A.</a:t>
            </a:r>
          </a:p>
          <a:p>
            <a:r>
              <a:rPr lang="cs-CZ" altLang="cs-CZ" smtClean="0"/>
              <a:t>Hodnocení strategických a koncepčních plánů a dokumentů („koncepcí¨“)</a:t>
            </a:r>
          </a:p>
          <a:p>
            <a:r>
              <a:rPr lang="cs-CZ" altLang="cs-CZ" smtClean="0"/>
              <a:t>Příklady</a:t>
            </a:r>
          </a:p>
          <a:p>
            <a:pPr lvl="1"/>
            <a:r>
              <a:rPr lang="cs-CZ" altLang="cs-CZ" smtClean="0"/>
              <a:t>Koncepce vodohospodářské politiky MZ</a:t>
            </a:r>
          </a:p>
          <a:p>
            <a:pPr lvl="1"/>
            <a:r>
              <a:rPr lang="cs-CZ" altLang="cs-CZ" smtClean="0"/>
              <a:t>Územní plán obce</a:t>
            </a:r>
          </a:p>
          <a:p>
            <a:pPr lvl="1"/>
            <a:r>
              <a:rPr lang="cs-CZ" altLang="cs-CZ" smtClean="0"/>
              <a:t>Plán odpadového hospodářství kraje</a:t>
            </a:r>
          </a:p>
          <a:p>
            <a:pPr lvl="1"/>
            <a:r>
              <a:rPr lang="cs-CZ" altLang="cs-CZ" smtClean="0"/>
              <a:t>Program rozvoje kraje apod.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817563"/>
          </a:xfrm>
        </p:spPr>
        <p:txBody>
          <a:bodyPr/>
          <a:lstStyle/>
          <a:p>
            <a:r>
              <a:rPr lang="cs-CZ" altLang="cs-CZ" smtClean="0"/>
              <a:t>Kritéria pro zjišťovací řízení 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611188" y="1557338"/>
            <a:ext cx="7921625" cy="4895850"/>
          </a:xfrm>
        </p:spPr>
        <p:txBody>
          <a:bodyPr/>
          <a:lstStyle/>
          <a:p>
            <a:pPr algn="just"/>
            <a:r>
              <a:rPr lang="cs-CZ" altLang="cs-CZ" sz="1800" dirty="0" smtClean="0"/>
              <a:t>Obsah</a:t>
            </a:r>
          </a:p>
          <a:p>
            <a:pPr algn="just"/>
            <a:r>
              <a:rPr lang="cs-CZ" altLang="cs-CZ" sz="1600" b="1" dirty="0" smtClean="0"/>
              <a:t>účelnost</a:t>
            </a:r>
            <a:r>
              <a:rPr lang="cs-CZ" altLang="cs-CZ" sz="1600" dirty="0" smtClean="0"/>
              <a:t> stanovených variant řešení k dosažení sledovaných cílů koncepce</a:t>
            </a:r>
          </a:p>
          <a:p>
            <a:pPr algn="just"/>
            <a:r>
              <a:rPr lang="cs-CZ" altLang="cs-CZ" sz="1600" b="1" dirty="0" smtClean="0"/>
              <a:t>míra</a:t>
            </a:r>
            <a:r>
              <a:rPr lang="cs-CZ" altLang="cs-CZ" sz="1600" dirty="0" smtClean="0"/>
              <a:t>, v jaké koncepce stanoví </a:t>
            </a:r>
            <a:r>
              <a:rPr lang="cs-CZ" altLang="cs-CZ" sz="1600" b="1" dirty="0" smtClean="0"/>
              <a:t>rámec pro záměry a jiné činnosti</a:t>
            </a:r>
            <a:r>
              <a:rPr lang="cs-CZ" altLang="cs-CZ" sz="1600" dirty="0" smtClean="0"/>
              <a:t>, a to buď vzhledem k jejich umístění, povaze, velikosti a provozním podmínkám nebo z hlediska požadavků na přírodní zdroje</a:t>
            </a:r>
          </a:p>
          <a:p>
            <a:pPr algn="just"/>
            <a:r>
              <a:rPr lang="cs-CZ" altLang="cs-CZ" sz="1600" b="1" dirty="0" smtClean="0"/>
              <a:t>míra</a:t>
            </a:r>
            <a:r>
              <a:rPr lang="cs-CZ" altLang="cs-CZ" sz="1600" dirty="0" smtClean="0"/>
              <a:t>, v jaké </a:t>
            </a:r>
            <a:r>
              <a:rPr lang="cs-CZ" altLang="cs-CZ" sz="1600" b="1" dirty="0" smtClean="0"/>
              <a:t>ovlivňuje jiné koncepce</a:t>
            </a:r>
            <a:r>
              <a:rPr lang="cs-CZ" altLang="cs-CZ" sz="1600" dirty="0" smtClean="0"/>
              <a:t>; </a:t>
            </a:r>
          </a:p>
          <a:p>
            <a:pPr algn="just"/>
            <a:r>
              <a:rPr lang="cs-CZ" altLang="cs-CZ" sz="1600" b="1" dirty="0" smtClean="0"/>
              <a:t>význam</a:t>
            </a:r>
            <a:r>
              <a:rPr lang="cs-CZ" altLang="cs-CZ" sz="1600" dirty="0" smtClean="0"/>
              <a:t> koncepce pro začlenění požadavků na ochranu </a:t>
            </a:r>
            <a:r>
              <a:rPr lang="cs-CZ" altLang="cs-CZ" sz="1600" b="1" dirty="0" smtClean="0"/>
              <a:t>životního prostředí a veřejné zdraví</a:t>
            </a:r>
            <a:r>
              <a:rPr lang="cs-CZ" altLang="cs-CZ" sz="1600" dirty="0" smtClean="0"/>
              <a:t>, zejména s ohledem na podporu udržitelného rozvoje; </a:t>
            </a:r>
          </a:p>
          <a:p>
            <a:pPr algn="just"/>
            <a:r>
              <a:rPr lang="cs-CZ" altLang="cs-CZ" sz="1600" dirty="0" smtClean="0"/>
              <a:t>vliv koncepce na </a:t>
            </a:r>
            <a:r>
              <a:rPr lang="cs-CZ" altLang="cs-CZ" sz="1600" b="1" dirty="0" smtClean="0"/>
              <a:t>udržitelný rozvoj </a:t>
            </a:r>
            <a:r>
              <a:rPr lang="cs-CZ" altLang="cs-CZ" sz="1600" dirty="0" smtClean="0"/>
              <a:t>dotčeného území (včetně sociálně-ekonomických aspektů)</a:t>
            </a:r>
          </a:p>
          <a:p>
            <a:pPr algn="just"/>
            <a:r>
              <a:rPr lang="cs-CZ" altLang="cs-CZ" sz="1600" dirty="0" smtClean="0"/>
              <a:t>problémy životního prostředí a veřejného zdraví, které jsou závažné pro koncepci; </a:t>
            </a:r>
          </a:p>
          <a:p>
            <a:pPr algn="just"/>
            <a:r>
              <a:rPr lang="cs-CZ" altLang="cs-CZ" sz="1600" dirty="0" smtClean="0"/>
              <a:t>význam koncepce pro implementaci požadavků vyplývajících z právních předpisů Evropského společenství týkajících se životního prostředí a veřejného zdraví (např. plány a programy v oblasti odpadového hospodářství nebo ochrany vod)</a:t>
            </a:r>
          </a:p>
          <a:p>
            <a:endParaRPr lang="cs-CZ" altLang="cs-CZ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649288"/>
          </a:xfrm>
        </p:spPr>
        <p:txBody>
          <a:bodyPr/>
          <a:lstStyle/>
          <a:p>
            <a:r>
              <a:rPr lang="cs-CZ" altLang="cs-CZ" smtClean="0"/>
              <a:t>Kritéria pro zjišťovací řízení 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611188" y="1412875"/>
            <a:ext cx="7993062" cy="4968875"/>
          </a:xfrm>
        </p:spPr>
        <p:txBody>
          <a:bodyPr/>
          <a:lstStyle/>
          <a:p>
            <a:pPr algn="just"/>
            <a:r>
              <a:rPr lang="cs-CZ" altLang="cs-CZ" sz="2000" dirty="0" smtClean="0"/>
              <a:t>Vlivy</a:t>
            </a:r>
          </a:p>
          <a:p>
            <a:pPr algn="just"/>
            <a:endParaRPr lang="cs-CZ" altLang="cs-CZ" sz="1800" dirty="0" smtClean="0"/>
          </a:p>
          <a:p>
            <a:pPr algn="just"/>
            <a:r>
              <a:rPr lang="cs-CZ" altLang="cs-CZ" sz="1800" dirty="0" smtClean="0"/>
              <a:t>pravděpodobnost, </a:t>
            </a:r>
            <a:r>
              <a:rPr lang="cs-CZ" altLang="cs-CZ" sz="1800" b="1" dirty="0" smtClean="0"/>
              <a:t>doba trvání, četnost a vratnost </a:t>
            </a:r>
            <a:r>
              <a:rPr lang="cs-CZ" altLang="cs-CZ" sz="1800" dirty="0" smtClean="0"/>
              <a:t>vlivu</a:t>
            </a:r>
          </a:p>
          <a:p>
            <a:pPr algn="just"/>
            <a:r>
              <a:rPr lang="cs-CZ" altLang="cs-CZ" sz="1800" dirty="0" smtClean="0"/>
              <a:t>kumulativní a synergická povaha vlivu</a:t>
            </a:r>
          </a:p>
          <a:p>
            <a:pPr algn="just"/>
            <a:r>
              <a:rPr lang="cs-CZ" altLang="cs-CZ" sz="1800" b="1" dirty="0" smtClean="0"/>
              <a:t>přeshraniční</a:t>
            </a:r>
            <a:r>
              <a:rPr lang="cs-CZ" altLang="cs-CZ" sz="1800" dirty="0" smtClean="0"/>
              <a:t> povaha vlivu</a:t>
            </a:r>
          </a:p>
          <a:p>
            <a:pPr algn="just"/>
            <a:r>
              <a:rPr lang="cs-CZ" altLang="cs-CZ" sz="1800" dirty="0" smtClean="0"/>
              <a:t>rizika pro životní prostředí a veřejné zdraví vyplývající z provedení koncepce (např. při přírodních katastrofách, při haváriích)</a:t>
            </a:r>
          </a:p>
          <a:p>
            <a:pPr algn="just"/>
            <a:r>
              <a:rPr lang="cs-CZ" altLang="cs-CZ" sz="1800" dirty="0" smtClean="0"/>
              <a:t>závažnost a </a:t>
            </a:r>
            <a:r>
              <a:rPr lang="cs-CZ" altLang="cs-CZ" sz="1800" b="1" dirty="0" smtClean="0"/>
              <a:t>rozsah</a:t>
            </a:r>
            <a:r>
              <a:rPr lang="cs-CZ" altLang="cs-CZ" sz="1800" dirty="0" smtClean="0"/>
              <a:t> vlivu (počet obyvatel, který by mohl být pravděpodobně zasažen)</a:t>
            </a:r>
          </a:p>
          <a:p>
            <a:pPr algn="just"/>
            <a:r>
              <a:rPr lang="cs-CZ" altLang="cs-CZ" sz="1800" dirty="0" smtClean="0"/>
              <a:t>důležitost a zranitelnost oblasti, která by mohla být zasažena, s ohledem na</a:t>
            </a:r>
          </a:p>
          <a:p>
            <a:pPr lvl="1" algn="just"/>
            <a:r>
              <a:rPr lang="cs-CZ" altLang="cs-CZ" sz="1600" dirty="0" smtClean="0"/>
              <a:t>zvláštní přírodní charakteristiku nebo kulturní dědictví</a:t>
            </a:r>
          </a:p>
          <a:p>
            <a:pPr lvl="1" algn="just"/>
            <a:r>
              <a:rPr lang="cs-CZ" altLang="cs-CZ" sz="1600" dirty="0" smtClean="0"/>
              <a:t>hustotu obyvatel, osídlení a míru urbanizace</a:t>
            </a:r>
          </a:p>
          <a:p>
            <a:pPr lvl="1" algn="just"/>
            <a:r>
              <a:rPr lang="cs-CZ" altLang="cs-CZ" sz="1600" dirty="0" smtClean="0"/>
              <a:t>překročení norem kvality životního prostředí nebo mezních hodnot</a:t>
            </a:r>
          </a:p>
          <a:p>
            <a:pPr lvl="1" algn="just"/>
            <a:r>
              <a:rPr lang="cs-CZ" altLang="cs-CZ" sz="1600" dirty="0" smtClean="0"/>
              <a:t>kvalitu půdy a intenzitu jejího využívání</a:t>
            </a:r>
          </a:p>
          <a:p>
            <a:endParaRPr lang="cs-CZ" altLang="cs-CZ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Weby EIA, SEA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Záměry</a:t>
            </a:r>
            <a:endParaRPr lang="cs-CZ" dirty="0">
              <a:solidFill>
                <a:schemeClr val="bg2">
                  <a:lumMod val="50000"/>
                </a:schemeClr>
              </a:solidFill>
              <a:hlinkClick r:id="rId2"/>
            </a:endParaRPr>
          </a:p>
          <a:p>
            <a:pPr>
              <a:defRPr/>
            </a:pPr>
            <a:r>
              <a:rPr lang="cs-CZ" dirty="0" smtClean="0">
                <a:hlinkClick r:id="rId2"/>
              </a:rPr>
              <a:t>http://portal.cenia.cz/eiasea/view/eia100_cr</a:t>
            </a:r>
            <a:endParaRPr lang="cs-CZ" dirty="0" smtClean="0"/>
          </a:p>
          <a:p>
            <a:pPr>
              <a:defRPr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Koncepce</a:t>
            </a:r>
            <a:endParaRPr lang="cs-CZ" dirty="0" smtClean="0">
              <a:solidFill>
                <a:schemeClr val="bg2">
                  <a:lumMod val="50000"/>
                </a:schemeClr>
              </a:solidFill>
              <a:hlinkClick r:id="rId3"/>
            </a:endParaRPr>
          </a:p>
          <a:p>
            <a:pPr>
              <a:defRPr/>
            </a:pPr>
            <a:r>
              <a:rPr lang="cs-CZ" dirty="0" smtClean="0">
                <a:hlinkClick r:id="rId3"/>
              </a:rPr>
              <a:t>http://portal.cenia.cz/eiasea/view/SEA100_koncepce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IPPC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mtClean="0"/>
              <a:t>Integrovaná prevence a omezování znečištění (Integrated Pollution Prevention and Control)</a:t>
            </a:r>
          </a:p>
          <a:p>
            <a:r>
              <a:rPr lang="cs-CZ" altLang="cs-CZ" smtClean="0"/>
              <a:t>Zákon 76/2002 Sb.</a:t>
            </a:r>
          </a:p>
          <a:p>
            <a:r>
              <a:rPr lang="cs-CZ" altLang="cs-CZ" smtClean="0"/>
              <a:t>Směrnice 96/61/ES a 2008/1/ES</a:t>
            </a:r>
          </a:p>
          <a:p>
            <a:endParaRPr lang="cs-CZ" altLang="cs-CZ" smtClean="0"/>
          </a:p>
          <a:p>
            <a:r>
              <a:rPr lang="cs-CZ" altLang="cs-CZ" smtClean="0"/>
              <a:t>Instalace zařízení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Fáze IPPC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Žádost</a:t>
            </a:r>
          </a:p>
          <a:p>
            <a:r>
              <a:rPr lang="cs-CZ" altLang="cs-CZ" smtClean="0"/>
              <a:t>Vyjádření úřadů a OZO</a:t>
            </a:r>
          </a:p>
          <a:p>
            <a:r>
              <a:rPr lang="cs-CZ" altLang="cs-CZ" smtClean="0"/>
              <a:t>Rozhodnutí a vydání integrovaného povolení</a:t>
            </a:r>
          </a:p>
          <a:p>
            <a:pPr lvl="1"/>
            <a:endParaRPr lang="cs-CZ" altLang="cs-CZ" smtClean="0"/>
          </a:p>
          <a:p>
            <a:pPr lvl="1"/>
            <a:r>
              <a:rPr lang="cs-CZ" altLang="cs-CZ" smtClean="0"/>
              <a:t>Přezkum</a:t>
            </a:r>
          </a:p>
          <a:p>
            <a:endParaRPr lang="cs-CZ" altLang="cs-CZ" smtClean="0"/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22591" r="4745" b="31129"/>
          <a:stretch>
            <a:fillRect/>
          </a:stretch>
        </p:blipFill>
        <p:spPr>
          <a:xfrm>
            <a:off x="107950" y="1412875"/>
            <a:ext cx="8915400" cy="5113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Nadpis 1"/>
          <p:cNvSpPr>
            <a:spLocks noGrp="1"/>
          </p:cNvSpPr>
          <p:nvPr>
            <p:ph type="title"/>
          </p:nvPr>
        </p:nvSpPr>
        <p:spPr>
          <a:xfrm>
            <a:off x="684213" y="620713"/>
            <a:ext cx="3600450" cy="647700"/>
          </a:xfrm>
        </p:spPr>
        <p:txBody>
          <a:bodyPr/>
          <a:lstStyle/>
          <a:p>
            <a:r>
              <a:rPr lang="cs-CZ" altLang="cs-CZ" smtClean="0"/>
              <a:t>Schéma IPPC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064500" cy="576263"/>
          </a:xfrm>
        </p:spPr>
        <p:txBody>
          <a:bodyPr/>
          <a:lstStyle/>
          <a:p>
            <a:r>
              <a:rPr lang="cs-CZ" altLang="cs-CZ" sz="3600" smtClean="0"/>
              <a:t>Kategorie průmyslových činností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684213" y="1412875"/>
            <a:ext cx="7848600" cy="4968875"/>
          </a:xfrm>
        </p:spPr>
        <p:txBody>
          <a:bodyPr/>
          <a:lstStyle/>
          <a:p>
            <a:r>
              <a:rPr lang="cs-CZ" altLang="cs-CZ" smtClean="0"/>
              <a:t>Energetika</a:t>
            </a:r>
          </a:p>
          <a:p>
            <a:pPr lvl="1"/>
            <a:r>
              <a:rPr lang="cs-CZ" altLang="cs-CZ" smtClean="0"/>
              <a:t>Spalovací zařízení o jmenovitém tepelném příkonu větším než 50 MW</a:t>
            </a:r>
          </a:p>
          <a:p>
            <a:r>
              <a:rPr lang="cs-CZ" altLang="cs-CZ" smtClean="0"/>
              <a:t>Výroba a zpracování kovů</a:t>
            </a:r>
          </a:p>
          <a:p>
            <a:pPr lvl="1"/>
            <a:r>
              <a:rPr lang="cs-CZ" altLang="cs-CZ" smtClean="0"/>
              <a:t>Zařízení na zpracování železných kovů</a:t>
            </a:r>
          </a:p>
          <a:p>
            <a:r>
              <a:rPr lang="cs-CZ" altLang="cs-CZ" smtClean="0"/>
              <a:t>Zpracování nerostů</a:t>
            </a:r>
          </a:p>
          <a:p>
            <a:pPr lvl="1"/>
            <a:r>
              <a:rPr lang="cs-CZ" altLang="cs-CZ" smtClean="0"/>
              <a:t>Zařízení na výrobu skla, včetně skleněných vláken, o kapacitě tavení větší než 20 t denně</a:t>
            </a:r>
          </a:p>
          <a:p>
            <a:r>
              <a:rPr lang="cs-CZ" altLang="cs-CZ" smtClean="0"/>
              <a:t>Chemický průmysl</a:t>
            </a:r>
          </a:p>
          <a:p>
            <a:r>
              <a:rPr lang="cs-CZ" altLang="cs-CZ" smtClean="0"/>
              <a:t>Nakládání s odpady</a:t>
            </a:r>
          </a:p>
          <a:p>
            <a:r>
              <a:rPr lang="cs-CZ" altLang="cs-CZ" smtClean="0"/>
              <a:t>Ostatní průmyslové činnosti</a:t>
            </a:r>
          </a:p>
          <a:p>
            <a:pPr lvl="1"/>
            <a:r>
              <a:rPr lang="cs-CZ" altLang="cs-CZ" smtClean="0"/>
              <a:t>Výroba papíru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</a:rPr>
              <a:t>Ecolabelling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</a:rPr>
              <a:t>Definice</a:t>
            </a:r>
          </a:p>
          <a:p>
            <a:pPr marL="742950" lvl="1" indent="-285750" eaLnBrk="1" hangingPunct="1"/>
            <a:r>
              <a:rPr lang="cs-CZ" altLang="cs-CZ" smtClean="0">
                <a:latin typeface="Arial" charset="0"/>
              </a:rPr>
              <a:t>Celosvětově uplatňovaný koncept</a:t>
            </a:r>
          </a:p>
          <a:p>
            <a:pPr marL="742950" lvl="1" indent="-285750" eaLnBrk="1" hangingPunct="1"/>
            <a:r>
              <a:rPr lang="cs-CZ" altLang="cs-CZ" smtClean="0">
                <a:latin typeface="Arial" charset="0"/>
              </a:rPr>
              <a:t>Dobrovolný informační nástroj</a:t>
            </a:r>
          </a:p>
          <a:p>
            <a:pPr marL="742950" lvl="1" indent="-285750" eaLnBrk="1" hangingPunct="1"/>
            <a:r>
              <a:rPr lang="cs-CZ" altLang="cs-CZ" smtClean="0">
                <a:latin typeface="Arial" charset="0"/>
              </a:rPr>
              <a:t>Vyhodnocení vlastností produktů (výrobků či služeb) a jejich vlivu na ŽP</a:t>
            </a:r>
          </a:p>
          <a:p>
            <a:pPr eaLnBrk="1" hangingPunct="1"/>
            <a:r>
              <a:rPr lang="cs-CZ" altLang="cs-CZ" smtClean="0">
                <a:latin typeface="Arial" charset="0"/>
              </a:rPr>
              <a:t>Cíl</a:t>
            </a:r>
          </a:p>
          <a:p>
            <a:pPr marL="742950" lvl="1" indent="-285750" eaLnBrk="1" hangingPunct="1"/>
            <a:r>
              <a:rPr lang="cs-CZ" altLang="cs-CZ" smtClean="0">
                <a:latin typeface="Arial" charset="0"/>
              </a:rPr>
              <a:t>Povzbudit S a D u produktů šetrnějších k ŽP</a:t>
            </a:r>
          </a:p>
          <a:p>
            <a:pPr marL="742950" lvl="1" indent="-285750" eaLnBrk="1" hangingPunct="1"/>
            <a:r>
              <a:rPr lang="cs-CZ" altLang="cs-CZ" smtClean="0">
                <a:latin typeface="Arial" charset="0"/>
              </a:rPr>
              <a:t>Sdělování nezavádějících informací o environmentálních vlastnostech produktů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cs-CZ" altLang="cs-CZ" smtClean="0"/>
              <a:t>Principy TUR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273050"/>
            <a:r>
              <a:rPr lang="cs-CZ" altLang="cs-CZ" smtClean="0"/>
              <a:t>oživení hospodářského růstu</a:t>
            </a:r>
          </a:p>
          <a:p>
            <a:pPr marL="342900" lvl="2" indent="-273050"/>
            <a:r>
              <a:rPr lang="cs-CZ" altLang="cs-CZ" smtClean="0"/>
              <a:t>změna kvality růstu</a:t>
            </a:r>
          </a:p>
          <a:p>
            <a:pPr marL="342900" lvl="2" indent="-273050"/>
            <a:r>
              <a:rPr lang="cs-CZ" altLang="cs-CZ" smtClean="0"/>
              <a:t>uchování přírodních zdrojů</a:t>
            </a:r>
          </a:p>
          <a:p>
            <a:pPr marL="342900" lvl="2" indent="-273050"/>
            <a:r>
              <a:rPr lang="cs-CZ" altLang="cs-CZ" smtClean="0"/>
              <a:t>udržitelná úroveň populace</a:t>
            </a:r>
          </a:p>
          <a:p>
            <a:pPr marL="342900" lvl="2" indent="-273050"/>
            <a:r>
              <a:rPr lang="cs-CZ" altLang="cs-CZ" smtClean="0"/>
              <a:t>šetrná orientace technologií</a:t>
            </a:r>
          </a:p>
          <a:p>
            <a:pPr marL="342900" lvl="2" indent="-273050"/>
            <a:r>
              <a:rPr lang="cs-CZ" altLang="cs-CZ" smtClean="0"/>
              <a:t>integrace ekonomicko-ekologických aspektů</a:t>
            </a:r>
          </a:p>
          <a:p>
            <a:pPr marL="342900" lvl="2" indent="-273050"/>
            <a:r>
              <a:rPr lang="cs-CZ" altLang="cs-CZ" smtClean="0"/>
              <a:t>reforma mezinárodních hospodářských vztahů</a:t>
            </a:r>
          </a:p>
          <a:p>
            <a:pPr marL="342900" lvl="2" indent="-273050"/>
            <a:r>
              <a:rPr lang="cs-CZ" altLang="cs-CZ" smtClean="0"/>
              <a:t>mezinárodní spolupráce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</a:rPr>
              <a:t>Vznik ecolabellingu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1042988" y="2324100"/>
            <a:ext cx="6777037" cy="4057650"/>
          </a:xfrm>
        </p:spPr>
        <p:txBody>
          <a:bodyPr/>
          <a:lstStyle/>
          <a:p>
            <a:pPr eaLnBrk="1" hangingPunct="1"/>
            <a:r>
              <a:rPr lang="cs-CZ" altLang="cs-CZ" sz="2000" smtClean="0">
                <a:latin typeface="Arial" charset="0"/>
              </a:rPr>
              <a:t>70. léta 20. stol.</a:t>
            </a:r>
          </a:p>
          <a:p>
            <a:pPr eaLnBrk="1" hangingPunct="1"/>
            <a:r>
              <a:rPr lang="cs-CZ" altLang="cs-CZ" sz="2000" smtClean="0">
                <a:latin typeface="Arial" charset="0"/>
              </a:rPr>
              <a:t>Nejstarší ekoznačky</a:t>
            </a:r>
          </a:p>
          <a:p>
            <a:pPr marL="742950" lvl="1" indent="-285750" eaLnBrk="1" hangingPunct="1"/>
            <a:r>
              <a:rPr lang="cs-CZ" altLang="cs-CZ" sz="2000" smtClean="0">
                <a:latin typeface="Arial" charset="0"/>
              </a:rPr>
              <a:t>1978 Německo</a:t>
            </a:r>
          </a:p>
          <a:p>
            <a:pPr marL="1143000" lvl="2" eaLnBrk="1" hangingPunct="1"/>
            <a:r>
              <a:rPr lang="cs-CZ" altLang="cs-CZ" smtClean="0">
                <a:latin typeface="Arial" charset="0"/>
              </a:rPr>
              <a:t>Der Blaue Engel – Modrý anděl</a:t>
            </a:r>
          </a:p>
          <a:p>
            <a:pPr marL="742950" lvl="1" indent="-285750" eaLnBrk="1" hangingPunct="1"/>
            <a:r>
              <a:rPr lang="cs-CZ" altLang="cs-CZ" sz="2000" smtClean="0">
                <a:latin typeface="Arial" charset="0"/>
              </a:rPr>
              <a:t>1988 Kanada</a:t>
            </a:r>
          </a:p>
          <a:p>
            <a:pPr marL="742950" lvl="1" indent="-285750" eaLnBrk="1" hangingPunct="1"/>
            <a:r>
              <a:rPr lang="cs-CZ" altLang="cs-CZ" sz="2000" smtClean="0">
                <a:latin typeface="Arial" charset="0"/>
              </a:rPr>
              <a:t>1989 USA, Japonsko</a:t>
            </a:r>
          </a:p>
          <a:p>
            <a:pPr marL="742950" lvl="1" indent="-285750" eaLnBrk="1" hangingPunct="1"/>
            <a:r>
              <a:rPr lang="cs-CZ" altLang="cs-CZ" sz="2000" smtClean="0">
                <a:latin typeface="Arial" charset="0"/>
              </a:rPr>
              <a:t>1991 Nový Zéland, Francie</a:t>
            </a:r>
          </a:p>
          <a:p>
            <a:pPr marL="742950" lvl="1" indent="-285750" eaLnBrk="1" hangingPunct="1">
              <a:buFont typeface="Wingdings 2" pitchFamily="18" charset="2"/>
              <a:buNone/>
            </a:pPr>
            <a:r>
              <a:rPr lang="cs-CZ" altLang="cs-CZ" sz="2000" smtClean="0">
                <a:latin typeface="Arial" charset="0"/>
              </a:rPr>
              <a:t>	…</a:t>
            </a:r>
          </a:p>
          <a:p>
            <a:pPr marL="742950" lvl="1" indent="-285750" eaLnBrk="1" hangingPunct="1"/>
            <a:r>
              <a:rPr lang="cs-CZ" altLang="cs-CZ" sz="2000" smtClean="0">
                <a:latin typeface="Arial" charset="0"/>
              </a:rPr>
              <a:t>1994 ČR</a:t>
            </a:r>
          </a:p>
          <a:p>
            <a:pPr eaLnBrk="1" hangingPunct="1"/>
            <a:r>
              <a:rPr lang="cs-CZ" altLang="cs-CZ" sz="2000" smtClean="0">
                <a:latin typeface="Arial" charset="0"/>
              </a:rPr>
              <a:t>1994 vznik Global Ecolabelling Network (GEN)</a:t>
            </a:r>
          </a:p>
          <a:p>
            <a:pPr marL="742950" lvl="1" indent="-285750" eaLnBrk="1" hangingPunct="1"/>
            <a:r>
              <a:rPr lang="cs-CZ" altLang="cs-CZ" sz="2000" smtClean="0">
                <a:latin typeface="Arial" charset="0"/>
              </a:rPr>
              <a:t>Mezinárodní nezisková organizace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</a:rPr>
              <a:t>Příklady ekoznaček</a:t>
            </a:r>
          </a:p>
        </p:txBody>
      </p:sp>
      <p:pic>
        <p:nvPicPr>
          <p:cNvPr id="35843" name="Zástupný symbol pro obsah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7" t="41306" r="36238" b="43016"/>
          <a:stretch>
            <a:fillRect/>
          </a:stretch>
        </p:blipFill>
        <p:spPr>
          <a:xfrm>
            <a:off x="1187450" y="2636838"/>
            <a:ext cx="5472113" cy="208915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</a:rPr>
              <a:t>Programy ekoznaček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1042988" y="2324100"/>
            <a:ext cx="6777037" cy="4057650"/>
          </a:xfrm>
        </p:spPr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</a:rPr>
              <a:t>GEN – 26 programů</a:t>
            </a:r>
          </a:p>
          <a:p>
            <a:pPr eaLnBrk="1" hangingPunct="1"/>
            <a:r>
              <a:rPr lang="cs-CZ" altLang="cs-CZ" smtClean="0">
                <a:latin typeface="Arial" charset="0"/>
              </a:rPr>
              <a:t>Typologie programů</a:t>
            </a:r>
          </a:p>
          <a:p>
            <a:pPr marL="742950" lvl="1" indent="-285750" eaLnBrk="1" hangingPunct="1"/>
            <a:r>
              <a:rPr lang="cs-CZ" altLang="cs-CZ" smtClean="0">
                <a:latin typeface="Arial" charset="0"/>
              </a:rPr>
              <a:t>Institucionální kritérium</a:t>
            </a:r>
          </a:p>
          <a:p>
            <a:pPr marL="1143000" lvl="2" eaLnBrk="1" hangingPunct="1"/>
            <a:r>
              <a:rPr lang="cs-CZ" altLang="cs-CZ" smtClean="0">
                <a:latin typeface="Arial" charset="0"/>
              </a:rPr>
              <a:t>Státní – řízen vládou</a:t>
            </a:r>
          </a:p>
          <a:p>
            <a:pPr marL="1143000" lvl="2" eaLnBrk="1" hangingPunct="1"/>
            <a:r>
              <a:rPr lang="cs-CZ" altLang="cs-CZ" smtClean="0">
                <a:latin typeface="Arial" charset="0"/>
              </a:rPr>
              <a:t>Soukromý – řízen nezávislou organizací</a:t>
            </a:r>
          </a:p>
          <a:p>
            <a:pPr marL="1143000" lvl="2" eaLnBrk="1" hangingPunct="1"/>
            <a:r>
              <a:rPr lang="cs-CZ" altLang="cs-CZ" smtClean="0">
                <a:latin typeface="Arial" charset="0"/>
              </a:rPr>
              <a:t>Smíšený – nezávislá organizace, podíl vlády</a:t>
            </a:r>
          </a:p>
          <a:p>
            <a:pPr marL="742950" lvl="1" indent="-285750" eaLnBrk="1" hangingPunct="1"/>
            <a:r>
              <a:rPr lang="cs-CZ" altLang="cs-CZ" smtClean="0">
                <a:latin typeface="Arial" charset="0"/>
              </a:rPr>
              <a:t>Geografické kritérium</a:t>
            </a:r>
          </a:p>
          <a:p>
            <a:pPr marL="1143000" lvl="2" eaLnBrk="1" hangingPunct="1"/>
            <a:r>
              <a:rPr lang="cs-CZ" altLang="cs-CZ" smtClean="0">
                <a:latin typeface="Arial" charset="0"/>
              </a:rPr>
              <a:t>Regionální</a:t>
            </a:r>
          </a:p>
          <a:p>
            <a:pPr marL="1143000" lvl="2" eaLnBrk="1" hangingPunct="1"/>
            <a:r>
              <a:rPr lang="cs-CZ" altLang="cs-CZ" smtClean="0">
                <a:latin typeface="Arial" charset="0"/>
              </a:rPr>
              <a:t>Národní</a:t>
            </a:r>
          </a:p>
          <a:p>
            <a:pPr marL="1143000" lvl="2" eaLnBrk="1" hangingPunct="1"/>
            <a:r>
              <a:rPr lang="cs-CZ" altLang="cs-CZ" smtClean="0">
                <a:latin typeface="Arial" charset="0"/>
              </a:rPr>
              <a:t>Nadnárodní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>
                <a:latin typeface="Arial" charset="0"/>
              </a:rPr>
              <a:t>Typy environmentálního značení a prohlášení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Dle charakteru a způsobu nabytí</a:t>
            </a:r>
          </a:p>
          <a:p>
            <a:pPr lvl="1"/>
            <a:r>
              <a:rPr lang="cs-CZ" altLang="cs-CZ" smtClean="0">
                <a:latin typeface="Arial" charset="0"/>
              </a:rPr>
              <a:t>I. Ekoznačení</a:t>
            </a:r>
          </a:p>
          <a:p>
            <a:pPr lvl="1"/>
            <a:r>
              <a:rPr lang="cs-CZ" altLang="cs-CZ" smtClean="0">
                <a:latin typeface="Arial" charset="0"/>
              </a:rPr>
              <a:t>II. Vlastní environmentální tvrzení (VET)</a:t>
            </a:r>
          </a:p>
          <a:p>
            <a:pPr lvl="1"/>
            <a:r>
              <a:rPr lang="cs-CZ" altLang="cs-CZ" smtClean="0">
                <a:latin typeface="Arial" charset="0"/>
              </a:rPr>
              <a:t>III. Environmentální prohlášení o produktu (EPD)</a:t>
            </a:r>
          </a:p>
          <a:p>
            <a:pPr lvl="2"/>
            <a:r>
              <a:rPr lang="cs-CZ" altLang="cs-CZ" smtClean="0">
                <a:latin typeface="Arial" charset="0"/>
              </a:rPr>
              <a:t>Environmental Product Declaration</a:t>
            </a:r>
          </a:p>
          <a:p>
            <a:pPr lvl="2"/>
            <a:r>
              <a:rPr lang="cs-CZ" altLang="cs-CZ" smtClean="0">
                <a:latin typeface="Arial" charset="0"/>
              </a:rPr>
              <a:t>The Green Yardstick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5" t="34666" r="32669" b="57285"/>
          <a:stretch>
            <a:fillRect/>
          </a:stretch>
        </p:blipFill>
        <p:spPr bwMode="auto">
          <a:xfrm>
            <a:off x="4859338" y="4724400"/>
            <a:ext cx="273685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>
                <a:latin typeface="Arial" charset="0"/>
              </a:rPr>
              <a:t>Ekoznačení: „ochranná známka“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611188" y="2324100"/>
            <a:ext cx="3168650" cy="3508375"/>
          </a:xfrm>
        </p:spPr>
        <p:txBody>
          <a:bodyPr/>
          <a:lstStyle/>
          <a:p>
            <a:r>
              <a:rPr lang="cs-CZ" altLang="cs-CZ" sz="1800" smtClean="0">
                <a:latin typeface="Arial" charset="0"/>
              </a:rPr>
              <a:t>Poskytovatel</a:t>
            </a:r>
          </a:p>
          <a:p>
            <a:pPr lvl="1"/>
            <a:r>
              <a:rPr lang="cs-CZ" altLang="cs-CZ" sz="1800" smtClean="0">
                <a:latin typeface="Arial" charset="0"/>
              </a:rPr>
              <a:t>Nezávislá organizace</a:t>
            </a:r>
          </a:p>
          <a:p>
            <a:r>
              <a:rPr lang="cs-CZ" altLang="cs-CZ" sz="1800" smtClean="0">
                <a:latin typeface="Arial" charset="0"/>
              </a:rPr>
              <a:t>Kritéria</a:t>
            </a:r>
          </a:p>
          <a:p>
            <a:pPr lvl="1"/>
            <a:r>
              <a:rPr lang="cs-CZ" altLang="cs-CZ" sz="1800" smtClean="0">
                <a:latin typeface="Arial" charset="0"/>
              </a:rPr>
              <a:t>Vícekriteriální</a:t>
            </a:r>
          </a:p>
          <a:p>
            <a:r>
              <a:rPr lang="cs-CZ" altLang="cs-CZ" sz="1800" smtClean="0">
                <a:latin typeface="Arial" charset="0"/>
              </a:rPr>
              <a:t>Aplikace LCA (Life Cycle Assesment)</a:t>
            </a:r>
          </a:p>
          <a:p>
            <a:pPr lvl="1"/>
            <a:r>
              <a:rPr lang="cs-CZ" altLang="cs-CZ" sz="1800" smtClean="0">
                <a:latin typeface="Arial" charset="0"/>
              </a:rPr>
              <a:t>Všechna stadia LCA</a:t>
            </a:r>
          </a:p>
          <a:p>
            <a:endParaRPr lang="cs-CZ" altLang="cs-CZ" sz="1800" smtClean="0">
              <a:latin typeface="Arial" charset="0"/>
            </a:endParaRPr>
          </a:p>
          <a:p>
            <a:endParaRPr lang="cs-CZ" altLang="cs-CZ" sz="1800" smtClean="0">
              <a:latin typeface="Arial" charset="0"/>
            </a:endParaRPr>
          </a:p>
          <a:p>
            <a:pPr lvl="1"/>
            <a:endParaRPr lang="cs-CZ" altLang="cs-CZ" sz="1800" smtClean="0">
              <a:latin typeface="Arial" charset="0"/>
            </a:endParaRPr>
          </a:p>
        </p:txBody>
      </p:sp>
      <p:sp>
        <p:nvSpPr>
          <p:cNvPr id="3891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140200" y="2324100"/>
            <a:ext cx="4319588" cy="3508375"/>
          </a:xfrm>
        </p:spPr>
        <p:txBody>
          <a:bodyPr/>
          <a:lstStyle/>
          <a:p>
            <a:r>
              <a:rPr lang="cs-CZ" altLang="cs-CZ" sz="1800" smtClean="0">
                <a:latin typeface="Arial" charset="0"/>
              </a:rPr>
              <a:t>Určeno pro</a:t>
            </a:r>
          </a:p>
          <a:p>
            <a:pPr lvl="1"/>
            <a:r>
              <a:rPr lang="cs-CZ" altLang="cs-CZ" sz="1800" smtClean="0">
                <a:latin typeface="Arial" charset="0"/>
              </a:rPr>
              <a:t>Konečného spotřebitele</a:t>
            </a:r>
          </a:p>
          <a:p>
            <a:r>
              <a:rPr lang="cs-CZ" altLang="cs-CZ" sz="1800" smtClean="0">
                <a:latin typeface="Arial" charset="0"/>
              </a:rPr>
              <a:t>Certifikace nebo ověření třetí stranou</a:t>
            </a:r>
          </a:p>
          <a:p>
            <a:pPr lvl="1"/>
            <a:r>
              <a:rPr lang="cs-CZ" altLang="cs-CZ" sz="1800" smtClean="0">
                <a:latin typeface="Arial" charset="0"/>
              </a:rPr>
              <a:t>Ano</a:t>
            </a:r>
          </a:p>
          <a:p>
            <a:r>
              <a:rPr lang="cs-CZ" altLang="cs-CZ" sz="1800" smtClean="0">
                <a:latin typeface="Arial" charset="0"/>
              </a:rPr>
              <a:t>Použití značky - logotypu</a:t>
            </a:r>
          </a:p>
          <a:p>
            <a:pPr lvl="1"/>
            <a:r>
              <a:rPr lang="cs-CZ" altLang="cs-CZ" sz="1800" smtClean="0">
                <a:latin typeface="Arial" charset="0"/>
              </a:rPr>
              <a:t>Ano</a:t>
            </a:r>
          </a:p>
          <a:p>
            <a:r>
              <a:rPr lang="cs-CZ" altLang="cs-CZ" sz="1800" smtClean="0">
                <a:latin typeface="Arial" charset="0"/>
              </a:rPr>
              <a:t>Stanovení limitů</a:t>
            </a:r>
          </a:p>
          <a:p>
            <a:pPr lvl="1"/>
            <a:r>
              <a:rPr lang="cs-CZ" altLang="cs-CZ" sz="1800" smtClean="0">
                <a:latin typeface="Arial" charset="0"/>
              </a:rPr>
              <a:t>Ano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>
                <a:latin typeface="Arial" charset="0"/>
              </a:rPr>
              <a:t>Vlastní environmentální tvrzení (VET)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611188" y="2324100"/>
            <a:ext cx="3600450" cy="3508375"/>
          </a:xfrm>
        </p:spPr>
        <p:txBody>
          <a:bodyPr/>
          <a:lstStyle/>
          <a:p>
            <a:r>
              <a:rPr lang="cs-CZ" altLang="cs-CZ" sz="1800" smtClean="0">
                <a:latin typeface="Arial" charset="0"/>
              </a:rPr>
              <a:t>Poskytovatel</a:t>
            </a:r>
          </a:p>
          <a:p>
            <a:pPr lvl="1"/>
            <a:r>
              <a:rPr lang="cs-CZ" altLang="cs-CZ" sz="1800" smtClean="0">
                <a:latin typeface="Arial" charset="0"/>
              </a:rPr>
              <a:t>Výrobce, dovozce, distributor, maloobchodník</a:t>
            </a:r>
          </a:p>
          <a:p>
            <a:r>
              <a:rPr lang="cs-CZ" altLang="cs-CZ" sz="1800" smtClean="0">
                <a:latin typeface="Arial" charset="0"/>
              </a:rPr>
              <a:t>Kritéria</a:t>
            </a:r>
          </a:p>
          <a:p>
            <a:pPr lvl="1"/>
            <a:r>
              <a:rPr lang="cs-CZ" altLang="cs-CZ" sz="1800" smtClean="0">
                <a:latin typeface="Arial" charset="0"/>
              </a:rPr>
              <a:t>Jednokriteriální – zdůrazňuje určitý aspekt výrobku</a:t>
            </a:r>
          </a:p>
          <a:p>
            <a:r>
              <a:rPr lang="cs-CZ" altLang="cs-CZ" sz="1800" smtClean="0">
                <a:latin typeface="Arial" charset="0"/>
              </a:rPr>
              <a:t>Aplikace LCA (Life Cycle Assesment)</a:t>
            </a:r>
          </a:p>
          <a:p>
            <a:pPr lvl="1"/>
            <a:r>
              <a:rPr lang="cs-CZ" altLang="cs-CZ" sz="1800" smtClean="0">
                <a:latin typeface="Arial" charset="0"/>
              </a:rPr>
              <a:t>Není podmínkou</a:t>
            </a:r>
          </a:p>
        </p:txBody>
      </p:sp>
      <p:sp>
        <p:nvSpPr>
          <p:cNvPr id="39940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211638" y="2324100"/>
            <a:ext cx="4321175" cy="3508375"/>
          </a:xfrm>
        </p:spPr>
        <p:txBody>
          <a:bodyPr/>
          <a:lstStyle/>
          <a:p>
            <a:r>
              <a:rPr lang="cs-CZ" altLang="cs-CZ" sz="1800" smtClean="0">
                <a:latin typeface="Arial" charset="0"/>
              </a:rPr>
              <a:t>Určeno pro</a:t>
            </a:r>
          </a:p>
          <a:p>
            <a:pPr lvl="1"/>
            <a:r>
              <a:rPr lang="cs-CZ" altLang="cs-CZ" sz="1800" smtClean="0">
                <a:latin typeface="Arial" charset="0"/>
              </a:rPr>
              <a:t>Konečného i průmyslového spotřebitele</a:t>
            </a:r>
          </a:p>
          <a:p>
            <a:r>
              <a:rPr lang="cs-CZ" altLang="cs-CZ" sz="1800" smtClean="0">
                <a:latin typeface="Arial" charset="0"/>
              </a:rPr>
              <a:t>Certifikace nebo ověření třetí stranou</a:t>
            </a:r>
          </a:p>
          <a:p>
            <a:pPr lvl="1"/>
            <a:r>
              <a:rPr lang="cs-CZ" altLang="cs-CZ" sz="1800" smtClean="0">
                <a:latin typeface="Arial" charset="0"/>
              </a:rPr>
              <a:t>Možné</a:t>
            </a:r>
          </a:p>
          <a:p>
            <a:r>
              <a:rPr lang="cs-CZ" altLang="cs-CZ" sz="1800" smtClean="0">
                <a:latin typeface="Arial" charset="0"/>
              </a:rPr>
              <a:t>Použití značky - logotypu</a:t>
            </a:r>
          </a:p>
          <a:p>
            <a:pPr lvl="1"/>
            <a:r>
              <a:rPr lang="cs-CZ" altLang="cs-CZ" sz="1800" smtClean="0">
                <a:latin typeface="Arial" charset="0"/>
              </a:rPr>
              <a:t>Možné</a:t>
            </a:r>
          </a:p>
          <a:p>
            <a:r>
              <a:rPr lang="cs-CZ" altLang="cs-CZ" sz="1800" smtClean="0">
                <a:latin typeface="Arial" charset="0"/>
              </a:rPr>
              <a:t>Stanovení limitů</a:t>
            </a:r>
          </a:p>
          <a:p>
            <a:pPr lvl="1"/>
            <a:r>
              <a:rPr lang="cs-CZ" altLang="cs-CZ" sz="1800" smtClean="0">
                <a:latin typeface="Arial" charset="0"/>
              </a:rPr>
              <a:t>Ne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>
                <a:latin typeface="Arial" charset="0"/>
              </a:rPr>
              <a:t>Environmentální prohlášení o produktu (EPD)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539750" y="2324100"/>
            <a:ext cx="3168650" cy="3508375"/>
          </a:xfrm>
        </p:spPr>
        <p:txBody>
          <a:bodyPr/>
          <a:lstStyle/>
          <a:p>
            <a:r>
              <a:rPr lang="cs-CZ" altLang="cs-CZ" sz="1800" smtClean="0">
                <a:latin typeface="Arial" charset="0"/>
              </a:rPr>
              <a:t>Poskytovatel</a:t>
            </a:r>
          </a:p>
          <a:p>
            <a:pPr lvl="1"/>
            <a:r>
              <a:rPr lang="cs-CZ" altLang="cs-CZ" sz="1800" smtClean="0">
                <a:latin typeface="Arial" charset="0"/>
              </a:rPr>
              <a:t>Výrobce, dovozce, distributor, maloobchodník</a:t>
            </a:r>
          </a:p>
          <a:p>
            <a:r>
              <a:rPr lang="cs-CZ" altLang="cs-CZ" sz="1800" smtClean="0">
                <a:latin typeface="Arial" charset="0"/>
              </a:rPr>
              <a:t>Kritéria</a:t>
            </a:r>
          </a:p>
          <a:p>
            <a:pPr lvl="1"/>
            <a:r>
              <a:rPr lang="cs-CZ" altLang="cs-CZ" sz="1800" smtClean="0">
                <a:latin typeface="Arial" charset="0"/>
              </a:rPr>
              <a:t>Vícekriteriální</a:t>
            </a:r>
          </a:p>
          <a:p>
            <a:r>
              <a:rPr lang="cs-CZ" altLang="cs-CZ" sz="1800" smtClean="0">
                <a:latin typeface="Arial" charset="0"/>
              </a:rPr>
              <a:t>Aplikace LCA (Life Cycle Assesment)</a:t>
            </a:r>
          </a:p>
          <a:p>
            <a:pPr lvl="1"/>
            <a:r>
              <a:rPr lang="cs-CZ" altLang="cs-CZ" sz="1800" smtClean="0">
                <a:latin typeface="Arial" charset="0"/>
              </a:rPr>
              <a:t>Ano, dle stanovené metodiky</a:t>
            </a:r>
          </a:p>
        </p:txBody>
      </p:sp>
      <p:sp>
        <p:nvSpPr>
          <p:cNvPr id="40964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140200" y="2324100"/>
            <a:ext cx="4464050" cy="3508375"/>
          </a:xfrm>
        </p:spPr>
        <p:txBody>
          <a:bodyPr/>
          <a:lstStyle/>
          <a:p>
            <a:r>
              <a:rPr lang="cs-CZ" altLang="cs-CZ" sz="1800" smtClean="0">
                <a:latin typeface="Arial" charset="0"/>
              </a:rPr>
              <a:t>Určeno pro</a:t>
            </a:r>
          </a:p>
          <a:p>
            <a:pPr lvl="1"/>
            <a:r>
              <a:rPr lang="cs-CZ" altLang="cs-CZ" sz="1800" smtClean="0">
                <a:latin typeface="Arial" charset="0"/>
              </a:rPr>
              <a:t>Průmyslového, ale i konečného spotřebitele</a:t>
            </a:r>
          </a:p>
          <a:p>
            <a:r>
              <a:rPr lang="cs-CZ" altLang="cs-CZ" sz="1800" smtClean="0">
                <a:latin typeface="Arial" charset="0"/>
              </a:rPr>
              <a:t>Certifikace nebo ověření třetí stranou</a:t>
            </a:r>
          </a:p>
          <a:p>
            <a:pPr lvl="1"/>
            <a:r>
              <a:rPr lang="cs-CZ" altLang="cs-CZ" sz="1800" smtClean="0">
                <a:latin typeface="Arial" charset="0"/>
              </a:rPr>
              <a:t>Ano</a:t>
            </a:r>
          </a:p>
          <a:p>
            <a:r>
              <a:rPr lang="cs-CZ" altLang="cs-CZ" sz="1800" smtClean="0">
                <a:latin typeface="Arial" charset="0"/>
              </a:rPr>
              <a:t>Použití značky - logotypu</a:t>
            </a:r>
          </a:p>
          <a:p>
            <a:pPr lvl="1"/>
            <a:r>
              <a:rPr lang="cs-CZ" altLang="cs-CZ" sz="1800" smtClean="0">
                <a:latin typeface="Arial" charset="0"/>
              </a:rPr>
              <a:t>Ano</a:t>
            </a:r>
          </a:p>
          <a:p>
            <a:r>
              <a:rPr lang="cs-CZ" altLang="cs-CZ" sz="1800" smtClean="0">
                <a:latin typeface="Arial" charset="0"/>
              </a:rPr>
              <a:t>Stanovení limitů</a:t>
            </a:r>
          </a:p>
          <a:p>
            <a:pPr lvl="1"/>
            <a:r>
              <a:rPr lang="cs-CZ" altLang="cs-CZ" sz="1800" smtClean="0">
                <a:latin typeface="Arial" charset="0"/>
              </a:rPr>
              <a:t>Ne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Principy Ecolabellingu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042988" y="2324100"/>
            <a:ext cx="6777037" cy="3984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mtClean="0">
                <a:latin typeface="Arial" charset="0"/>
              </a:rPr>
              <a:t>Dobrovolnost</a:t>
            </a:r>
          </a:p>
          <a:p>
            <a:pPr>
              <a:lnSpc>
                <a:spcPct val="90000"/>
              </a:lnSpc>
            </a:pPr>
            <a:r>
              <a:rPr lang="cs-CZ" altLang="cs-CZ" smtClean="0">
                <a:latin typeface="Arial" charset="0"/>
              </a:rPr>
              <a:t>Srozumitelnost a věrohodnost</a:t>
            </a:r>
          </a:p>
          <a:p>
            <a:pPr>
              <a:lnSpc>
                <a:spcPct val="90000"/>
              </a:lnSpc>
            </a:pPr>
            <a:r>
              <a:rPr lang="cs-CZ" altLang="cs-CZ" smtClean="0">
                <a:latin typeface="Arial" charset="0"/>
              </a:rPr>
              <a:t>Aplikace LCA</a:t>
            </a:r>
          </a:p>
          <a:p>
            <a:pPr lvl="1">
              <a:lnSpc>
                <a:spcPct val="90000"/>
              </a:lnSpc>
            </a:pPr>
            <a:r>
              <a:rPr lang="cs-CZ" altLang="cs-CZ" smtClean="0">
                <a:latin typeface="Arial" charset="0"/>
              </a:rPr>
              <a:t>Nemusí platit u II. typu</a:t>
            </a:r>
          </a:p>
          <a:p>
            <a:pPr>
              <a:lnSpc>
                <a:spcPct val="90000"/>
              </a:lnSpc>
            </a:pPr>
            <a:r>
              <a:rPr lang="cs-CZ" altLang="cs-CZ" smtClean="0">
                <a:latin typeface="Arial" charset="0"/>
              </a:rPr>
              <a:t>Vyloučení specifických produktů (léčiva, potraviny)</a:t>
            </a:r>
          </a:p>
          <a:p>
            <a:pPr lvl="1">
              <a:lnSpc>
                <a:spcPct val="90000"/>
              </a:lnSpc>
            </a:pPr>
            <a:r>
              <a:rPr lang="cs-CZ" altLang="cs-CZ" smtClean="0">
                <a:latin typeface="Arial" charset="0"/>
              </a:rPr>
              <a:t>Nemusí platit u III. typu (potraviny)</a:t>
            </a:r>
          </a:p>
          <a:p>
            <a:pPr>
              <a:lnSpc>
                <a:spcPct val="90000"/>
              </a:lnSpc>
            </a:pPr>
            <a:r>
              <a:rPr lang="cs-CZ" altLang="cs-CZ" smtClean="0">
                <a:latin typeface="Arial" charset="0"/>
              </a:rPr>
              <a:t>Časové omezení</a:t>
            </a:r>
          </a:p>
          <a:p>
            <a:pPr>
              <a:lnSpc>
                <a:spcPct val="90000"/>
              </a:lnSpc>
            </a:pPr>
            <a:r>
              <a:rPr lang="cs-CZ" altLang="cs-CZ" smtClean="0">
                <a:latin typeface="Arial" charset="0"/>
              </a:rPr>
              <a:t>Otevřenost</a:t>
            </a:r>
          </a:p>
          <a:p>
            <a:pPr>
              <a:lnSpc>
                <a:spcPct val="90000"/>
              </a:lnSpc>
            </a:pPr>
            <a:r>
              <a:rPr lang="cs-CZ" altLang="cs-CZ" smtClean="0">
                <a:latin typeface="Arial" charset="0"/>
              </a:rPr>
              <a:t>Kontrola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Institucionální zabezpečení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smtClean="0">
                <a:latin typeface="Arial" charset="0"/>
              </a:rPr>
              <a:t>Legislativa</a:t>
            </a:r>
          </a:p>
          <a:p>
            <a:pPr lvl="1">
              <a:lnSpc>
                <a:spcPct val="80000"/>
              </a:lnSpc>
            </a:pPr>
            <a:r>
              <a:rPr lang="cs-CZ" altLang="cs-CZ" sz="2000" smtClean="0">
                <a:latin typeface="Arial" charset="0"/>
              </a:rPr>
              <a:t>Usnesení vlády č. 159/1993</a:t>
            </a:r>
          </a:p>
          <a:p>
            <a:pPr>
              <a:lnSpc>
                <a:spcPct val="80000"/>
              </a:lnSpc>
            </a:pPr>
            <a:r>
              <a:rPr lang="cs-CZ" altLang="cs-CZ" sz="2000" smtClean="0">
                <a:latin typeface="Arial" charset="0"/>
              </a:rPr>
              <a:t>Programové dokumenty</a:t>
            </a:r>
          </a:p>
          <a:p>
            <a:pPr lvl="1">
              <a:lnSpc>
                <a:spcPct val="80000"/>
              </a:lnSpc>
            </a:pPr>
            <a:r>
              <a:rPr lang="cs-CZ" altLang="cs-CZ" sz="2000" smtClean="0">
                <a:latin typeface="Arial" charset="0"/>
              </a:rPr>
              <a:t>Národní program ekologicky šetrných výrobků 1994</a:t>
            </a:r>
          </a:p>
          <a:p>
            <a:pPr lvl="2">
              <a:lnSpc>
                <a:spcPct val="80000"/>
              </a:lnSpc>
            </a:pPr>
            <a:r>
              <a:rPr lang="cs-CZ" altLang="cs-CZ" sz="1800" smtClean="0">
                <a:latin typeface="Arial" charset="0"/>
              </a:rPr>
              <a:t>I. typ</a:t>
            </a:r>
          </a:p>
          <a:p>
            <a:pPr lvl="1">
              <a:lnSpc>
                <a:spcPct val="80000"/>
              </a:lnSpc>
            </a:pPr>
            <a:r>
              <a:rPr lang="cs-CZ" altLang="cs-CZ" sz="2000" smtClean="0">
                <a:latin typeface="Arial" charset="0"/>
              </a:rPr>
              <a:t>Národní program environmentálního značení 2007</a:t>
            </a:r>
          </a:p>
          <a:p>
            <a:pPr lvl="2">
              <a:lnSpc>
                <a:spcPct val="80000"/>
              </a:lnSpc>
            </a:pPr>
            <a:r>
              <a:rPr lang="cs-CZ" altLang="cs-CZ" sz="1800" smtClean="0">
                <a:latin typeface="Arial" charset="0"/>
              </a:rPr>
              <a:t>II. a III. typ</a:t>
            </a:r>
          </a:p>
          <a:p>
            <a:pPr>
              <a:lnSpc>
                <a:spcPct val="80000"/>
              </a:lnSpc>
            </a:pPr>
            <a:r>
              <a:rPr lang="cs-CZ" altLang="cs-CZ" sz="2000" smtClean="0">
                <a:latin typeface="Arial" charset="0"/>
              </a:rPr>
              <a:t>Další normy</a:t>
            </a:r>
          </a:p>
          <a:p>
            <a:pPr lvl="1">
              <a:lnSpc>
                <a:spcPct val="80000"/>
              </a:lnSpc>
            </a:pPr>
            <a:r>
              <a:rPr lang="cs-CZ" altLang="cs-CZ" sz="2000" smtClean="0">
                <a:latin typeface="Arial" charset="0"/>
              </a:rPr>
              <a:t>I. typ 	ISO 14024</a:t>
            </a:r>
          </a:p>
          <a:p>
            <a:pPr lvl="1">
              <a:lnSpc>
                <a:spcPct val="80000"/>
              </a:lnSpc>
            </a:pPr>
            <a:r>
              <a:rPr lang="cs-CZ" altLang="cs-CZ" sz="2000" smtClean="0">
                <a:latin typeface="Arial" charset="0"/>
              </a:rPr>
              <a:t>II. typ 	ISO 14021</a:t>
            </a:r>
          </a:p>
          <a:p>
            <a:pPr lvl="1">
              <a:lnSpc>
                <a:spcPct val="80000"/>
              </a:lnSpc>
            </a:pPr>
            <a:r>
              <a:rPr lang="cs-CZ" altLang="cs-CZ" sz="2000" smtClean="0">
                <a:latin typeface="Arial" charset="0"/>
              </a:rPr>
              <a:t>III. typ 	ISO 14025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601662"/>
          </a:xfrm>
        </p:spPr>
        <p:txBody>
          <a:bodyPr/>
          <a:lstStyle/>
          <a:p>
            <a:r>
              <a:rPr lang="cs-CZ" altLang="cs-CZ" smtClean="0">
                <a:latin typeface="Arial" charset="0"/>
              </a:rPr>
              <a:t>Institucionální zabezpečení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1042988" y="1628775"/>
            <a:ext cx="6777037" cy="4895850"/>
          </a:xfrm>
        </p:spPr>
        <p:txBody>
          <a:bodyPr/>
          <a:lstStyle/>
          <a:p>
            <a:r>
              <a:rPr lang="cs-CZ" altLang="cs-CZ" smtClean="0">
                <a:latin typeface="Arial" charset="0"/>
              </a:rPr>
              <a:t>Organizace</a:t>
            </a:r>
          </a:p>
          <a:p>
            <a:pPr lvl="1"/>
            <a:r>
              <a:rPr lang="cs-CZ" altLang="cs-CZ" smtClean="0">
                <a:latin typeface="Arial" charset="0"/>
              </a:rPr>
              <a:t>MŽP – garant</a:t>
            </a:r>
          </a:p>
          <a:p>
            <a:pPr lvl="1"/>
            <a:r>
              <a:rPr lang="cs-CZ" altLang="cs-CZ" smtClean="0">
                <a:latin typeface="Arial" charset="0"/>
              </a:rPr>
              <a:t>Rada pro dobrovolné nástroje</a:t>
            </a:r>
          </a:p>
          <a:p>
            <a:pPr lvl="1"/>
            <a:r>
              <a:rPr lang="cs-CZ" altLang="cs-CZ" i="1" smtClean="0">
                <a:latin typeface="Arial" charset="0"/>
              </a:rPr>
              <a:t>(Rada NP EŠV – odborný a poradní orgán MŽP)</a:t>
            </a:r>
          </a:p>
          <a:p>
            <a:pPr lvl="1"/>
            <a:r>
              <a:rPr lang="cs-CZ" altLang="cs-CZ" smtClean="0">
                <a:latin typeface="Arial" charset="0"/>
              </a:rPr>
              <a:t>Agentura pro ekologicky šetrné výrobky</a:t>
            </a:r>
          </a:p>
          <a:p>
            <a:pPr lvl="2"/>
            <a:r>
              <a:rPr lang="cs-CZ" altLang="cs-CZ" smtClean="0">
                <a:latin typeface="Arial" charset="0"/>
              </a:rPr>
              <a:t>Součást CENIA</a:t>
            </a:r>
          </a:p>
          <a:p>
            <a:pPr lvl="2"/>
            <a:r>
              <a:rPr lang="cs-CZ" altLang="cs-CZ" smtClean="0">
                <a:latin typeface="Arial" charset="0"/>
              </a:rPr>
              <a:t>Informační, administrativní, registrační, kontrolní funkce</a:t>
            </a:r>
          </a:p>
          <a:p>
            <a:pPr lvl="1"/>
            <a:r>
              <a:rPr lang="cs-CZ" altLang="cs-CZ" smtClean="0">
                <a:latin typeface="Arial" charset="0"/>
              </a:rPr>
              <a:t>Akreditované laboratoře</a:t>
            </a:r>
          </a:p>
          <a:p>
            <a:pPr lvl="2"/>
            <a:r>
              <a:rPr lang="cs-CZ" altLang="cs-CZ" smtClean="0">
                <a:latin typeface="Arial" charset="0"/>
              </a:rPr>
              <a:t>Posouzení environmentálních vlastností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E. I. A.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cs-CZ" altLang="cs-CZ" smtClean="0"/>
              <a:t>Environmental Impact Assessment</a:t>
            </a:r>
          </a:p>
          <a:p>
            <a:pPr lvl="1" eaLnBrk="1" hangingPunct="1"/>
            <a:r>
              <a:rPr lang="cs-CZ" altLang="cs-CZ" smtClean="0"/>
              <a:t>70. léta 20. stol. </a:t>
            </a:r>
          </a:p>
          <a:p>
            <a:pPr lvl="2" eaLnBrk="1" hangingPunct="1"/>
            <a:r>
              <a:rPr lang="cs-CZ" altLang="cs-CZ" smtClean="0"/>
              <a:t>USA</a:t>
            </a:r>
          </a:p>
          <a:p>
            <a:pPr lvl="2" eaLnBrk="1" hangingPunct="1"/>
            <a:r>
              <a:rPr lang="cs-CZ" altLang="cs-CZ" smtClean="0"/>
              <a:t>Rozšíření CBA</a:t>
            </a:r>
          </a:p>
          <a:p>
            <a:pPr lvl="1" eaLnBrk="1" hangingPunct="1"/>
            <a:r>
              <a:rPr lang="cs-CZ" altLang="cs-CZ" smtClean="0"/>
              <a:t>1972 Stockholm</a:t>
            </a:r>
          </a:p>
          <a:p>
            <a:pPr lvl="2" eaLnBrk="1" hangingPunct="1"/>
            <a:r>
              <a:rPr lang="cs-CZ" altLang="cs-CZ" smtClean="0"/>
              <a:t>1. mezinárodní konference OSN o ŽP</a:t>
            </a:r>
          </a:p>
          <a:p>
            <a:pPr lvl="1" eaLnBrk="1" hangingPunct="1"/>
            <a:r>
              <a:rPr lang="cs-CZ" altLang="cs-CZ" smtClean="0"/>
              <a:t>1985 směrnice EHK č. 85/337/EEC</a:t>
            </a:r>
          </a:p>
          <a:p>
            <a:pPr lvl="2" eaLnBrk="1" hangingPunct="1"/>
            <a:r>
              <a:rPr lang="cs-CZ" altLang="cs-CZ" smtClean="0"/>
              <a:t>O posuzování vlivu na životní prostředí</a:t>
            </a:r>
          </a:p>
          <a:p>
            <a:pPr lvl="1"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</a:rPr>
              <a:t>Ochranné známky ČR</a:t>
            </a:r>
          </a:p>
        </p:txBody>
      </p:sp>
      <p:pic>
        <p:nvPicPr>
          <p:cNvPr id="45059" name="Picture 5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4" t="28427" r="46385" b="58235"/>
          <a:stretch>
            <a:fillRect/>
          </a:stretch>
        </p:blipFill>
        <p:spPr>
          <a:xfrm>
            <a:off x="1331913" y="2997200"/>
            <a:ext cx="2879725" cy="1511300"/>
          </a:xfrm>
        </p:spPr>
      </p:pic>
      <p:sp>
        <p:nvSpPr>
          <p:cNvPr id="4506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1187450" y="2420938"/>
            <a:ext cx="3313113" cy="457200"/>
          </a:xfrm>
        </p:spPr>
        <p:txBody>
          <a:bodyPr/>
          <a:lstStyle/>
          <a:p>
            <a:r>
              <a:rPr lang="cs-CZ" altLang="cs-CZ" sz="2000" smtClean="0">
                <a:latin typeface="Arial" charset="0"/>
              </a:rPr>
              <a:t>Výrobky</a:t>
            </a:r>
          </a:p>
        </p:txBody>
      </p:sp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2" t="28427" r="30394" b="58235"/>
          <a:stretch>
            <a:fillRect/>
          </a:stretch>
        </p:blipFill>
        <p:spPr bwMode="auto">
          <a:xfrm>
            <a:off x="5003800" y="2997200"/>
            <a:ext cx="2016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8"/>
          <p:cNvSpPr>
            <a:spLocks/>
          </p:cNvSpPr>
          <p:nvPr/>
        </p:nvSpPr>
        <p:spPr bwMode="auto">
          <a:xfrm>
            <a:off x="4787900" y="2420938"/>
            <a:ext cx="3313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cs-CZ" altLang="cs-CZ" sz="2000">
                <a:latin typeface="Arial" charset="0"/>
              </a:rPr>
              <a:t>Služby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Požadavky na produkty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Základní</a:t>
            </a:r>
          </a:p>
          <a:p>
            <a:pPr lvl="1"/>
            <a:r>
              <a:rPr lang="cs-CZ" altLang="cs-CZ" smtClean="0">
                <a:latin typeface="Arial" charset="0"/>
              </a:rPr>
              <a:t>Funkčnost</a:t>
            </a:r>
          </a:p>
          <a:p>
            <a:pPr lvl="1"/>
            <a:r>
              <a:rPr lang="cs-CZ" altLang="cs-CZ" smtClean="0">
                <a:latin typeface="Arial" charset="0"/>
              </a:rPr>
              <a:t>Užitnost</a:t>
            </a:r>
          </a:p>
          <a:p>
            <a:r>
              <a:rPr lang="cs-CZ" altLang="cs-CZ" smtClean="0">
                <a:latin typeface="Arial" charset="0"/>
              </a:rPr>
              <a:t>Specifické</a:t>
            </a:r>
          </a:p>
          <a:p>
            <a:pPr lvl="1"/>
            <a:r>
              <a:rPr lang="cs-CZ" altLang="cs-CZ" smtClean="0">
                <a:latin typeface="Arial" charset="0"/>
              </a:rPr>
              <a:t>Environmentální vlastnosti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503238"/>
          </a:xfrm>
        </p:spPr>
        <p:txBody>
          <a:bodyPr/>
          <a:lstStyle/>
          <a:p>
            <a:r>
              <a:rPr lang="cs-CZ" altLang="cs-CZ" sz="3600" smtClean="0">
                <a:latin typeface="Arial" charset="0"/>
              </a:rPr>
              <a:t>Proces získání ekoznačky</a:t>
            </a:r>
          </a:p>
        </p:txBody>
      </p:sp>
      <p:pic>
        <p:nvPicPr>
          <p:cNvPr id="47107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4" t="23906" r="19511" b="60286"/>
          <a:stretch>
            <a:fillRect/>
          </a:stretch>
        </p:blipFill>
        <p:spPr>
          <a:xfrm>
            <a:off x="1116013" y="1700213"/>
            <a:ext cx="6335712" cy="1871662"/>
          </a:xfrm>
        </p:spPr>
      </p:pic>
      <p:sp>
        <p:nvSpPr>
          <p:cNvPr id="47108" name="Rectangle 5"/>
          <p:cNvSpPr>
            <a:spLocks noGrp="1"/>
          </p:cNvSpPr>
          <p:nvPr>
            <p:ph sz="half" idx="4294967295"/>
          </p:nvPr>
        </p:nvSpPr>
        <p:spPr>
          <a:xfrm>
            <a:off x="1042988" y="1268413"/>
            <a:ext cx="6121400" cy="431800"/>
          </a:xfrm>
        </p:spPr>
        <p:txBody>
          <a:bodyPr/>
          <a:lstStyle/>
          <a:p>
            <a:r>
              <a:rPr lang="cs-CZ" altLang="cs-CZ" sz="2000" smtClean="0">
                <a:latin typeface="Arial" charset="0"/>
              </a:rPr>
              <a:t>Postup žadatele o ekoznačku</a:t>
            </a:r>
          </a:p>
        </p:txBody>
      </p:sp>
      <p:pic>
        <p:nvPicPr>
          <p:cNvPr id="4710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4" t="73770" r="19511" b="13077"/>
          <a:stretch>
            <a:fillRect/>
          </a:stretch>
        </p:blipFill>
        <p:spPr bwMode="auto">
          <a:xfrm>
            <a:off x="1258888" y="4005263"/>
            <a:ext cx="633730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8"/>
          <p:cNvSpPr>
            <a:spLocks/>
          </p:cNvSpPr>
          <p:nvPr/>
        </p:nvSpPr>
        <p:spPr bwMode="auto">
          <a:xfrm>
            <a:off x="1042988" y="3573463"/>
            <a:ext cx="6121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cs-CZ" altLang="cs-CZ" sz="2000">
                <a:latin typeface="Arial" charset="0"/>
              </a:rPr>
              <a:t>Postup při rozhodování o udělení licence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Environmentální značení EU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000" smtClean="0">
                <a:latin typeface="Arial" charset="0"/>
              </a:rPr>
              <a:t>Program ekoznačení EU</a:t>
            </a:r>
          </a:p>
          <a:p>
            <a:pPr lvl="1"/>
            <a:r>
              <a:rPr lang="cs-CZ" altLang="cs-CZ" sz="2000" smtClean="0">
                <a:latin typeface="Arial" charset="0"/>
              </a:rPr>
              <a:t>The Flower</a:t>
            </a:r>
          </a:p>
          <a:p>
            <a:pPr lvl="1"/>
            <a:r>
              <a:rPr lang="cs-CZ" altLang="cs-CZ" sz="2000" smtClean="0">
                <a:latin typeface="Arial" charset="0"/>
              </a:rPr>
              <a:t>Platnost EU, Norsko, Lichtenštejnsko, Island</a:t>
            </a:r>
          </a:p>
          <a:p>
            <a:r>
              <a:rPr lang="cs-CZ" altLang="cs-CZ" sz="2000" smtClean="0">
                <a:latin typeface="Arial" charset="0"/>
              </a:rPr>
              <a:t>Nařízení Rady č.   880/1992</a:t>
            </a:r>
          </a:p>
          <a:p>
            <a:r>
              <a:rPr lang="cs-CZ" altLang="cs-CZ" sz="2000" smtClean="0">
                <a:latin typeface="Arial" charset="0"/>
              </a:rPr>
              <a:t>Nařízení Rady č. 1980/2000</a:t>
            </a:r>
          </a:p>
          <a:p>
            <a:r>
              <a:rPr lang="cs-CZ" altLang="cs-CZ" sz="2000" smtClean="0">
                <a:latin typeface="Arial" charset="0"/>
              </a:rPr>
              <a:t>Organizace</a:t>
            </a:r>
          </a:p>
          <a:p>
            <a:pPr lvl="1"/>
            <a:r>
              <a:rPr lang="cs-CZ" altLang="cs-CZ" sz="2000" smtClean="0">
                <a:latin typeface="Arial" charset="0"/>
              </a:rPr>
              <a:t>Evropská komise</a:t>
            </a:r>
          </a:p>
          <a:p>
            <a:pPr lvl="1"/>
            <a:r>
              <a:rPr lang="cs-CZ" altLang="cs-CZ" sz="2000" smtClean="0">
                <a:latin typeface="Arial" charset="0"/>
              </a:rPr>
              <a:t>Konzultační výbor</a:t>
            </a:r>
          </a:p>
          <a:p>
            <a:pPr lvl="1"/>
            <a:r>
              <a:rPr lang="cs-CZ" altLang="cs-CZ" sz="2000" smtClean="0">
                <a:latin typeface="Arial" charset="0"/>
              </a:rPr>
              <a:t>Výbor EU pro ekoznačku (EU Ecolabelling Board)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2" t="45131" r="49205" b="41969"/>
          <a:stretch>
            <a:fillRect/>
          </a:stretch>
        </p:blipFill>
        <p:spPr bwMode="auto">
          <a:xfrm>
            <a:off x="7380288" y="2205038"/>
            <a:ext cx="9366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9" t="43463" r="61563" b="42883"/>
          <a:stretch>
            <a:fillRect/>
          </a:stretch>
        </p:blipFill>
        <p:spPr bwMode="auto">
          <a:xfrm>
            <a:off x="7197725" y="3789363"/>
            <a:ext cx="1301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Poplatky za certifikaci</a:t>
            </a:r>
          </a:p>
        </p:txBody>
      </p:sp>
      <p:sp>
        <p:nvSpPr>
          <p:cNvPr id="49155" name="Rectangle 4"/>
          <p:cNvSpPr>
            <a:spLocks noGrp="1"/>
          </p:cNvSpPr>
          <p:nvPr>
            <p:ph sz="half" idx="4294967295"/>
          </p:nvPr>
        </p:nvSpPr>
        <p:spPr>
          <a:xfrm>
            <a:off x="1042988" y="2324100"/>
            <a:ext cx="3311525" cy="3768725"/>
          </a:xfrm>
        </p:spPr>
        <p:txBody>
          <a:bodyPr/>
          <a:lstStyle/>
          <a:p>
            <a:r>
              <a:rPr lang="cs-CZ" altLang="cs-CZ" sz="2000" smtClean="0">
                <a:latin typeface="Arial" charset="0"/>
              </a:rPr>
              <a:t>Služby</a:t>
            </a:r>
          </a:p>
          <a:p>
            <a:pPr lvl="1"/>
            <a:r>
              <a:rPr lang="cs-CZ" altLang="cs-CZ" sz="2000" smtClean="0">
                <a:latin typeface="Arial" charset="0"/>
              </a:rPr>
              <a:t>Přihlašovací poplatek</a:t>
            </a:r>
          </a:p>
          <a:p>
            <a:pPr lvl="2"/>
            <a:r>
              <a:rPr lang="cs-CZ" altLang="cs-CZ" sz="1800" smtClean="0">
                <a:latin typeface="Arial" charset="0"/>
              </a:rPr>
              <a:t>ČR</a:t>
            </a:r>
          </a:p>
          <a:p>
            <a:pPr lvl="3"/>
            <a:r>
              <a:rPr lang="cs-CZ" altLang="cs-CZ" sz="1600" smtClean="0">
                <a:latin typeface="Arial" charset="0"/>
              </a:rPr>
              <a:t>10 000 Kč</a:t>
            </a:r>
          </a:p>
          <a:p>
            <a:pPr lvl="2"/>
            <a:r>
              <a:rPr lang="cs-CZ" altLang="cs-CZ" sz="1800" smtClean="0">
                <a:latin typeface="Arial" charset="0"/>
              </a:rPr>
              <a:t>EU</a:t>
            </a:r>
          </a:p>
          <a:p>
            <a:pPr lvl="3"/>
            <a:r>
              <a:rPr lang="cs-CZ" altLang="cs-CZ" sz="1600" smtClean="0">
                <a:latin typeface="Arial" charset="0"/>
              </a:rPr>
              <a:t>9 000 Kč</a:t>
            </a:r>
          </a:p>
          <a:p>
            <a:pPr lvl="1"/>
            <a:r>
              <a:rPr lang="cs-CZ" altLang="cs-CZ" sz="2000" smtClean="0">
                <a:latin typeface="Arial" charset="0"/>
              </a:rPr>
              <a:t>Roční poplatek</a:t>
            </a:r>
          </a:p>
          <a:p>
            <a:pPr lvl="2"/>
            <a:r>
              <a:rPr lang="cs-CZ" altLang="cs-CZ" sz="1800" smtClean="0">
                <a:latin typeface="Arial" charset="0"/>
              </a:rPr>
              <a:t>ČR</a:t>
            </a:r>
          </a:p>
          <a:p>
            <a:pPr lvl="3"/>
            <a:r>
              <a:rPr lang="cs-CZ" altLang="cs-CZ" sz="1600" smtClean="0">
                <a:latin typeface="Arial" charset="0"/>
              </a:rPr>
              <a:t>5 000 Kč</a:t>
            </a:r>
          </a:p>
          <a:p>
            <a:pPr lvl="2"/>
            <a:r>
              <a:rPr lang="cs-CZ" altLang="cs-CZ" sz="1800" smtClean="0">
                <a:latin typeface="Arial" charset="0"/>
              </a:rPr>
              <a:t>EU</a:t>
            </a:r>
          </a:p>
          <a:p>
            <a:pPr lvl="3"/>
            <a:r>
              <a:rPr lang="cs-CZ" altLang="cs-CZ" sz="1600" smtClean="0">
                <a:latin typeface="Arial" charset="0"/>
              </a:rPr>
              <a:t>15 % obratu služby</a:t>
            </a:r>
          </a:p>
        </p:txBody>
      </p:sp>
      <p:sp>
        <p:nvSpPr>
          <p:cNvPr id="49156" name="Rectangle 5"/>
          <p:cNvSpPr>
            <a:spLocks noGrp="1"/>
          </p:cNvSpPr>
          <p:nvPr>
            <p:ph sz="half" idx="4294967295"/>
          </p:nvPr>
        </p:nvSpPr>
        <p:spPr>
          <a:xfrm>
            <a:off x="4506913" y="2324100"/>
            <a:ext cx="3313112" cy="3913188"/>
          </a:xfrm>
        </p:spPr>
        <p:txBody>
          <a:bodyPr/>
          <a:lstStyle/>
          <a:p>
            <a:r>
              <a:rPr lang="cs-CZ" altLang="cs-CZ" sz="2000" smtClean="0">
                <a:latin typeface="Arial" charset="0"/>
              </a:rPr>
              <a:t>Výrobky</a:t>
            </a:r>
          </a:p>
          <a:p>
            <a:pPr lvl="1"/>
            <a:r>
              <a:rPr lang="cs-CZ" altLang="cs-CZ" sz="2000" smtClean="0">
                <a:latin typeface="Arial" charset="0"/>
              </a:rPr>
              <a:t>Přihlašovací poplatek</a:t>
            </a:r>
          </a:p>
          <a:p>
            <a:pPr lvl="2"/>
            <a:r>
              <a:rPr lang="cs-CZ" altLang="cs-CZ" sz="1800" smtClean="0">
                <a:latin typeface="Arial" charset="0"/>
              </a:rPr>
              <a:t>ČR</a:t>
            </a:r>
          </a:p>
          <a:p>
            <a:pPr lvl="3"/>
            <a:r>
              <a:rPr lang="cs-CZ" altLang="cs-CZ" sz="1600" smtClean="0">
                <a:latin typeface="Arial" charset="0"/>
              </a:rPr>
              <a:t>20 000 Kč</a:t>
            </a:r>
          </a:p>
          <a:p>
            <a:pPr lvl="2"/>
            <a:r>
              <a:rPr lang="cs-CZ" altLang="cs-CZ" sz="1800" smtClean="0">
                <a:latin typeface="Arial" charset="0"/>
              </a:rPr>
              <a:t>EU</a:t>
            </a:r>
          </a:p>
          <a:p>
            <a:pPr lvl="3"/>
            <a:r>
              <a:rPr lang="cs-CZ" altLang="cs-CZ" sz="1600" smtClean="0">
                <a:latin typeface="Arial" charset="0"/>
              </a:rPr>
              <a:t>9 000 Kč</a:t>
            </a:r>
          </a:p>
          <a:p>
            <a:pPr lvl="1"/>
            <a:r>
              <a:rPr lang="cs-CZ" altLang="cs-CZ" sz="2000" smtClean="0">
                <a:latin typeface="Arial" charset="0"/>
              </a:rPr>
              <a:t>Roční poplatek</a:t>
            </a:r>
          </a:p>
          <a:p>
            <a:pPr lvl="2"/>
            <a:r>
              <a:rPr lang="cs-CZ" altLang="cs-CZ" sz="1800" smtClean="0">
                <a:latin typeface="Arial" charset="0"/>
              </a:rPr>
              <a:t>ČR</a:t>
            </a:r>
          </a:p>
          <a:p>
            <a:pPr lvl="3"/>
            <a:r>
              <a:rPr lang="cs-CZ" altLang="cs-CZ" sz="1600" smtClean="0">
                <a:latin typeface="Arial" charset="0"/>
              </a:rPr>
              <a:t>0 Kč</a:t>
            </a:r>
          </a:p>
          <a:p>
            <a:pPr lvl="2"/>
            <a:r>
              <a:rPr lang="cs-CZ" altLang="cs-CZ" sz="1800" smtClean="0">
                <a:latin typeface="Arial" charset="0"/>
              </a:rPr>
              <a:t>EU</a:t>
            </a:r>
          </a:p>
          <a:p>
            <a:pPr lvl="3"/>
            <a:r>
              <a:rPr lang="cs-CZ" altLang="cs-CZ" sz="1600" smtClean="0">
                <a:latin typeface="Arial" charset="0"/>
              </a:rPr>
              <a:t>15 % obratu výrobku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Seznam produktových skupin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hlinkClick r:id="rId2"/>
              </a:rPr>
              <a:t>http://www1.cenia.cz/www/sites/default/files/prod-skupiny-Ekoznacka-EU.pdf</a:t>
            </a:r>
            <a:endParaRPr lang="cs-CZ" altLang="cs-CZ" dirty="0" smtClean="0"/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1817224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>
                <a:latin typeface="Arial" charset="0"/>
              </a:rPr>
              <a:t>Institucionální zabezpečení EPD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smtClean="0">
                <a:latin typeface="Arial" charset="0"/>
              </a:rPr>
              <a:t>Pravidla produktových kategorií</a:t>
            </a:r>
          </a:p>
          <a:p>
            <a:pPr lvl="1">
              <a:lnSpc>
                <a:spcPct val="80000"/>
              </a:lnSpc>
            </a:pPr>
            <a:r>
              <a:rPr lang="cs-CZ" altLang="cs-CZ" sz="2000" smtClean="0">
                <a:latin typeface="Arial" charset="0"/>
              </a:rPr>
              <a:t>Product Category Rules (PCR)</a:t>
            </a:r>
          </a:p>
          <a:p>
            <a:pPr>
              <a:lnSpc>
                <a:spcPct val="80000"/>
              </a:lnSpc>
            </a:pPr>
            <a:r>
              <a:rPr lang="cs-CZ" altLang="cs-CZ" sz="2000" smtClean="0">
                <a:latin typeface="Arial" charset="0"/>
              </a:rPr>
              <a:t>Mezinárodní systém EPD</a:t>
            </a:r>
          </a:p>
          <a:p>
            <a:pPr lvl="1">
              <a:lnSpc>
                <a:spcPct val="80000"/>
              </a:lnSpc>
            </a:pPr>
            <a:r>
              <a:rPr lang="cs-CZ" altLang="cs-CZ" sz="2000" smtClean="0">
                <a:latin typeface="Arial" charset="0"/>
              </a:rPr>
              <a:t>Nadnárodní úroveň (tvorba PCR)</a:t>
            </a:r>
          </a:p>
          <a:p>
            <a:pPr lvl="2">
              <a:lnSpc>
                <a:spcPct val="80000"/>
              </a:lnSpc>
            </a:pPr>
            <a:r>
              <a:rPr lang="cs-CZ" altLang="cs-CZ" sz="1800" smtClean="0">
                <a:latin typeface="Arial" charset="0"/>
              </a:rPr>
              <a:t>International Competent Body (ICB)</a:t>
            </a:r>
          </a:p>
          <a:p>
            <a:pPr lvl="2">
              <a:lnSpc>
                <a:spcPct val="80000"/>
              </a:lnSpc>
            </a:pPr>
            <a:r>
              <a:rPr lang="cs-CZ" altLang="cs-CZ" sz="1800" smtClean="0">
                <a:latin typeface="Arial" charset="0"/>
              </a:rPr>
              <a:t>Technical Corporation Body (TCB)</a:t>
            </a:r>
          </a:p>
          <a:p>
            <a:pPr lvl="2">
              <a:lnSpc>
                <a:spcPct val="80000"/>
              </a:lnSpc>
            </a:pPr>
            <a:r>
              <a:rPr lang="cs-CZ" altLang="cs-CZ" sz="1800" smtClean="0">
                <a:latin typeface="Arial" charset="0"/>
              </a:rPr>
              <a:t>Zainteresované strany – svazy, asociace apod.</a:t>
            </a:r>
          </a:p>
          <a:p>
            <a:pPr lvl="1">
              <a:lnSpc>
                <a:spcPct val="80000"/>
              </a:lnSpc>
            </a:pPr>
            <a:r>
              <a:rPr lang="cs-CZ" altLang="cs-CZ" sz="2000" smtClean="0">
                <a:latin typeface="Arial" charset="0"/>
              </a:rPr>
              <a:t>Národní úroveň</a:t>
            </a:r>
          </a:p>
          <a:p>
            <a:pPr lvl="2">
              <a:lnSpc>
                <a:spcPct val="80000"/>
              </a:lnSpc>
            </a:pPr>
            <a:r>
              <a:rPr lang="cs-CZ" altLang="cs-CZ" sz="1800" smtClean="0">
                <a:latin typeface="Arial" charset="0"/>
              </a:rPr>
              <a:t>Národní kompetentní orgány – Agentura Realizace systému EPD v ČR</a:t>
            </a:r>
          </a:p>
          <a:p>
            <a:pPr lvl="2">
              <a:lnSpc>
                <a:spcPct val="80000"/>
              </a:lnSpc>
            </a:pPr>
            <a:r>
              <a:rPr lang="cs-CZ" altLang="cs-CZ" sz="1800" smtClean="0">
                <a:latin typeface="Arial" charset="0"/>
              </a:rPr>
              <a:t>Akreditační autority</a:t>
            </a:r>
          </a:p>
          <a:p>
            <a:pPr lvl="2">
              <a:lnSpc>
                <a:spcPct val="80000"/>
              </a:lnSpc>
            </a:pPr>
            <a:r>
              <a:rPr lang="cs-CZ" altLang="cs-CZ" sz="1800" smtClean="0">
                <a:latin typeface="Arial" charset="0"/>
              </a:rPr>
              <a:t>Nezávislí ověřovatelé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Podmínky EPD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Platnost</a:t>
            </a:r>
          </a:p>
          <a:p>
            <a:pPr lvl="1"/>
            <a:r>
              <a:rPr lang="cs-CZ" altLang="cs-CZ" smtClean="0">
                <a:latin typeface="Arial" charset="0"/>
              </a:rPr>
              <a:t>3 roky</a:t>
            </a:r>
          </a:p>
          <a:p>
            <a:r>
              <a:rPr lang="cs-CZ" altLang="cs-CZ" smtClean="0">
                <a:latin typeface="Arial" charset="0"/>
              </a:rPr>
              <a:t>Registrační poplatek</a:t>
            </a:r>
          </a:p>
          <a:p>
            <a:pPr lvl="1"/>
            <a:r>
              <a:rPr lang="cs-CZ" altLang="cs-CZ" smtClean="0">
                <a:latin typeface="Arial" charset="0"/>
              </a:rPr>
              <a:t>1 000 Euro</a:t>
            </a:r>
          </a:p>
          <a:p>
            <a:r>
              <a:rPr lang="cs-CZ" altLang="cs-CZ" smtClean="0">
                <a:latin typeface="Arial" charset="0"/>
              </a:rPr>
              <a:t>Roční poplatek</a:t>
            </a:r>
          </a:p>
          <a:p>
            <a:pPr lvl="1"/>
            <a:r>
              <a:rPr lang="cs-CZ" altLang="cs-CZ" smtClean="0">
                <a:latin typeface="Arial" charset="0"/>
              </a:rPr>
              <a:t>1 000 Euro MSP (SME)</a:t>
            </a:r>
          </a:p>
          <a:p>
            <a:pPr lvl="1"/>
            <a:r>
              <a:rPr lang="cs-CZ" altLang="cs-CZ" smtClean="0">
                <a:latin typeface="Arial" charset="0"/>
              </a:rPr>
              <a:t>2 500 Euro ostatní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Trh ekoznačky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042988" y="2324100"/>
            <a:ext cx="3311525" cy="3508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 smtClean="0">
                <a:latin typeface="Arial" charset="0"/>
              </a:rPr>
              <a:t>ČR</a:t>
            </a:r>
          </a:p>
          <a:p>
            <a:pPr lvl="1">
              <a:lnSpc>
                <a:spcPct val="90000"/>
              </a:lnSpc>
            </a:pPr>
            <a:r>
              <a:rPr lang="cs-CZ" altLang="cs-CZ" sz="2000" smtClean="0">
                <a:latin typeface="Arial" charset="0"/>
              </a:rPr>
              <a:t>Ekologicky šetrný výrobek</a:t>
            </a:r>
          </a:p>
          <a:p>
            <a:pPr lvl="2">
              <a:lnSpc>
                <a:spcPct val="90000"/>
              </a:lnSpc>
            </a:pPr>
            <a:r>
              <a:rPr lang="cs-CZ" altLang="cs-CZ" sz="1800" smtClean="0">
                <a:latin typeface="Arial" charset="0"/>
              </a:rPr>
              <a:t>113 produktů</a:t>
            </a:r>
          </a:p>
          <a:p>
            <a:pPr lvl="2">
              <a:lnSpc>
                <a:spcPct val="90000"/>
              </a:lnSpc>
            </a:pPr>
            <a:r>
              <a:rPr lang="cs-CZ" altLang="cs-CZ" sz="1800" smtClean="0">
                <a:latin typeface="Arial" charset="0"/>
              </a:rPr>
              <a:t>20 kategorií</a:t>
            </a:r>
          </a:p>
          <a:p>
            <a:pPr lvl="2">
              <a:lnSpc>
                <a:spcPct val="90000"/>
              </a:lnSpc>
            </a:pPr>
            <a:r>
              <a:rPr lang="cs-CZ" altLang="cs-CZ" sz="1800" smtClean="0">
                <a:latin typeface="Arial" charset="0"/>
              </a:rPr>
              <a:t>98 firem</a:t>
            </a:r>
          </a:p>
          <a:p>
            <a:pPr lvl="1">
              <a:lnSpc>
                <a:spcPct val="90000"/>
              </a:lnSpc>
            </a:pPr>
            <a:r>
              <a:rPr lang="cs-CZ" altLang="cs-CZ" sz="2000" smtClean="0">
                <a:latin typeface="Arial" charset="0"/>
              </a:rPr>
              <a:t>Ekologicky šetrná služba</a:t>
            </a:r>
          </a:p>
          <a:p>
            <a:pPr lvl="2">
              <a:lnSpc>
                <a:spcPct val="90000"/>
              </a:lnSpc>
            </a:pPr>
            <a:r>
              <a:rPr lang="cs-CZ" altLang="cs-CZ" sz="1800" smtClean="0">
                <a:latin typeface="Arial" charset="0"/>
              </a:rPr>
              <a:t>2 produkty (turismus, administrativa)</a:t>
            </a:r>
          </a:p>
          <a:p>
            <a:pPr lvl="2">
              <a:lnSpc>
                <a:spcPct val="90000"/>
              </a:lnSpc>
            </a:pPr>
            <a:r>
              <a:rPr lang="cs-CZ" altLang="cs-CZ" sz="1800" smtClean="0">
                <a:latin typeface="Arial" charset="0"/>
              </a:rPr>
              <a:t>10 firem</a:t>
            </a:r>
          </a:p>
        </p:txBody>
      </p:sp>
      <p:sp>
        <p:nvSpPr>
          <p:cNvPr id="5325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06913" y="2324100"/>
            <a:ext cx="3313112" cy="3508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 smtClean="0">
                <a:latin typeface="Arial" charset="0"/>
              </a:rPr>
              <a:t>EU</a:t>
            </a:r>
          </a:p>
          <a:p>
            <a:pPr lvl="1">
              <a:lnSpc>
                <a:spcPct val="90000"/>
              </a:lnSpc>
            </a:pPr>
            <a:r>
              <a:rPr lang="cs-CZ" altLang="cs-CZ" sz="2000" smtClean="0">
                <a:latin typeface="Arial" charset="0"/>
              </a:rPr>
              <a:t>Výrobek</a:t>
            </a:r>
          </a:p>
          <a:p>
            <a:pPr lvl="2">
              <a:lnSpc>
                <a:spcPct val="90000"/>
              </a:lnSpc>
            </a:pPr>
            <a:r>
              <a:rPr lang="cs-CZ" altLang="cs-CZ" sz="1800" smtClean="0">
                <a:latin typeface="Arial" charset="0"/>
              </a:rPr>
              <a:t>6287 produktů</a:t>
            </a:r>
          </a:p>
          <a:p>
            <a:pPr lvl="2">
              <a:lnSpc>
                <a:spcPct val="90000"/>
              </a:lnSpc>
            </a:pPr>
            <a:r>
              <a:rPr lang="cs-CZ" altLang="cs-CZ" sz="1800" smtClean="0">
                <a:latin typeface="Arial" charset="0"/>
              </a:rPr>
              <a:t>21/26 kategorií výrobků</a:t>
            </a:r>
          </a:p>
          <a:p>
            <a:pPr lvl="2">
              <a:lnSpc>
                <a:spcPct val="90000"/>
              </a:lnSpc>
            </a:pPr>
            <a:r>
              <a:rPr lang="cs-CZ" altLang="cs-CZ" sz="1800" smtClean="0">
                <a:latin typeface="Arial" charset="0"/>
              </a:rPr>
              <a:t>606 firem</a:t>
            </a:r>
          </a:p>
          <a:p>
            <a:pPr lvl="1">
              <a:lnSpc>
                <a:spcPct val="90000"/>
              </a:lnSpc>
            </a:pPr>
            <a:r>
              <a:rPr lang="cs-CZ" altLang="cs-CZ" sz="2000" smtClean="0">
                <a:latin typeface="Arial" charset="0"/>
              </a:rPr>
              <a:t>Služba</a:t>
            </a:r>
          </a:p>
          <a:p>
            <a:pPr lvl="2">
              <a:lnSpc>
                <a:spcPct val="90000"/>
              </a:lnSpc>
            </a:pPr>
            <a:r>
              <a:rPr lang="cs-CZ" altLang="cs-CZ" sz="1800" smtClean="0">
                <a:latin typeface="Arial" charset="0"/>
              </a:rPr>
              <a:t>481 produktů</a:t>
            </a:r>
          </a:p>
          <a:p>
            <a:pPr lvl="2">
              <a:lnSpc>
                <a:spcPct val="90000"/>
              </a:lnSpc>
            </a:pPr>
            <a:r>
              <a:rPr lang="cs-CZ" altLang="cs-CZ" sz="1800" smtClean="0">
                <a:latin typeface="Arial" charset="0"/>
              </a:rPr>
              <a:t>2 kategorie (turismus)</a:t>
            </a:r>
          </a:p>
          <a:p>
            <a:pPr lvl="2">
              <a:lnSpc>
                <a:spcPct val="90000"/>
              </a:lnSpc>
            </a:pPr>
            <a:r>
              <a:rPr lang="cs-CZ" altLang="cs-CZ" sz="1800" smtClean="0">
                <a:latin typeface="Arial" charset="0"/>
              </a:rPr>
              <a:t>456 firem</a:t>
            </a:r>
          </a:p>
          <a:p>
            <a:pPr lvl="2">
              <a:lnSpc>
                <a:spcPct val="90000"/>
              </a:lnSpc>
            </a:pPr>
            <a:endParaRPr lang="cs-CZ" altLang="cs-CZ" sz="18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>
                <a:latin typeface="Arial" charset="0"/>
              </a:rPr>
              <a:t>Rozmístění ekologicky šetrných služeb v ČR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t="43800" r="29866" b="15158"/>
          <a:stretch>
            <a:fillRect/>
          </a:stretch>
        </p:blipFill>
        <p:spPr>
          <a:xfrm>
            <a:off x="971550" y="2205038"/>
            <a:ext cx="7272338" cy="41576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Základní dokument EIA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cs-CZ" smtClean="0"/>
              <a:t>pravděpodobné vlivy zamýšlené akce na životní prostředí</a:t>
            </a:r>
          </a:p>
          <a:p>
            <a:pPr algn="just" eaLnBrk="1" hangingPunct="1"/>
            <a:r>
              <a:rPr lang="cs-CZ" altLang="cs-CZ" smtClean="0"/>
              <a:t>nevyhnutelné negativní dopady akce</a:t>
            </a:r>
          </a:p>
          <a:p>
            <a:pPr algn="just" eaLnBrk="1" hangingPunct="1"/>
            <a:r>
              <a:rPr lang="cs-CZ" altLang="cs-CZ" smtClean="0"/>
              <a:t>možné náhradní varianty akce</a:t>
            </a:r>
          </a:p>
          <a:p>
            <a:pPr algn="just" eaLnBrk="1" hangingPunct="1"/>
            <a:r>
              <a:rPr lang="pl-PL" altLang="cs-CZ" smtClean="0"/>
              <a:t>vztah mezi kratkodobými a dlouhodobými vlivy akce</a:t>
            </a:r>
          </a:p>
          <a:p>
            <a:pPr algn="just" eaLnBrk="1" hangingPunct="1"/>
            <a:r>
              <a:rPr lang="pl-PL" altLang="cs-CZ" smtClean="0"/>
              <a:t>nároky akce na nenahraditelné zdroje</a:t>
            </a:r>
            <a:endParaRPr lang="cs-CZ" altLang="cs-CZ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530225"/>
          </a:xfrm>
        </p:spPr>
        <p:txBody>
          <a:bodyPr/>
          <a:lstStyle/>
          <a:p>
            <a:r>
              <a:rPr lang="cs-CZ" altLang="cs-CZ" sz="3600" smtClean="0">
                <a:latin typeface="Arial" charset="0"/>
              </a:rPr>
              <a:t>Problémy ecolabellingu</a:t>
            </a:r>
          </a:p>
        </p:txBody>
      </p:sp>
      <p:sp>
        <p:nvSpPr>
          <p:cNvPr id="55299" name="Rectangle 5"/>
          <p:cNvSpPr>
            <a:spLocks noGrp="1"/>
          </p:cNvSpPr>
          <p:nvPr>
            <p:ph idx="1"/>
          </p:nvPr>
        </p:nvSpPr>
        <p:spPr>
          <a:xfrm>
            <a:off x="539750" y="3789363"/>
            <a:ext cx="7993063" cy="2592387"/>
          </a:xfrm>
        </p:spPr>
        <p:txBody>
          <a:bodyPr/>
          <a:lstStyle/>
          <a:p>
            <a:r>
              <a:rPr lang="cs-CZ" altLang="cs-CZ" smtClean="0">
                <a:latin typeface="Arial" charset="0"/>
              </a:rPr>
              <a:t>Greenwashing</a:t>
            </a:r>
          </a:p>
          <a:p>
            <a:pPr lvl="1"/>
            <a:r>
              <a:rPr lang="cs-CZ" altLang="cs-CZ" smtClean="0">
                <a:latin typeface="Arial" charset="0"/>
              </a:rPr>
              <a:t>Jednání matoucí spotřebitele, týkající se environmentálních vlastností produktu</a:t>
            </a:r>
          </a:p>
          <a:p>
            <a:pPr lvl="2" algn="just"/>
            <a:r>
              <a:rPr lang="cs-CZ" altLang="cs-CZ" smtClean="0">
                <a:latin typeface="Arial" charset="0"/>
              </a:rPr>
              <a:t>zatajený háček, tvrzení bez důkazu, vágní tvrzení, falešné značky – neexistující třetí strana, irelevantní tvrzení, menší zlo, nepravdivé informace 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2" t="27206" r="22630" b="52597"/>
          <a:stretch>
            <a:fillRect/>
          </a:stretch>
        </p:blipFill>
        <p:spPr bwMode="auto">
          <a:xfrm>
            <a:off x="611188" y="1341438"/>
            <a:ext cx="7775575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792162"/>
          </a:xfrm>
        </p:spPr>
        <p:txBody>
          <a:bodyPr/>
          <a:lstStyle/>
          <a:p>
            <a:r>
              <a:rPr lang="cs-CZ" altLang="cs-CZ" smtClean="0">
                <a:latin typeface="Arial" charset="0"/>
              </a:rPr>
              <a:t>Problémy ecolabellingu</a:t>
            </a:r>
            <a:endParaRPr lang="cs-CZ" alt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844675"/>
            <a:ext cx="6777037" cy="4608513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„</a:t>
            </a:r>
            <a:r>
              <a:rPr lang="cs-CZ" dirty="0" err="1" smtClean="0"/>
              <a:t>Rebound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“</a:t>
            </a:r>
          </a:p>
          <a:p>
            <a:pPr lvl="1">
              <a:defRPr/>
            </a:pPr>
            <a:r>
              <a:rPr lang="cs-CZ" dirty="0" smtClean="0"/>
              <a:t>„Efekt zpětného nárazu“</a:t>
            </a:r>
          </a:p>
          <a:p>
            <a:pPr lvl="1">
              <a:defRPr/>
            </a:pPr>
            <a:endParaRPr lang="cs-CZ" dirty="0" smtClean="0"/>
          </a:p>
          <a:p>
            <a:pPr lvl="1">
              <a:defRPr/>
            </a:pPr>
            <a:r>
              <a:rPr lang="cs-CZ" dirty="0" smtClean="0"/>
              <a:t>Zlepšení environmentálních vlastností </a:t>
            </a:r>
          </a:p>
          <a:p>
            <a:pPr marL="366713" lvl="1" indent="0">
              <a:buFont typeface="Wingdings 2" pitchFamily="18" charset="2"/>
              <a:buNone/>
              <a:defRPr/>
            </a:pPr>
            <a:r>
              <a:rPr lang="cs-CZ" dirty="0" smtClean="0"/>
              <a:t>→ získání ekoznačky</a:t>
            </a:r>
          </a:p>
          <a:p>
            <a:pPr marL="366713" lvl="1" indent="0">
              <a:buFont typeface="Wingdings 2" pitchFamily="18" charset="2"/>
              <a:buNone/>
              <a:defRPr/>
            </a:pPr>
            <a:r>
              <a:rPr lang="cs-CZ" dirty="0" smtClean="0"/>
              <a:t>→ zvýšení marketingového úsilí</a:t>
            </a:r>
          </a:p>
          <a:p>
            <a:pPr marL="366713" lvl="1" indent="0">
              <a:buFont typeface="Wingdings 2" pitchFamily="18" charset="2"/>
              <a:buNone/>
              <a:defRPr/>
            </a:pPr>
            <a:r>
              <a:rPr lang="cs-CZ" dirty="0" smtClean="0"/>
              <a:t>→ zvýšení prodejů zlepšeného produktu</a:t>
            </a:r>
          </a:p>
          <a:p>
            <a:pPr marL="366713" lvl="1" indent="0">
              <a:buFont typeface="Wingdings 2" pitchFamily="18" charset="2"/>
              <a:buNone/>
              <a:defRPr/>
            </a:pPr>
            <a:endParaRPr lang="cs-CZ" dirty="0" smtClean="0"/>
          </a:p>
          <a:p>
            <a:pPr marL="366713" lvl="1" indent="0">
              <a:buFont typeface="Wingdings 2" pitchFamily="18" charset="2"/>
              <a:buNone/>
              <a:defRPr/>
            </a:pPr>
            <a:r>
              <a:rPr lang="cs-CZ" dirty="0" smtClean="0"/>
              <a:t>= celkový poměr environmentálního zlepšení produktu vs. zvýšení jeho prodeje</a:t>
            </a:r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Environmentální audit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Původně charakter kontrolního kroku vůči EIA</a:t>
            </a:r>
          </a:p>
          <a:p>
            <a:r>
              <a:rPr lang="cs-CZ" altLang="cs-CZ" smtClean="0"/>
              <a:t>Cíle</a:t>
            </a:r>
          </a:p>
          <a:p>
            <a:pPr lvl="1" algn="just"/>
            <a:r>
              <a:rPr lang="cs-CZ" altLang="cs-CZ" smtClean="0"/>
              <a:t>soulad mezi prakticky používanými postupy legislativními požadavky v oblasti ŽP</a:t>
            </a:r>
          </a:p>
          <a:p>
            <a:pPr lvl="1" algn="just"/>
            <a:r>
              <a:rPr lang="cs-CZ" altLang="cs-CZ" smtClean="0"/>
              <a:t>funkční optimalizace podnikové kontroly odpovídajícího úseku řízeni,</a:t>
            </a:r>
          </a:p>
          <a:p>
            <a:pPr lvl="1" algn="just"/>
            <a:r>
              <a:rPr lang="cs-CZ" altLang="cs-CZ" smtClean="0"/>
              <a:t>nalezení nových možností zlepšování péče o ŽP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Typy auditu</a:t>
            </a: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Vnitřní</a:t>
            </a:r>
          </a:p>
          <a:p>
            <a:pPr lvl="1"/>
            <a:r>
              <a:rPr lang="cs-CZ" altLang="cs-CZ" smtClean="0"/>
              <a:t>Vlastník podniku</a:t>
            </a:r>
          </a:p>
          <a:p>
            <a:r>
              <a:rPr lang="cs-CZ" altLang="cs-CZ" smtClean="0"/>
              <a:t>Vnější</a:t>
            </a:r>
          </a:p>
          <a:p>
            <a:pPr lvl="1"/>
            <a:r>
              <a:rPr lang="cs-CZ" altLang="cs-CZ" smtClean="0"/>
              <a:t>Veřejná kontrola</a:t>
            </a:r>
          </a:p>
          <a:p>
            <a:pPr lvl="1"/>
            <a:endParaRPr lang="cs-CZ" altLang="cs-CZ" smtClean="0"/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Provádění auditu</a:t>
            </a:r>
          </a:p>
        </p:txBody>
      </p:sp>
      <p:sp>
        <p:nvSpPr>
          <p:cNvPr id="59395" name="Zástupný symbol pro obsah 4"/>
          <p:cNvSpPr>
            <a:spLocks noGrp="1"/>
          </p:cNvSpPr>
          <p:nvPr>
            <p:ph idx="1"/>
          </p:nvPr>
        </p:nvSpPr>
        <p:spPr>
          <a:xfrm>
            <a:off x="1042988" y="2324100"/>
            <a:ext cx="6777037" cy="4057650"/>
          </a:xfrm>
        </p:spPr>
        <p:txBody>
          <a:bodyPr/>
          <a:lstStyle/>
          <a:p>
            <a:r>
              <a:rPr lang="cs-CZ" altLang="cs-CZ" smtClean="0"/>
              <a:t>Periodicita 3 až 5 let</a:t>
            </a:r>
          </a:p>
          <a:p>
            <a:r>
              <a:rPr lang="cs-CZ" altLang="cs-CZ" smtClean="0"/>
              <a:t>3 stadia</a:t>
            </a:r>
          </a:p>
          <a:p>
            <a:pPr lvl="1"/>
            <a:r>
              <a:rPr lang="cs-CZ" altLang="cs-CZ" smtClean="0"/>
              <a:t>Přípravné stadium – cíle auditu</a:t>
            </a:r>
          </a:p>
          <a:p>
            <a:pPr lvl="1"/>
            <a:r>
              <a:rPr lang="cs-CZ" altLang="cs-CZ" smtClean="0"/>
              <a:t>Vlastní audit – výkon auditu</a:t>
            </a:r>
          </a:p>
          <a:p>
            <a:pPr lvl="2"/>
            <a:r>
              <a:rPr lang="cs-CZ" altLang="cs-CZ" smtClean="0"/>
              <a:t>Revize dokumentů</a:t>
            </a:r>
          </a:p>
          <a:p>
            <a:pPr lvl="2"/>
            <a:r>
              <a:rPr lang="cs-CZ" altLang="cs-CZ" smtClean="0"/>
              <a:t>Revize na místě</a:t>
            </a:r>
          </a:p>
          <a:p>
            <a:pPr lvl="1"/>
            <a:r>
              <a:rPr lang="cs-CZ" altLang="cs-CZ" smtClean="0"/>
              <a:t>Závěrečné stadium – hodnocení a doporučení</a:t>
            </a:r>
          </a:p>
          <a:p>
            <a:pPr lvl="2"/>
            <a:r>
              <a:rPr lang="cs-CZ" altLang="cs-CZ" smtClean="0"/>
              <a:t>Report</a:t>
            </a:r>
          </a:p>
          <a:p>
            <a:pPr lvl="2"/>
            <a:r>
              <a:rPr lang="cs-CZ" altLang="cs-CZ" smtClean="0"/>
              <a:t>Zpětná vazba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Normy environmentálního auditu</a:t>
            </a:r>
          </a:p>
        </p:txBody>
      </p:sp>
      <p:sp>
        <p:nvSpPr>
          <p:cNvPr id="6041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42988" y="2312988"/>
            <a:ext cx="3419475" cy="3995737"/>
          </a:xfrm>
        </p:spPr>
        <p:txBody>
          <a:bodyPr/>
          <a:lstStyle/>
          <a:p>
            <a:r>
              <a:rPr lang="cs-CZ" altLang="cs-CZ" smtClean="0"/>
              <a:t>Původně</a:t>
            </a:r>
          </a:p>
          <a:p>
            <a:pPr lvl="1"/>
            <a:r>
              <a:rPr lang="cs-CZ" altLang="cs-CZ" smtClean="0"/>
              <a:t>ISO 14011:1996</a:t>
            </a:r>
          </a:p>
          <a:p>
            <a:pPr lvl="2"/>
            <a:r>
              <a:rPr lang="cs-CZ" altLang="cs-CZ" smtClean="0"/>
              <a:t>Postupy environmentálních auditů</a:t>
            </a:r>
          </a:p>
          <a:p>
            <a:pPr lvl="1"/>
            <a:r>
              <a:rPr lang="cs-CZ" altLang="cs-CZ" smtClean="0"/>
              <a:t>ISO 14012:1996</a:t>
            </a:r>
          </a:p>
          <a:p>
            <a:pPr lvl="2"/>
            <a:r>
              <a:rPr lang="cs-CZ" altLang="cs-CZ" smtClean="0"/>
              <a:t>Kvalifikační kritéria pro environmentální auditory</a:t>
            </a:r>
          </a:p>
          <a:p>
            <a:r>
              <a:rPr lang="cs-CZ" altLang="cs-CZ" smtClean="0"/>
              <a:t>Platnost do 2003</a:t>
            </a:r>
          </a:p>
        </p:txBody>
      </p:sp>
      <p:sp>
        <p:nvSpPr>
          <p:cNvPr id="60420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645025" y="2312988"/>
            <a:ext cx="3419475" cy="3494087"/>
          </a:xfrm>
        </p:spPr>
        <p:txBody>
          <a:bodyPr/>
          <a:lstStyle/>
          <a:p>
            <a:r>
              <a:rPr lang="cs-CZ" altLang="cs-CZ" smtClean="0"/>
              <a:t>Současnost</a:t>
            </a:r>
          </a:p>
          <a:p>
            <a:pPr lvl="1"/>
            <a:r>
              <a:rPr lang="cs-CZ" altLang="cs-CZ" smtClean="0"/>
              <a:t>ISO 19011:2002</a:t>
            </a:r>
          </a:p>
          <a:p>
            <a:pPr lvl="1"/>
            <a:r>
              <a:rPr lang="cs-CZ" altLang="cs-CZ" smtClean="0"/>
              <a:t>Společný auditing QMS a EMS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Principy auditu</a:t>
            </a:r>
          </a:p>
        </p:txBody>
      </p:sp>
      <p:sp>
        <p:nvSpPr>
          <p:cNvPr id="61443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Etické chování</a:t>
            </a:r>
          </a:p>
          <a:p>
            <a:r>
              <a:rPr lang="cs-CZ" altLang="cs-CZ" smtClean="0"/>
              <a:t>Čestné vykazování</a:t>
            </a:r>
          </a:p>
          <a:p>
            <a:r>
              <a:rPr lang="cs-CZ" altLang="cs-CZ" smtClean="0"/>
              <a:t>Profesionální přístup</a:t>
            </a:r>
          </a:p>
          <a:p>
            <a:r>
              <a:rPr lang="cs-CZ" altLang="cs-CZ" smtClean="0"/>
              <a:t>Nezávislost</a:t>
            </a:r>
          </a:p>
          <a:p>
            <a:r>
              <a:rPr lang="cs-CZ" altLang="cs-CZ" smtClean="0"/>
              <a:t>Průkaznost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Ekologická daňová reforma</a:t>
            </a:r>
          </a:p>
        </p:txBody>
      </p:sp>
      <p:sp>
        <p:nvSpPr>
          <p:cNvPr id="624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Uhlíková daň nebo uhlíkově-energetická daň</a:t>
            </a:r>
          </a:p>
          <a:p>
            <a:r>
              <a:rPr lang="cs-CZ" altLang="cs-CZ" smtClean="0"/>
              <a:t>Pigouovy daně</a:t>
            </a:r>
          </a:p>
          <a:p>
            <a:pPr lvl="1"/>
            <a:r>
              <a:rPr lang="cs-CZ" altLang="cs-CZ" smtClean="0"/>
              <a:t>Internalizace nákladů externalit</a:t>
            </a:r>
          </a:p>
          <a:p>
            <a:r>
              <a:rPr lang="cs-CZ" altLang="cs-CZ" smtClean="0"/>
              <a:t>Celková výnosová neutralita neboli rozpočtová neutralita</a:t>
            </a:r>
          </a:p>
          <a:p>
            <a:r>
              <a:rPr lang="cs-CZ" altLang="cs-CZ" smtClean="0"/>
              <a:t>Distributivní efekt změn struktury daňového systému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Námitky vůči ekologickým daním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Fiskální politika </a:t>
            </a:r>
          </a:p>
          <a:p>
            <a:pPr lvl="1"/>
            <a:r>
              <a:rPr lang="cs-CZ" altLang="cs-CZ" smtClean="0"/>
              <a:t>narušení daňového základu</a:t>
            </a:r>
          </a:p>
          <a:p>
            <a:r>
              <a:rPr lang="cs-CZ" altLang="cs-CZ" smtClean="0"/>
              <a:t>Ekonomické dopady</a:t>
            </a:r>
          </a:p>
          <a:p>
            <a:pPr lvl="1"/>
            <a:r>
              <a:rPr lang="cs-CZ" altLang="cs-CZ" smtClean="0">
                <a:cs typeface="Arial" charset="0"/>
              </a:rPr>
              <a:t>↑cen VF → ↑inflace</a:t>
            </a:r>
          </a:p>
          <a:p>
            <a:r>
              <a:rPr lang="cs-CZ" altLang="cs-CZ" smtClean="0">
                <a:cs typeface="Arial" charset="0"/>
              </a:rPr>
              <a:t>Mezinárodní koordinace</a:t>
            </a:r>
          </a:p>
          <a:p>
            <a:pPr lvl="1"/>
            <a:r>
              <a:rPr lang="cs-CZ" altLang="cs-CZ" smtClean="0">
                <a:cs typeface="Arial" charset="0"/>
              </a:rPr>
              <a:t>konkurenceschopnost</a:t>
            </a:r>
          </a:p>
          <a:p>
            <a:r>
              <a:rPr lang="cs-CZ" altLang="cs-CZ" smtClean="0">
                <a:cs typeface="Arial" charset="0"/>
              </a:rPr>
              <a:t>Omezení politického procesu</a:t>
            </a:r>
          </a:p>
          <a:p>
            <a:pPr lvl="1"/>
            <a:r>
              <a:rPr lang="cs-CZ" altLang="cs-CZ" smtClean="0">
                <a:cs typeface="Arial" charset="0"/>
              </a:rPr>
              <a:t>realizace může být riskantní politickou záležitostí</a:t>
            </a:r>
            <a:endParaRPr lang="cs-CZ" altLang="cs-CZ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817562"/>
          </a:xfrm>
        </p:spPr>
        <p:txBody>
          <a:bodyPr/>
          <a:lstStyle/>
          <a:p>
            <a:r>
              <a:rPr lang="cs-CZ" altLang="cs-CZ" smtClean="0"/>
              <a:t>Etapy EDR</a:t>
            </a:r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>
          <a:xfrm>
            <a:off x="1042988" y="1916113"/>
            <a:ext cx="6777037" cy="4321175"/>
          </a:xfrm>
        </p:spPr>
        <p:txBody>
          <a:bodyPr/>
          <a:lstStyle/>
          <a:p>
            <a:r>
              <a:rPr lang="cs-CZ" altLang="cs-CZ" smtClean="0"/>
              <a:t>Principy ekologické daňové reformy</a:t>
            </a:r>
          </a:p>
          <a:p>
            <a:pPr lvl="1"/>
            <a:r>
              <a:rPr lang="cs-CZ" altLang="cs-CZ" smtClean="0"/>
              <a:t>1. etapa</a:t>
            </a:r>
          </a:p>
          <a:p>
            <a:pPr lvl="2"/>
            <a:r>
              <a:rPr lang="cs-CZ" altLang="cs-CZ" smtClean="0"/>
              <a:t>1. 1. 2008</a:t>
            </a:r>
          </a:p>
          <a:p>
            <a:pPr lvl="2"/>
            <a:r>
              <a:rPr lang="cs-CZ" altLang="cs-CZ" smtClean="0"/>
              <a:t>Směrnice 2003/96/ES o zdanění energetických produktů a elektřiny</a:t>
            </a:r>
          </a:p>
          <a:p>
            <a:pPr lvl="1"/>
            <a:r>
              <a:rPr lang="cs-CZ" altLang="cs-CZ" smtClean="0"/>
              <a:t>2. etapa</a:t>
            </a:r>
          </a:p>
          <a:p>
            <a:pPr lvl="2"/>
            <a:r>
              <a:rPr lang="cs-CZ" altLang="cs-CZ" smtClean="0"/>
              <a:t>Do roku 2013</a:t>
            </a:r>
          </a:p>
          <a:p>
            <a:pPr lvl="2"/>
            <a:r>
              <a:rPr lang="cs-CZ" altLang="cs-CZ" smtClean="0"/>
              <a:t>Energetické suroviny, poplatky, doprava</a:t>
            </a:r>
          </a:p>
          <a:p>
            <a:pPr lvl="1"/>
            <a:r>
              <a:rPr lang="cs-CZ" altLang="cs-CZ" smtClean="0"/>
              <a:t>3. etapa</a:t>
            </a:r>
          </a:p>
          <a:p>
            <a:pPr lvl="2"/>
            <a:r>
              <a:rPr lang="cs-CZ" altLang="cs-CZ" smtClean="0"/>
              <a:t>2014 – 2017</a:t>
            </a:r>
          </a:p>
          <a:p>
            <a:pPr lvl="2"/>
            <a:r>
              <a:rPr lang="cs-CZ" altLang="cs-CZ" smtClean="0"/>
              <a:t>Vyhodnocení prvních dvou etap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746125"/>
          </a:xfrm>
        </p:spPr>
        <p:txBody>
          <a:bodyPr/>
          <a:lstStyle/>
          <a:p>
            <a:pPr eaLnBrk="1" hangingPunct="1"/>
            <a:r>
              <a:rPr lang="cs-CZ" altLang="cs-CZ" smtClean="0"/>
              <a:t>Legislativa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773238"/>
            <a:ext cx="6777037" cy="4608512"/>
          </a:xfrm>
        </p:spPr>
        <p:txBody>
          <a:bodyPr/>
          <a:lstStyle/>
          <a:p>
            <a:pPr lvl="1" eaLnBrk="1" hangingPunct="1"/>
            <a:r>
              <a:rPr lang="cs-CZ" altLang="cs-CZ" smtClean="0"/>
              <a:t>směrnice EHK č. 85/337/EEC</a:t>
            </a:r>
          </a:p>
          <a:p>
            <a:pPr algn="just" eaLnBrk="1" hangingPunct="1"/>
            <a:r>
              <a:rPr lang="cs-CZ" altLang="cs-CZ" smtClean="0"/>
              <a:t>Zákon 244/1992 Sb.</a:t>
            </a:r>
          </a:p>
          <a:p>
            <a:pPr lvl="1" algn="just" eaLnBrk="1" hangingPunct="1"/>
            <a:r>
              <a:rPr lang="cs-CZ" altLang="cs-CZ" smtClean="0"/>
              <a:t>o posuzování vlivů rozvojových koncepcí na životní prostředí</a:t>
            </a:r>
          </a:p>
          <a:p>
            <a:pPr algn="just" eaLnBrk="1" hangingPunct="1"/>
            <a:r>
              <a:rPr lang="cs-CZ" altLang="cs-CZ" smtClean="0"/>
              <a:t>Zákon 100/2001 Sb. </a:t>
            </a:r>
          </a:p>
          <a:p>
            <a:pPr lvl="1" algn="just" eaLnBrk="1" hangingPunct="1"/>
            <a:r>
              <a:rPr lang="cs-CZ" altLang="cs-CZ" smtClean="0"/>
              <a:t>o posuzování vlivů na životní prostředí a o změně některých souvisejících zákonů</a:t>
            </a:r>
          </a:p>
          <a:p>
            <a:pPr algn="just" eaLnBrk="1" hangingPunct="1"/>
            <a:r>
              <a:rPr lang="cs-CZ" altLang="cs-CZ" smtClean="0"/>
              <a:t>Vyhláška 457/2001 Sb.</a:t>
            </a:r>
          </a:p>
          <a:p>
            <a:pPr lvl="1" algn="just" eaLnBrk="1" hangingPunct="1"/>
            <a:r>
              <a:rPr lang="cs-CZ" altLang="cs-CZ" smtClean="0"/>
              <a:t>o odborné způsobilosti a o úpravě některých dalších otázek souvisejících s posuzováním vlivů na životní prostředí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Obchodovatelná povolení</a:t>
            </a:r>
          </a:p>
        </p:txBody>
      </p:sp>
      <p:sp>
        <p:nvSpPr>
          <p:cNvPr id="655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Tržně orientovaný ekonomický nástroj</a:t>
            </a:r>
          </a:p>
          <a:p>
            <a:r>
              <a:rPr lang="cs-CZ" altLang="cs-CZ" smtClean="0"/>
              <a:t>Maximální rozsah znečištění</a:t>
            </a:r>
          </a:p>
          <a:p>
            <a:r>
              <a:rPr lang="cs-CZ" altLang="cs-CZ" smtClean="0"/>
              <a:t>Parametry</a:t>
            </a:r>
          </a:p>
          <a:p>
            <a:pPr lvl="1"/>
            <a:r>
              <a:rPr lang="cs-CZ" altLang="cs-CZ" smtClean="0"/>
              <a:t>Stanovení škodliviny</a:t>
            </a:r>
          </a:p>
          <a:p>
            <a:pPr lvl="1"/>
            <a:r>
              <a:rPr lang="cs-CZ" altLang="cs-CZ" smtClean="0"/>
              <a:t>Vymezení oblasti</a:t>
            </a:r>
          </a:p>
          <a:p>
            <a:pPr lvl="1"/>
            <a:r>
              <a:rPr lang="cs-CZ" altLang="cs-CZ" smtClean="0"/>
              <a:t>Maximální rozsah celkového znečištění</a:t>
            </a:r>
          </a:p>
          <a:p>
            <a:pPr lvl="1"/>
            <a:r>
              <a:rPr lang="cs-CZ" altLang="cs-CZ" smtClean="0"/>
              <a:t>Způsob přidělení výchozích znečištění</a:t>
            </a:r>
          </a:p>
          <a:p>
            <a:pPr lvl="1"/>
            <a:r>
              <a:rPr lang="cs-CZ" altLang="cs-CZ" smtClean="0"/>
              <a:t>Stanovení pravidel obchodování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1333500"/>
          </a:xfrm>
        </p:spPr>
        <p:txBody>
          <a:bodyPr/>
          <a:lstStyle/>
          <a:p>
            <a:r>
              <a:rPr lang="cs-CZ" altLang="cs-CZ" smtClean="0"/>
              <a:t>Depozitně refundační systémy</a:t>
            </a:r>
          </a:p>
        </p:txBody>
      </p:sp>
      <p:sp>
        <p:nvSpPr>
          <p:cNvPr id="66563" name="Zástupný symbol pro obsah 2"/>
          <p:cNvSpPr>
            <a:spLocks noGrp="1"/>
          </p:cNvSpPr>
          <p:nvPr>
            <p:ph idx="1"/>
          </p:nvPr>
        </p:nvSpPr>
        <p:spPr>
          <a:xfrm>
            <a:off x="1042988" y="2324100"/>
            <a:ext cx="6777037" cy="4057650"/>
          </a:xfrm>
        </p:spPr>
        <p:txBody>
          <a:bodyPr/>
          <a:lstStyle/>
          <a:p>
            <a:r>
              <a:rPr lang="cs-CZ" altLang="cs-CZ" smtClean="0"/>
              <a:t>Recyklační příplatky</a:t>
            </a:r>
          </a:p>
          <a:p>
            <a:r>
              <a:rPr lang="cs-CZ" altLang="cs-CZ" smtClean="0"/>
              <a:t>Varianty</a:t>
            </a:r>
          </a:p>
          <a:p>
            <a:pPr lvl="1"/>
            <a:r>
              <a:rPr lang="cs-CZ" altLang="cs-CZ" smtClean="0"/>
              <a:t>I. Spotřebitel dostává po vrácení zálohu v plné výši</a:t>
            </a:r>
          </a:p>
          <a:p>
            <a:pPr lvl="2"/>
            <a:r>
              <a:rPr lang="cs-CZ" altLang="cs-CZ" smtClean="0"/>
              <a:t>Optimální návratnost 75 %</a:t>
            </a:r>
          </a:p>
          <a:p>
            <a:pPr lvl="2"/>
            <a:r>
              <a:rPr lang="cs-CZ" altLang="cs-CZ" smtClean="0"/>
              <a:t>25 % </a:t>
            </a:r>
            <a:r>
              <a:rPr lang="cs-CZ" altLang="cs-CZ" smtClean="0">
                <a:cs typeface="Arial" charset="0"/>
              </a:rPr>
              <a:t>→ tvorba finanční rezervy → subvence zneškodnění výrobků</a:t>
            </a:r>
          </a:p>
          <a:p>
            <a:pPr lvl="1" algn="just"/>
            <a:r>
              <a:rPr lang="cs-CZ" altLang="cs-CZ" smtClean="0">
                <a:cs typeface="Arial" charset="0"/>
              </a:rPr>
              <a:t>II. Záloha je součástí prodejní ceny, spotřebitel ji nedostává zpět, možnost odložit výrobek bezplatně na místo likvidace</a:t>
            </a:r>
          </a:p>
          <a:p>
            <a:pPr lvl="2"/>
            <a:endParaRPr lang="cs-CZ" altLang="cs-CZ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Etapy provádění E.I.A.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Předběžné šetření (screening)</a:t>
            </a:r>
          </a:p>
          <a:p>
            <a:pPr lvl="1" eaLnBrk="1" hangingPunct="1"/>
            <a:r>
              <a:rPr lang="cs-CZ" altLang="cs-CZ" smtClean="0"/>
              <a:t>cílem je posouzení nutnosti aplikace metody</a:t>
            </a:r>
          </a:p>
          <a:p>
            <a:pPr eaLnBrk="1" hangingPunct="1"/>
            <a:r>
              <a:rPr lang="cs-CZ" altLang="cs-CZ" smtClean="0"/>
              <a:t>Stanovení rozsahu (scoping)</a:t>
            </a:r>
          </a:p>
          <a:p>
            <a:pPr lvl="1" eaLnBrk="1" hangingPunct="1"/>
            <a:r>
              <a:rPr lang="cs-CZ" altLang="cs-CZ" smtClean="0"/>
              <a:t>Záměry posuzované EIA</a:t>
            </a:r>
          </a:p>
          <a:p>
            <a:pPr eaLnBrk="1" hangingPunct="1"/>
            <a:r>
              <a:rPr lang="cs-CZ" altLang="cs-CZ" smtClean="0"/>
              <a:t>Zhodnocení dopadů (assessment)</a:t>
            </a:r>
          </a:p>
          <a:p>
            <a:pPr eaLnBrk="1" hangingPunct="1"/>
            <a:r>
              <a:rPr lang="cs-CZ" altLang="cs-CZ" smtClean="0"/>
              <a:t>Sepsání požadovaných zpráv (reporting)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Zhodnocení dopadů (assessment)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metoda ad hoc</a:t>
            </a:r>
          </a:p>
          <a:p>
            <a:pPr eaLnBrk="1" hangingPunct="1"/>
            <a:r>
              <a:rPr lang="cs-CZ" altLang="cs-CZ" dirty="0" smtClean="0"/>
              <a:t>metoda překládaní vrstev</a:t>
            </a:r>
          </a:p>
          <a:p>
            <a:pPr eaLnBrk="1" hangingPunct="1"/>
            <a:r>
              <a:rPr lang="cs-CZ" altLang="cs-CZ" dirty="0" smtClean="0"/>
              <a:t>indexová metoda</a:t>
            </a:r>
          </a:p>
          <a:p>
            <a:pPr eaLnBrk="1" hangingPunct="1"/>
            <a:r>
              <a:rPr lang="cs-CZ" altLang="cs-CZ" dirty="0" smtClean="0"/>
              <a:t>maticová metoda</a:t>
            </a:r>
          </a:p>
          <a:p>
            <a:pPr eaLnBrk="1" hangingPunct="1"/>
            <a:r>
              <a:rPr lang="cs-CZ" altLang="cs-CZ" dirty="0" smtClean="0"/>
              <a:t>síťová metoda</a:t>
            </a:r>
          </a:p>
          <a:p>
            <a:pPr eaLnBrk="1" hangingPunct="1"/>
            <a:r>
              <a:rPr lang="cs-CZ" altLang="cs-CZ" i="1" dirty="0" smtClean="0"/>
              <a:t>metody CA (</a:t>
            </a:r>
            <a:r>
              <a:rPr lang="cs-CZ" altLang="cs-CZ" i="1" dirty="0" err="1" smtClean="0"/>
              <a:t>computer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analyses</a:t>
            </a:r>
            <a:r>
              <a:rPr lang="cs-CZ" altLang="cs-CZ" i="1" dirty="0" smtClean="0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Fáze projednávání E.I.A.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Oznámení</a:t>
            </a:r>
          </a:p>
          <a:p>
            <a:pPr eaLnBrk="1" hangingPunct="1"/>
            <a:r>
              <a:rPr lang="cs-CZ" altLang="cs-CZ" smtClean="0"/>
              <a:t>Zjišťovací řízení (kategorie II)</a:t>
            </a:r>
          </a:p>
          <a:p>
            <a:pPr lvl="1" eaLnBrk="1" hangingPunct="1"/>
            <a:r>
              <a:rPr lang="cs-CZ" altLang="cs-CZ" smtClean="0"/>
              <a:t>Screening</a:t>
            </a:r>
          </a:p>
          <a:p>
            <a:pPr lvl="1" eaLnBrk="1" hangingPunct="1"/>
            <a:r>
              <a:rPr lang="cs-CZ" altLang="cs-CZ" smtClean="0"/>
              <a:t>Scoping</a:t>
            </a:r>
          </a:p>
          <a:p>
            <a:pPr eaLnBrk="1" hangingPunct="1"/>
            <a:r>
              <a:rPr lang="cs-CZ" altLang="cs-CZ" smtClean="0"/>
              <a:t>Dokumentace</a:t>
            </a:r>
          </a:p>
          <a:p>
            <a:pPr eaLnBrk="1" hangingPunct="1"/>
            <a:r>
              <a:rPr lang="cs-CZ" altLang="cs-CZ" smtClean="0"/>
              <a:t>Posudek</a:t>
            </a:r>
          </a:p>
          <a:p>
            <a:pPr eaLnBrk="1" hangingPunct="1"/>
            <a:r>
              <a:rPr lang="cs-CZ" altLang="cs-CZ" smtClean="0"/>
              <a:t>Veřejné projednání</a:t>
            </a:r>
          </a:p>
          <a:p>
            <a:pPr eaLnBrk="1" hangingPunct="1"/>
            <a:r>
              <a:rPr lang="cs-CZ" altLang="cs-CZ" smtClean="0"/>
              <a:t>Stanovisko</a:t>
            </a:r>
          </a:p>
        </p:txBody>
      </p:sp>
      <p:sp>
        <p:nvSpPr>
          <p:cNvPr id="13316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5724525" y="2312988"/>
            <a:ext cx="3419475" cy="3494087"/>
          </a:xfrm>
        </p:spPr>
        <p:txBody>
          <a:bodyPr/>
          <a:lstStyle/>
          <a:p>
            <a:pPr lvl="1" eaLnBrk="1" hangingPunct="1"/>
            <a:endParaRPr lang="cs-CZ" altLang="cs-CZ" smtClean="0"/>
          </a:p>
          <a:p>
            <a:pPr lvl="1" eaLnBrk="1" hangingPunct="1"/>
            <a:endParaRPr lang="cs-CZ" altLang="cs-CZ" smtClean="0"/>
          </a:p>
          <a:p>
            <a:pPr lvl="1" eaLnBrk="1" hangingPunct="1"/>
            <a:endParaRPr lang="cs-CZ" altLang="cs-CZ" smtClean="0"/>
          </a:p>
          <a:p>
            <a:pPr marL="69850" indent="0">
              <a:buFont typeface="Wingdings 2" pitchFamily="18" charset="2"/>
              <a:buNone/>
            </a:pPr>
            <a:endParaRPr lang="cs-CZ" altLang="cs-CZ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1662</TotalTime>
  <Words>2126</Words>
  <Application>Microsoft Office PowerPoint</Application>
  <PresentationFormat>Předvádění na obrazovce (4:3)</PresentationFormat>
  <Paragraphs>509</Paragraphs>
  <Slides>61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2" baseType="lpstr">
      <vt:lpstr>Austin</vt:lpstr>
      <vt:lpstr>    E.I.A. Ecolabelling Environmentální audit Ekologická daňová reforma</vt:lpstr>
      <vt:lpstr>Trvale udržitelný rozvoj</vt:lpstr>
      <vt:lpstr>Principy TUR</vt:lpstr>
      <vt:lpstr>E. I. A.</vt:lpstr>
      <vt:lpstr>Základní dokument EIA</vt:lpstr>
      <vt:lpstr>Legislativa</vt:lpstr>
      <vt:lpstr>Etapy provádění E.I.A.</vt:lpstr>
      <vt:lpstr>Zhodnocení dopadů (assessment)</vt:lpstr>
      <vt:lpstr>Fáze projednávání E.I.A.</vt:lpstr>
      <vt:lpstr>Fáze projednávání E.I.A.</vt:lpstr>
      <vt:lpstr>Krajinářské vyhodnocení</vt:lpstr>
      <vt:lpstr>Analýza územních složek</vt:lpstr>
      <vt:lpstr>Analýza územních složek</vt:lpstr>
      <vt:lpstr>Analýza územních složek</vt:lpstr>
      <vt:lpstr>Dílčí syntéza - environmentální</vt:lpstr>
      <vt:lpstr>Dílčí syntéza - urbanistická</vt:lpstr>
      <vt:lpstr>Výsledná syntéza</vt:lpstr>
      <vt:lpstr>Příklady mapových podkladů</vt:lpstr>
      <vt:lpstr>Příklady záměrů – kategorie I</vt:lpstr>
      <vt:lpstr>Příklady záměrů</vt:lpstr>
      <vt:lpstr>SEA</vt:lpstr>
      <vt:lpstr>Kritéria pro zjišťovací řízení </vt:lpstr>
      <vt:lpstr>Kritéria pro zjišťovací řízení </vt:lpstr>
      <vt:lpstr>Weby EIA, SEA</vt:lpstr>
      <vt:lpstr>IPPC</vt:lpstr>
      <vt:lpstr>Fáze IPPC</vt:lpstr>
      <vt:lpstr>Schéma IPPC</vt:lpstr>
      <vt:lpstr>Kategorie průmyslových činností</vt:lpstr>
      <vt:lpstr>Ecolabelling</vt:lpstr>
      <vt:lpstr>Vznik ecolabellingu</vt:lpstr>
      <vt:lpstr>Příklady ekoznaček</vt:lpstr>
      <vt:lpstr>Programy ekoznaček</vt:lpstr>
      <vt:lpstr>Typy environmentálního značení a prohlášení</vt:lpstr>
      <vt:lpstr>Ekoznačení: „ochranná známka“</vt:lpstr>
      <vt:lpstr>Vlastní environmentální tvrzení (VET)</vt:lpstr>
      <vt:lpstr>Environmentální prohlášení o produktu (EPD)</vt:lpstr>
      <vt:lpstr>Principy Ecolabellingu</vt:lpstr>
      <vt:lpstr>Institucionální zabezpečení</vt:lpstr>
      <vt:lpstr>Institucionální zabezpečení</vt:lpstr>
      <vt:lpstr>Ochranné známky ČR</vt:lpstr>
      <vt:lpstr>Požadavky na produkty</vt:lpstr>
      <vt:lpstr>Proces získání ekoznačky</vt:lpstr>
      <vt:lpstr>Environmentální značení EU</vt:lpstr>
      <vt:lpstr>Poplatky za certifikaci</vt:lpstr>
      <vt:lpstr>Seznam produktových skupin</vt:lpstr>
      <vt:lpstr>Institucionální zabezpečení EPD</vt:lpstr>
      <vt:lpstr>Podmínky EPD</vt:lpstr>
      <vt:lpstr>Trh ekoznačky</vt:lpstr>
      <vt:lpstr>Rozmístění ekologicky šetrných služeb v ČR</vt:lpstr>
      <vt:lpstr>Problémy ecolabellingu</vt:lpstr>
      <vt:lpstr>Problémy ecolabellingu</vt:lpstr>
      <vt:lpstr>Environmentální audit</vt:lpstr>
      <vt:lpstr>Typy auditu</vt:lpstr>
      <vt:lpstr>Provádění auditu</vt:lpstr>
      <vt:lpstr>Normy environmentálního auditu</vt:lpstr>
      <vt:lpstr>Principy auditu</vt:lpstr>
      <vt:lpstr>Ekologická daňová reforma</vt:lpstr>
      <vt:lpstr>Námitky vůči ekologickým daním</vt:lpstr>
      <vt:lpstr>Etapy EDR</vt:lpstr>
      <vt:lpstr>Obchodovatelná povolení</vt:lpstr>
      <vt:lpstr>Depozitně refundační systémy</vt:lpstr>
    </vt:vector>
  </TitlesOfParts>
  <Company>ESF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Územní systém ekologické stability  ÚSES</dc:title>
  <dc:creator>Pařil Vilém</dc:creator>
  <cp:lastModifiedBy>Pařil Vilém</cp:lastModifiedBy>
  <cp:revision>108</cp:revision>
  <dcterms:created xsi:type="dcterms:W3CDTF">2011-08-15T10:46:41Z</dcterms:created>
  <dcterms:modified xsi:type="dcterms:W3CDTF">2015-10-15T12:23:02Z</dcterms:modified>
</cp:coreProperties>
</file>