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6" r:id="rId4"/>
    <p:sldId id="287" r:id="rId5"/>
    <p:sldId id="290" r:id="rId6"/>
    <p:sldId id="288" r:id="rId7"/>
    <p:sldId id="289" r:id="rId8"/>
    <p:sldId id="293" r:id="rId9"/>
    <p:sldId id="258" r:id="rId10"/>
    <p:sldId id="260" r:id="rId11"/>
    <p:sldId id="261" r:id="rId12"/>
    <p:sldId id="262" r:id="rId13"/>
    <p:sldId id="263" r:id="rId14"/>
    <p:sldId id="314" r:id="rId15"/>
    <p:sldId id="264" r:id="rId16"/>
    <p:sldId id="307" r:id="rId17"/>
    <p:sldId id="265" r:id="rId18"/>
    <p:sldId id="266" r:id="rId19"/>
    <p:sldId id="305" r:id="rId20"/>
    <p:sldId id="267" r:id="rId21"/>
    <p:sldId id="306" r:id="rId22"/>
    <p:sldId id="268" r:id="rId23"/>
    <p:sldId id="308" r:id="rId24"/>
    <p:sldId id="271" r:id="rId25"/>
    <p:sldId id="274" r:id="rId26"/>
    <p:sldId id="275" r:id="rId27"/>
    <p:sldId id="277" r:id="rId28"/>
    <p:sldId id="276" r:id="rId29"/>
    <p:sldId id="272" r:id="rId30"/>
    <p:sldId id="279" r:id="rId31"/>
    <p:sldId id="280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69E104-6805-41DA-8ED7-271D2E945757}" type="datetimeFigureOut">
              <a:rPr lang="cs-CZ" smtClean="0"/>
              <a:t>20.11.2014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ia.cz/web/www/web-pub2.nsf/$pid/MZPMSFHXLDSX/$FILE/johannesburg_deklarace_cesky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legislation_summaries/environment/tackling_climate_change/index_cs.htm" TargetMode="External"/><Relationship Id="rId2" Type="http://schemas.openxmlformats.org/officeDocument/2006/relationships/hyperlink" Target="http://ec.europa.eu/clima/policies/eccp/second/index_en.ht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Environmentální ekonomie</a:t>
            </a:r>
            <a:br>
              <a:rPr lang="cs-CZ" dirty="0" smtClean="0"/>
            </a:br>
            <a:r>
              <a:rPr lang="cs-CZ" altLang="cs-CZ" i="1" dirty="0"/>
              <a:t>Ekologická politika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Vilém Pařil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57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OSN o lidském </a:t>
            </a:r>
            <a:r>
              <a:rPr lang="cs-CZ" dirty="0" smtClean="0"/>
              <a:t>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altLang="cs-CZ" sz="2800" dirty="0"/>
              <a:t>1972 Stockholm</a:t>
            </a:r>
          </a:p>
          <a:p>
            <a:pPr lvl="1" algn="just"/>
            <a:r>
              <a:rPr lang="cs-CZ" altLang="cs-CZ" sz="2500" dirty="0" smtClean="0"/>
              <a:t>akutní </a:t>
            </a:r>
            <a:r>
              <a:rPr lang="cs-CZ" altLang="cs-CZ" sz="2500" dirty="0"/>
              <a:t>nebezpečí </a:t>
            </a:r>
            <a:r>
              <a:rPr lang="cs-CZ" altLang="cs-CZ" sz="2500" dirty="0" smtClean="0"/>
              <a:t>lokalit</a:t>
            </a:r>
          </a:p>
          <a:p>
            <a:pPr lvl="2" algn="just"/>
            <a:r>
              <a:rPr lang="cs-CZ" altLang="cs-CZ" sz="2200" dirty="0" smtClean="0"/>
              <a:t>produkce </a:t>
            </a:r>
            <a:r>
              <a:rPr lang="cs-CZ" altLang="cs-CZ" sz="2200" dirty="0"/>
              <a:t>nebezpečných odpadů plynných (emise), tekutých (odpadní vody) nebo tuhých (toxické, radioaktivní a jiné odpady)</a:t>
            </a:r>
          </a:p>
          <a:p>
            <a:pPr lvl="1" algn="just"/>
            <a:r>
              <a:rPr lang="cs-CZ" altLang="cs-CZ" sz="2500" dirty="0"/>
              <a:t>planetární </a:t>
            </a:r>
            <a:r>
              <a:rPr lang="cs-CZ" altLang="cs-CZ" sz="2500" dirty="0" smtClean="0"/>
              <a:t>systémy</a:t>
            </a:r>
          </a:p>
          <a:p>
            <a:pPr lvl="2" algn="just"/>
            <a:r>
              <a:rPr lang="cs-CZ" altLang="cs-CZ" sz="2200" dirty="0" smtClean="0"/>
              <a:t>hydrologický </a:t>
            </a:r>
            <a:r>
              <a:rPr lang="cs-CZ" altLang="cs-CZ" sz="2200" dirty="0"/>
              <a:t>cyklus, stratosférická ozónová vrstva a klimatický systém atmosféry a oceánu </a:t>
            </a:r>
          </a:p>
          <a:p>
            <a:pPr lvl="1" algn="just"/>
            <a:r>
              <a:rPr lang="cs-CZ" altLang="cs-CZ" sz="2500" dirty="0"/>
              <a:t>nadměrné a příliš rychlé čerpání a užívání zdrojů </a:t>
            </a:r>
            <a:endParaRPr lang="cs-CZ" altLang="cs-CZ" sz="2500" dirty="0" smtClean="0"/>
          </a:p>
          <a:p>
            <a:pPr lvl="2" algn="just"/>
            <a:r>
              <a:rPr lang="cs-CZ" altLang="cs-CZ" sz="2200" dirty="0" smtClean="0"/>
              <a:t>obnovitelných </a:t>
            </a:r>
            <a:r>
              <a:rPr lang="cs-CZ" altLang="cs-CZ" sz="2200" dirty="0"/>
              <a:t>(živé organismy, voda, půda</a:t>
            </a:r>
            <a:r>
              <a:rPr lang="cs-CZ" altLang="cs-CZ" sz="2200" dirty="0" smtClean="0"/>
              <a:t>)</a:t>
            </a:r>
          </a:p>
          <a:p>
            <a:pPr lvl="2" algn="just"/>
            <a:r>
              <a:rPr lang="cs-CZ" altLang="cs-CZ" sz="2200" dirty="0" smtClean="0"/>
              <a:t>i </a:t>
            </a:r>
            <a:r>
              <a:rPr lang="cs-CZ" altLang="cs-CZ" sz="2200" dirty="0"/>
              <a:t>neobnovitelných (nerostné suroviny) </a:t>
            </a:r>
          </a:p>
          <a:p>
            <a:pPr lvl="1" algn="just"/>
            <a:r>
              <a:rPr lang="cs-CZ" altLang="cs-CZ" sz="2500" dirty="0"/>
              <a:t>redukce biologického bohatství </a:t>
            </a:r>
            <a:r>
              <a:rPr lang="cs-CZ" altLang="cs-CZ" sz="2500" dirty="0" smtClean="0"/>
              <a:t>planety</a:t>
            </a:r>
          </a:p>
          <a:p>
            <a:pPr lvl="2" algn="just"/>
            <a:r>
              <a:rPr lang="cs-CZ" altLang="cs-CZ" sz="2200" dirty="0" smtClean="0"/>
              <a:t>genetické </a:t>
            </a:r>
            <a:r>
              <a:rPr lang="cs-CZ" altLang="cs-CZ" sz="2200" dirty="0"/>
              <a:t>základny jednotlivých druhů rostlin a živočichů, počtu druhů i rozmanitosti </a:t>
            </a:r>
            <a:r>
              <a:rPr lang="cs-CZ" altLang="cs-CZ" sz="2200" dirty="0" smtClean="0"/>
              <a:t>ekosystémů</a:t>
            </a:r>
          </a:p>
          <a:p>
            <a:pPr marL="274320" lvl="2" indent="-274320" algn="just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800" dirty="0"/>
              <a:t>UNEP United </a:t>
            </a:r>
            <a:r>
              <a:rPr lang="cs-CZ" altLang="cs-CZ" sz="2800" dirty="0" err="1"/>
              <a:t>Nations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Environment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Programme</a:t>
            </a:r>
            <a:r>
              <a:rPr lang="cs-CZ" altLang="cs-CZ" sz="2800" dirty="0"/>
              <a:t> (Nairobi)</a:t>
            </a:r>
          </a:p>
          <a:p>
            <a:pPr algn="just"/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4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Konference OSN o rozvoji a životním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1992 Rio de </a:t>
            </a:r>
            <a:r>
              <a:rPr lang="cs-CZ" altLang="cs-CZ" dirty="0" err="1"/>
              <a:t>Janeiro</a:t>
            </a:r>
            <a:endParaRPr lang="cs-CZ" altLang="cs-CZ" dirty="0"/>
          </a:p>
          <a:p>
            <a:endParaRPr lang="cs-CZ" altLang="cs-CZ" dirty="0" smtClean="0"/>
          </a:p>
          <a:p>
            <a:r>
              <a:rPr lang="cs-CZ" altLang="cs-CZ" dirty="0" smtClean="0"/>
              <a:t>Úmluvy</a:t>
            </a:r>
            <a:endParaRPr lang="cs-CZ" altLang="cs-CZ" dirty="0"/>
          </a:p>
          <a:p>
            <a:pPr lvl="1"/>
            <a:r>
              <a:rPr lang="cs-CZ" altLang="cs-CZ" dirty="0" smtClean="0"/>
              <a:t>Úmluva </a:t>
            </a:r>
            <a:r>
              <a:rPr lang="cs-CZ" altLang="cs-CZ" dirty="0"/>
              <a:t>o biologické rozmanitosti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Convention</a:t>
            </a:r>
            <a:r>
              <a:rPr lang="cs-CZ" altLang="cs-CZ" dirty="0" smtClean="0"/>
              <a:t> on </a:t>
            </a:r>
            <a:r>
              <a:rPr lang="cs-CZ" altLang="cs-CZ" dirty="0" err="1" smtClean="0"/>
              <a:t>Biological</a:t>
            </a:r>
            <a:r>
              <a:rPr lang="cs-CZ" altLang="cs-CZ" dirty="0" smtClean="0"/>
              <a:t> Diversity - CBD</a:t>
            </a:r>
            <a:r>
              <a:rPr lang="cs-CZ" altLang="cs-CZ" dirty="0"/>
              <a:t>) </a:t>
            </a:r>
          </a:p>
          <a:p>
            <a:r>
              <a:rPr lang="cs-CZ" altLang="cs-CZ" dirty="0"/>
              <a:t>Dokumenty</a:t>
            </a:r>
          </a:p>
          <a:p>
            <a:pPr lvl="1" algn="just"/>
            <a:r>
              <a:rPr lang="cs-CZ" altLang="cs-CZ" dirty="0"/>
              <a:t>Deklarace z Rio de </a:t>
            </a:r>
            <a:r>
              <a:rPr lang="cs-CZ" altLang="cs-CZ" dirty="0" err="1"/>
              <a:t>Janeira</a:t>
            </a:r>
            <a:r>
              <a:rPr lang="cs-CZ" altLang="cs-CZ" dirty="0"/>
              <a:t> o životním prostředí a rozvoji</a:t>
            </a:r>
          </a:p>
          <a:p>
            <a:pPr lvl="1"/>
            <a:r>
              <a:rPr lang="cs-CZ" altLang="cs-CZ" dirty="0" smtClean="0"/>
              <a:t>Agenda </a:t>
            </a:r>
            <a:r>
              <a:rPr lang="cs-CZ" altLang="cs-CZ" dirty="0"/>
              <a:t>21 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300" dirty="0">
                <a:solidFill>
                  <a:schemeClr val="tx2"/>
                </a:solidFill>
              </a:rPr>
              <a:t>Zásady obhospodařování lesů </a:t>
            </a:r>
          </a:p>
          <a:p>
            <a:endParaRPr lang="cs-CZ" dirty="0" smtClean="0"/>
          </a:p>
          <a:p>
            <a:r>
              <a:rPr lang="cs-CZ" dirty="0" smtClean="0"/>
              <a:t>New York</a:t>
            </a:r>
          </a:p>
          <a:p>
            <a:pPr lvl="1"/>
            <a:r>
              <a:rPr lang="cs-CZ" altLang="cs-CZ" dirty="0"/>
              <a:t>Rámcová úmluva OSN o změně klimatu </a:t>
            </a:r>
            <a:r>
              <a:rPr lang="cs-CZ" altLang="cs-CZ" dirty="0" smtClean="0"/>
              <a:t>(Framework </a:t>
            </a:r>
            <a:r>
              <a:rPr lang="cs-CZ" altLang="cs-CZ" dirty="0" err="1" smtClean="0"/>
              <a:t>Convention</a:t>
            </a:r>
            <a:r>
              <a:rPr lang="cs-CZ" altLang="cs-CZ" dirty="0" smtClean="0"/>
              <a:t> on </a:t>
            </a:r>
            <a:r>
              <a:rPr lang="cs-CZ" altLang="cs-CZ" dirty="0" err="1" smtClean="0"/>
              <a:t>Climate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Change</a:t>
            </a:r>
            <a:r>
              <a:rPr lang="cs-CZ" altLang="cs-CZ" dirty="0" smtClean="0"/>
              <a:t> - CCC)</a:t>
            </a:r>
            <a:endParaRPr lang="cs-CZ" alt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4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Světový summit o trvale udržitelném rozvoji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2002 Johannesburg</a:t>
            </a:r>
          </a:p>
          <a:p>
            <a:r>
              <a:rPr lang="cs-CZ" altLang="cs-CZ" dirty="0"/>
              <a:t>Johannesburská deklarace o udržitelném </a:t>
            </a:r>
            <a:r>
              <a:rPr lang="cs-CZ" altLang="cs-CZ" dirty="0" smtClean="0"/>
              <a:t>rozvoji</a:t>
            </a:r>
          </a:p>
          <a:p>
            <a:pPr marL="868680" lvl="3" indent="0">
              <a:buNone/>
            </a:pPr>
            <a:r>
              <a:rPr lang="cs-CZ" sz="1000" dirty="0">
                <a:hlinkClick r:id="rId2"/>
              </a:rPr>
              <a:t>http://www.cenia.cz/web/www/web-pub2.nsf/$pid/MZPMSFHXLDSX/$FILE/johannesburg_deklarace_cesky.pdf</a:t>
            </a:r>
            <a:endParaRPr lang="cs-CZ" altLang="cs-CZ" sz="1000" dirty="0"/>
          </a:p>
          <a:p>
            <a:pPr lvl="1"/>
            <a:r>
              <a:rPr lang="cs-CZ" altLang="cs-CZ" dirty="0"/>
              <a:t>Implementační plán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4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Globální </a:t>
            </a:r>
            <a:r>
              <a:rPr lang="cs-CZ" altLang="cs-CZ" dirty="0"/>
              <a:t>úroveň </a:t>
            </a:r>
            <a:r>
              <a:rPr lang="cs-CZ" altLang="cs-CZ" dirty="0" smtClean="0"/>
              <a:t>– OSN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cs-CZ" altLang="cs-CZ" dirty="0" smtClean="0"/>
              <a:t>1972 Program </a:t>
            </a:r>
            <a:r>
              <a:rPr lang="cs-CZ" altLang="cs-CZ" dirty="0"/>
              <a:t>OSN pro životní prostředí - </a:t>
            </a:r>
            <a:r>
              <a:rPr lang="cs-CZ" altLang="cs-CZ" dirty="0" smtClean="0"/>
              <a:t>UNEP</a:t>
            </a:r>
          </a:p>
          <a:p>
            <a:r>
              <a:rPr lang="cs-CZ" altLang="cs-CZ" sz="2000" dirty="0" smtClean="0"/>
              <a:t>1985</a:t>
            </a:r>
            <a:r>
              <a:rPr lang="cs-CZ" altLang="cs-CZ" sz="2000" dirty="0"/>
              <a:t> Vídeňská úmluva o ochraně ozonové vrstvy </a:t>
            </a:r>
            <a:endParaRPr lang="cs-CZ" altLang="cs-CZ" sz="2000" dirty="0" smtClean="0"/>
          </a:p>
          <a:p>
            <a:pPr lvl="1" algn="just"/>
            <a:r>
              <a:rPr lang="cs-CZ" altLang="cs-CZ" sz="2000" dirty="0" smtClean="0"/>
              <a:t>1987 Montrealský </a:t>
            </a:r>
            <a:r>
              <a:rPr lang="cs-CZ" altLang="cs-CZ" sz="2000" dirty="0"/>
              <a:t>protokol o látkách, které poškozují ozonovou </a:t>
            </a:r>
            <a:r>
              <a:rPr lang="cs-CZ" altLang="cs-CZ" sz="2000" dirty="0" smtClean="0"/>
              <a:t>vrstvu (prováděcí předpis Vídeňské úmluvy) – freony - chlor-fluor uhlovodíkové plyny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cs-CZ" altLang="cs-CZ" dirty="0"/>
              <a:t>1987 Tokijská deklarace – zpráva „</a:t>
            </a:r>
            <a:r>
              <a:rPr lang="cs-CZ" altLang="cs-CZ" dirty="0" err="1"/>
              <a:t>Our</a:t>
            </a:r>
            <a:r>
              <a:rPr lang="cs-CZ" altLang="cs-CZ" dirty="0"/>
              <a:t> </a:t>
            </a:r>
            <a:r>
              <a:rPr lang="cs-CZ" altLang="cs-CZ" dirty="0" err="1"/>
              <a:t>common</a:t>
            </a:r>
            <a:r>
              <a:rPr lang="cs-CZ" altLang="cs-CZ" dirty="0"/>
              <a:t> </a:t>
            </a:r>
            <a:r>
              <a:rPr lang="cs-CZ" altLang="cs-CZ" dirty="0" err="1"/>
              <a:t>future</a:t>
            </a:r>
            <a:r>
              <a:rPr lang="cs-CZ" altLang="cs-CZ" dirty="0"/>
              <a:t>“</a:t>
            </a:r>
          </a:p>
          <a:p>
            <a:r>
              <a:rPr lang="cs-CZ" altLang="cs-CZ" sz="2000" dirty="0" smtClean="0"/>
              <a:t>1992</a:t>
            </a:r>
          </a:p>
          <a:p>
            <a:pPr lvl="1"/>
            <a:r>
              <a:rPr lang="cs-CZ" altLang="cs-CZ" sz="2000" dirty="0"/>
              <a:t>Rámcová úmluva OSN o změně klimatu (CCC)</a:t>
            </a:r>
          </a:p>
          <a:p>
            <a:pPr lvl="1"/>
            <a:r>
              <a:rPr lang="cs-CZ" altLang="cs-CZ" sz="2000" dirty="0" smtClean="0"/>
              <a:t>Úmluva </a:t>
            </a:r>
            <a:r>
              <a:rPr lang="cs-CZ" altLang="cs-CZ" sz="2000" dirty="0"/>
              <a:t>o biologické rozmanitosti (CBD</a:t>
            </a:r>
            <a:r>
              <a:rPr lang="cs-CZ" altLang="cs-CZ" sz="2000" dirty="0" smtClean="0"/>
              <a:t>)</a:t>
            </a:r>
          </a:p>
          <a:p>
            <a:pPr lvl="1"/>
            <a:r>
              <a:rPr lang="cs-CZ" altLang="cs-CZ" sz="2000" dirty="0" smtClean="0"/>
              <a:t>Deklarace </a:t>
            </a:r>
            <a:r>
              <a:rPr lang="cs-CZ" altLang="cs-CZ" sz="2000" dirty="0"/>
              <a:t>z Rio de </a:t>
            </a:r>
            <a:r>
              <a:rPr lang="cs-CZ" altLang="cs-CZ" sz="2000" dirty="0" err="1"/>
              <a:t>Janeira</a:t>
            </a:r>
            <a:r>
              <a:rPr lang="cs-CZ" altLang="cs-CZ" sz="2000" dirty="0"/>
              <a:t> o životním prostředí a rozvoji</a:t>
            </a:r>
          </a:p>
          <a:p>
            <a:pPr lvl="1"/>
            <a:r>
              <a:rPr lang="cs-CZ" altLang="cs-CZ" sz="2000" dirty="0" smtClean="0"/>
              <a:t>Agenda 21</a:t>
            </a:r>
          </a:p>
          <a:p>
            <a:r>
              <a:rPr lang="cs-CZ" altLang="cs-CZ" sz="2000" dirty="0" smtClean="0"/>
              <a:t>1994 </a:t>
            </a:r>
            <a:r>
              <a:rPr lang="cs-CZ" sz="2000" dirty="0" smtClean="0"/>
              <a:t>Úmluva </a:t>
            </a:r>
            <a:r>
              <a:rPr lang="cs-CZ" sz="2000" dirty="0"/>
              <a:t>OSN o boji proti </a:t>
            </a:r>
            <a:r>
              <a:rPr lang="cs-CZ" sz="2000" dirty="0" smtClean="0"/>
              <a:t>desertifikaci (CCD)</a:t>
            </a:r>
            <a:endParaRPr lang="cs-CZ" altLang="cs-CZ" sz="2000" dirty="0"/>
          </a:p>
          <a:p>
            <a:r>
              <a:rPr lang="cs-CZ" altLang="cs-CZ" sz="2000" dirty="0" smtClean="0"/>
              <a:t>1997 Kjótský protokol</a:t>
            </a:r>
          </a:p>
          <a:p>
            <a:pPr lvl="1"/>
            <a:r>
              <a:rPr lang="cs-CZ" altLang="cs-CZ" sz="1800" dirty="0"/>
              <a:t>2012 Doha (Katar) – prodloužení </a:t>
            </a:r>
            <a:r>
              <a:rPr lang="cs-CZ" altLang="cs-CZ" sz="1800" dirty="0" err="1"/>
              <a:t>Kyoto</a:t>
            </a:r>
            <a:r>
              <a:rPr lang="cs-CZ" altLang="cs-CZ" sz="1800" dirty="0"/>
              <a:t> – do 2020 snížení o 18% </a:t>
            </a:r>
            <a:endParaRPr lang="cs-CZ" altLang="cs-CZ" sz="1700" dirty="0" smtClean="0"/>
          </a:p>
          <a:p>
            <a:r>
              <a:rPr lang="cs-CZ" altLang="cs-CZ" sz="2000" dirty="0" smtClean="0"/>
              <a:t>2002 Johannesburská </a:t>
            </a:r>
            <a:r>
              <a:rPr lang="cs-CZ" altLang="cs-CZ" sz="2000" dirty="0"/>
              <a:t>deklarace o udržitelném </a:t>
            </a:r>
            <a:r>
              <a:rPr lang="cs-CZ" altLang="cs-CZ" sz="2000" dirty="0" smtClean="0"/>
              <a:t>rozvoji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64864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Tokijská deklarace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3300" dirty="0" smtClean="0"/>
              <a:t>Zásady</a:t>
            </a:r>
          </a:p>
          <a:p>
            <a:pPr lvl="1"/>
            <a:r>
              <a:rPr lang="cs-CZ" altLang="cs-CZ" sz="3000" dirty="0" smtClean="0"/>
              <a:t>oživit </a:t>
            </a:r>
            <a:r>
              <a:rPr lang="cs-CZ" altLang="cs-CZ" sz="3000" dirty="0"/>
              <a:t>hospodářský </a:t>
            </a:r>
            <a:r>
              <a:rPr lang="cs-CZ" altLang="cs-CZ" sz="3000" dirty="0" smtClean="0"/>
              <a:t>růst</a:t>
            </a:r>
          </a:p>
          <a:p>
            <a:pPr lvl="1"/>
            <a:r>
              <a:rPr lang="cs-CZ" altLang="cs-CZ" sz="3000" b="1" dirty="0" smtClean="0"/>
              <a:t>změnit </a:t>
            </a:r>
            <a:r>
              <a:rPr lang="cs-CZ" altLang="cs-CZ" sz="3000" b="1" dirty="0"/>
              <a:t>kvalitu růstu</a:t>
            </a:r>
          </a:p>
          <a:p>
            <a:pPr lvl="1"/>
            <a:r>
              <a:rPr lang="cs-CZ" altLang="cs-CZ" sz="3000" dirty="0"/>
              <a:t>uchovávat a obohacovat bázi přírodních zdrojů</a:t>
            </a:r>
          </a:p>
          <a:p>
            <a:pPr lvl="1"/>
            <a:r>
              <a:rPr lang="cs-CZ" altLang="cs-CZ" sz="3000" dirty="0"/>
              <a:t>zajistit udržitelnou úroveň populace</a:t>
            </a:r>
          </a:p>
          <a:p>
            <a:pPr lvl="1"/>
            <a:r>
              <a:rPr lang="cs-CZ" altLang="cs-CZ" sz="3000" dirty="0"/>
              <a:t>nově orientovat techniku a odstraňovat rizika</a:t>
            </a:r>
          </a:p>
          <a:p>
            <a:pPr lvl="1"/>
            <a:r>
              <a:rPr lang="cs-CZ" altLang="cs-CZ" sz="3000" dirty="0"/>
              <a:t>při rozhodování </a:t>
            </a:r>
            <a:r>
              <a:rPr lang="cs-CZ" altLang="cs-CZ" sz="3000" b="1" dirty="0"/>
              <a:t>integrovat ekologické a ekonomické aspekty</a:t>
            </a:r>
          </a:p>
          <a:p>
            <a:pPr lvl="1"/>
            <a:r>
              <a:rPr lang="cs-CZ" altLang="cs-CZ" sz="3000" dirty="0"/>
              <a:t>reformovat mezinárodní hospodářské vztahy</a:t>
            </a:r>
          </a:p>
          <a:p>
            <a:pPr lvl="1"/>
            <a:r>
              <a:rPr lang="cs-CZ" altLang="cs-CZ" sz="3000" dirty="0"/>
              <a:t>posílit mezinárodní spolupráci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54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Rámcová úmluva OSN o změně </a:t>
            </a:r>
            <a:r>
              <a:rPr lang="cs-CZ" altLang="cs-CZ" dirty="0" smtClean="0"/>
              <a:t>klimatu (CCC)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 smtClean="0"/>
              <a:t>Cíl</a:t>
            </a:r>
            <a:endParaRPr lang="cs-CZ" altLang="cs-CZ" dirty="0"/>
          </a:p>
          <a:p>
            <a:pPr lvl="1" algn="just"/>
            <a:r>
              <a:rPr lang="cs-CZ" altLang="cs-CZ" dirty="0" smtClean="0"/>
              <a:t>dosáhnout stabilizace </a:t>
            </a:r>
            <a:r>
              <a:rPr lang="cs-CZ" altLang="cs-CZ" dirty="0"/>
              <a:t>koncentrací skleníkových </a:t>
            </a:r>
            <a:r>
              <a:rPr lang="cs-CZ" altLang="cs-CZ" dirty="0" smtClean="0"/>
              <a:t>plynů </a:t>
            </a:r>
            <a:r>
              <a:rPr lang="cs-CZ" altLang="cs-CZ" dirty="0"/>
              <a:t>v atmosféře na </a:t>
            </a:r>
            <a:r>
              <a:rPr lang="cs-CZ" altLang="cs-CZ" dirty="0" smtClean="0"/>
              <a:t>úrovni</a:t>
            </a:r>
          </a:p>
          <a:p>
            <a:pPr lvl="1" algn="just"/>
            <a:r>
              <a:rPr lang="cs-CZ" altLang="cs-CZ" dirty="0" smtClean="0"/>
              <a:t>která </a:t>
            </a:r>
            <a:r>
              <a:rPr lang="cs-CZ" altLang="cs-CZ" dirty="0"/>
              <a:t>by umožnila předejít nebezpečným důsledkům vzájemného působení lidstva a klimatického systému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specifické potřeby </a:t>
            </a:r>
            <a:r>
              <a:rPr lang="cs-CZ" dirty="0"/>
              <a:t>a zvláštní podmínky smluvních </a:t>
            </a:r>
            <a:r>
              <a:rPr lang="cs-CZ" dirty="0" smtClean="0"/>
              <a:t>stran</a:t>
            </a:r>
          </a:p>
          <a:p>
            <a:pPr lvl="1"/>
            <a:r>
              <a:rPr lang="cs-CZ" dirty="0"/>
              <a:t>opatření k předvídání, prevenci či minimalizaci </a:t>
            </a:r>
            <a:r>
              <a:rPr lang="de-DE" dirty="0"/>
              <a:t>p</a:t>
            </a:r>
            <a:r>
              <a:rPr lang="cs-CZ" dirty="0"/>
              <a:t>ř</a:t>
            </a:r>
            <a:r>
              <a:rPr lang="de-DE" dirty="0"/>
              <a:t>í</a:t>
            </a:r>
            <a:r>
              <a:rPr lang="cs-CZ" dirty="0"/>
              <a:t>č</a:t>
            </a:r>
            <a:r>
              <a:rPr lang="de-DE" dirty="0"/>
              <a:t>in </a:t>
            </a:r>
            <a:r>
              <a:rPr lang="cs-CZ" dirty="0"/>
              <a:t>vedoucích</a:t>
            </a:r>
            <a:r>
              <a:rPr lang="de-DE" dirty="0"/>
              <a:t> </a:t>
            </a:r>
            <a:r>
              <a:rPr lang="cs-CZ" dirty="0"/>
              <a:t>ke změně</a:t>
            </a:r>
            <a:r>
              <a:rPr lang="de-DE" dirty="0"/>
              <a:t> </a:t>
            </a:r>
            <a:r>
              <a:rPr lang="cs-CZ" dirty="0"/>
              <a:t>klimatu</a:t>
            </a:r>
            <a:r>
              <a:rPr lang="de-DE" dirty="0"/>
              <a:t> </a:t>
            </a:r>
            <a:r>
              <a:rPr lang="cs-CZ" dirty="0"/>
              <a:t>rozvojových zemí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Rámcová úmluva OSN o změně klimatu (CCC)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Závazky</a:t>
            </a:r>
          </a:p>
          <a:p>
            <a:pPr lvl="1"/>
            <a:r>
              <a:rPr lang="cs-CZ" dirty="0" smtClean="0"/>
              <a:t>Zveřejňování národních inventur antropogenních emisí</a:t>
            </a:r>
          </a:p>
          <a:p>
            <a:pPr lvl="1"/>
            <a:r>
              <a:rPr lang="cs-CZ" dirty="0" smtClean="0"/>
              <a:t>Formulovat regionální opatření ke zmírnění změny klimatu</a:t>
            </a:r>
          </a:p>
          <a:p>
            <a:pPr lvl="1" algn="just"/>
            <a:r>
              <a:rPr lang="cs-CZ" dirty="0" smtClean="0"/>
              <a:t>Transformace technologií – doprava, průmysl, zemědělství, lesnictví, odpadní hospodářství</a:t>
            </a:r>
          </a:p>
          <a:p>
            <a:pPr lvl="1"/>
            <a:r>
              <a:rPr lang="cs-CZ" dirty="0" smtClean="0"/>
              <a:t>Udržitelné hospodaření rezervoárů (lesy, oceány)</a:t>
            </a:r>
          </a:p>
          <a:p>
            <a:pPr lvl="1"/>
            <a:r>
              <a:rPr lang="cs-CZ" dirty="0" smtClean="0"/>
              <a:t>Spolupráce</a:t>
            </a:r>
          </a:p>
          <a:p>
            <a:pPr lvl="1"/>
            <a:r>
              <a:rPr lang="cs-CZ" dirty="0" smtClean="0"/>
              <a:t>Implementace do sociální, </a:t>
            </a:r>
            <a:r>
              <a:rPr lang="cs-CZ" dirty="0" err="1" smtClean="0"/>
              <a:t>hosp</a:t>
            </a:r>
            <a:r>
              <a:rPr lang="cs-CZ" dirty="0" smtClean="0"/>
              <a:t>. a </a:t>
            </a:r>
            <a:r>
              <a:rPr lang="cs-CZ" dirty="0" err="1" smtClean="0"/>
              <a:t>envi</a:t>
            </a:r>
            <a:r>
              <a:rPr lang="cs-CZ" dirty="0" smtClean="0"/>
              <a:t> politiky</a:t>
            </a:r>
          </a:p>
          <a:p>
            <a:pPr lvl="1"/>
            <a:r>
              <a:rPr lang="cs-CZ" dirty="0" smtClean="0"/>
              <a:t>Podpora výzkumu</a:t>
            </a:r>
          </a:p>
          <a:p>
            <a:pPr lvl="1"/>
            <a:r>
              <a:rPr lang="cs-CZ" dirty="0" smtClean="0"/>
              <a:t>Podpora environmentálního vzdělávání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833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Kjótský protokol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Cíl:</a:t>
            </a:r>
          </a:p>
          <a:p>
            <a:pPr lvl="1"/>
            <a:r>
              <a:rPr lang="cs-CZ" altLang="cs-CZ" dirty="0"/>
              <a:t>snížit emise skleníkových plynů o </a:t>
            </a:r>
            <a:r>
              <a:rPr lang="cs-CZ" altLang="cs-CZ" dirty="0" smtClean="0"/>
              <a:t>5,2% proti roku 1990</a:t>
            </a:r>
          </a:p>
          <a:p>
            <a:pPr lvl="2"/>
            <a:r>
              <a:rPr lang="cs-CZ" altLang="cs-CZ" dirty="0" smtClean="0"/>
              <a:t>Ekvivalent CO2</a:t>
            </a:r>
          </a:p>
          <a:p>
            <a:pPr lvl="2"/>
            <a:endParaRPr lang="cs-CZ" altLang="cs-CZ" dirty="0"/>
          </a:p>
          <a:p>
            <a:pPr lvl="1"/>
            <a:r>
              <a:rPr lang="cs-CZ" altLang="cs-CZ" dirty="0"/>
              <a:t>průmyslové </a:t>
            </a:r>
            <a:r>
              <a:rPr lang="cs-CZ" altLang="cs-CZ" dirty="0" smtClean="0"/>
              <a:t>země</a:t>
            </a:r>
          </a:p>
          <a:p>
            <a:pPr lvl="1"/>
            <a:r>
              <a:rPr lang="cs-CZ" altLang="cs-CZ" dirty="0" smtClean="0"/>
              <a:t>ČR o 8 %</a:t>
            </a:r>
          </a:p>
          <a:p>
            <a:pPr lvl="1"/>
            <a:r>
              <a:rPr lang="cs-CZ" altLang="cs-CZ" dirty="0" smtClean="0"/>
              <a:t>ES o 8 % jako celek</a:t>
            </a:r>
            <a:endParaRPr lang="cs-CZ" altLang="cs-CZ" dirty="0"/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endParaRPr lang="cs-CZ" altLang="cs-CZ" sz="2300" dirty="0" smtClean="0">
              <a:solidFill>
                <a:schemeClr val="tx2"/>
              </a:solidFill>
            </a:endParaRP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300" dirty="0" smtClean="0">
                <a:solidFill>
                  <a:schemeClr val="tx2"/>
                </a:solidFill>
              </a:rPr>
              <a:t>2012 </a:t>
            </a:r>
            <a:r>
              <a:rPr lang="cs-CZ" altLang="cs-CZ" sz="2300" dirty="0">
                <a:solidFill>
                  <a:schemeClr val="tx2"/>
                </a:solidFill>
              </a:rPr>
              <a:t>Doha (</a:t>
            </a:r>
            <a:r>
              <a:rPr lang="cs-CZ" altLang="cs-CZ" sz="2300" dirty="0" smtClean="0">
                <a:solidFill>
                  <a:schemeClr val="tx2"/>
                </a:solidFill>
              </a:rPr>
              <a:t>Katar)</a:t>
            </a:r>
          </a:p>
          <a:p>
            <a:pPr marL="822960" lvl="3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100" dirty="0" smtClean="0">
                <a:solidFill>
                  <a:schemeClr val="tx2"/>
                </a:solidFill>
              </a:rPr>
              <a:t>prodloužení 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Kyoto</a:t>
            </a:r>
            <a:endParaRPr lang="cs-CZ" altLang="cs-CZ" sz="2100" dirty="0">
              <a:solidFill>
                <a:schemeClr val="tx2"/>
              </a:solidFill>
            </a:endParaRPr>
          </a:p>
          <a:p>
            <a:pPr marL="822960" lvl="3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100" dirty="0" smtClean="0">
                <a:solidFill>
                  <a:schemeClr val="tx2"/>
                </a:solidFill>
              </a:rPr>
              <a:t>do </a:t>
            </a:r>
            <a:r>
              <a:rPr lang="cs-CZ" altLang="cs-CZ" sz="2100" dirty="0">
                <a:solidFill>
                  <a:schemeClr val="tx2"/>
                </a:solidFill>
              </a:rPr>
              <a:t>2020 snížení </a:t>
            </a:r>
            <a:r>
              <a:rPr lang="cs-CZ" altLang="cs-CZ" sz="2100" dirty="0" smtClean="0">
                <a:solidFill>
                  <a:schemeClr val="tx2"/>
                </a:solidFill>
              </a:rPr>
              <a:t>emisí o </a:t>
            </a:r>
            <a:r>
              <a:rPr lang="cs-CZ" altLang="cs-CZ" sz="2100" dirty="0">
                <a:solidFill>
                  <a:schemeClr val="tx2"/>
                </a:solidFill>
              </a:rPr>
              <a:t>18</a:t>
            </a:r>
            <a:r>
              <a:rPr lang="cs-CZ" altLang="cs-CZ" sz="2100" dirty="0" smtClean="0">
                <a:solidFill>
                  <a:schemeClr val="tx2"/>
                </a:solidFill>
              </a:rPr>
              <a:t>% proti roku 1990 </a:t>
            </a:r>
            <a:endParaRPr lang="cs-CZ" altLang="cs-CZ" sz="2100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Úmluva o biologické </a:t>
            </a:r>
            <a:r>
              <a:rPr lang="cs-CZ" altLang="cs-CZ" dirty="0" smtClean="0"/>
              <a:t>rozmanitosti (CBD)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ochrana biodiverzity</a:t>
            </a:r>
          </a:p>
          <a:p>
            <a:pPr algn="just"/>
            <a:r>
              <a:rPr lang="cs-CZ" altLang="cs-CZ" dirty="0"/>
              <a:t>trvale udržitelný způsob využívání jejích složek</a:t>
            </a:r>
          </a:p>
          <a:p>
            <a:pPr algn="just"/>
            <a:r>
              <a:rPr lang="cs-CZ" altLang="cs-CZ" dirty="0"/>
              <a:t>spravedlivé a rovnocenné rozdělení přínosů plynoucích z využívání genetických zdrojů</a:t>
            </a:r>
          </a:p>
          <a:p>
            <a:pPr lvl="2" algn="just"/>
            <a:r>
              <a:rPr lang="cs-CZ" altLang="cs-CZ" dirty="0"/>
              <a:t>včetně odpovídajícího přístupu ke genetickým zdrojům</a:t>
            </a:r>
          </a:p>
          <a:p>
            <a:pPr lvl="2" algn="just"/>
            <a:r>
              <a:rPr lang="cs-CZ" altLang="cs-CZ" dirty="0"/>
              <a:t>odpovídajícího předávání příslušných technologií při zohlednění všech práv na tyto zdroje a technologie</a:t>
            </a:r>
          </a:p>
          <a:p>
            <a:pPr lvl="2" algn="just"/>
            <a:r>
              <a:rPr lang="cs-CZ" altLang="cs-CZ" dirty="0"/>
              <a:t>včetně odpovídajících způsobů financování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Úmluva OSN o boji proti desertifikaci (CCD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784976" cy="4874096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„</a:t>
            </a:r>
            <a:r>
              <a:rPr lang="cs-CZ" dirty="0" smtClean="0"/>
              <a:t>desertifikace“ </a:t>
            </a:r>
          </a:p>
          <a:p>
            <a:pPr lvl="1" algn="just"/>
            <a:r>
              <a:rPr lang="cs-CZ" dirty="0" smtClean="0"/>
              <a:t>degradace půdy </a:t>
            </a:r>
            <a:r>
              <a:rPr lang="cs-CZ" dirty="0"/>
              <a:t>v suchých, polosuchých a </a:t>
            </a:r>
            <a:r>
              <a:rPr lang="cs-CZ" dirty="0" smtClean="0"/>
              <a:t>suchých </a:t>
            </a:r>
            <a:r>
              <a:rPr lang="cs-CZ" dirty="0" err="1" smtClean="0"/>
              <a:t>subhumidních</a:t>
            </a:r>
            <a:r>
              <a:rPr lang="cs-CZ" dirty="0" smtClean="0"/>
              <a:t> </a:t>
            </a:r>
            <a:r>
              <a:rPr lang="cs-CZ" dirty="0"/>
              <a:t>oblastech, a to v </a:t>
            </a:r>
            <a:r>
              <a:rPr lang="cs-CZ" dirty="0" smtClean="0"/>
              <a:t>důsledku různých faktorů, včetně proměnlivosti klimatu </a:t>
            </a:r>
            <a:r>
              <a:rPr lang="cs-CZ" dirty="0"/>
              <a:t>a lidských </a:t>
            </a:r>
            <a:r>
              <a:rPr lang="cs-CZ" dirty="0" smtClean="0"/>
              <a:t>činností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Prevence degradace půdy (hospodaření v krajině, vodní hospodářství, lesní hospodářství atd.)</a:t>
            </a:r>
          </a:p>
          <a:p>
            <a:pPr algn="just"/>
            <a:r>
              <a:rPr lang="cs-CZ" dirty="0" smtClean="0"/>
              <a:t>Opětovné zúrodnění</a:t>
            </a:r>
          </a:p>
          <a:p>
            <a:pPr algn="just"/>
            <a:r>
              <a:rPr lang="cs-CZ" dirty="0" smtClean="0"/>
              <a:t>Rekultivace desertifikované půdy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Rozvojové země</a:t>
            </a:r>
          </a:p>
          <a:p>
            <a:pPr lvl="1" algn="just"/>
            <a:r>
              <a:rPr lang="cs-CZ" dirty="0" smtClean="0"/>
              <a:t>Politiky, regulativní nástroje, ekonomické priority</a:t>
            </a:r>
          </a:p>
          <a:p>
            <a:pPr algn="just"/>
            <a:r>
              <a:rPr lang="cs-CZ" dirty="0"/>
              <a:t>Vyspělé země</a:t>
            </a:r>
          </a:p>
          <a:p>
            <a:pPr lvl="1" algn="just"/>
            <a:r>
              <a:rPr lang="cs-CZ" dirty="0"/>
              <a:t>Technologie, finanční fondy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/>
              <a:t>Regionální prováděcí </a:t>
            </a:r>
            <a:r>
              <a:rPr lang="cs-CZ" dirty="0" smtClean="0"/>
              <a:t>přílohy</a:t>
            </a:r>
          </a:p>
          <a:p>
            <a:pPr lvl="1" algn="just"/>
            <a:r>
              <a:rPr lang="cs-CZ" dirty="0" smtClean="0"/>
              <a:t>Afrika</a:t>
            </a:r>
            <a:r>
              <a:rPr lang="cs-CZ" dirty="0"/>
              <a:t>, </a:t>
            </a:r>
            <a:r>
              <a:rPr lang="cs-CZ" dirty="0" smtClean="0"/>
              <a:t>Asie, Latinská Amerika a Karibská oblast, Středozemí, Střední a východní Evropa</a:t>
            </a:r>
            <a:endParaRPr lang="cs-CZ" dirty="0"/>
          </a:p>
          <a:p>
            <a:pPr algn="just"/>
            <a:r>
              <a:rPr lang="cs-CZ" dirty="0"/>
              <a:t>Subregionální akční programy – Afrika (střední, východní, severní, jižní, západní)</a:t>
            </a:r>
          </a:p>
          <a:p>
            <a:pPr algn="just"/>
            <a:r>
              <a:rPr lang="cs-CZ" dirty="0" smtClean="0"/>
              <a:t>Společné akční programy</a:t>
            </a:r>
          </a:p>
          <a:p>
            <a:pPr algn="just"/>
            <a:r>
              <a:rPr lang="cs-CZ" dirty="0" smtClean="0"/>
              <a:t>Národní akční programy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01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Ekologická</a:t>
            </a:r>
          </a:p>
          <a:p>
            <a:r>
              <a:rPr lang="cs-CZ" dirty="0" smtClean="0"/>
              <a:t>Environmentální</a:t>
            </a:r>
          </a:p>
          <a:p>
            <a:r>
              <a:rPr lang="cs-CZ" dirty="0" smtClean="0"/>
              <a:t>Životního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43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IPCC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Intergovernmental</a:t>
            </a:r>
            <a:r>
              <a:rPr lang="cs-CZ" dirty="0" smtClean="0"/>
              <a:t> Panel on </a:t>
            </a:r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 smtClean="0"/>
          </a:p>
          <a:p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Reports</a:t>
            </a:r>
            <a:endParaRPr lang="cs-CZ" dirty="0" smtClean="0"/>
          </a:p>
          <a:p>
            <a:r>
              <a:rPr lang="cs-CZ" dirty="0" smtClean="0"/>
              <a:t>AR5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79062" r="34162" b="14467"/>
          <a:stretch/>
        </p:blipFill>
        <p:spPr bwMode="auto">
          <a:xfrm>
            <a:off x="3307482" y="1499446"/>
            <a:ext cx="552994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24806" r="36777" b="64408"/>
          <a:stretch/>
        </p:blipFill>
        <p:spPr bwMode="auto">
          <a:xfrm>
            <a:off x="132880" y="508422"/>
            <a:ext cx="5602514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83271" r="38493" b="9555"/>
          <a:stretch/>
        </p:blipFill>
        <p:spPr bwMode="auto">
          <a:xfrm>
            <a:off x="3307482" y="2727357"/>
            <a:ext cx="4554962" cy="67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18251" r="41353" b="74199"/>
          <a:stretch/>
        </p:blipFill>
        <p:spPr bwMode="auto">
          <a:xfrm>
            <a:off x="132880" y="2016155"/>
            <a:ext cx="4470400" cy="7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20475" r="33125" b="72377"/>
          <a:stretch/>
        </p:blipFill>
        <p:spPr bwMode="auto">
          <a:xfrm>
            <a:off x="179512" y="3411758"/>
            <a:ext cx="5695951" cy="6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75111" r="33125" b="11982"/>
          <a:stretch/>
        </p:blipFill>
        <p:spPr bwMode="auto">
          <a:xfrm>
            <a:off x="3307482" y="4066804"/>
            <a:ext cx="5695951" cy="121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25623" r="33960" b="67906"/>
          <a:stretch/>
        </p:blipFill>
        <p:spPr bwMode="auto">
          <a:xfrm>
            <a:off x="132879" y="5051648"/>
            <a:ext cx="55816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34226" r="33626" b="58396"/>
          <a:stretch/>
        </p:blipFill>
        <p:spPr bwMode="auto">
          <a:xfrm>
            <a:off x="3307482" y="5661248"/>
            <a:ext cx="5619751" cy="69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22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Evropská úroveň - Rada </a:t>
            </a:r>
            <a:r>
              <a:rPr lang="cs-CZ" altLang="cs-CZ" dirty="0"/>
              <a:t>Evropy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Evropská úmluva o krajině</a:t>
            </a:r>
          </a:p>
          <a:p>
            <a:pPr lvl="1"/>
            <a:r>
              <a:rPr lang="pl-PL" altLang="cs-CZ" dirty="0"/>
              <a:t>Výbor ministrů Rady Evropy 2000</a:t>
            </a:r>
          </a:p>
          <a:p>
            <a:pPr lvl="1"/>
            <a:r>
              <a:rPr lang="cs-CZ" altLang="cs-CZ" dirty="0" smtClean="0"/>
              <a:t>podpořit </a:t>
            </a:r>
            <a:r>
              <a:rPr lang="cs-CZ" altLang="cs-CZ" dirty="0"/>
              <a:t>ochranu, správu a plánování krajiny a organizovat evropskou spolupráci v této </a:t>
            </a:r>
            <a:r>
              <a:rPr lang="cs-CZ" altLang="cs-CZ" dirty="0" smtClean="0"/>
              <a:t>oblasti</a:t>
            </a:r>
          </a:p>
          <a:p>
            <a:pPr lvl="1"/>
            <a:r>
              <a:rPr lang="cs-CZ" altLang="cs-CZ" dirty="0" smtClean="0"/>
              <a:t>Krajina jako základní složka životního prostředí</a:t>
            </a:r>
            <a:endParaRPr lang="cs-CZ" altLang="cs-CZ" dirty="0"/>
          </a:p>
          <a:p>
            <a:r>
              <a:rPr lang="cs-CZ" altLang="cs-CZ" dirty="0" smtClean="0"/>
              <a:t>Bernská </a:t>
            </a:r>
            <a:r>
              <a:rPr lang="cs-CZ" altLang="cs-CZ" dirty="0"/>
              <a:t>úmluva </a:t>
            </a:r>
          </a:p>
          <a:p>
            <a:pPr lvl="1" algn="just"/>
            <a:r>
              <a:rPr lang="cs-CZ" altLang="cs-CZ" dirty="0"/>
              <a:t>Úmluva o ochraně evropských planě rostoucích rostlin, volně žijících živočichů a přírodních stanovišť</a:t>
            </a:r>
          </a:p>
          <a:p>
            <a:pPr lvl="1"/>
            <a:r>
              <a:rPr lang="cs-CZ" altLang="cs-CZ" dirty="0"/>
              <a:t>1982</a:t>
            </a:r>
          </a:p>
          <a:p>
            <a:pPr lvl="1"/>
            <a:r>
              <a:rPr lang="cs-CZ" altLang="cs-CZ" dirty="0"/>
              <a:t>Cíl:</a:t>
            </a:r>
          </a:p>
          <a:p>
            <a:pPr lvl="3" algn="just"/>
            <a:r>
              <a:rPr lang="cs-CZ" altLang="cs-CZ" dirty="0"/>
              <a:t>chránit planě rostoucí rostliny a volně žijící živočichy a jejich přírodní stanoviště, a to zejména druhy a stanoviště, jejichž ochrana vyžaduje spolupráci několika států, a takovou spolupráci podporovat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Úroveň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 smtClean="0"/>
              <a:t>1980</a:t>
            </a:r>
          </a:p>
          <a:p>
            <a:pPr lvl="1" algn="just"/>
            <a:r>
              <a:rPr lang="cs-CZ" dirty="0" smtClean="0"/>
              <a:t>Evropský </a:t>
            </a:r>
            <a:r>
              <a:rPr lang="cs-CZ" dirty="0"/>
              <a:t>soudní dvůr potvrdil možnost přijímat evropské závazné normy o ochraně životního prostředí v rámci regulace vnitřního trhu</a:t>
            </a:r>
          </a:p>
          <a:p>
            <a:pPr algn="just"/>
            <a:r>
              <a:rPr lang="cs-CZ" dirty="0" smtClean="0"/>
              <a:t>1981</a:t>
            </a:r>
          </a:p>
          <a:p>
            <a:pPr lvl="1" algn="just"/>
            <a:r>
              <a:rPr lang="cs-CZ" dirty="0" smtClean="0"/>
              <a:t>v </a:t>
            </a:r>
            <a:r>
              <a:rPr lang="cs-CZ" dirty="0"/>
              <a:t>rámci Evropské komise zřízeno samostatné generální ředitelství pro životní prostředí</a:t>
            </a:r>
          </a:p>
          <a:p>
            <a:pPr algn="just"/>
            <a:r>
              <a:rPr lang="cs-CZ" dirty="0" smtClean="0"/>
              <a:t>1984</a:t>
            </a:r>
          </a:p>
          <a:p>
            <a:pPr lvl="1" algn="just"/>
            <a:r>
              <a:rPr lang="cs-CZ" dirty="0" smtClean="0"/>
              <a:t>vznik </a:t>
            </a:r>
            <a:r>
              <a:rPr lang="cs-CZ" dirty="0"/>
              <a:t>zvláštního fondu pro ochranu životního prostředí na evropské úrovni</a:t>
            </a:r>
          </a:p>
          <a:p>
            <a:pPr algn="just"/>
            <a:r>
              <a:rPr lang="cs-CZ" dirty="0" smtClean="0"/>
              <a:t>1987</a:t>
            </a:r>
          </a:p>
          <a:p>
            <a:pPr lvl="1" algn="just"/>
            <a:r>
              <a:rPr lang="cs-CZ" dirty="0" smtClean="0"/>
              <a:t>Jednotný </a:t>
            </a:r>
            <a:r>
              <a:rPr lang="cs-CZ" dirty="0"/>
              <a:t>evropský akt vytváří zvláštní politiku ochrany životního prostředí</a:t>
            </a:r>
          </a:p>
          <a:p>
            <a:pPr algn="just"/>
            <a:r>
              <a:rPr lang="cs-CZ" dirty="0" smtClean="0"/>
              <a:t>1993</a:t>
            </a:r>
          </a:p>
          <a:p>
            <a:pPr lvl="1" algn="just"/>
            <a:r>
              <a:rPr lang="cs-CZ" dirty="0" smtClean="0"/>
              <a:t>Maastrichtská </a:t>
            </a:r>
            <a:r>
              <a:rPr lang="cs-CZ" dirty="0"/>
              <a:t>smlouva zavádí princip ohleduplnosti vůči životnímu prostředí při přijímání a provádění všech politik ES</a:t>
            </a:r>
          </a:p>
          <a:p>
            <a:pPr algn="just"/>
            <a:r>
              <a:rPr lang="cs-CZ" dirty="0" smtClean="0"/>
              <a:t>1990</a:t>
            </a:r>
          </a:p>
          <a:p>
            <a:pPr lvl="1" algn="just"/>
            <a:r>
              <a:rPr lang="cs-CZ" dirty="0" smtClean="0"/>
              <a:t>EEA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Agency</a:t>
            </a:r>
            <a:r>
              <a:rPr lang="cs-CZ" dirty="0" smtClean="0"/>
              <a:t> (</a:t>
            </a:r>
            <a:r>
              <a:rPr lang="cs-CZ" dirty="0" err="1" smtClean="0"/>
              <a:t>Eionet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1994</a:t>
            </a:r>
          </a:p>
          <a:p>
            <a:pPr lvl="1" algn="just"/>
            <a:r>
              <a:rPr lang="cs-CZ" dirty="0" smtClean="0"/>
              <a:t>vznik </a:t>
            </a:r>
            <a:r>
              <a:rPr lang="cs-CZ" dirty="0"/>
              <a:t>Kohezního </a:t>
            </a:r>
            <a:r>
              <a:rPr lang="cs-CZ" dirty="0" smtClean="0"/>
              <a:t>fondu </a:t>
            </a:r>
            <a:r>
              <a:rPr lang="cs-CZ" dirty="0"/>
              <a:t>neboli Fondu soudržnosti, který mj. financuje projekty na ochranu životního prostředí a poskytuje pomoc zemím, jejichž HDP na obyvatele je nižší než 90 % průměru EU.</a:t>
            </a:r>
          </a:p>
          <a:p>
            <a:pPr algn="just"/>
            <a:r>
              <a:rPr lang="cs-CZ" dirty="0" smtClean="0"/>
              <a:t>2001</a:t>
            </a:r>
          </a:p>
          <a:p>
            <a:pPr lvl="1" algn="just"/>
            <a:r>
              <a:rPr lang="cs-CZ" dirty="0" smtClean="0"/>
              <a:t>platí </a:t>
            </a:r>
            <a:r>
              <a:rPr lang="cs-CZ" dirty="0"/>
              <a:t>VI. akční plán pro životní prostředí (2001–2010)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163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Úroveň </a:t>
            </a:r>
            <a:r>
              <a:rPr lang="cs-CZ" altLang="cs-CZ" dirty="0"/>
              <a:t>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 smtClean="0"/>
              <a:t>EAP (</a:t>
            </a:r>
            <a:r>
              <a:rPr lang="cs-CZ" altLang="cs-CZ" dirty="0" err="1" smtClean="0"/>
              <a:t>Environment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Programme</a:t>
            </a:r>
            <a:r>
              <a:rPr lang="cs-CZ" altLang="cs-CZ" dirty="0" smtClean="0"/>
              <a:t>)</a:t>
            </a:r>
          </a:p>
          <a:p>
            <a:pPr lvl="1"/>
            <a:r>
              <a:rPr lang="cs-CZ" altLang="cs-CZ" dirty="0" smtClean="0"/>
              <a:t>Dosud 6</a:t>
            </a:r>
          </a:p>
          <a:p>
            <a:pPr lvl="1"/>
            <a:r>
              <a:rPr lang="cs-CZ" altLang="cs-CZ" dirty="0" smtClean="0"/>
              <a:t>6th EAP - Akční </a:t>
            </a:r>
            <a:r>
              <a:rPr lang="cs-CZ" altLang="cs-CZ" dirty="0"/>
              <a:t>program na období 2002 – </a:t>
            </a:r>
            <a:r>
              <a:rPr lang="cs-CZ" altLang="cs-CZ" dirty="0" smtClean="0"/>
              <a:t>2012</a:t>
            </a:r>
          </a:p>
          <a:p>
            <a:pPr lvl="1"/>
            <a:r>
              <a:rPr lang="cs-CZ" altLang="cs-CZ" dirty="0" smtClean="0"/>
              <a:t>7th EAP </a:t>
            </a:r>
            <a:r>
              <a:rPr lang="cs-CZ" altLang="cs-CZ" dirty="0" smtClean="0"/>
              <a:t>– do roku 2020</a:t>
            </a:r>
          </a:p>
          <a:p>
            <a:r>
              <a:rPr lang="cs-CZ" altLang="cs-CZ" dirty="0" err="1" smtClean="0"/>
              <a:t>European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Climate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Change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Programme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Evropský </a:t>
            </a:r>
            <a:r>
              <a:rPr lang="cs-CZ" altLang="cs-CZ" dirty="0"/>
              <a:t>program pro změnu </a:t>
            </a:r>
            <a:r>
              <a:rPr lang="cs-CZ" altLang="cs-CZ" dirty="0" smtClean="0"/>
              <a:t>klimatu</a:t>
            </a:r>
          </a:p>
          <a:p>
            <a:pPr lvl="1"/>
            <a:r>
              <a:rPr lang="cs-CZ" altLang="cs-CZ" dirty="0" smtClean="0"/>
              <a:t>2000 ECCP</a:t>
            </a:r>
          </a:p>
          <a:p>
            <a:pPr lvl="1"/>
            <a:r>
              <a:rPr lang="cs-CZ" altLang="cs-CZ" dirty="0" smtClean="0"/>
              <a:t>2005 ECCP II</a:t>
            </a:r>
          </a:p>
          <a:p>
            <a:pPr algn="just"/>
            <a:r>
              <a:rPr lang="cs-CZ" altLang="cs-CZ" dirty="0"/>
              <a:t>Green </a:t>
            </a:r>
            <a:r>
              <a:rPr lang="cs-CZ" altLang="cs-CZ" dirty="0" err="1" smtClean="0"/>
              <a:t>Papers</a:t>
            </a:r>
            <a:r>
              <a:rPr lang="cs-CZ" altLang="cs-CZ" dirty="0" smtClean="0"/>
              <a:t> </a:t>
            </a:r>
            <a:r>
              <a:rPr lang="cs-CZ" altLang="cs-CZ" dirty="0"/>
              <a:t>- </a:t>
            </a:r>
            <a:r>
              <a:rPr lang="cs-CZ" altLang="cs-CZ" dirty="0" smtClean="0"/>
              <a:t>Zelené knihy </a:t>
            </a:r>
            <a:r>
              <a:rPr lang="cs-CZ" altLang="cs-CZ" dirty="0"/>
              <a:t>– Rámec 2030 (</a:t>
            </a:r>
            <a:r>
              <a:rPr lang="cs-CZ" altLang="cs-CZ" dirty="0" err="1"/>
              <a:t>Roadmap</a:t>
            </a:r>
            <a:r>
              <a:rPr lang="cs-CZ" altLang="cs-CZ" dirty="0"/>
              <a:t> 2050)</a:t>
            </a:r>
          </a:p>
          <a:p>
            <a:r>
              <a:rPr lang="cs-CZ" altLang="cs-CZ" dirty="0" err="1" smtClean="0"/>
              <a:t>White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Papers</a:t>
            </a:r>
            <a:r>
              <a:rPr lang="cs-CZ" altLang="cs-CZ" dirty="0" smtClean="0"/>
              <a:t> - Bílé </a:t>
            </a:r>
            <a:r>
              <a:rPr lang="cs-CZ" altLang="cs-CZ" dirty="0"/>
              <a:t>knihy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Akční program na období 2002 – 2012 (6 </a:t>
            </a:r>
            <a:r>
              <a:rPr lang="cs-CZ" altLang="cs-CZ" dirty="0" err="1"/>
              <a:t>th</a:t>
            </a:r>
            <a:r>
              <a:rPr lang="cs-CZ" altLang="cs-CZ" dirty="0"/>
              <a:t> EAP)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Hodnocení</a:t>
            </a:r>
          </a:p>
          <a:p>
            <a:pPr lvl="1"/>
            <a:r>
              <a:rPr lang="cs-CZ" altLang="cs-CZ" dirty="0"/>
              <a:t>Příroda a biologická rozmanitost</a:t>
            </a:r>
          </a:p>
          <a:p>
            <a:pPr lvl="1"/>
            <a:r>
              <a:rPr lang="cs-CZ" altLang="cs-CZ" dirty="0"/>
              <a:t>Životní prostředí a lidské zdraví </a:t>
            </a:r>
          </a:p>
          <a:p>
            <a:pPr lvl="1"/>
            <a:r>
              <a:rPr lang="cs-CZ" altLang="cs-CZ" dirty="0"/>
              <a:t>Přírodní zdroje a odpady </a:t>
            </a:r>
          </a:p>
          <a:p>
            <a:pPr lvl="1"/>
            <a:r>
              <a:rPr lang="cs-CZ" altLang="cs-CZ" dirty="0"/>
              <a:t>Změna klimatu</a:t>
            </a:r>
          </a:p>
          <a:p>
            <a:pPr lvl="1"/>
            <a:r>
              <a:rPr lang="cs-CZ" altLang="cs-CZ" dirty="0"/>
              <a:t>Mezinárodní otázky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EAP Příroda </a:t>
            </a:r>
            <a:r>
              <a:rPr lang="cs-CZ" altLang="cs-CZ" dirty="0"/>
              <a:t>a biologická rozmanitost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 dirty="0"/>
              <a:t>Síť chráněných oblastí Natura 2000</a:t>
            </a:r>
          </a:p>
          <a:p>
            <a:pPr lvl="1"/>
            <a:r>
              <a:rPr lang="cs-CZ" altLang="cs-CZ" dirty="0"/>
              <a:t>17 % území EU</a:t>
            </a:r>
          </a:p>
          <a:p>
            <a:r>
              <a:rPr lang="cs-CZ" altLang="cs-CZ" sz="2400" dirty="0"/>
              <a:t>strategie ochrany a zachování mořského prostředí</a:t>
            </a:r>
          </a:p>
          <a:p>
            <a:pPr algn="just"/>
            <a:r>
              <a:rPr lang="cs-CZ" altLang="cs-CZ" sz="2400" dirty="0"/>
              <a:t>iniciativa TEEB (</a:t>
            </a:r>
            <a:r>
              <a:rPr lang="cs-CZ" altLang="cs-CZ" sz="2400" i="1" dirty="0" err="1"/>
              <a:t>The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Economics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of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Ecosystems</a:t>
            </a:r>
            <a:r>
              <a:rPr lang="cs-CZ" altLang="cs-CZ" sz="2400" i="1" dirty="0"/>
              <a:t> and Biodiversity</a:t>
            </a:r>
            <a:r>
              <a:rPr lang="cs-CZ" altLang="cs-CZ" sz="2400" dirty="0"/>
              <a:t> – Ekonomika ekosystémů a biologické rozmanitosti)</a:t>
            </a:r>
          </a:p>
          <a:p>
            <a:pPr algn="just"/>
            <a:r>
              <a:rPr lang="cs-CZ" altLang="cs-CZ" sz="2400" dirty="0"/>
              <a:t>program SEBI 2010 (</a:t>
            </a:r>
            <a:r>
              <a:rPr lang="cs-CZ" altLang="cs-CZ" sz="2400" i="1" dirty="0" err="1"/>
              <a:t>Streamlining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European</a:t>
            </a:r>
            <a:r>
              <a:rPr lang="cs-CZ" altLang="cs-CZ" sz="2400" i="1" dirty="0"/>
              <a:t> 2010 Biodiversity </a:t>
            </a:r>
            <a:r>
              <a:rPr lang="cs-CZ" altLang="cs-CZ" sz="2400" i="1" dirty="0" err="1"/>
              <a:t>Indicators</a:t>
            </a:r>
            <a:r>
              <a:rPr lang="cs-CZ" altLang="cs-CZ" sz="2400" dirty="0"/>
              <a:t> – Zefektivnění evropských ukazatelů biologické rozmanitosti pro rok </a:t>
            </a:r>
            <a:r>
              <a:rPr lang="cs-CZ" altLang="cs-CZ" sz="2400" dirty="0" smtClean="0"/>
              <a:t>2010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Zastavení poklesu biodiversity – NE</a:t>
            </a:r>
          </a:p>
          <a:p>
            <a:pPr algn="just"/>
            <a:r>
              <a:rPr lang="cs-CZ" sz="2400" dirty="0"/>
              <a:t>17 % typů stanovišť a druhů je v příznivém stavu z hlediska </a:t>
            </a:r>
            <a:r>
              <a:rPr lang="cs-CZ" sz="2400" dirty="0" smtClean="0"/>
              <a:t>ochrany</a:t>
            </a:r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TEEB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Lesy (ekosystémové služby na jeden hektar lesa)</a:t>
            </a:r>
          </a:p>
          <a:p>
            <a:pPr lvl="1"/>
            <a:r>
              <a:rPr lang="cs-CZ" altLang="cs-CZ" dirty="0"/>
              <a:t>Potrava, palivo, vlákniny - 13 170 Kč </a:t>
            </a:r>
            <a:r>
              <a:rPr lang="cs-CZ" altLang="cs-CZ" dirty="0" smtClean="0">
                <a:solidFill>
                  <a:schemeClr val="tx1"/>
                </a:solidFill>
              </a:rPr>
              <a:t>(x v </a:t>
            </a:r>
            <a:r>
              <a:rPr lang="cs-CZ" altLang="cs-CZ" dirty="0">
                <a:solidFill>
                  <a:schemeClr val="tx1"/>
                </a:solidFill>
              </a:rPr>
              <a:t>ČR 983 x 5)</a:t>
            </a:r>
          </a:p>
          <a:p>
            <a:pPr lvl="1"/>
            <a:r>
              <a:rPr lang="cs-CZ" altLang="cs-CZ" dirty="0"/>
              <a:t>Klima – 16 752 Kč</a:t>
            </a:r>
          </a:p>
          <a:p>
            <a:pPr lvl="1"/>
            <a:r>
              <a:rPr lang="cs-CZ" altLang="cs-CZ" dirty="0"/>
              <a:t>Vodní hospodářství - 477 Kč</a:t>
            </a:r>
          </a:p>
          <a:p>
            <a:pPr lvl="1"/>
            <a:r>
              <a:rPr lang="cs-CZ" altLang="cs-CZ" dirty="0"/>
              <a:t>Podzemní vody - 706 273 Kč</a:t>
            </a:r>
          </a:p>
          <a:p>
            <a:pPr lvl="1"/>
            <a:r>
              <a:rPr lang="cs-CZ" altLang="cs-CZ" dirty="0"/>
              <a:t>Opylení - 1 172 Kč</a:t>
            </a:r>
          </a:p>
          <a:p>
            <a:pPr lvl="1"/>
            <a:r>
              <a:rPr lang="cs-CZ" altLang="cs-CZ" dirty="0"/>
              <a:t>Existenční hodnota – 371 Kč</a:t>
            </a:r>
          </a:p>
          <a:p>
            <a:pPr lvl="2"/>
            <a:r>
              <a:rPr lang="cs-CZ" altLang="cs-CZ" dirty="0"/>
              <a:t>Celkem 738 215 </a:t>
            </a:r>
            <a:r>
              <a:rPr lang="cs-CZ" altLang="cs-CZ" dirty="0" smtClean="0"/>
              <a:t>Kč/ha </a:t>
            </a:r>
            <a:r>
              <a:rPr lang="cs-CZ" altLang="cs-CZ" dirty="0"/>
              <a:t>(2 651 tis. ha; 33,6 % rozlohy) </a:t>
            </a:r>
          </a:p>
          <a:p>
            <a:pPr lvl="2"/>
            <a:r>
              <a:rPr lang="cs-CZ" altLang="cs-CZ" dirty="0"/>
              <a:t>Šišák 100 až 335 tis. Kč</a:t>
            </a:r>
          </a:p>
          <a:p>
            <a:pPr lvl="2"/>
            <a:r>
              <a:rPr lang="cs-CZ" altLang="cs-CZ" dirty="0" err="1"/>
              <a:t>Seják</a:t>
            </a:r>
            <a:r>
              <a:rPr lang="cs-CZ" altLang="cs-CZ" dirty="0"/>
              <a:t> 10 184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EAP Životní </a:t>
            </a:r>
            <a:r>
              <a:rPr lang="cs-CZ" altLang="cs-CZ" dirty="0"/>
              <a:t>prostředí a lidské zdraví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75 % populace EU žije v městských oblastech </a:t>
            </a:r>
            <a:endParaRPr lang="cs-CZ" dirty="0" smtClean="0"/>
          </a:p>
          <a:p>
            <a:pPr algn="just"/>
            <a:endParaRPr lang="cs-CZ" altLang="cs-CZ" dirty="0"/>
          </a:p>
          <a:p>
            <a:pPr algn="just"/>
            <a:r>
              <a:rPr lang="cs-CZ" altLang="cs-CZ" dirty="0" smtClean="0"/>
              <a:t>40</a:t>
            </a:r>
            <a:r>
              <a:rPr lang="cs-CZ" altLang="cs-CZ" dirty="0"/>
              <a:t> % obyvatel EU žije v městských oblastech, kde hladina hluku v noci překračuje hodnoty doporučené WHO</a:t>
            </a:r>
          </a:p>
          <a:p>
            <a:pPr algn="just"/>
            <a:endParaRPr lang="cs-CZ" altLang="cs-CZ" dirty="0" smtClean="0"/>
          </a:p>
          <a:p>
            <a:pPr algn="just"/>
            <a:r>
              <a:rPr lang="cs-CZ" altLang="cs-CZ" dirty="0" smtClean="0"/>
              <a:t>Evropané </a:t>
            </a:r>
            <a:r>
              <a:rPr lang="cs-CZ" altLang="cs-CZ" dirty="0"/>
              <a:t>tráví přibližně 90 % svého času uvnitř budov (vnitřní ovzduší)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EAP </a:t>
            </a:r>
            <a:r>
              <a:rPr lang="cs-CZ" altLang="cs-CZ" dirty="0"/>
              <a:t>Přírodní zdroje a odpady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70 až 80 % dopadu spotřeby v EU na životní prostředí představují potraviny a nápoje, soukromá doprava a bydlení</a:t>
            </a:r>
          </a:p>
          <a:p>
            <a:pPr algn="just"/>
            <a:r>
              <a:rPr lang="cs-CZ" altLang="cs-CZ" dirty="0"/>
              <a:t>80 % všech dopadů na životní prostředí spojených s výrobky je určeno během fáze návrhu </a:t>
            </a:r>
            <a:r>
              <a:rPr lang="cs-CZ" altLang="cs-CZ" dirty="0" smtClean="0"/>
              <a:t>výrobku</a:t>
            </a:r>
          </a:p>
          <a:p>
            <a:pPr marL="274320" lvl="1" indent="0" algn="just">
              <a:buNone/>
            </a:pPr>
            <a:r>
              <a:rPr lang="cs-CZ" altLang="cs-CZ" dirty="0" smtClean="0">
                <a:sym typeface="Wingdings" panose="05000000000000000000" pitchFamily="2" charset="2"/>
              </a:rPr>
              <a:t> </a:t>
            </a:r>
            <a:r>
              <a:rPr lang="cs-CZ" altLang="cs-CZ" dirty="0" err="1" smtClean="0">
                <a:sym typeface="Wingdings" panose="05000000000000000000" pitchFamily="2" charset="2"/>
              </a:rPr>
              <a:t>ekodesign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Základní cíle nástrojů ekologické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Dosažení zlepšení stavu ŽP</a:t>
            </a:r>
          </a:p>
          <a:p>
            <a:pPr lvl="1"/>
            <a:r>
              <a:rPr lang="cs-CZ" altLang="cs-CZ" dirty="0" smtClean="0"/>
              <a:t>Programové nástroje</a:t>
            </a:r>
          </a:p>
          <a:p>
            <a:pPr lvl="1"/>
            <a:r>
              <a:rPr lang="cs-CZ" altLang="cs-CZ" dirty="0" smtClean="0"/>
              <a:t>Administrativní nástroje</a:t>
            </a:r>
          </a:p>
          <a:p>
            <a:pPr lvl="1"/>
            <a:r>
              <a:rPr lang="cs-CZ" altLang="cs-CZ" dirty="0" smtClean="0"/>
              <a:t>Legislativní nástroje</a:t>
            </a:r>
            <a:endParaRPr lang="cs-CZ" altLang="cs-CZ" dirty="0"/>
          </a:p>
          <a:p>
            <a:r>
              <a:rPr lang="cs-CZ" altLang="cs-CZ" dirty="0"/>
              <a:t>Snížení nákladů ekonomických aktérů</a:t>
            </a:r>
          </a:p>
          <a:p>
            <a:pPr lvl="1"/>
            <a:r>
              <a:rPr lang="cs-CZ" altLang="cs-CZ" dirty="0"/>
              <a:t>Ekonomické nástroje</a:t>
            </a:r>
          </a:p>
          <a:p>
            <a:r>
              <a:rPr lang="cs-CZ" altLang="cs-CZ" dirty="0"/>
              <a:t>Vyhnutí se negativním a tvorba pozitivních dopadů na další </a:t>
            </a:r>
            <a:r>
              <a:rPr lang="cs-CZ" altLang="cs-CZ" dirty="0" smtClean="0"/>
              <a:t>oblasti</a:t>
            </a:r>
          </a:p>
          <a:p>
            <a:pPr lvl="1"/>
            <a:r>
              <a:rPr lang="cs-CZ" altLang="cs-CZ" dirty="0" smtClean="0"/>
              <a:t>Řešení ekologických havárií</a:t>
            </a:r>
          </a:p>
          <a:p>
            <a:pPr lvl="1"/>
            <a:r>
              <a:rPr lang="cs-CZ" altLang="cs-CZ" dirty="0" smtClean="0"/>
              <a:t>Řešení přírodních jevů způsobených změnou klimatu (či dalších přírodních podmínek)</a:t>
            </a:r>
          </a:p>
          <a:p>
            <a:pPr lvl="1"/>
            <a:endParaRPr lang="cs-CZ" altLang="cs-CZ" dirty="0" smtClean="0"/>
          </a:p>
          <a:p>
            <a:pPr lvl="1"/>
            <a:r>
              <a:rPr lang="cs-CZ" altLang="cs-CZ" dirty="0" smtClean="0"/>
              <a:t>Společnost – sociální aspekty</a:t>
            </a:r>
          </a:p>
          <a:p>
            <a:pPr lvl="1"/>
            <a:r>
              <a:rPr lang="cs-CZ" altLang="cs-CZ" dirty="0" smtClean="0"/>
              <a:t>Ekonomika (domácnosti – úspory, firmy – příležitosti; např. Green </a:t>
            </a:r>
            <a:r>
              <a:rPr lang="cs-CZ" altLang="cs-CZ" dirty="0" err="1" smtClean="0"/>
              <a:t>Deal</a:t>
            </a:r>
            <a:r>
              <a:rPr lang="cs-CZ" altLang="cs-CZ" dirty="0" smtClean="0"/>
              <a:t>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78755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EAP Změna </a:t>
            </a:r>
            <a:r>
              <a:rPr lang="cs-CZ" altLang="cs-CZ" dirty="0"/>
              <a:t>klimatu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závazné kvantifikovatelné cíle budou překročeny</a:t>
            </a:r>
          </a:p>
          <a:p>
            <a:pPr lvl="1"/>
            <a:r>
              <a:rPr lang="cs-CZ" altLang="cs-CZ" dirty="0"/>
              <a:t>cíl Kjótského protokolu snížit do roku 2012 emise o 8 %</a:t>
            </a:r>
          </a:p>
          <a:p>
            <a:r>
              <a:rPr lang="cs-CZ" altLang="cs-CZ" dirty="0"/>
              <a:t>zvyšování emisí skleníkových plynů v odvětví dopravy</a:t>
            </a:r>
          </a:p>
          <a:p>
            <a:pPr lvl="1"/>
            <a:r>
              <a:rPr lang="cs-CZ" altLang="cs-CZ" dirty="0"/>
              <a:t>emise fluorovaných uhlovodíků se v letech 1990 až 2008, ale nejsou regulovány na mezinárodní úrovni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err="1"/>
              <a:t>European</a:t>
            </a:r>
            <a:r>
              <a:rPr lang="cs-CZ" altLang="cs-CZ" dirty="0"/>
              <a:t> </a:t>
            </a:r>
            <a:r>
              <a:rPr lang="cs-CZ" altLang="cs-CZ" dirty="0" err="1"/>
              <a:t>Climate</a:t>
            </a:r>
            <a:r>
              <a:rPr lang="cs-CZ" altLang="cs-CZ" dirty="0"/>
              <a:t> </a:t>
            </a:r>
            <a:r>
              <a:rPr lang="cs-CZ" altLang="cs-CZ" dirty="0" err="1"/>
              <a:t>Change</a:t>
            </a:r>
            <a:r>
              <a:rPr lang="cs-CZ" altLang="cs-CZ" dirty="0"/>
              <a:t> </a:t>
            </a:r>
            <a:r>
              <a:rPr lang="cs-CZ" altLang="cs-CZ" dirty="0" err="1" smtClean="0"/>
              <a:t>Programme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sz="2600" dirty="0">
                <a:solidFill>
                  <a:schemeClr val="tx1"/>
                </a:solidFill>
              </a:rPr>
              <a:t>2. </a:t>
            </a:r>
            <a:r>
              <a:rPr lang="cs-CZ" altLang="cs-CZ" sz="2600" dirty="0">
                <a:solidFill>
                  <a:schemeClr val="tx1"/>
                </a:solidFill>
              </a:rPr>
              <a:t>Evropský program pro změnu klimatu</a:t>
            </a:r>
          </a:p>
          <a:p>
            <a:r>
              <a:rPr lang="cs-CZ" altLang="cs-CZ" dirty="0" smtClean="0"/>
              <a:t>2005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Východiska jako CCC</a:t>
            </a:r>
          </a:p>
          <a:p>
            <a:pPr lvl="1"/>
            <a:r>
              <a:rPr lang="cs-CZ" dirty="0" smtClean="0"/>
              <a:t>EU vůdčí postavení při prosazování CCC</a:t>
            </a:r>
          </a:p>
          <a:p>
            <a:pPr lvl="1"/>
            <a:endParaRPr lang="cs-CZ" dirty="0" smtClean="0"/>
          </a:p>
          <a:p>
            <a:pPr marL="274320" lvl="1" indent="0">
              <a:buNone/>
            </a:pPr>
            <a:r>
              <a:rPr lang="cs-CZ" sz="1000" dirty="0" smtClean="0">
                <a:solidFill>
                  <a:schemeClr val="tx1"/>
                </a:solidFill>
              </a:rPr>
              <a:t>Program</a:t>
            </a:r>
          </a:p>
          <a:p>
            <a:pPr marL="274320" lvl="1" indent="0">
              <a:buNone/>
            </a:pPr>
            <a:r>
              <a:rPr lang="cs-CZ" sz="1000" dirty="0" smtClean="0">
                <a:hlinkClick r:id="rId2"/>
              </a:rPr>
              <a:t>http</a:t>
            </a:r>
            <a:r>
              <a:rPr lang="cs-CZ" sz="1000" dirty="0">
                <a:hlinkClick r:id="rId2"/>
              </a:rPr>
              <a:t>://</a:t>
            </a:r>
            <a:r>
              <a:rPr lang="cs-CZ" sz="1000" dirty="0" smtClean="0">
                <a:hlinkClick r:id="rId2"/>
              </a:rPr>
              <a:t>ec.europa.eu/clima/policies/eccp/second/index_en.htm</a:t>
            </a:r>
            <a:endParaRPr lang="cs-CZ" sz="1000" dirty="0" smtClean="0"/>
          </a:p>
          <a:p>
            <a:pPr marL="274320" lvl="1" indent="0">
              <a:buNone/>
            </a:pPr>
            <a:endParaRPr lang="cs-CZ" sz="1000" dirty="0"/>
          </a:p>
          <a:p>
            <a:pPr marL="274320" lvl="1" indent="0">
              <a:buNone/>
            </a:pPr>
            <a:r>
              <a:rPr lang="cs-CZ" sz="1000" dirty="0" smtClean="0"/>
              <a:t>Změna klimatu</a:t>
            </a:r>
          </a:p>
          <a:p>
            <a:pPr marL="274320" lvl="1" indent="0">
              <a:buNone/>
            </a:pPr>
            <a:r>
              <a:rPr lang="cs-CZ" sz="1000" dirty="0" smtClean="0">
                <a:hlinkClick r:id="rId3"/>
              </a:rPr>
              <a:t>http</a:t>
            </a:r>
            <a:r>
              <a:rPr lang="cs-CZ" sz="1000" dirty="0">
                <a:hlinkClick r:id="rId3"/>
              </a:rPr>
              <a:t>://</a:t>
            </a:r>
            <a:r>
              <a:rPr lang="cs-CZ" sz="1000" dirty="0" smtClean="0">
                <a:hlinkClick r:id="rId3"/>
              </a:rPr>
              <a:t>europa.eu/legislation_summaries/environment/tackling_climate_change/index_cs.htm</a:t>
            </a:r>
            <a:endParaRPr lang="cs-CZ" sz="1000" dirty="0" smtClean="0"/>
          </a:p>
          <a:p>
            <a:pPr marL="274320" lvl="1" indent="0">
              <a:buNone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Historie ekologické politiky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altLang="cs-CZ" dirty="0" smtClean="0"/>
              <a:t>od </a:t>
            </a:r>
            <a:r>
              <a:rPr lang="cs-CZ" altLang="cs-CZ" dirty="0"/>
              <a:t>50. </a:t>
            </a:r>
            <a:r>
              <a:rPr lang="cs-CZ" altLang="cs-CZ" dirty="0" smtClean="0"/>
              <a:t>let 20. stol. se </a:t>
            </a:r>
            <a:r>
              <a:rPr lang="cs-CZ" altLang="cs-CZ" dirty="0"/>
              <a:t>objevují právní předpisy </a:t>
            </a:r>
            <a:r>
              <a:rPr lang="cs-CZ" altLang="cs-CZ" dirty="0" smtClean="0"/>
              <a:t>zabývající se jednotlivými složkami životního prostředí</a:t>
            </a:r>
            <a:endParaRPr lang="cs-CZ" altLang="cs-CZ" dirty="0"/>
          </a:p>
          <a:p>
            <a:pPr lvl="2"/>
            <a:r>
              <a:rPr lang="cs-CZ" altLang="cs-CZ" dirty="0"/>
              <a:t>zákony týkající se </a:t>
            </a:r>
            <a:r>
              <a:rPr lang="cs-CZ" altLang="cs-CZ" dirty="0" smtClean="0"/>
              <a:t>nerostného </a:t>
            </a:r>
            <a:r>
              <a:rPr lang="cs-CZ" altLang="cs-CZ" dirty="0"/>
              <a:t>bohatství, ochrany přírody</a:t>
            </a:r>
          </a:p>
          <a:p>
            <a:pPr lvl="2"/>
            <a:r>
              <a:rPr lang="cs-CZ" altLang="cs-CZ" dirty="0"/>
              <a:t>účinnost těchto zákonů </a:t>
            </a:r>
            <a:r>
              <a:rPr lang="cs-CZ" altLang="cs-CZ" dirty="0" smtClean="0"/>
              <a:t>nedostatečná </a:t>
            </a:r>
            <a:endParaRPr lang="cs-CZ" altLang="cs-CZ" dirty="0"/>
          </a:p>
          <a:p>
            <a:pPr lvl="1"/>
            <a:r>
              <a:rPr lang="cs-CZ" altLang="cs-CZ" dirty="0"/>
              <a:t>V 60. letech vznikla právní úprava ochrany ovzduší</a:t>
            </a:r>
          </a:p>
          <a:p>
            <a:pPr lvl="1"/>
            <a:r>
              <a:rPr lang="cs-CZ" altLang="cs-CZ" dirty="0"/>
              <a:t>V 70. letech byl přijat </a:t>
            </a:r>
          </a:p>
          <a:p>
            <a:pPr lvl="2"/>
            <a:r>
              <a:rPr lang="cs-CZ" altLang="cs-CZ" dirty="0"/>
              <a:t>vodní zákon</a:t>
            </a:r>
          </a:p>
          <a:p>
            <a:pPr lvl="2"/>
            <a:r>
              <a:rPr lang="cs-CZ" altLang="cs-CZ" dirty="0"/>
              <a:t>zákon o lesích</a:t>
            </a:r>
          </a:p>
          <a:p>
            <a:pPr lvl="2"/>
            <a:r>
              <a:rPr lang="cs-CZ" altLang="cs-CZ" dirty="0"/>
              <a:t>zákon o zemědělském půdním fondu a stavebním řádu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Historie ekologické politiky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Federální výbor pro životní prostředí</a:t>
            </a:r>
          </a:p>
          <a:p>
            <a:pPr lvl="1"/>
            <a:r>
              <a:rPr lang="cs-CZ" altLang="cs-CZ" dirty="0"/>
              <a:t>1990</a:t>
            </a:r>
          </a:p>
          <a:p>
            <a:pPr lvl="1"/>
            <a:r>
              <a:rPr lang="cs-CZ" altLang="cs-CZ" dirty="0"/>
              <a:t>Modrá kniha – stav životního prostředí v ČR </a:t>
            </a:r>
          </a:p>
          <a:p>
            <a:r>
              <a:rPr lang="cs-CZ" altLang="cs-CZ" dirty="0"/>
              <a:t>Východiska</a:t>
            </a:r>
          </a:p>
          <a:p>
            <a:pPr lvl="1"/>
            <a:r>
              <a:rPr lang="cs-CZ" altLang="cs-CZ" dirty="0"/>
              <a:t>Vysoký stupeň devastace životního prostředí</a:t>
            </a:r>
          </a:p>
          <a:p>
            <a:pPr lvl="1"/>
            <a:r>
              <a:rPr lang="cs-CZ" altLang="cs-CZ" dirty="0"/>
              <a:t>Odpovědnost státu za kvalitu ŽP</a:t>
            </a:r>
          </a:p>
          <a:p>
            <a:pPr lvl="1"/>
            <a:r>
              <a:rPr lang="cs-CZ" altLang="cs-CZ" dirty="0"/>
              <a:t>Význam samosprávy na úseku péče o ŽP</a:t>
            </a:r>
          </a:p>
          <a:p>
            <a:pPr lvl="1"/>
            <a:r>
              <a:rPr lang="cs-CZ" altLang="cs-CZ" dirty="0"/>
              <a:t>Mezinárodní 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Historie ekologické politiky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altLang="cs-CZ" dirty="0"/>
              <a:t>Zpráva o stavu životního prostředí </a:t>
            </a:r>
          </a:p>
          <a:p>
            <a:pPr lvl="2"/>
            <a:r>
              <a:rPr lang="cs-CZ" altLang="cs-CZ" dirty="0"/>
              <a:t>Od roku 1990</a:t>
            </a:r>
          </a:p>
          <a:p>
            <a:pPr lvl="1"/>
            <a:r>
              <a:rPr lang="cs-CZ" altLang="cs-CZ" dirty="0"/>
              <a:t>Program ozdravení ŽP České republiky - Duhový program</a:t>
            </a:r>
          </a:p>
          <a:p>
            <a:pPr lvl="2"/>
            <a:r>
              <a:rPr lang="cs-CZ" altLang="cs-CZ" dirty="0"/>
              <a:t>1991</a:t>
            </a:r>
          </a:p>
          <a:p>
            <a:pPr lvl="1"/>
            <a:r>
              <a:rPr lang="cs-CZ" altLang="cs-CZ" dirty="0"/>
              <a:t>Statní politika ŽP </a:t>
            </a:r>
          </a:p>
          <a:p>
            <a:pPr lvl="2"/>
            <a:r>
              <a:rPr lang="cs-CZ" altLang="cs-CZ" dirty="0"/>
              <a:t>1995</a:t>
            </a:r>
          </a:p>
          <a:p>
            <a:pPr lvl="2"/>
            <a:r>
              <a:rPr lang="cs-CZ" altLang="cs-CZ" dirty="0"/>
              <a:t>Zatím nezakotven princip trvale udržitelného rozvoje</a:t>
            </a:r>
          </a:p>
          <a:p>
            <a:pPr lvl="2"/>
            <a:r>
              <a:rPr lang="cs-CZ" altLang="cs-CZ" dirty="0"/>
              <a:t>Cíl: kvalita ŽP v ČR v roce 2005 – úroveň EU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Historie ekologické politiky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altLang="cs-CZ" dirty="0"/>
              <a:t> množství finančních prostředků vynakládaných na ochranu ŽP</a:t>
            </a:r>
          </a:p>
          <a:p>
            <a:pPr lvl="2"/>
            <a:r>
              <a:rPr lang="cs-CZ" altLang="cs-CZ" dirty="0"/>
              <a:t>ve druhé polovině 90. let to bylo mezi 2,5 – 3% HDP</a:t>
            </a:r>
          </a:p>
          <a:p>
            <a:r>
              <a:rPr lang="cs-CZ" altLang="cs-CZ" dirty="0"/>
              <a:t>2. Statní politika ŽP</a:t>
            </a:r>
          </a:p>
          <a:p>
            <a:pPr lvl="1"/>
            <a:r>
              <a:rPr lang="cs-CZ" altLang="cs-CZ" dirty="0"/>
              <a:t>2001</a:t>
            </a:r>
          </a:p>
          <a:p>
            <a:r>
              <a:rPr lang="cs-CZ" altLang="cs-CZ" dirty="0"/>
              <a:t>3. Statní politika ŽP</a:t>
            </a:r>
          </a:p>
          <a:p>
            <a:pPr lvl="1"/>
            <a:r>
              <a:rPr lang="cs-CZ" altLang="cs-CZ" dirty="0"/>
              <a:t>2004 </a:t>
            </a:r>
            <a:r>
              <a:rPr lang="cs-CZ" altLang="cs-CZ" dirty="0" smtClean="0"/>
              <a:t>– 2010</a:t>
            </a:r>
          </a:p>
          <a:p>
            <a:endParaRPr lang="cs-CZ" altLang="cs-CZ" dirty="0"/>
          </a:p>
          <a:p>
            <a:r>
              <a:rPr lang="cs-CZ" altLang="cs-CZ" dirty="0" smtClean="0"/>
              <a:t>SPŽP 2012 - 2020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8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Podmínky uplatňování ekologické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Kontinuální podněty</a:t>
            </a:r>
          </a:p>
          <a:p>
            <a:r>
              <a:rPr lang="cs-CZ" altLang="cs-CZ" dirty="0"/>
              <a:t>Spolehlivost</a:t>
            </a:r>
          </a:p>
          <a:p>
            <a:r>
              <a:rPr lang="cs-CZ" altLang="cs-CZ" dirty="0"/>
              <a:t>Adaptabilita na měnící se podmínky</a:t>
            </a:r>
          </a:p>
          <a:p>
            <a:r>
              <a:rPr lang="cs-CZ" altLang="cs-CZ" dirty="0"/>
              <a:t>Zamezení informačního přehlcení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37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Institucionální zabezpečení ochrany 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Institucionálně organizační nástroje</a:t>
            </a:r>
          </a:p>
          <a:p>
            <a:pPr>
              <a:defRPr/>
            </a:pPr>
            <a:r>
              <a:rPr lang="cs-CZ" dirty="0"/>
              <a:t>Legislativní nástroje</a:t>
            </a:r>
          </a:p>
          <a:p>
            <a:pPr>
              <a:defRPr/>
            </a:pPr>
            <a:r>
              <a:rPr lang="cs-CZ" b="1" dirty="0"/>
              <a:t>Programové a strategické </a:t>
            </a:r>
            <a:r>
              <a:rPr lang="cs-CZ" b="1" dirty="0" smtClean="0"/>
              <a:t>nástroje</a:t>
            </a:r>
          </a:p>
          <a:p>
            <a:pPr>
              <a:defRPr/>
            </a:pPr>
            <a:r>
              <a:rPr lang="cs-CZ" dirty="0"/>
              <a:t>Administrativní nástroje</a:t>
            </a:r>
          </a:p>
          <a:p>
            <a:pPr>
              <a:defRPr/>
            </a:pPr>
            <a:r>
              <a:rPr lang="cs-CZ" dirty="0"/>
              <a:t>Ekonomické nástroje</a:t>
            </a:r>
          </a:p>
          <a:p>
            <a:pPr lvl="1">
              <a:defRPr/>
            </a:pPr>
            <a:r>
              <a:rPr lang="cs-CZ" dirty="0"/>
              <a:t>Přímé (podpůrné programy)</a:t>
            </a:r>
          </a:p>
          <a:p>
            <a:pPr lvl="1">
              <a:defRPr/>
            </a:pPr>
            <a:r>
              <a:rPr lang="cs-CZ" dirty="0"/>
              <a:t>Nepřímé (daňový systém)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89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Alternativní členění nástrojů </a:t>
            </a:r>
            <a:r>
              <a:rPr lang="cs-CZ" altLang="cs-CZ" dirty="0"/>
              <a:t>ekologické </a:t>
            </a:r>
            <a:r>
              <a:rPr lang="cs-CZ" altLang="cs-CZ" dirty="0" smtClean="0"/>
              <a:t>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sz="1600" dirty="0" smtClean="0"/>
              <a:t>Decentralizované</a:t>
            </a:r>
            <a:endParaRPr lang="cs-CZ" sz="1600" dirty="0"/>
          </a:p>
          <a:p>
            <a:pPr lvl="1">
              <a:defRPr/>
            </a:pPr>
            <a:r>
              <a:rPr lang="cs-CZ" sz="1600" dirty="0"/>
              <a:t>„Morální domluva“</a:t>
            </a:r>
          </a:p>
          <a:p>
            <a:pPr lvl="1">
              <a:defRPr/>
            </a:pPr>
            <a:r>
              <a:rPr lang="cs-CZ" sz="1600" dirty="0"/>
              <a:t>Vlastnická práva</a:t>
            </a:r>
          </a:p>
          <a:p>
            <a:pPr lvl="1">
              <a:defRPr/>
            </a:pPr>
            <a:r>
              <a:rPr lang="cs-CZ" sz="1600" dirty="0"/>
              <a:t>Zákazy, příkazy</a:t>
            </a:r>
          </a:p>
          <a:p>
            <a:pPr>
              <a:defRPr/>
            </a:pPr>
            <a:r>
              <a:rPr lang="cs-CZ" sz="1600" dirty="0"/>
              <a:t>„poruč a kontroluj“ (</a:t>
            </a:r>
            <a:r>
              <a:rPr lang="cs-CZ" sz="1600" dirty="0" err="1"/>
              <a:t>command</a:t>
            </a:r>
            <a:r>
              <a:rPr lang="cs-CZ" sz="1600" dirty="0"/>
              <a:t> and </a:t>
            </a:r>
            <a:r>
              <a:rPr lang="cs-CZ" sz="1600" dirty="0" err="1"/>
              <a:t>control</a:t>
            </a:r>
            <a:r>
              <a:rPr lang="cs-CZ" sz="1600" dirty="0"/>
              <a:t>)</a:t>
            </a:r>
          </a:p>
          <a:p>
            <a:pPr lvl="1">
              <a:defRPr/>
            </a:pPr>
            <a:r>
              <a:rPr lang="cs-CZ" sz="1600" dirty="0"/>
              <a:t>Přímá regulace</a:t>
            </a:r>
          </a:p>
          <a:p>
            <a:pPr lvl="1">
              <a:defRPr/>
            </a:pPr>
            <a:r>
              <a:rPr lang="cs-CZ" sz="1600" dirty="0"/>
              <a:t>Prostředí</a:t>
            </a:r>
          </a:p>
          <a:p>
            <a:pPr lvl="1">
              <a:defRPr/>
            </a:pPr>
            <a:r>
              <a:rPr lang="cs-CZ" sz="1600" dirty="0"/>
              <a:t>Odpadní vody</a:t>
            </a:r>
          </a:p>
          <a:p>
            <a:pPr lvl="1">
              <a:defRPr/>
            </a:pPr>
            <a:r>
              <a:rPr lang="cs-CZ" sz="1600" dirty="0"/>
              <a:t>Technologické standardy</a:t>
            </a:r>
          </a:p>
          <a:p>
            <a:pPr>
              <a:defRPr/>
            </a:pPr>
            <a:r>
              <a:rPr lang="cs-CZ" sz="1600" dirty="0"/>
              <a:t>Tržně založené</a:t>
            </a:r>
          </a:p>
          <a:p>
            <a:pPr lvl="1">
              <a:defRPr/>
            </a:pPr>
            <a:r>
              <a:rPr lang="cs-CZ" sz="1600" dirty="0"/>
              <a:t>Daně</a:t>
            </a:r>
          </a:p>
          <a:p>
            <a:pPr lvl="1">
              <a:defRPr/>
            </a:pPr>
            <a:r>
              <a:rPr lang="cs-CZ" sz="1600" dirty="0"/>
              <a:t>Povolenky</a:t>
            </a:r>
          </a:p>
          <a:p>
            <a:pPr lvl="1">
              <a:defRPr/>
            </a:pPr>
            <a:r>
              <a:rPr lang="cs-CZ" sz="1600" dirty="0"/>
              <a:t>Subvence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19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„Morální domluva“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Financování propagačních kampaní</a:t>
            </a:r>
          </a:p>
          <a:p>
            <a:r>
              <a:rPr lang="cs-CZ" altLang="cs-CZ" dirty="0"/>
              <a:t>Požadavky na značení produktů</a:t>
            </a:r>
          </a:p>
          <a:p>
            <a:r>
              <a:rPr lang="cs-CZ" altLang="cs-CZ" dirty="0"/>
              <a:t>Dobrovolné dohody zdrojů emisí</a:t>
            </a:r>
          </a:p>
          <a:p>
            <a:r>
              <a:rPr lang="cs-CZ" altLang="cs-CZ" dirty="0"/>
              <a:t>Podpora </a:t>
            </a:r>
            <a:r>
              <a:rPr lang="cs-CZ" altLang="cs-CZ" dirty="0" err="1"/>
              <a:t>VaV</a:t>
            </a:r>
            <a:r>
              <a:rPr lang="cs-CZ" altLang="cs-CZ" dirty="0"/>
              <a:t> pro alternativní technologie</a:t>
            </a:r>
          </a:p>
          <a:p>
            <a:r>
              <a:rPr lang="cs-CZ" altLang="cs-CZ" dirty="0"/>
              <a:t>Financování základního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67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ekologické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Mezinárodní</a:t>
            </a:r>
          </a:p>
          <a:p>
            <a:pPr lvl="1"/>
            <a:r>
              <a:rPr lang="cs-CZ" dirty="0" smtClean="0"/>
              <a:t>Globální</a:t>
            </a:r>
          </a:p>
          <a:p>
            <a:pPr lvl="1"/>
            <a:r>
              <a:rPr lang="cs-CZ" dirty="0" smtClean="0"/>
              <a:t>Evropská</a:t>
            </a:r>
          </a:p>
          <a:p>
            <a:pPr lvl="1"/>
            <a:r>
              <a:rPr lang="cs-CZ" dirty="0" smtClean="0"/>
              <a:t>EU</a:t>
            </a:r>
          </a:p>
          <a:p>
            <a:r>
              <a:rPr lang="cs-CZ" dirty="0" smtClean="0"/>
              <a:t>Národní</a:t>
            </a:r>
          </a:p>
          <a:p>
            <a:pPr lvl="1"/>
            <a:r>
              <a:rPr lang="cs-CZ" dirty="0" smtClean="0"/>
              <a:t>Regionální (Krajská)</a:t>
            </a:r>
          </a:p>
          <a:p>
            <a:pPr lvl="1"/>
            <a:r>
              <a:rPr lang="cs-CZ" dirty="0" smtClean="0"/>
              <a:t>Municipální</a:t>
            </a:r>
          </a:p>
        </p:txBody>
      </p:sp>
    </p:spTree>
    <p:extLst>
      <p:ext uri="{BB962C8B-B14F-4D97-AF65-F5344CB8AC3E}">
        <p14:creationId xmlns:p14="http://schemas.microsoft.com/office/powerpoint/2010/main" val="262082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cs-CZ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Globální úroveň</a:t>
            </a:r>
            <a:endParaRPr lang="cs-CZ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altLang="cs-CZ" dirty="0"/>
              <a:t>Konference </a:t>
            </a:r>
            <a:r>
              <a:rPr lang="cs-CZ" altLang="cs-CZ" dirty="0" smtClean="0"/>
              <a:t>OSN</a:t>
            </a:r>
          </a:p>
          <a:p>
            <a:pPr lvl="1"/>
            <a:r>
              <a:rPr lang="cs-CZ" altLang="cs-CZ" sz="1900" dirty="0"/>
              <a:t>1972 Stockholm</a:t>
            </a:r>
          </a:p>
          <a:p>
            <a:pPr lvl="2"/>
            <a:r>
              <a:rPr lang="cs-CZ" altLang="cs-CZ" sz="1900" dirty="0"/>
              <a:t>Konference OSN o lidském </a:t>
            </a:r>
            <a:r>
              <a:rPr lang="cs-CZ" altLang="cs-CZ" sz="1900" dirty="0" smtClean="0"/>
              <a:t>prostředí</a:t>
            </a:r>
          </a:p>
          <a:p>
            <a:pPr lvl="1"/>
            <a:r>
              <a:rPr lang="cs-CZ" altLang="cs-CZ" sz="1900" dirty="0"/>
              <a:t>1982 – </a:t>
            </a:r>
            <a:r>
              <a:rPr lang="cs-CZ" altLang="cs-CZ" sz="1900" dirty="0" smtClean="0"/>
              <a:t>NE</a:t>
            </a:r>
            <a:endParaRPr lang="cs-CZ" altLang="cs-CZ" sz="1900" dirty="0"/>
          </a:p>
          <a:p>
            <a:pPr lvl="2"/>
            <a:r>
              <a:rPr lang="cs-CZ" altLang="cs-CZ" sz="1600" dirty="0" smtClean="0"/>
              <a:t>1985 – Vídeňská úmluva o ochraně ozónové vrstvy</a:t>
            </a:r>
          </a:p>
          <a:p>
            <a:pPr lvl="3"/>
            <a:r>
              <a:rPr lang="cs-CZ" altLang="cs-CZ" sz="1400" dirty="0" smtClean="0"/>
              <a:t>1987 – Montrealský protokol</a:t>
            </a:r>
          </a:p>
          <a:p>
            <a:pPr lvl="2"/>
            <a:r>
              <a:rPr lang="cs-CZ" altLang="cs-CZ" sz="1600" dirty="0" smtClean="0"/>
              <a:t>1987 Komise pro ŽP a rozvoj při OSN Tokijská deklarace – zpráva „</a:t>
            </a:r>
            <a:r>
              <a:rPr lang="cs-CZ" altLang="cs-CZ" sz="1600" dirty="0" err="1" smtClean="0"/>
              <a:t>Our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common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future</a:t>
            </a:r>
            <a:r>
              <a:rPr lang="cs-CZ" altLang="cs-CZ" sz="1600" dirty="0" smtClean="0"/>
              <a:t>“</a:t>
            </a:r>
            <a:endParaRPr lang="cs-CZ" altLang="cs-CZ" sz="1600" dirty="0"/>
          </a:p>
          <a:p>
            <a:pPr lvl="2"/>
            <a:r>
              <a:rPr lang="cs-CZ" altLang="cs-CZ" sz="1600" dirty="0" smtClean="0"/>
              <a:t>1988 – IPCC (WMO, UNEP)</a:t>
            </a:r>
          </a:p>
          <a:p>
            <a:pPr lvl="1"/>
            <a:r>
              <a:rPr lang="cs-CZ" altLang="cs-CZ" sz="1900" dirty="0" smtClean="0"/>
              <a:t>1992 </a:t>
            </a:r>
            <a:r>
              <a:rPr lang="cs-CZ" altLang="cs-CZ" sz="1900" dirty="0"/>
              <a:t>Rio de </a:t>
            </a:r>
            <a:r>
              <a:rPr lang="cs-CZ" altLang="cs-CZ" sz="1900" dirty="0" err="1"/>
              <a:t>Janeiro</a:t>
            </a:r>
            <a:endParaRPr lang="cs-CZ" altLang="cs-CZ" sz="1900" dirty="0"/>
          </a:p>
          <a:p>
            <a:pPr lvl="2"/>
            <a:r>
              <a:rPr lang="cs-CZ" altLang="cs-CZ" sz="1900" dirty="0"/>
              <a:t>Konference OSN o rozvoji a životním </a:t>
            </a:r>
            <a:r>
              <a:rPr lang="cs-CZ" altLang="cs-CZ" sz="1900" dirty="0" smtClean="0"/>
              <a:t>prostředí</a:t>
            </a:r>
            <a:endParaRPr lang="cs-CZ" altLang="cs-CZ" sz="1900" dirty="0"/>
          </a:p>
          <a:p>
            <a:pPr lvl="2"/>
            <a:r>
              <a:rPr lang="cs-CZ" altLang="cs-CZ" sz="1600" dirty="0" smtClean="0"/>
              <a:t>1994 – </a:t>
            </a:r>
            <a:r>
              <a:rPr lang="cs-CZ" altLang="cs-CZ" sz="1600" dirty="0"/>
              <a:t>Paříž - </a:t>
            </a:r>
            <a:r>
              <a:rPr lang="cs-CZ" sz="1600" dirty="0"/>
              <a:t>Úmluva OSN o boji proti desertifikaci</a:t>
            </a:r>
            <a:endParaRPr lang="cs-CZ" altLang="cs-CZ" sz="1600" dirty="0"/>
          </a:p>
          <a:p>
            <a:pPr lvl="1"/>
            <a:r>
              <a:rPr lang="cs-CZ" altLang="cs-CZ" sz="1900" dirty="0" smtClean="0"/>
              <a:t>Konference </a:t>
            </a:r>
            <a:r>
              <a:rPr lang="cs-CZ" altLang="cs-CZ" sz="1900" dirty="0"/>
              <a:t>OSN o změnách klimatu (od r. 1997)</a:t>
            </a:r>
            <a:endParaRPr lang="cs-CZ" sz="2000" dirty="0"/>
          </a:p>
          <a:p>
            <a:pPr lvl="2"/>
            <a:r>
              <a:rPr lang="cs-CZ" altLang="cs-CZ" sz="1900" dirty="0"/>
              <a:t>Bonn, </a:t>
            </a:r>
            <a:r>
              <a:rPr lang="cs-CZ" altLang="cs-CZ" sz="1900" b="1" dirty="0" err="1"/>
              <a:t>Kyoto</a:t>
            </a:r>
            <a:r>
              <a:rPr lang="cs-CZ" altLang="cs-CZ" sz="1900" b="1" dirty="0"/>
              <a:t> (1997)</a:t>
            </a:r>
            <a:r>
              <a:rPr lang="cs-CZ" altLang="cs-CZ" sz="1900" dirty="0"/>
              <a:t>, Buenos Aires, </a:t>
            </a:r>
            <a:r>
              <a:rPr lang="cs-CZ" altLang="cs-CZ" sz="1900" dirty="0" err="1"/>
              <a:t>Hague</a:t>
            </a:r>
            <a:r>
              <a:rPr lang="cs-CZ" altLang="cs-CZ" sz="1900" dirty="0"/>
              <a:t>, Nairobi, Vídeň,  Accra (Ghana), Kodaň, </a:t>
            </a:r>
            <a:r>
              <a:rPr lang="cs-CZ" altLang="cs-CZ" sz="1900" dirty="0" err="1"/>
              <a:t>Kankún</a:t>
            </a:r>
            <a:r>
              <a:rPr lang="cs-CZ" altLang="cs-CZ" sz="1900" dirty="0"/>
              <a:t> (Mexiko), Durban (Jihoafrická Republika), </a:t>
            </a:r>
            <a:endParaRPr lang="cs-CZ" altLang="cs-CZ" sz="1900" dirty="0" smtClean="0"/>
          </a:p>
          <a:p>
            <a:pPr lvl="2"/>
            <a:r>
              <a:rPr lang="cs-CZ" altLang="cs-CZ" sz="1900" dirty="0" smtClean="0"/>
              <a:t>2012 Doha </a:t>
            </a:r>
            <a:r>
              <a:rPr lang="cs-CZ" altLang="cs-CZ" sz="1900" dirty="0"/>
              <a:t>(Katar</a:t>
            </a:r>
            <a:r>
              <a:rPr lang="cs-CZ" altLang="cs-CZ" sz="1900" dirty="0" smtClean="0"/>
              <a:t>) – prodloužení </a:t>
            </a:r>
            <a:r>
              <a:rPr lang="cs-CZ" altLang="cs-CZ" sz="1900" dirty="0" err="1" smtClean="0"/>
              <a:t>Kyoto</a:t>
            </a:r>
            <a:r>
              <a:rPr lang="cs-CZ" altLang="cs-CZ" sz="1900" dirty="0" smtClean="0"/>
              <a:t> – do 2020 snížení o 18% </a:t>
            </a:r>
          </a:p>
          <a:p>
            <a:pPr lvl="2"/>
            <a:r>
              <a:rPr lang="cs-CZ" altLang="cs-CZ" sz="1900" dirty="0" smtClean="0"/>
              <a:t>2013 </a:t>
            </a:r>
            <a:r>
              <a:rPr lang="cs-CZ" altLang="cs-CZ" sz="1900" dirty="0"/>
              <a:t>Varšava</a:t>
            </a:r>
          </a:p>
          <a:p>
            <a:pPr lvl="1"/>
            <a:r>
              <a:rPr lang="cs-CZ" altLang="cs-CZ" sz="1900" dirty="0" smtClean="0"/>
              <a:t>2002 </a:t>
            </a:r>
            <a:r>
              <a:rPr lang="cs-CZ" altLang="cs-CZ" sz="1900" dirty="0"/>
              <a:t>Johannesburg</a:t>
            </a:r>
          </a:p>
          <a:p>
            <a:pPr lvl="2"/>
            <a:r>
              <a:rPr lang="cs-CZ" altLang="cs-CZ" sz="1900" dirty="0"/>
              <a:t>Světový summit o trvale udržitelném rozvoji</a:t>
            </a:r>
          </a:p>
          <a:p>
            <a:pPr lvl="1"/>
            <a:r>
              <a:rPr lang="cs-CZ" altLang="cs-CZ" sz="1900" dirty="0" smtClean="0"/>
              <a:t>2012 Rio +20</a:t>
            </a:r>
          </a:p>
          <a:p>
            <a:pPr lvl="2"/>
            <a:r>
              <a:rPr lang="cs-CZ" altLang="cs-CZ" sz="1900" dirty="0"/>
              <a:t>Konference OSN o trvale udržitelném rozvoji</a:t>
            </a:r>
          </a:p>
        </p:txBody>
      </p:sp>
    </p:spTree>
    <p:extLst>
      <p:ext uri="{BB962C8B-B14F-4D97-AF65-F5344CB8AC3E}">
        <p14:creationId xmlns:p14="http://schemas.microsoft.com/office/powerpoint/2010/main" val="2335956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1178</TotalTime>
  <Words>1667</Words>
  <Application>Microsoft Office PowerPoint</Application>
  <PresentationFormat>Předvádění na obrazovce (4:3)</PresentationFormat>
  <Paragraphs>320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Původ</vt:lpstr>
      <vt:lpstr>Environmentální ekonomie Ekologická politika  </vt:lpstr>
      <vt:lpstr>Politika</vt:lpstr>
      <vt:lpstr>Základní cíle nástrojů ekologické politiky</vt:lpstr>
      <vt:lpstr>Podmínky uplatňování ekologické politiky</vt:lpstr>
      <vt:lpstr>Institucionální zabezpečení ochrany ŽP</vt:lpstr>
      <vt:lpstr>Alternativní členění nástrojů ekologické politiky</vt:lpstr>
      <vt:lpstr>„Morální domluva“</vt:lpstr>
      <vt:lpstr>Úrovně ekologické politiky</vt:lpstr>
      <vt:lpstr>Globální úroveň</vt:lpstr>
      <vt:lpstr>Konference OSN o lidském prostředí</vt:lpstr>
      <vt:lpstr>Konference OSN o rozvoji a životním prostředí</vt:lpstr>
      <vt:lpstr>Světový summit o trvale udržitelném rozvoji</vt:lpstr>
      <vt:lpstr>Globální úroveň – OSN</vt:lpstr>
      <vt:lpstr>Tokijská deklarace</vt:lpstr>
      <vt:lpstr>Rámcová úmluva OSN o změně klimatu (CCC)</vt:lpstr>
      <vt:lpstr>Rámcová úmluva OSN o změně klimatu (CCC)</vt:lpstr>
      <vt:lpstr>Kjótský protokol</vt:lpstr>
      <vt:lpstr>Úmluva o biologické rozmanitosti (CBD)</vt:lpstr>
      <vt:lpstr>Úmluva OSN o boji proti desertifikaci (CCD)</vt:lpstr>
      <vt:lpstr>IPCC</vt:lpstr>
      <vt:lpstr>Prezentace aplikace PowerPoint</vt:lpstr>
      <vt:lpstr>Evropská úroveň - Rada Evropy</vt:lpstr>
      <vt:lpstr>Úroveň EU</vt:lpstr>
      <vt:lpstr>Úroveň EU</vt:lpstr>
      <vt:lpstr>Akční program na období 2002 – 2012 (6 th EAP)</vt:lpstr>
      <vt:lpstr>EAP Příroda a biologická rozmanitost</vt:lpstr>
      <vt:lpstr>TEEB</vt:lpstr>
      <vt:lpstr>EAP Životní prostředí a lidské zdraví </vt:lpstr>
      <vt:lpstr>EAP Přírodní zdroje a odpady </vt:lpstr>
      <vt:lpstr>EAP Změna klimatu</vt:lpstr>
      <vt:lpstr>European Climate Change Programme</vt:lpstr>
      <vt:lpstr>Historie ekologické politiky v ČR</vt:lpstr>
      <vt:lpstr>Historie ekologické politiky v ČR</vt:lpstr>
      <vt:lpstr>Historie ekologické politiky v ČR</vt:lpstr>
      <vt:lpstr>Historie ekologické politiky v ČR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a regenerace kulturních hodnot v území </dc:title>
  <dc:creator>Pařil Vilém</dc:creator>
  <cp:lastModifiedBy>Pařil Vilém</cp:lastModifiedBy>
  <cp:revision>143</cp:revision>
  <dcterms:created xsi:type="dcterms:W3CDTF">2012-09-11T10:49:52Z</dcterms:created>
  <dcterms:modified xsi:type="dcterms:W3CDTF">2014-11-20T13:20:03Z</dcterms:modified>
</cp:coreProperties>
</file>