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notesSlides/notesSlide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57" r:id="rId2"/>
  </p:sldMasterIdLst>
  <p:notesMasterIdLst>
    <p:notesMasterId r:id="rId31"/>
  </p:notesMasterIdLst>
  <p:handoutMasterIdLst>
    <p:handoutMasterId r:id="rId32"/>
  </p:handoutMasterIdLst>
  <p:sldIdLst>
    <p:sldId id="302" r:id="rId3"/>
    <p:sldId id="284" r:id="rId4"/>
    <p:sldId id="266" r:id="rId5"/>
    <p:sldId id="286" r:id="rId6"/>
    <p:sldId id="287" r:id="rId7"/>
    <p:sldId id="288" r:id="rId8"/>
    <p:sldId id="289" r:id="rId9"/>
    <p:sldId id="290" r:id="rId10"/>
    <p:sldId id="303" r:id="rId11"/>
    <p:sldId id="291" r:id="rId12"/>
    <p:sldId id="308" r:id="rId13"/>
    <p:sldId id="294" r:id="rId14"/>
    <p:sldId id="293" r:id="rId15"/>
    <p:sldId id="307" r:id="rId16"/>
    <p:sldId id="272" r:id="rId17"/>
    <p:sldId id="273" r:id="rId18"/>
    <p:sldId id="280" r:id="rId19"/>
    <p:sldId id="315" r:id="rId20"/>
    <p:sldId id="317" r:id="rId21"/>
    <p:sldId id="316" r:id="rId22"/>
    <p:sldId id="318" r:id="rId23"/>
    <p:sldId id="275" r:id="rId24"/>
    <p:sldId id="276" r:id="rId25"/>
    <p:sldId id="277" r:id="rId26"/>
    <p:sldId id="311" r:id="rId27"/>
    <p:sldId id="313" r:id="rId28"/>
    <p:sldId id="312" r:id="rId29"/>
    <p:sldId id="305" r:id="rId30"/>
  </p:sldIdLst>
  <p:sldSz cx="9144000" cy="6858000" type="screen4x3"/>
  <p:notesSz cx="6735763" cy="98694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A2906"/>
    <a:srgbClr val="008000"/>
    <a:srgbClr val="006666"/>
    <a:srgbClr val="99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956" autoAdjust="0"/>
    <p:restoredTop sz="94679" autoAdjust="0"/>
  </p:normalViewPr>
  <p:slideViewPr>
    <p:cSldViewPr>
      <p:cViewPr varScale="1">
        <p:scale>
          <a:sx n="119" d="100"/>
          <a:sy n="119" d="100"/>
        </p:scale>
        <p:origin x="-140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DC84846-167F-4291-A84A-C6E20A563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9C976E8-4A4C-4889-808C-D0BAE915F63C}" type="datetimeFigureOut">
              <a:rPr lang="cs-CZ"/>
              <a:pPr>
                <a:defRPr/>
              </a:pPr>
              <a:t>27.11.2015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FF30F79-35E4-4ADB-A552-D66AD4CF30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/index.php?title=Volby_do_Poslaneck%C3%A9_sn%C4%9Bmovny_Parlamentu_%C4%8Cesk%C3%A9_republiky&amp;action=edit&amp;redlink=1" TargetMode="External"/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cs.wikipedia.org/wiki/Kraje_v_%C4%8Cesku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CB39843-2269-4C8F-AA7A-FE49A4F06B97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4687888"/>
            <a:ext cx="4938713" cy="444182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Tedy o skutečně „propadlém hlasu“ můžeme mluvit jen v případě stran, které nezískaly ve volbách 1,5 %. Mohou z toho dodatečně hradit výdaje za volební kampaň.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F30F79-35E4-4ADB-A552-D66AD4CF308D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 stálého příspěvku je strop 10 milionů.</a:t>
            </a:r>
          </a:p>
          <a:p>
            <a:r>
              <a:rPr lang="cs-CZ" dirty="0" smtClean="0"/>
              <a:t>Pozor příspěvek na mandát nijak nesouvisí s platem ani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F30F79-35E4-4ADB-A552-D66AD4CF308D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Uvést v relaci ke státnímu rozpočtu, stát přiděluje stranám </a:t>
            </a:r>
            <a:r>
              <a:rPr lang="cs-CZ" baseline="0" dirty="0" smtClean="0"/>
              <a:t>(v podobě příspěvku na činnost) </a:t>
            </a:r>
            <a:r>
              <a:rPr lang="cs-CZ" dirty="0" smtClean="0"/>
              <a:t>zhruba půl miliardy</a:t>
            </a:r>
            <a:r>
              <a:rPr lang="cs-CZ" baseline="0" dirty="0" smtClean="0"/>
              <a:t> ročně (o nějž se podělily 24 subjekty vč. za volby do EP)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F30F79-35E4-4ADB-A552-D66AD4CF308D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59FC64-FCBE-41A9-A163-C85E10AA4B93}" type="slidenum">
              <a:rPr lang="cs-CZ" smtClean="0"/>
              <a:pPr/>
              <a:t>18</a:t>
            </a:fld>
            <a:endParaRPr lang="cs-CZ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Volebními systémy rozumíme</a:t>
            </a:r>
            <a:r>
              <a:rPr lang="cs-CZ" baseline="0" dirty="0" smtClean="0"/>
              <a:t> pravidla a mechanismy, pomoci nichž se ve volbách na základě počtu hlasů rozdělují mandáty mezi politické strany či kandidáty. Volebních systémů existuje v nejrůznějších podobách celá řada. SNAD NEJČASTĚJI SE SETKÁVÁME S DĚLENÍM NA VĚTŠINOVÉ A POMĚRNÉ. Toto dělení slouží především k porozumění principiálním rozdílům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F30F79-35E4-4ADB-A552-D66AD4CF308D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VVS je založen, jak už nese jeho název, na jednoduchém kritériu: mandát získá ten</a:t>
            </a:r>
            <a:r>
              <a:rPr lang="cs-CZ" baseline="0" dirty="0" smtClean="0"/>
              <a:t> z kandidátů,který dostal nejvíce hlasů.</a:t>
            </a:r>
          </a:p>
          <a:p>
            <a:pPr marL="228600" indent="-228600">
              <a:buAutoNum type="alphaLcParenR"/>
            </a:pPr>
            <a:r>
              <a:rPr lang="cs-CZ" baseline="0" dirty="0" smtClean="0"/>
              <a:t>Či také </a:t>
            </a:r>
            <a:r>
              <a:rPr lang="cs-CZ" b="1" baseline="0" dirty="0" smtClean="0"/>
              <a:t>systém relativní většiny</a:t>
            </a:r>
          </a:p>
          <a:p>
            <a:pPr marL="228600" indent="-228600">
              <a:buNone/>
            </a:pPr>
            <a:r>
              <a:rPr lang="cs-CZ" b="0" baseline="0" dirty="0" smtClean="0"/>
              <a:t>	Většina  postačující ke zvolení je v tomto případě často fiktivní, protože zvolený zástupce reprezentuje z hlediska odevzdaných hlasů menšinu celkového počtu voličů.</a:t>
            </a:r>
          </a:p>
          <a:p>
            <a:pPr marL="228600" indent="-228600">
              <a:buAutoNum type="alphaLcParenR" startAt="2"/>
            </a:pPr>
            <a:r>
              <a:rPr lang="cs-CZ" b="0" baseline="0" dirty="0" smtClean="0"/>
              <a:t>Naplnění tohoto požadavku se v případě, kdy žádný z kandidátů požadovanou většinu nezískal, docílí dalším kolem voleb. Do něj mohou např. postoupit dva nejúspěšnější kandidáti z prvního kola (a kdy v druhém kole dále pak postačuje i relativní většina). Ale možné jsou i další varianty.</a:t>
            </a:r>
          </a:p>
          <a:p>
            <a:pPr marL="228600" indent="-228600">
              <a:buNone/>
            </a:pPr>
            <a:r>
              <a:rPr lang="cs-CZ" b="0" baseline="0" dirty="0" smtClean="0"/>
              <a:t>Pro volební výsledky docilované VS je ve všech jeho variantách  nesmírně významná tzv. VOLEBNÍ GEOMETRIE, tj. stanovení hranic volebních obvodů a počtu voličů v něm. </a:t>
            </a:r>
          </a:p>
          <a:p>
            <a:pPr marL="228600" indent="-228600">
              <a:buNone/>
            </a:pPr>
            <a:r>
              <a:rPr lang="cs-CZ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Senát má 81 senátorů, kteří jsou voleni v 81 volebních obvodech</a:t>
            </a:r>
            <a:endParaRPr lang="cs-CZ" b="0" baseline="0" dirty="0" smtClean="0"/>
          </a:p>
          <a:p>
            <a:pPr marL="228600" indent="-228600">
              <a:buAutoNum type="alphaLcParenR" startAt="2"/>
            </a:pPr>
            <a:endParaRPr lang="cs-CZ" b="0" baseline="0" dirty="0" smtClean="0"/>
          </a:p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F30F79-35E4-4ADB-A552-D66AD4CF308D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b="0" i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 </a:t>
            </a:r>
            <a:r>
              <a:rPr lang="cs-CZ" sz="1200" b="0" i="0" u="none" strike="noStrike" kern="120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Volby do Poslanecké sněmovny Parlamentu České republiky (stránka neexistuje)"/>
              </a:rPr>
              <a:t>volby do Poslanecké sněmovny Parlamentu České republiky</a:t>
            </a:r>
            <a:r>
              <a:rPr lang="cs-CZ" sz="1200" b="0" i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jsou volebními obvody </a:t>
            </a:r>
            <a:r>
              <a:rPr lang="cs-CZ" sz="1200" b="0" i="0" u="none" strike="noStrike" kern="120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tooltip="Kraje v Česku"/>
              </a:rPr>
              <a:t>samosprávné kraje</a:t>
            </a:r>
            <a:r>
              <a:rPr lang="cs-CZ" sz="1200" b="0" i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F30F79-35E4-4ADB-A552-D66AD4CF308D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5A61426-34CB-44BC-8389-8F0DC2E3509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9E9D0F5-655A-4BD7-B5AF-EEF53F0E1E9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99D0DD5-0823-4601-B22C-342F03FE28C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7CE27-0267-4E78-A5EB-7082330324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A61426-34CB-44BC-8389-8F0DC2E3509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02AD1-CA2D-4841-91D8-E22D53AB1F3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984AD8-A73F-475F-91FA-49CB5C48627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C96EC0-FEF2-4440-9191-A530ECF3911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B43D9-1239-424D-ACA8-32387054B52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C482E8-9BBF-41D3-AC0B-055C192C670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CD9C81-E5AE-41EB-98FE-267F23988F6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6702AD1-CA2D-4841-91D8-E22D53AB1F3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5FC18-820C-4C23-AE47-B10E6501BC7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8D1EC-19A3-43D3-80FF-F4CBAB9E9E2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E9D0F5-655A-4BD7-B5AF-EEF53F0E1E9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9D0DD5-0823-4601-B22C-342F03FE28C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9984AD8-A73F-475F-91FA-49CB5C48627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7C96EC0-FEF2-4440-9191-A530ECF3911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72B43D9-1239-424D-ACA8-32387054B52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FC482E8-9BBF-41D3-AC0B-055C192C670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8CD9C81-E5AE-41EB-98FE-267F23988F6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F85FC18-820C-4C23-AE47-B10E6501BC7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5C8D1EC-19A3-43D3-80FF-F4CBAB9E9E2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9C9E654-8C40-4C97-9F36-ED3A8181015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56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9C9E654-8C40-4C97-9F36-ED3A8181015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fcr.cz/cps/rde/xchg/mfcr/xsl/financovani_no_68113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mfcr.cz/cs/verejny-sektor/monitoring/financovani-politickych-stran/prispevky-ze-statniho-rozpoctu-uhrazene-11146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List_aplikace_Microsoft_Office_Excel_97-20031.xls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vinky.cz/kultura/salon/352397-uvod-do-prakticke-sociologie-sny-o-vetsinovem-systemu.html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registry.czso.cz/irsw/" TargetMode="External"/><Relationship Id="rId2" Type="http://schemas.openxmlformats.org/officeDocument/2006/relationships/hyperlink" Target="http://aplikace.mvcr.cz/seznam-politickych-stran/SearchResult.aspx?search=al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info.mfcr.cz/ares/ares.html.cz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dirty="0" smtClean="0"/>
              <a:t>Přednáška: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S</a:t>
            </a:r>
            <a:r>
              <a:rPr lang="cs-CZ" i="1" dirty="0" smtClean="0"/>
              <a:t>tranické</a:t>
            </a:r>
            <a:br>
              <a:rPr lang="cs-CZ" i="1" dirty="0" smtClean="0"/>
            </a:br>
            <a:r>
              <a:rPr lang="cs-CZ" i="1" dirty="0" smtClean="0"/>
              <a:t>systémy, volební systémy</a:t>
            </a:r>
            <a:r>
              <a:rPr lang="en-GB" dirty="0" smtClean="0">
                <a:cs typeface="Times New Roman" pitchFamily="18" charset="0"/>
              </a:rPr>
              <a:t> </a:t>
            </a:r>
            <a:endParaRPr lang="cs-CZ" dirty="0" smtClean="0">
              <a:cs typeface="Times New Roman" pitchFamily="18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895600" y="35814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i="1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Rovnost</a:t>
            </a:r>
          </a:p>
          <a:p>
            <a:r>
              <a:rPr lang="cs-CZ" dirty="0" smtClean="0"/>
              <a:t>Svoboda</a:t>
            </a:r>
          </a:p>
          <a:p>
            <a:r>
              <a:rPr lang="cs-CZ" dirty="0" smtClean="0"/>
              <a:t>Veřejná kontrola</a:t>
            </a:r>
          </a:p>
          <a:p>
            <a:endParaRPr lang="cs-CZ" dirty="0" smtClean="0"/>
          </a:p>
          <a:p>
            <a:r>
              <a:rPr lang="cs-CZ" dirty="0" smtClean="0"/>
              <a:t>Má-li být systém financování PSH spravedlivý, transparentní a neomezující, je nutné, aby byly výše uvedené principy ve vzájemné rovnováze.</a:t>
            </a:r>
          </a:p>
        </p:txBody>
      </p:sp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Tři principy financování PSH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444208" y="6396335"/>
            <a:ext cx="21130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i="1" dirty="0" smtClean="0"/>
              <a:t>Zdroj: </a:t>
            </a:r>
            <a:r>
              <a:rPr lang="cs-CZ" sz="2000" i="1" dirty="0" err="1" smtClean="0"/>
              <a:t>Outlý</a:t>
            </a:r>
            <a:r>
              <a:rPr lang="cs-CZ" sz="2000" i="1" dirty="0" smtClean="0"/>
              <a:t>, 2003</a:t>
            </a:r>
            <a:endParaRPr lang="cs-CZ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95536" y="1556792"/>
          <a:ext cx="82296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3456384"/>
                <a:gridCol w="2901008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přímé financování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nepřímé financování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veřejné zdroje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příspěvek na úhradu volebních nákladů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příspěvek na činnost PSH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bezplatné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poskytování vysílacího času v médiích před volbami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placení 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provozu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poslaneckých či senátorských kanceláří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soukromé zdroje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členské příspěvky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finanční dary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vlastní podnikatelská činnost stran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ostatní (pronájem a prodej nemovitostí, úroky, půjčky, úvěry)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dary ve formě služeb či hmotných statků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prodej služeb či hmotných statků za ceny nižší než obvyklé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Char char=""/>
                        <a:tabLst>
                          <a:tab pos="173038" algn="l"/>
                        </a:tabLst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dobrovolnická služba 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itchFamily="18" charset="0"/>
                        <a:buChar char="•"/>
                        <a:tabLst/>
                        <a:defRPr/>
                      </a:pP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400" dirty="0" smtClean="0"/>
              <a:t>Příklady forem a zdrojů financování politických stran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cs-CZ" sz="3200" b="1" dirty="0" smtClean="0"/>
              <a:t>Typy příspěvků 1/2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99592" y="1556792"/>
            <a:ext cx="7067128" cy="427707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altLang="zh-CN" sz="2400" b="1" dirty="0" smtClean="0">
                <a:cs typeface="宋体"/>
              </a:rPr>
              <a:t>A. Příspěvek na úhradu volebních nákladů za volby do Poslanecké sněmovny</a:t>
            </a:r>
            <a:endParaRPr lang="cs-CZ" altLang="zh-CN" sz="2400" dirty="0" smtClean="0">
              <a:cs typeface="宋体"/>
            </a:endParaRPr>
          </a:p>
          <a:p>
            <a:pPr>
              <a:lnSpc>
                <a:spcPct val="90000"/>
              </a:lnSpc>
              <a:buNone/>
            </a:pPr>
            <a:r>
              <a:rPr lang="cs-CZ" altLang="zh-CN" sz="2400" dirty="0" smtClean="0">
                <a:cs typeface="宋体"/>
              </a:rPr>
              <a:t>	Politické straně, politickému hnutí nebo koalici, která ve volbách získala nejméně 1,5 procenta z celkového počtu platných hlasů, bude za každý odevzdaný hlas ze státního rozpočtu uhrazeno </a:t>
            </a:r>
            <a:r>
              <a:rPr lang="cs-CZ" altLang="zh-CN" sz="2400" b="1" dirty="0" smtClean="0">
                <a:cs typeface="宋体"/>
              </a:rPr>
              <a:t>100 Kč</a:t>
            </a:r>
            <a:r>
              <a:rPr lang="cs-CZ" altLang="zh-CN" sz="2400" dirty="0" smtClean="0">
                <a:cs typeface="宋体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cs-CZ" altLang="zh-CN" sz="2400" b="1" dirty="0" smtClean="0">
                <a:cs typeface="宋体"/>
              </a:rPr>
              <a:t>B. Příspěvek na úhradu volebních nákladů za volby do Evropského Parlamentu</a:t>
            </a:r>
            <a:endParaRPr lang="cs-CZ" altLang="zh-CN" sz="2400" dirty="0" smtClean="0">
              <a:cs typeface="宋体"/>
            </a:endParaRPr>
          </a:p>
          <a:p>
            <a:pPr>
              <a:lnSpc>
                <a:spcPct val="90000"/>
              </a:lnSpc>
              <a:buNone/>
            </a:pPr>
            <a:r>
              <a:rPr lang="cs-CZ" altLang="zh-CN" sz="2400" dirty="0" smtClean="0">
                <a:cs typeface="宋体"/>
              </a:rPr>
              <a:t>	Politické straně, politickému hnutí nebo koalici, která ve volbách získala nejméně 1 % z celkového počtu platných hlasů, bude za každý odevzdaný hlas ze státního rozpočtu uhrazeno </a:t>
            </a:r>
            <a:r>
              <a:rPr lang="cs-CZ" altLang="zh-CN" sz="2400" b="1" dirty="0" smtClean="0">
                <a:cs typeface="宋体"/>
              </a:rPr>
              <a:t>30 Kč</a:t>
            </a:r>
            <a:r>
              <a:rPr lang="cs-CZ" altLang="zh-CN" sz="2400" dirty="0" smtClean="0">
                <a:cs typeface="宋体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395288" y="404813"/>
            <a:ext cx="8229600" cy="1366837"/>
          </a:xfrm>
        </p:spPr>
        <p:txBody>
          <a:bodyPr/>
          <a:lstStyle/>
          <a:p>
            <a:r>
              <a:rPr lang="cs-CZ" sz="3200" b="1" dirty="0" smtClean="0"/>
              <a:t>Typy příspěvků 2/2</a:t>
            </a:r>
            <a:endParaRPr lang="cs-CZ" sz="3200" dirty="0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zh-CN" sz="2400" b="1" dirty="0" smtClean="0">
                <a:cs typeface="宋体"/>
              </a:rPr>
              <a:t>C. Příspěvek na činnost</a:t>
            </a:r>
            <a:endParaRPr lang="cs-CZ" altLang="zh-CN" sz="2400" dirty="0" smtClean="0">
              <a:cs typeface="宋体"/>
            </a:endParaRPr>
          </a:p>
          <a:p>
            <a:pPr>
              <a:lnSpc>
                <a:spcPct val="90000"/>
              </a:lnSpc>
              <a:buNone/>
            </a:pPr>
            <a:r>
              <a:rPr lang="cs-CZ" altLang="zh-CN" sz="2400" dirty="0" smtClean="0">
                <a:cs typeface="宋体"/>
              </a:rPr>
              <a:t>	zahrnuje stálý příspěvek a příspěvek na mandát.</a:t>
            </a:r>
          </a:p>
          <a:p>
            <a:pPr>
              <a:lnSpc>
                <a:spcPct val="90000"/>
              </a:lnSpc>
            </a:pPr>
            <a:r>
              <a:rPr lang="cs-CZ" altLang="zh-CN" sz="2400" u="sng" dirty="0" smtClean="0">
                <a:cs typeface="宋体"/>
              </a:rPr>
              <a:t>Stálý příspěvek</a:t>
            </a:r>
            <a:r>
              <a:rPr lang="cs-CZ" altLang="zh-CN" sz="2400" dirty="0" smtClean="0">
                <a:cs typeface="宋体"/>
              </a:rPr>
              <a:t> činí ročně </a:t>
            </a:r>
            <a:r>
              <a:rPr lang="cs-CZ" altLang="zh-CN" sz="2400" b="1" dirty="0" smtClean="0">
                <a:cs typeface="宋体"/>
              </a:rPr>
              <a:t>6 000 </a:t>
            </a:r>
            <a:r>
              <a:rPr lang="cs-CZ" altLang="zh-CN" sz="2400" b="1" dirty="0" err="1" smtClean="0">
                <a:cs typeface="宋体"/>
              </a:rPr>
              <a:t>000</a:t>
            </a:r>
            <a:r>
              <a:rPr lang="cs-CZ" altLang="zh-CN" sz="2400" b="1" dirty="0" smtClean="0">
                <a:cs typeface="宋体"/>
              </a:rPr>
              <a:t> Kč</a:t>
            </a:r>
            <a:r>
              <a:rPr lang="cs-CZ" altLang="zh-CN" sz="2400" dirty="0" smtClean="0">
                <a:cs typeface="宋体"/>
              </a:rPr>
              <a:t> pro stranu a hnutí, které získaly v posledních volbách do Poslanecké sněmovny 3 % hlasů. Za každých dalších i započatých 0,1 % hlasů obdrží strana a hnutí ročně </a:t>
            </a:r>
            <a:r>
              <a:rPr lang="cs-CZ" altLang="zh-CN" sz="2400" b="1" dirty="0" smtClean="0">
                <a:cs typeface="宋体"/>
              </a:rPr>
              <a:t>200 000 Kč</a:t>
            </a:r>
            <a:r>
              <a:rPr lang="cs-CZ" altLang="zh-CN" sz="2400" dirty="0" smtClean="0">
                <a:cs typeface="宋体"/>
              </a:rPr>
              <a:t>. Obdrží-li strana a hnutí více než 5 % hlasů, příspěvek se dále nezvyšuje.</a:t>
            </a:r>
          </a:p>
          <a:p>
            <a:pPr>
              <a:lnSpc>
                <a:spcPct val="90000"/>
              </a:lnSpc>
            </a:pPr>
            <a:r>
              <a:rPr lang="cs-CZ" altLang="zh-CN" sz="2400" u="sng" dirty="0" smtClean="0">
                <a:cs typeface="宋体"/>
              </a:rPr>
              <a:t>Příspěvek na mandát</a:t>
            </a:r>
            <a:r>
              <a:rPr lang="cs-CZ" altLang="zh-CN" sz="2400" dirty="0" smtClean="0">
                <a:cs typeface="宋体"/>
              </a:rPr>
              <a:t> poslance nebo senátora od roku 2011 činí ročně </a:t>
            </a:r>
            <a:r>
              <a:rPr lang="cs-CZ" altLang="zh-CN" sz="2400" b="1" dirty="0" smtClean="0">
                <a:cs typeface="宋体"/>
              </a:rPr>
              <a:t>855 000 Kč</a:t>
            </a:r>
            <a:r>
              <a:rPr lang="cs-CZ" altLang="zh-CN" sz="2400" dirty="0" smtClean="0">
                <a:cs typeface="宋体"/>
              </a:rPr>
              <a:t> a na mandát člena zastupitelstva kraje a člena zastupitelstva </a:t>
            </a:r>
            <a:r>
              <a:rPr lang="cs-CZ" altLang="zh-CN" sz="2400" dirty="0" err="1" smtClean="0">
                <a:cs typeface="宋体"/>
              </a:rPr>
              <a:t>hl.m</a:t>
            </a:r>
            <a:r>
              <a:rPr lang="cs-CZ" altLang="zh-CN" sz="2400" dirty="0" smtClean="0">
                <a:cs typeface="宋体"/>
              </a:rPr>
              <a:t>. Prahy činí ročně </a:t>
            </a:r>
            <a:r>
              <a:rPr lang="cs-CZ" sz="2400" b="1" dirty="0" smtClean="0"/>
              <a:t>237 500</a:t>
            </a:r>
            <a:r>
              <a:rPr lang="cs-CZ" altLang="zh-CN" sz="2400" b="1" dirty="0" smtClean="0">
                <a:cs typeface="宋体"/>
              </a:rPr>
              <a:t> Kč</a:t>
            </a:r>
            <a:r>
              <a:rPr lang="cs-CZ" altLang="zh-CN" sz="2400" dirty="0" smtClean="0">
                <a:cs typeface="宋体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 aktuální přehled příspěvků ze státního rozpočtu vyplacených PSH </a:t>
            </a:r>
            <a:br>
              <a:rPr lang="cs-CZ" dirty="0" smtClean="0"/>
            </a:br>
            <a:r>
              <a:rPr lang="cs-CZ" dirty="0" smtClean="0"/>
              <a:t>v roce 2014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u="sng" dirty="0" smtClean="0">
              <a:hlinkClick r:id="rId3"/>
            </a:endParaRPr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r>
              <a:rPr lang="cs-CZ" i="1" dirty="0" smtClean="0"/>
              <a:t>Viz</a:t>
            </a:r>
            <a:endParaRPr lang="cs-CZ" i="1" u="sng" dirty="0" smtClean="0">
              <a:hlinkClick r:id="rId3"/>
            </a:endParaRPr>
          </a:p>
          <a:p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mfcr.cz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cs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verejny</a:t>
            </a:r>
            <a:r>
              <a:rPr lang="cs-CZ" dirty="0" smtClean="0">
                <a:hlinkClick r:id="rId4"/>
              </a:rPr>
              <a:t>-sektor/monitoring/</a:t>
            </a:r>
            <a:r>
              <a:rPr lang="cs-CZ" dirty="0" err="1" smtClean="0">
                <a:hlinkClick r:id="rId4"/>
              </a:rPr>
              <a:t>financovani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politickych</a:t>
            </a:r>
            <a:r>
              <a:rPr lang="cs-CZ" dirty="0" smtClean="0">
                <a:hlinkClick r:id="rId4"/>
              </a:rPr>
              <a:t>-stran/</a:t>
            </a:r>
            <a:r>
              <a:rPr lang="cs-CZ" dirty="0" err="1" smtClean="0">
                <a:hlinkClick r:id="rId4"/>
              </a:rPr>
              <a:t>prispevky</a:t>
            </a:r>
            <a:r>
              <a:rPr lang="cs-CZ" dirty="0" smtClean="0">
                <a:hlinkClick r:id="rId4"/>
              </a:rPr>
              <a:t>-ze-</a:t>
            </a:r>
            <a:r>
              <a:rPr lang="cs-CZ" dirty="0" err="1" smtClean="0">
                <a:hlinkClick r:id="rId4"/>
              </a:rPr>
              <a:t>statniho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rozpoctu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uhrazene</a:t>
            </a:r>
            <a:r>
              <a:rPr lang="cs-CZ" dirty="0" smtClean="0">
                <a:hlinkClick r:id="rId4"/>
              </a:rPr>
              <a:t>-11146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76250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400" b="1" dirty="0" smtClean="0"/>
              <a:t>	</a:t>
            </a:r>
            <a:r>
              <a:rPr lang="cs-CZ" sz="2400" b="1" dirty="0" err="1" smtClean="0"/>
              <a:t>Maurice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Duverger</a:t>
            </a:r>
            <a:r>
              <a:rPr lang="cs-CZ" sz="2400" b="1" dirty="0" smtClean="0"/>
              <a:t> – typologie stranických 	systémů dle počtu stran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7772400" cy="4114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1600" dirty="0" smtClean="0"/>
              <a:t>	</a:t>
            </a:r>
            <a:r>
              <a:rPr lang="cs-CZ" sz="1800" dirty="0" smtClean="0"/>
              <a:t>Francouzský politický sociolog</a:t>
            </a:r>
            <a:r>
              <a:rPr lang="cs-CZ" sz="1600" dirty="0" smtClean="0"/>
              <a:t> </a:t>
            </a:r>
            <a:r>
              <a:rPr lang="cs-CZ" sz="1800" dirty="0" smtClean="0"/>
              <a:t>M. </a:t>
            </a:r>
            <a:r>
              <a:rPr lang="cs-CZ" sz="1800" dirty="0" err="1" smtClean="0"/>
              <a:t>Duverger</a:t>
            </a:r>
            <a:r>
              <a:rPr lang="cs-CZ" sz="1800" dirty="0" smtClean="0"/>
              <a:t> v 50. letech 20. století rozdělil stranické systémy jednoduše podle počtu stran: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cs-CZ" sz="1800" dirty="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1800" dirty="0" smtClean="0"/>
              <a:t>	1. systémy s jednou stranou – </a:t>
            </a:r>
            <a:r>
              <a:rPr lang="cs-CZ" sz="1800" b="1" dirty="0" err="1" smtClean="0"/>
              <a:t>monopartijní</a:t>
            </a:r>
            <a:endParaRPr lang="cs-CZ" sz="1800" b="1" dirty="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1800" dirty="0" smtClean="0"/>
              <a:t>	Jedná se o nedemokratické režimy.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cs-CZ" sz="1800" dirty="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1800" dirty="0" smtClean="0"/>
              <a:t>	2. systémy se dvěma stranami – </a:t>
            </a:r>
            <a:r>
              <a:rPr lang="cs-CZ" sz="1800" b="1" dirty="0" smtClean="0"/>
              <a:t>bipartijní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1800" dirty="0" smtClean="0"/>
              <a:t>	V systému spolu soutěží dvě velké strany, které se v časovém intervalu střídají u vlády.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cs-CZ" sz="1800" dirty="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1800" dirty="0" smtClean="0"/>
              <a:t>	3. </a:t>
            </a:r>
            <a:r>
              <a:rPr lang="cs-CZ" sz="1800" dirty="0" err="1" smtClean="0"/>
              <a:t>vicestranické</a:t>
            </a:r>
            <a:r>
              <a:rPr lang="cs-CZ" sz="1800" dirty="0" smtClean="0"/>
              <a:t> systémy – </a:t>
            </a:r>
            <a:r>
              <a:rPr lang="cs-CZ" sz="1800" b="1" dirty="0" err="1" smtClean="0"/>
              <a:t>multipartijní</a:t>
            </a: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549275"/>
            <a:ext cx="7772400" cy="1143000"/>
          </a:xfrm>
        </p:spPr>
        <p:txBody>
          <a:bodyPr/>
          <a:lstStyle/>
          <a:p>
            <a:pPr eaLnBrk="1" hangingPunct="1"/>
            <a:r>
              <a:rPr lang="cs-CZ" sz="2400" b="1" dirty="0" smtClean="0"/>
              <a:t>Jean Blondel – zohlednění „velikosti“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3568" y="1844824"/>
            <a:ext cx="7772400" cy="4114800"/>
          </a:xfrm>
        </p:spPr>
        <p:txBody>
          <a:bodyPr>
            <a:normAutofit fontScale="92500"/>
          </a:bodyPr>
          <a:lstStyle/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cs-CZ" sz="1800" dirty="0" smtClean="0"/>
              <a:t>další francouzský politolog, navazoval na </a:t>
            </a:r>
            <a:r>
              <a:rPr lang="cs-CZ" sz="1800" dirty="0" err="1" smtClean="0"/>
              <a:t>Duvergera</a:t>
            </a:r>
            <a:endParaRPr lang="cs-CZ" sz="1800" dirty="0" smtClean="0"/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Char char="-"/>
            </a:pPr>
            <a:r>
              <a:rPr lang="cs-CZ" sz="1800" dirty="0" smtClean="0"/>
              <a:t>soustředil se výhradně na soutěživé systémy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Char char="-"/>
            </a:pPr>
            <a:r>
              <a:rPr lang="cs-CZ" sz="1800" dirty="0" smtClean="0"/>
              <a:t>doplnil typologii o faktor velikosti (volební síly) politické strany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cs-CZ" sz="1800" dirty="0" smtClean="0"/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sz="1800" dirty="0" smtClean="0"/>
              <a:t>1. </a:t>
            </a:r>
            <a:r>
              <a:rPr lang="cs-CZ" sz="1800" b="1" dirty="0" err="1" smtClean="0"/>
              <a:t>Bipartismus</a:t>
            </a:r>
            <a:r>
              <a:rPr lang="cs-CZ" sz="1800" b="1" dirty="0" smtClean="0"/>
              <a:t>,</a:t>
            </a:r>
            <a:r>
              <a:rPr lang="cs-CZ" sz="1800" dirty="0" smtClean="0"/>
              <a:t> typický příklad Velká Británie (dříve), USA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sz="1800" dirty="0" smtClean="0"/>
              <a:t>2. </a:t>
            </a:r>
            <a:r>
              <a:rPr lang="cs-CZ" sz="1800" b="1" dirty="0" smtClean="0"/>
              <a:t>Systém dvě a půl strany: </a:t>
            </a:r>
            <a:r>
              <a:rPr lang="cs-CZ" sz="1800" dirty="0" smtClean="0"/>
              <a:t>jedná se o </a:t>
            </a:r>
            <a:r>
              <a:rPr lang="cs-CZ" sz="1800" dirty="0" err="1" smtClean="0"/>
              <a:t>bipartismus</a:t>
            </a:r>
            <a:r>
              <a:rPr lang="cs-CZ" sz="1800" dirty="0" smtClean="0"/>
              <a:t> doplněný o tzv. </a:t>
            </a:r>
            <a:r>
              <a:rPr lang="cs-CZ" sz="1800" b="1" i="1" dirty="0" err="1" smtClean="0"/>
              <a:t>pivotální</a:t>
            </a:r>
            <a:r>
              <a:rPr lang="cs-CZ" sz="1800" b="1" dirty="0" smtClean="0"/>
              <a:t> </a:t>
            </a:r>
            <a:r>
              <a:rPr lang="cs-CZ" sz="1800" b="1" i="1" dirty="0" smtClean="0"/>
              <a:t>(neboli „</a:t>
            </a:r>
            <a:r>
              <a:rPr lang="cs-CZ" sz="1800" b="1" i="1" dirty="0" err="1" smtClean="0"/>
              <a:t>půltou</a:t>
            </a:r>
            <a:r>
              <a:rPr lang="cs-CZ" sz="1800" b="1" i="1" dirty="0" smtClean="0"/>
              <a:t>“)</a:t>
            </a:r>
            <a:r>
              <a:rPr lang="cs-CZ" sz="1800" b="1" dirty="0" smtClean="0"/>
              <a:t> </a:t>
            </a:r>
            <a:r>
              <a:rPr lang="cs-CZ" sz="1800" b="1" i="1" dirty="0" smtClean="0"/>
              <a:t>stranu </a:t>
            </a:r>
            <a:r>
              <a:rPr lang="cs-CZ" sz="1800" dirty="0" smtClean="0"/>
              <a:t>("jazýček na vahách"), např. svobodní demokraté FDP v Německu.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sz="1800" dirty="0" smtClean="0"/>
              <a:t>3. </a:t>
            </a:r>
            <a:r>
              <a:rPr lang="cs-CZ" sz="1800" b="1" dirty="0" err="1" smtClean="0"/>
              <a:t>multipartismus</a:t>
            </a:r>
            <a:r>
              <a:rPr lang="cs-CZ" sz="1800" dirty="0" smtClean="0"/>
              <a:t> </a:t>
            </a:r>
            <a:r>
              <a:rPr lang="cs-CZ" sz="1800" b="1" dirty="0" smtClean="0">
                <a:solidFill>
                  <a:srgbClr val="990000"/>
                </a:solidFill>
              </a:rPr>
              <a:t>s dominující stranou: </a:t>
            </a:r>
            <a:r>
              <a:rPr lang="cs-CZ" sz="1800" dirty="0" smtClean="0"/>
              <a:t>jedna strana dosahuje pravidelně přes 40 procent hlasů, je soustavně vládní stranou, zpravidla ale nemá absolutní většinu (Itálie, skandinávské země)</a:t>
            </a:r>
            <a:endParaRPr lang="cs-CZ" sz="1800" b="1" dirty="0" smtClean="0">
              <a:solidFill>
                <a:srgbClr val="990000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sz="1800" dirty="0" smtClean="0"/>
              <a:t>4. </a:t>
            </a:r>
            <a:r>
              <a:rPr lang="cs-CZ" sz="1800" dirty="0" err="1" smtClean="0"/>
              <a:t>multipartismus</a:t>
            </a:r>
            <a:r>
              <a:rPr lang="cs-CZ" sz="1800" dirty="0" smtClean="0"/>
              <a:t> </a:t>
            </a:r>
            <a:r>
              <a:rPr lang="cs-CZ" sz="1800" b="1" dirty="0" smtClean="0">
                <a:solidFill>
                  <a:srgbClr val="990000"/>
                </a:solidFill>
              </a:rPr>
              <a:t>bez dominující strany</a:t>
            </a:r>
            <a:r>
              <a:rPr lang="cs-CZ" sz="1800" dirty="0" smtClean="0"/>
              <a:t> 	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cs-CZ" sz="1800" dirty="0" smtClean="0"/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sz="1800" dirty="0" smtClean="0"/>
              <a:t>	Přesné kritérium jak rozlišit malé a velké strany neexistuje. Irský politolog </a:t>
            </a:r>
            <a:r>
              <a:rPr lang="cs-CZ" sz="1800" b="1" dirty="0" smtClean="0"/>
              <a:t>Peter </a:t>
            </a:r>
            <a:r>
              <a:rPr lang="cs-CZ" sz="1800" b="1" dirty="0" err="1" smtClean="0"/>
              <a:t>Mair</a:t>
            </a:r>
            <a:r>
              <a:rPr lang="cs-CZ" sz="1800" b="1" dirty="0" smtClean="0"/>
              <a:t> </a:t>
            </a:r>
            <a:r>
              <a:rPr lang="cs-CZ" sz="1800" dirty="0" smtClean="0"/>
              <a:t>považuje za velké strany ty, které získávají soustavně přes 15 procent hlasů, ostatní jsou malé strany.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 err="1" smtClean="0"/>
              <a:t>Sartoriho</a:t>
            </a:r>
            <a:r>
              <a:rPr lang="cs-CZ" sz="3600" dirty="0" smtClean="0"/>
              <a:t> základní typologie stranických systémů: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517525" y="1870075"/>
            <a:ext cx="5183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I. SYSTÉMY JEDNÉ POLIT. STRANY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974725" y="2251075"/>
            <a:ext cx="4122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buFontTx/>
              <a:buAutoNum type="alphaLcParenR"/>
            </a:pPr>
            <a:r>
              <a:rPr lang="cs-CZ"/>
              <a:t>systém jedné strany</a:t>
            </a:r>
          </a:p>
          <a:p>
            <a:pPr marL="457200" indent="-457200">
              <a:buFontTx/>
              <a:buAutoNum type="alphaLcParenR"/>
            </a:pPr>
            <a:r>
              <a:rPr lang="cs-CZ"/>
              <a:t>systém s hegemonní stranou</a:t>
            </a:r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5181600" y="24384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3558" name="Line 7"/>
          <p:cNvSpPr>
            <a:spLocks noChangeShapeType="1"/>
          </p:cNvSpPr>
          <p:nvPr/>
        </p:nvSpPr>
        <p:spPr bwMode="auto">
          <a:xfrm flipV="1">
            <a:off x="5181600" y="26670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3559" name="Text Box 8"/>
          <p:cNvSpPr txBox="1">
            <a:spLocks noChangeArrowheads="1"/>
          </p:cNvSpPr>
          <p:nvPr/>
        </p:nvSpPr>
        <p:spPr bwMode="auto">
          <a:xfrm>
            <a:off x="5638800" y="2286000"/>
            <a:ext cx="19716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2000"/>
              <a:t>nesoutěživé</a:t>
            </a:r>
          </a:p>
          <a:p>
            <a:pPr algn="ctr"/>
            <a:r>
              <a:rPr lang="cs-CZ" sz="2000"/>
              <a:t>(nedemokratické)</a:t>
            </a:r>
          </a:p>
          <a:p>
            <a:pPr algn="ctr"/>
            <a:endParaRPr lang="cs-CZ"/>
          </a:p>
        </p:txBody>
      </p:sp>
      <p:sp>
        <p:nvSpPr>
          <p:cNvPr id="23560" name="Text Box 9"/>
          <p:cNvSpPr txBox="1">
            <a:spLocks noChangeArrowheads="1"/>
          </p:cNvSpPr>
          <p:nvPr/>
        </p:nvSpPr>
        <p:spPr bwMode="auto">
          <a:xfrm>
            <a:off x="517525" y="3470275"/>
            <a:ext cx="6115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II. MULTIPARTIJNÍ STRANICKÉ SYSTÉMY</a:t>
            </a:r>
          </a:p>
        </p:txBody>
      </p:sp>
      <p:sp>
        <p:nvSpPr>
          <p:cNvPr id="23561" name="Text Box 10"/>
          <p:cNvSpPr txBox="1">
            <a:spLocks noChangeArrowheads="1"/>
          </p:cNvSpPr>
          <p:nvPr/>
        </p:nvSpPr>
        <p:spPr bwMode="auto">
          <a:xfrm>
            <a:off x="990600" y="3962400"/>
            <a:ext cx="536098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cs-CZ"/>
              <a:t> systém predominantní strany</a:t>
            </a:r>
          </a:p>
          <a:p>
            <a:pPr>
              <a:buFont typeface="Arial" charset="0"/>
              <a:buChar char="•"/>
            </a:pPr>
            <a:r>
              <a:rPr lang="cs-CZ"/>
              <a:t> dvoustranické systémy (bipartismus)</a:t>
            </a:r>
          </a:p>
          <a:p>
            <a:pPr>
              <a:buFont typeface="Arial" charset="0"/>
              <a:buChar char="•"/>
            </a:pPr>
            <a:r>
              <a:rPr lang="cs-CZ"/>
              <a:t> umírněný multipartismus</a:t>
            </a:r>
          </a:p>
          <a:p>
            <a:pPr>
              <a:buFont typeface="Arial" charset="0"/>
              <a:buChar char="•"/>
            </a:pPr>
            <a:r>
              <a:rPr lang="cs-CZ"/>
              <a:t> extrémní či polarizovaný multipartismus</a:t>
            </a:r>
          </a:p>
        </p:txBody>
      </p:sp>
      <p:sp>
        <p:nvSpPr>
          <p:cNvPr id="23562" name="Text Box 11"/>
          <p:cNvSpPr txBox="1">
            <a:spLocks noChangeArrowheads="1"/>
          </p:cNvSpPr>
          <p:nvPr/>
        </p:nvSpPr>
        <p:spPr bwMode="auto">
          <a:xfrm>
            <a:off x="4211638" y="6400800"/>
            <a:ext cx="4103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i="1"/>
              <a:t>(Pramen: Cabada-Kubát, 2002)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-252413" y="-98425"/>
          <a:ext cx="10260013" cy="6880225"/>
        </p:xfrm>
        <a:graphic>
          <a:graphicData uri="http://schemas.openxmlformats.org/presentationml/2006/ole">
            <p:oleObj spid="_x0000_s50178" name="Worksheet" r:id="rId4" imgW="6076911" imgH="4362390" progId="Excel.Sheet.8">
              <p:embed/>
            </p:oleObj>
          </a:graphicData>
        </a:graphic>
      </p:graphicFrame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5724525" y="6519863"/>
            <a:ext cx="34194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cs-CZ" sz="1600" i="1"/>
              <a:t>Source: Czech Statistical Office</a:t>
            </a:r>
          </a:p>
        </p:txBody>
      </p:sp>
      <p:sp>
        <p:nvSpPr>
          <p:cNvPr id="1028" name="TextovéPole 3"/>
          <p:cNvSpPr txBox="1">
            <a:spLocks noChangeArrowheads="1"/>
          </p:cNvSpPr>
          <p:nvPr/>
        </p:nvSpPr>
        <p:spPr bwMode="auto">
          <a:xfrm>
            <a:off x="1476375" y="1700213"/>
            <a:ext cx="544513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700"/>
              <a:t>turnout</a:t>
            </a:r>
          </a:p>
          <a:p>
            <a:r>
              <a:rPr lang="cs-CZ"/>
              <a:t>76%</a:t>
            </a:r>
          </a:p>
        </p:txBody>
      </p:sp>
      <p:sp>
        <p:nvSpPr>
          <p:cNvPr id="1029" name="TextovéPole 4"/>
          <p:cNvSpPr txBox="1">
            <a:spLocks noChangeArrowheads="1"/>
          </p:cNvSpPr>
          <p:nvPr/>
        </p:nvSpPr>
        <p:spPr bwMode="auto">
          <a:xfrm>
            <a:off x="2771775" y="1700213"/>
            <a:ext cx="546100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700"/>
              <a:t>turnout</a:t>
            </a:r>
          </a:p>
          <a:p>
            <a:r>
              <a:rPr lang="cs-CZ"/>
              <a:t>74%</a:t>
            </a:r>
          </a:p>
        </p:txBody>
      </p:sp>
      <p:sp>
        <p:nvSpPr>
          <p:cNvPr id="1030" name="TextovéPole 5"/>
          <p:cNvSpPr txBox="1">
            <a:spLocks noChangeArrowheads="1"/>
          </p:cNvSpPr>
          <p:nvPr/>
        </p:nvSpPr>
        <p:spPr bwMode="auto">
          <a:xfrm>
            <a:off x="4067175" y="1700213"/>
            <a:ext cx="546100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700"/>
              <a:t>turnout</a:t>
            </a:r>
          </a:p>
          <a:p>
            <a:r>
              <a:rPr lang="cs-CZ"/>
              <a:t>58%</a:t>
            </a:r>
          </a:p>
        </p:txBody>
      </p:sp>
      <p:sp>
        <p:nvSpPr>
          <p:cNvPr id="1031" name="TextovéPole 6"/>
          <p:cNvSpPr txBox="1">
            <a:spLocks noChangeArrowheads="1"/>
          </p:cNvSpPr>
          <p:nvPr/>
        </p:nvSpPr>
        <p:spPr bwMode="auto">
          <a:xfrm>
            <a:off x="5364163" y="1700213"/>
            <a:ext cx="544512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700"/>
              <a:t>turnout</a:t>
            </a:r>
          </a:p>
          <a:p>
            <a:r>
              <a:rPr lang="cs-CZ"/>
              <a:t>64%</a:t>
            </a:r>
          </a:p>
        </p:txBody>
      </p:sp>
      <p:sp>
        <p:nvSpPr>
          <p:cNvPr id="1032" name="TextovéPole 8"/>
          <p:cNvSpPr txBox="1">
            <a:spLocks noChangeArrowheads="1"/>
          </p:cNvSpPr>
          <p:nvPr/>
        </p:nvSpPr>
        <p:spPr bwMode="auto">
          <a:xfrm>
            <a:off x="6659563" y="1700213"/>
            <a:ext cx="546100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700"/>
              <a:t>turnout</a:t>
            </a:r>
          </a:p>
          <a:p>
            <a:r>
              <a:rPr lang="cs-CZ"/>
              <a:t>63%</a:t>
            </a:r>
          </a:p>
        </p:txBody>
      </p:sp>
      <p:sp>
        <p:nvSpPr>
          <p:cNvPr id="1033" name="TextovéPole 9"/>
          <p:cNvSpPr txBox="1">
            <a:spLocks noChangeArrowheads="1"/>
          </p:cNvSpPr>
          <p:nvPr/>
        </p:nvSpPr>
        <p:spPr bwMode="auto">
          <a:xfrm>
            <a:off x="8243888" y="1700213"/>
            <a:ext cx="546100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700"/>
              <a:t>turnout</a:t>
            </a:r>
          </a:p>
          <a:p>
            <a:r>
              <a:rPr lang="cs-CZ"/>
              <a:t>59%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3200"/>
            <a:ext cx="7772400" cy="1371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/>
              <a:t>  </a:t>
            </a:r>
            <a:br>
              <a:rPr lang="cs-CZ" b="1" dirty="0" smtClean="0"/>
            </a:br>
            <a:r>
              <a:rPr lang="cs-CZ" b="1" dirty="0" smtClean="0"/>
              <a:t> Volby</a:t>
            </a:r>
            <a:r>
              <a:rPr lang="cs-CZ" dirty="0" smtClean="0">
                <a:solidFill>
                  <a:srgbClr val="FF0000"/>
                </a:solidFill>
                <a:latin typeface="Times New Roman"/>
                <a:cs typeface="Times New Roman"/>
              </a:rPr>
              <a:t>*</a:t>
            </a:r>
            <a:r>
              <a:rPr lang="cs-CZ" b="1" dirty="0" smtClean="0"/>
              <a:t>, volební systémy  </a:t>
            </a:r>
            <a:br>
              <a:rPr lang="cs-CZ" b="1" dirty="0" smtClean="0"/>
            </a:b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Stručně o vztahu státu a politických stran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Financování politických stran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Stranické a volební systémy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Obsah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Volby (</a:t>
            </a:r>
            <a:r>
              <a:rPr lang="cs-CZ" dirty="0" err="1" smtClean="0"/>
              <a:t>def</a:t>
            </a:r>
            <a:r>
              <a:rPr lang="cs-CZ" dirty="0" smtClean="0"/>
              <a:t>.): </a:t>
            </a:r>
            <a:r>
              <a:rPr lang="cs-CZ" sz="2200" i="1" dirty="0" smtClean="0"/>
              <a:t>nástroj obsazování úřadu n. funkce výběrem, který provádí k tomu určený soubor lidí.</a:t>
            </a:r>
          </a:p>
          <a:p>
            <a:pPr>
              <a:buNone/>
            </a:pPr>
            <a:endParaRPr lang="cs-CZ" dirty="0" smtClean="0"/>
          </a:p>
          <a:p>
            <a:pPr marL="624078" indent="-514350">
              <a:buAutoNum type="arabicParenR"/>
            </a:pPr>
            <a:r>
              <a:rPr lang="cs-CZ" dirty="0" smtClean="0"/>
              <a:t>Které úřady či funkce se volbou obsazují?</a:t>
            </a:r>
          </a:p>
          <a:p>
            <a:pPr marL="624078" indent="-514350">
              <a:buAutoNum type="arabicParenR"/>
            </a:pPr>
            <a:r>
              <a:rPr lang="cs-CZ" dirty="0" smtClean="0"/>
              <a:t>Kdo má aktivní volební právo?</a:t>
            </a:r>
          </a:p>
          <a:p>
            <a:pPr marL="624078" indent="-514350">
              <a:buNone/>
            </a:pPr>
            <a:r>
              <a:rPr lang="cs-CZ" dirty="0" smtClean="0"/>
              <a:t>	-dobrovolné vs. povinné hlasování</a:t>
            </a:r>
          </a:p>
          <a:p>
            <a:pPr marL="624078" indent="-514350">
              <a:buFont typeface="+mj-lt"/>
              <a:buAutoNum type="arabicParenR" startAt="3"/>
            </a:pPr>
            <a:r>
              <a:rPr lang="cs-CZ" dirty="0" smtClean="0"/>
              <a:t>Jak se hlasuje (tradice tajného hlasování)</a:t>
            </a:r>
          </a:p>
          <a:p>
            <a:pPr marL="624078" indent="-514350">
              <a:buFont typeface="+mj-lt"/>
              <a:buAutoNum type="arabicParenR" startAt="3"/>
            </a:pPr>
            <a:r>
              <a:rPr lang="cs-CZ" dirty="0" smtClean="0"/>
              <a:t>Jak se volby provádějí – volební systémy</a:t>
            </a:r>
          </a:p>
          <a:p>
            <a:pPr marL="624078" indent="-514350">
              <a:buAutoNum type="arabicParenR" startAt="3"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	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Volby v kontextu demokratického vládnutí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Nábor politiků</a:t>
            </a:r>
          </a:p>
          <a:p>
            <a:r>
              <a:rPr lang="cs-CZ" dirty="0" smtClean="0"/>
              <a:t>Sestavování vlád – </a:t>
            </a:r>
            <a:r>
              <a:rPr lang="cs-CZ" sz="2400" dirty="0" smtClean="0"/>
              <a:t>někde přímo, někde „jen“ ovlivňují sestavování vlád</a:t>
            </a:r>
          </a:p>
          <a:p>
            <a:r>
              <a:rPr lang="cs-CZ" dirty="0" smtClean="0"/>
              <a:t>Zajišťování reprezentativnosti</a:t>
            </a:r>
          </a:p>
          <a:p>
            <a:r>
              <a:rPr lang="cs-CZ" dirty="0" smtClean="0"/>
              <a:t>Ovlivňování politické linie </a:t>
            </a:r>
            <a:r>
              <a:rPr lang="cs-CZ" sz="2400" dirty="0" smtClean="0"/>
              <a:t>(ze škály alternativ)</a:t>
            </a:r>
          </a:p>
          <a:p>
            <a:r>
              <a:rPr lang="cs-CZ" dirty="0" smtClean="0"/>
              <a:t>Výchova voličů </a:t>
            </a:r>
            <a:r>
              <a:rPr lang="cs-CZ" sz="2400" dirty="0" smtClean="0"/>
              <a:t>(podněcují zájem veřejnosti)</a:t>
            </a:r>
          </a:p>
          <a:p>
            <a:r>
              <a:rPr lang="cs-CZ" dirty="0" smtClean="0"/>
              <a:t>Legitimizování a posilování elit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voleb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87624" y="548680"/>
            <a:ext cx="7772400" cy="1143000"/>
          </a:xfrm>
        </p:spPr>
        <p:txBody>
          <a:bodyPr/>
          <a:lstStyle/>
          <a:p>
            <a:pPr algn="ctr" eaLnBrk="1" hangingPunct="1"/>
            <a:r>
              <a:rPr lang="cs-CZ" sz="3600" b="1" dirty="0" smtClean="0"/>
              <a:t>Volební systémy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1916832"/>
            <a:ext cx="7772400" cy="4114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sz="2400" dirty="0" smtClean="0"/>
              <a:t>Základní členění volebních systémů na dvě skupiny:</a:t>
            </a:r>
          </a:p>
          <a:p>
            <a:pPr eaLnBrk="1" hangingPunct="1">
              <a:buFontTx/>
              <a:buNone/>
            </a:pPr>
            <a:endParaRPr lang="cs-CZ" sz="2400" dirty="0" smtClean="0"/>
          </a:p>
          <a:p>
            <a:pPr eaLnBrk="1" hangingPunct="1">
              <a:buNone/>
            </a:pPr>
            <a:r>
              <a:rPr lang="cs-CZ" sz="2400" b="1" dirty="0" smtClean="0"/>
              <a:t>			I. Většinové volební systémy</a:t>
            </a:r>
          </a:p>
          <a:p>
            <a:pPr algn="ctr" eaLnBrk="1" hangingPunct="1">
              <a:buNone/>
            </a:pPr>
            <a:endParaRPr lang="cs-CZ" sz="2400" b="1" dirty="0" smtClean="0"/>
          </a:p>
          <a:p>
            <a:pPr algn="ctr" eaLnBrk="1" hangingPunct="1">
              <a:buNone/>
            </a:pPr>
            <a:r>
              <a:rPr lang="cs-CZ" sz="2400" b="1" dirty="0" err="1" smtClean="0"/>
              <a:t>II.Poměrné</a:t>
            </a:r>
            <a:r>
              <a:rPr lang="cs-CZ" sz="2400" b="1" dirty="0" smtClean="0"/>
              <a:t> volební systémy</a:t>
            </a:r>
          </a:p>
          <a:p>
            <a:pPr algn="ctr" eaLnBrk="1" hangingPunct="1">
              <a:buNone/>
            </a:pPr>
            <a:endParaRPr lang="cs-CZ" sz="2400" b="1" dirty="0" smtClean="0"/>
          </a:p>
          <a:p>
            <a:pPr eaLnBrk="1" hangingPunct="1">
              <a:buNone/>
            </a:pPr>
            <a:r>
              <a:rPr lang="cs-CZ" sz="2400" b="1" dirty="0" smtClean="0"/>
              <a:t>	„Kritériem je to, zda se hlasy na mandáty přepočítávají v poměru nebo nikoli“ (</a:t>
            </a:r>
            <a:r>
              <a:rPr lang="cs-CZ" sz="2400" b="1" dirty="0" err="1" smtClean="0"/>
              <a:t>Sartori</a:t>
            </a:r>
            <a:r>
              <a:rPr lang="cs-CZ" sz="2400" b="1" dirty="0" smtClean="0"/>
              <a:t>, 2001)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15616" y="476672"/>
            <a:ext cx="7772400" cy="1143000"/>
          </a:xfrm>
        </p:spPr>
        <p:txBody>
          <a:bodyPr/>
          <a:lstStyle/>
          <a:p>
            <a:pPr algn="ctr" eaLnBrk="1" hangingPunct="1"/>
            <a:r>
              <a:rPr lang="cs-CZ" sz="3200" b="1" dirty="0" smtClean="0">
                <a:solidFill>
                  <a:schemeClr val="accent2"/>
                </a:solidFill>
              </a:rPr>
              <a:t>Většinové volební systémy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1520" y="1484784"/>
            <a:ext cx="7772400" cy="468052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buFont typeface="Wingdings" pitchFamily="2" charset="2"/>
              <a:buChar char="§"/>
            </a:pPr>
            <a:r>
              <a:rPr lang="cs-CZ" sz="2000" dirty="0" smtClean="0"/>
              <a:t>Volby probíhají  v menších, </a:t>
            </a:r>
            <a:r>
              <a:rPr lang="cs-CZ" sz="2000" i="1" dirty="0" smtClean="0"/>
              <a:t>jednomandátových volebních obvodech.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Char char="§"/>
            </a:pPr>
            <a:r>
              <a:rPr lang="cs-CZ" sz="2000" dirty="0" smtClean="0"/>
              <a:t>Volby probíhají v tolika volebních obvodech, kolik míst se obsazuje </a:t>
            </a:r>
            <a:br>
              <a:rPr lang="cs-CZ" sz="2000" dirty="0" smtClean="0"/>
            </a:br>
            <a:r>
              <a:rPr lang="cs-CZ" sz="2000" dirty="0" smtClean="0"/>
              <a:t>v zastupitelském sboru.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cs-CZ" sz="2000" dirty="0" smtClean="0"/>
              <a:t>Jsou historicky starší.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cs-CZ" sz="2000" dirty="0" smtClean="0"/>
              <a:t>Běžně se rozlišují dvě podskupiny: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000" b="1" dirty="0" smtClean="0"/>
              <a:t>a) Relativně většinové volební systémy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sz="2000" dirty="0" smtClean="0"/>
              <a:t>	Jsou založeny na principu </a:t>
            </a:r>
            <a:r>
              <a:rPr lang="cs-CZ" sz="2000" b="1" dirty="0" smtClean="0"/>
              <a:t>„vítěz bere vše“</a:t>
            </a:r>
            <a:r>
              <a:rPr lang="cs-CZ" sz="2000" dirty="0" smtClean="0"/>
              <a:t> (</a:t>
            </a:r>
            <a:r>
              <a:rPr lang="cs-CZ" sz="2000" b="1" i="1" dirty="0" smtClean="0"/>
              <a:t>„</a:t>
            </a:r>
            <a:r>
              <a:rPr lang="cs-CZ" sz="2000" b="1" i="1" dirty="0" err="1" smtClean="0"/>
              <a:t>first</a:t>
            </a:r>
            <a:r>
              <a:rPr lang="cs-CZ" sz="2000" b="1" i="1" dirty="0" smtClean="0"/>
              <a:t> past </a:t>
            </a:r>
            <a:r>
              <a:rPr lang="cs-CZ" sz="2000" b="1" i="1" dirty="0" err="1" smtClean="0"/>
              <a:t>the</a:t>
            </a:r>
            <a:r>
              <a:rPr lang="cs-CZ" sz="2000" b="1" i="1" dirty="0" smtClean="0"/>
              <a:t> post“</a:t>
            </a:r>
            <a:r>
              <a:rPr lang="cs-CZ" sz="2000" b="1" dirty="0" smtClean="0"/>
              <a:t>)</a:t>
            </a:r>
            <a:r>
              <a:rPr lang="cs-CZ" sz="2000" dirty="0" smtClean="0"/>
              <a:t>. V rámci </a:t>
            </a:r>
            <a:r>
              <a:rPr lang="cs-CZ" sz="2000" b="1" dirty="0" smtClean="0"/>
              <a:t>jednomandátových volebních obvodů</a:t>
            </a:r>
            <a:r>
              <a:rPr lang="cs-CZ" sz="2000" dirty="0" smtClean="0"/>
              <a:t> kandidují jednotlivci (nezávislí nebo nominováni politickými stranami), </a:t>
            </a:r>
            <a:r>
              <a:rPr lang="cs-CZ" sz="2000" u="sng" dirty="0" smtClean="0"/>
              <a:t>stačí prostá většina hlasů</a:t>
            </a:r>
            <a:r>
              <a:rPr lang="cs-CZ" sz="2000" dirty="0" smtClean="0"/>
              <a:t>.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sz="2000" dirty="0" smtClean="0"/>
              <a:t>	Př. USA, Velká Británie, Nový Zéland, Kanada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000" dirty="0" smtClean="0"/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cs-CZ" sz="2000" b="1" dirty="0" smtClean="0"/>
              <a:t>b) Absolutně většinové volební systémy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cs-CZ" sz="2000" dirty="0" smtClean="0"/>
              <a:t>	Podmínkou pro vítězství je zisk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cs-CZ" sz="2000" dirty="0" smtClean="0"/>
              <a:t>	</a:t>
            </a:r>
            <a:r>
              <a:rPr lang="cs-CZ" sz="2000" u="sng" dirty="0" smtClean="0"/>
              <a:t>nadpoloviční většiny hlasů</a:t>
            </a:r>
            <a:r>
              <a:rPr lang="cs-CZ" sz="2000" dirty="0" smtClean="0"/>
              <a:t>.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cs-CZ" sz="2000" dirty="0" smtClean="0"/>
              <a:t>	Př. Volby do Senátu PČR,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cs-CZ" sz="2000" dirty="0" smtClean="0"/>
              <a:t>	prezidentské volby ve Francii, aj.</a:t>
            </a:r>
          </a:p>
        </p:txBody>
      </p:sp>
      <p:pic>
        <p:nvPicPr>
          <p:cNvPr id="4" name="Obrázek 3" descr="obvody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4509120"/>
            <a:ext cx="4320480" cy="21328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620713"/>
            <a:ext cx="7772400" cy="1143000"/>
          </a:xfrm>
        </p:spPr>
        <p:txBody>
          <a:bodyPr/>
          <a:lstStyle/>
          <a:p>
            <a:pPr eaLnBrk="1" hangingPunct="1"/>
            <a:r>
              <a:rPr lang="cs-CZ" sz="3200" b="1" dirty="0" smtClean="0">
                <a:solidFill>
                  <a:srgbClr val="990099"/>
                </a:solidFill>
              </a:rPr>
              <a:t>Poměrné volební systémy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2924175"/>
            <a:ext cx="8229600" cy="31559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2000" dirty="0" smtClean="0"/>
              <a:t>- </a:t>
            </a:r>
            <a:r>
              <a:rPr lang="cs-CZ" sz="2400" dirty="0" smtClean="0"/>
              <a:t>princip poměrného zastoupení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2400" dirty="0" smtClean="0"/>
              <a:t>- volba v rámci systému listinných kandidátek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2400" dirty="0" smtClean="0"/>
              <a:t>- přítomnost volební klauzule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2400" dirty="0" smtClean="0"/>
              <a:t>- </a:t>
            </a:r>
            <a:r>
              <a:rPr lang="cs-CZ" sz="2400" b="1" dirty="0" smtClean="0"/>
              <a:t>určující je metodika přepočtu hlasu na mandáty (celkově náročnější na počítání)</a:t>
            </a:r>
            <a:endParaRPr lang="cs-CZ" sz="2400" dirty="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2400" dirty="0" smtClean="0"/>
              <a:t>Rozlišujeme 2 způsoby výběru poslanců: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</a:pPr>
            <a:r>
              <a:rPr lang="cs-CZ" sz="2000" dirty="0" smtClean="0"/>
              <a:t>Systém volební listiny (ve většině zemí kontinentální Evropy)</a:t>
            </a:r>
          </a:p>
          <a:p>
            <a:pPr marL="609600" indent="-609600" eaLnBrk="1" hangingPunct="1">
              <a:lnSpc>
                <a:spcPct val="90000"/>
              </a:lnSpc>
              <a:buFontTx/>
              <a:buChar char="-"/>
            </a:pPr>
            <a:r>
              <a:rPr lang="cs-CZ" sz="2000" dirty="0" smtClean="0"/>
              <a:t>Systém jednoho přenosného hlasu („irský systém“)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83568" y="2132856"/>
            <a:ext cx="7465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Založené na principu </a:t>
            </a:r>
            <a:r>
              <a:rPr lang="cs-CZ" dirty="0" err="1" smtClean="0"/>
              <a:t>vícemandátových</a:t>
            </a:r>
            <a:r>
              <a:rPr lang="cs-CZ" dirty="0" smtClean="0"/>
              <a:t> volebních obvodů.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pPr marL="624078" indent="-514350">
              <a:buAutoNum type="arabicParenR"/>
            </a:pPr>
            <a:r>
              <a:rPr lang="cs-CZ" dirty="0" smtClean="0"/>
              <a:t>Velikost volebního obvodu</a:t>
            </a:r>
          </a:p>
          <a:p>
            <a:pPr marL="624078" indent="-514350">
              <a:buAutoNum type="arabicParenR"/>
            </a:pPr>
            <a:r>
              <a:rPr lang="cs-CZ" dirty="0" smtClean="0"/>
              <a:t>Matematický přepočet hlasů na mandáty</a:t>
            </a:r>
          </a:p>
          <a:p>
            <a:pPr marL="624078" indent="-514350">
              <a:buAutoNum type="arabicParenR"/>
            </a:pPr>
            <a:r>
              <a:rPr lang="cs-CZ" dirty="0" smtClean="0"/>
              <a:t>Uzavírací klauzule (</a:t>
            </a:r>
            <a:r>
              <a:rPr lang="cs-CZ" dirty="0" err="1" smtClean="0"/>
              <a:t>kvórum</a:t>
            </a:r>
            <a:r>
              <a:rPr lang="cs-CZ" dirty="0" smtClean="0"/>
              <a:t>)</a:t>
            </a:r>
          </a:p>
          <a:p>
            <a:pPr marL="624078" indent="-514350">
              <a:buAutoNum type="arabicParenR"/>
            </a:pPr>
            <a:r>
              <a:rPr lang="cs-CZ" dirty="0" smtClean="0"/>
              <a:t>Počet a charakter skrutinií (volebních obvodů)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 míru proporcionality je určující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660232" y="6237312"/>
            <a:ext cx="2284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i="1" dirty="0" smtClean="0"/>
              <a:t>Zdroj: Lebeda, 2008</a:t>
            </a:r>
            <a:endParaRPr lang="cs-CZ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pPr marL="624078" indent="-514350">
              <a:buAutoNum type="arabicParenR"/>
            </a:pPr>
            <a:r>
              <a:rPr lang="cs-CZ" dirty="0" smtClean="0"/>
              <a:t>Velikost poslanecké sněmovny: 200. Počet mandátů (velikost volebního obvodu) není předem znám, záleží na volební účasti. </a:t>
            </a:r>
          </a:p>
          <a:p>
            <a:pPr marL="624078" indent="-514350">
              <a:buAutoNum type="arabicParenR"/>
            </a:pPr>
            <a:r>
              <a:rPr lang="cs-CZ" dirty="0" smtClean="0"/>
              <a:t>Rozhodující formule: D´</a:t>
            </a:r>
            <a:r>
              <a:rPr lang="cs-CZ" dirty="0" err="1" smtClean="0"/>
              <a:t>Hondt</a:t>
            </a:r>
            <a:r>
              <a:rPr lang="cs-CZ" dirty="0" smtClean="0"/>
              <a:t>.</a:t>
            </a:r>
          </a:p>
          <a:p>
            <a:pPr marL="624078" indent="-514350">
              <a:buAutoNum type="arabicParenR"/>
            </a:pPr>
            <a:r>
              <a:rPr lang="cs-CZ" dirty="0" smtClean="0"/>
              <a:t>5%-ní klauzule (byla navýšena klauzule pro vícečlenné koalice).</a:t>
            </a:r>
          </a:p>
          <a:p>
            <a:pPr marL="624078" indent="-514350">
              <a:buAutoNum type="arabicParenR"/>
            </a:pPr>
            <a:r>
              <a:rPr lang="cs-CZ" dirty="0" smtClean="0"/>
              <a:t>Počet a obvodů: 14. Volební kraje korespondují se 14 samosprávnými kraji.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ČR - Nová volební reforma schválená v 2002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660232" y="6237312"/>
            <a:ext cx="2284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i="1" dirty="0" smtClean="0"/>
              <a:t>Zdroj: Lebeda, 2008</a:t>
            </a:r>
            <a:endParaRPr lang="cs-CZ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143000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cs-CZ" b="0" dirty="0" smtClean="0"/>
              <a:t>Pomohl by většinový systém české demokracii?</a:t>
            </a:r>
            <a:endParaRPr lang="cs-CZ" altLang="cs-CZ" dirty="0" smtClean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539750" y="1052513"/>
            <a:ext cx="8229600" cy="4525962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endParaRPr lang="cs-CZ" altLang="cs-CZ" dirty="0" smtClean="0"/>
          </a:p>
          <a:p>
            <a:pPr>
              <a:buFontTx/>
              <a:buNone/>
            </a:pPr>
            <a:endParaRPr lang="cs-CZ" altLang="cs-CZ" u="sng" dirty="0" smtClean="0"/>
          </a:p>
          <a:p>
            <a:pPr>
              <a:buFontTx/>
              <a:buNone/>
            </a:pPr>
            <a:r>
              <a:rPr lang="cs-CZ" altLang="cs-CZ" u="sng" dirty="0" smtClean="0"/>
              <a:t>Přečtěte článek</a:t>
            </a:r>
            <a:r>
              <a:rPr lang="cs-CZ" altLang="cs-CZ" dirty="0" smtClean="0"/>
              <a:t>:</a:t>
            </a:r>
          </a:p>
          <a:p>
            <a:pPr>
              <a:buFontTx/>
              <a:buNone/>
            </a:pPr>
            <a:r>
              <a:rPr lang="cs-CZ" altLang="cs-CZ" dirty="0" smtClean="0"/>
              <a:t>Daniel Prokop: Úvod do praktické sociologie: Sny o většinovém systému.</a:t>
            </a:r>
          </a:p>
          <a:p>
            <a:pPr>
              <a:buFontTx/>
              <a:buNone/>
            </a:pPr>
            <a:endParaRPr lang="cs-CZ" altLang="cs-CZ" dirty="0" smtClean="0"/>
          </a:p>
          <a:p>
            <a:pPr>
              <a:buFontTx/>
              <a:buNone/>
            </a:pPr>
            <a:r>
              <a:rPr lang="cs-CZ" altLang="cs-CZ" dirty="0" smtClean="0"/>
              <a:t>Dostupné:</a:t>
            </a:r>
          </a:p>
          <a:p>
            <a:pPr>
              <a:buFontTx/>
              <a:buNone/>
            </a:pPr>
            <a:r>
              <a:rPr lang="cs-CZ" altLang="cs-CZ" dirty="0" smtClean="0">
                <a:hlinkClick r:id="rId2"/>
              </a:rPr>
              <a:t>http://www.novinky.</a:t>
            </a:r>
            <a:r>
              <a:rPr lang="cs-CZ" altLang="cs-CZ" dirty="0" err="1" smtClean="0">
                <a:hlinkClick r:id="rId2"/>
              </a:rPr>
              <a:t>cz</a:t>
            </a:r>
            <a:r>
              <a:rPr lang="cs-CZ" altLang="cs-CZ" dirty="0" smtClean="0">
                <a:hlinkClick r:id="rId2"/>
              </a:rPr>
              <a:t>/kultura/salon/352397-</a:t>
            </a:r>
            <a:r>
              <a:rPr lang="cs-CZ" altLang="cs-CZ" dirty="0" err="1" smtClean="0">
                <a:hlinkClick r:id="rId2"/>
              </a:rPr>
              <a:t>uvod</a:t>
            </a:r>
            <a:r>
              <a:rPr lang="cs-CZ" altLang="cs-CZ" dirty="0" smtClean="0">
                <a:hlinkClick r:id="rId2"/>
              </a:rPr>
              <a:t>-do-</a:t>
            </a:r>
            <a:r>
              <a:rPr lang="cs-CZ" altLang="cs-CZ" dirty="0" err="1" smtClean="0">
                <a:hlinkClick r:id="rId2"/>
              </a:rPr>
              <a:t>prakticke</a:t>
            </a:r>
            <a:r>
              <a:rPr lang="cs-CZ" altLang="cs-CZ" dirty="0" smtClean="0">
                <a:hlinkClick r:id="rId2"/>
              </a:rPr>
              <a:t>-sociologie-sny-o-</a:t>
            </a:r>
            <a:r>
              <a:rPr lang="cs-CZ" altLang="cs-CZ" dirty="0" err="1" smtClean="0">
                <a:hlinkClick r:id="rId2"/>
              </a:rPr>
              <a:t>vetsinovem</a:t>
            </a:r>
            <a:r>
              <a:rPr lang="cs-CZ" altLang="cs-CZ" dirty="0" smtClean="0">
                <a:hlinkClick r:id="rId2"/>
              </a:rPr>
              <a:t>-</a:t>
            </a:r>
            <a:r>
              <a:rPr lang="cs-CZ" altLang="cs-CZ" dirty="0" err="1" smtClean="0">
                <a:hlinkClick r:id="rId2"/>
              </a:rPr>
              <a:t>systemu.html</a:t>
            </a:r>
            <a:endParaRPr lang="cs-CZ" altLang="cs-CZ" dirty="0" smtClean="0"/>
          </a:p>
          <a:p>
            <a:pPr>
              <a:buFontTx/>
              <a:buNone/>
            </a:pPr>
            <a:endParaRPr lang="cs-CZ" altLang="cs-CZ" dirty="0" smtClean="0"/>
          </a:p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Další literatura k tématu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 sz="2500" dirty="0" err="1" smtClean="0"/>
              <a:t>Chytilek</a:t>
            </a:r>
            <a:r>
              <a:rPr lang="cs-CZ" sz="2500" dirty="0" smtClean="0"/>
              <a:t>, R., J. Šedo (</a:t>
            </a:r>
            <a:r>
              <a:rPr lang="cs-CZ" sz="2500" dirty="0" err="1" smtClean="0"/>
              <a:t>eds</a:t>
            </a:r>
            <a:r>
              <a:rPr lang="cs-CZ" sz="2500" dirty="0" smtClean="0"/>
              <a:t>.): </a:t>
            </a:r>
            <a:r>
              <a:rPr lang="cs-CZ" sz="2500" i="1" dirty="0" smtClean="0"/>
              <a:t>Volební systémy</a:t>
            </a:r>
            <a:r>
              <a:rPr lang="cs-CZ" sz="2500" dirty="0" smtClean="0"/>
              <a:t>. </a:t>
            </a:r>
            <a:r>
              <a:rPr lang="cs-CZ" sz="2500" dirty="0" err="1" smtClean="0"/>
              <a:t>Vyd</a:t>
            </a:r>
            <a:r>
              <a:rPr lang="cs-CZ" sz="2500" dirty="0" smtClean="0"/>
              <a:t>. 4., Praha: Portál, 2009.</a:t>
            </a:r>
          </a:p>
          <a:p>
            <a:pPr eaLnBrk="1" hangingPunct="1">
              <a:lnSpc>
                <a:spcPct val="120000"/>
              </a:lnSpc>
            </a:pPr>
            <a:r>
              <a:rPr lang="cs-CZ" sz="2500" dirty="0" smtClean="0"/>
              <a:t>Lebeda, T.: </a:t>
            </a:r>
            <a:r>
              <a:rPr lang="cs-CZ" sz="2500" i="1" dirty="0" smtClean="0"/>
              <a:t>Volební systémy poměrného zastoupení. Mechanismy, proporcionalita a politické konsekvence. </a:t>
            </a:r>
            <a:r>
              <a:rPr lang="cs-CZ" sz="2500" dirty="0" smtClean="0"/>
              <a:t>Praha: Karolinum, 2008.</a:t>
            </a:r>
          </a:p>
          <a:p>
            <a:pPr>
              <a:lnSpc>
                <a:spcPct val="120000"/>
              </a:lnSpc>
            </a:pPr>
            <a:r>
              <a:rPr lang="cs-CZ" sz="2500" dirty="0" err="1" smtClean="0"/>
              <a:t>Sartori</a:t>
            </a:r>
            <a:r>
              <a:rPr lang="cs-CZ" sz="2500" dirty="0" smtClean="0"/>
              <a:t>, G.: </a:t>
            </a:r>
            <a:r>
              <a:rPr lang="cs-CZ" sz="2500" i="1" dirty="0" smtClean="0"/>
              <a:t>Srovnávací ústavní inženýrství</a:t>
            </a:r>
            <a:r>
              <a:rPr lang="cs-CZ" sz="2500" dirty="0" smtClean="0"/>
              <a:t>. Praha: Slon, 2001. </a:t>
            </a:r>
          </a:p>
          <a:p>
            <a:pPr eaLnBrk="1" hangingPunct="1">
              <a:lnSpc>
                <a:spcPct val="120000"/>
              </a:lnSpc>
            </a:pPr>
            <a:r>
              <a:rPr lang="cs-CZ" sz="2500" dirty="0" smtClean="0"/>
              <a:t>Vodička, K., </a:t>
            </a:r>
            <a:r>
              <a:rPr lang="cs-CZ" sz="2500" dirty="0" err="1" smtClean="0"/>
              <a:t>Cabada</a:t>
            </a:r>
            <a:r>
              <a:rPr lang="cs-CZ" sz="2500" dirty="0" smtClean="0"/>
              <a:t>, L.: </a:t>
            </a:r>
            <a:r>
              <a:rPr lang="cs-CZ" sz="2500" i="1" dirty="0" smtClean="0"/>
              <a:t>Politický systém České republiky.</a:t>
            </a:r>
            <a:r>
              <a:rPr lang="cs-CZ" sz="2500" dirty="0" smtClean="0"/>
              <a:t> Praha: Portál, 2003, 2007, 2011.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cs-CZ" dirty="0" smtClean="0"/>
          </a:p>
          <a:p>
            <a:pPr algn="ctr" eaLnBrk="1" hangingPunct="1">
              <a:buFontTx/>
              <a:buNone/>
            </a:pPr>
            <a:endParaRPr lang="cs-CZ" dirty="0" smtClean="0"/>
          </a:p>
          <a:p>
            <a:pPr algn="ctr" eaLnBrk="1" hangingPunct="1">
              <a:buFontTx/>
              <a:buNone/>
            </a:pPr>
            <a:r>
              <a:rPr lang="cs-CZ" dirty="0" smtClean="0"/>
              <a:t>Počátkem 20. st. se strany a stranické systémy staly politickým výrazem sociálních a jiných konfliktů, jimiž žila společnost kolem nich.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sz="3200" dirty="0" smtClean="0"/>
              <a:t>	</a:t>
            </a:r>
            <a:br>
              <a:rPr lang="cs-CZ" sz="3200" dirty="0" smtClean="0"/>
            </a:br>
            <a:r>
              <a:rPr lang="cs-CZ" sz="3200" dirty="0" smtClean="0"/>
              <a:t>	Základní shrnutí poznatků o politických stranách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Vznik: petice alespoň 1tis. občanů</a:t>
            </a:r>
          </a:p>
          <a:p>
            <a:r>
              <a:rPr lang="cs-CZ" smtClean="0"/>
              <a:t>Registrace: MV</a:t>
            </a:r>
          </a:p>
          <a:p>
            <a:r>
              <a:rPr lang="cs-CZ" smtClean="0"/>
              <a:t>Zánik: provedením výmazu z registru </a:t>
            </a:r>
          </a:p>
          <a:p>
            <a:r>
              <a:rPr lang="cs-CZ" smtClean="0"/>
              <a:t>Zrušení strany: vlastním rozhodnutím, rozhodnutím soudu</a:t>
            </a:r>
          </a:p>
          <a:p>
            <a:r>
              <a:rPr lang="cs-CZ" smtClean="0"/>
              <a:t>Pozastavení činností: rozhodnutím soudu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/>
              <a:t>Politické strany a hnutí </a:t>
            </a:r>
            <a:br>
              <a:rPr lang="cs-CZ" sz="4000"/>
            </a:br>
            <a:r>
              <a:rPr lang="cs-CZ" sz="4000"/>
              <a:t>Zákon 424/1991 Sb.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(1) Strany a hnutí podléhají registraci podle tohoto zákona.</a:t>
            </a:r>
          </a:p>
          <a:p>
            <a:r>
              <a:rPr lang="cs-CZ" smtClean="0"/>
              <a:t>(2) Členem strany a hnutí mohou být pouze fyzické osoby.</a:t>
            </a:r>
          </a:p>
          <a:p>
            <a:r>
              <a:rPr lang="cs-CZ" smtClean="0"/>
              <a:t>(3) Členem strany a hnutí může být občan starší 18 let, může být však členem pouze jedné strany nebo hnutí.</a:t>
            </a:r>
          </a:p>
        </p:txBody>
      </p:sp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§2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85000" lnSpcReduction="20000"/>
          </a:bodyPr>
          <a:lstStyle/>
          <a:p>
            <a:pPr marL="609600" indent="-609600">
              <a:lnSpc>
                <a:spcPct val="60000"/>
              </a:lnSpc>
            </a:pPr>
            <a:endParaRPr lang="cs-CZ" sz="1900" i="1" u="sng" dirty="0" smtClean="0"/>
          </a:p>
          <a:p>
            <a:pPr marL="609600" indent="-609600">
              <a:lnSpc>
                <a:spcPct val="60000"/>
              </a:lnSpc>
            </a:pPr>
            <a:r>
              <a:rPr lang="cs-CZ" sz="1900" b="1" i="1" u="sng" dirty="0" smtClean="0"/>
              <a:t>Ministerstvo vnitra</a:t>
            </a:r>
          </a:p>
          <a:p>
            <a:pPr marL="609600" indent="-609600">
              <a:lnSpc>
                <a:spcPct val="110000"/>
              </a:lnSpc>
              <a:buFont typeface="Arial" charset="0"/>
              <a:buNone/>
            </a:pPr>
            <a:r>
              <a:rPr lang="cs-CZ" sz="1900" dirty="0" smtClean="0"/>
              <a:t>	Rejstřík PSH jako veřejný seznam je veden Ministerstvem vnitra od 1. ledna 2001 na základě § 9 zákona č. 424/1991 Sb., o sdružování v politických stranách a v politických hnutích, ve znění pozdějších předpisů. </a:t>
            </a:r>
          </a:p>
          <a:p>
            <a:pPr marL="609600" indent="-609600">
              <a:lnSpc>
                <a:spcPct val="110000"/>
              </a:lnSpc>
              <a:buFont typeface="Arial" charset="0"/>
              <a:buNone/>
            </a:pPr>
            <a:r>
              <a:rPr lang="cs-CZ" sz="1900" dirty="0" smtClean="0">
                <a:hlinkClick r:id="rId2"/>
              </a:rPr>
              <a:t>http://aplikace.</a:t>
            </a:r>
            <a:r>
              <a:rPr lang="cs-CZ" sz="1900" dirty="0" err="1" smtClean="0">
                <a:hlinkClick r:id="rId2"/>
              </a:rPr>
              <a:t>mvcr.cz</a:t>
            </a:r>
            <a:r>
              <a:rPr lang="cs-CZ" sz="1900" dirty="0" smtClean="0">
                <a:hlinkClick r:id="rId2"/>
              </a:rPr>
              <a:t>/seznam-</a:t>
            </a:r>
            <a:r>
              <a:rPr lang="cs-CZ" sz="1900" dirty="0" err="1" smtClean="0">
                <a:hlinkClick r:id="rId2"/>
              </a:rPr>
              <a:t>politickych</a:t>
            </a:r>
            <a:r>
              <a:rPr lang="cs-CZ" sz="1900" dirty="0" smtClean="0">
                <a:hlinkClick r:id="rId2"/>
              </a:rPr>
              <a:t>-stran/</a:t>
            </a:r>
            <a:r>
              <a:rPr lang="cs-CZ" sz="1900" dirty="0" err="1" smtClean="0">
                <a:hlinkClick r:id="rId2"/>
              </a:rPr>
              <a:t>SearchResult.aspx</a:t>
            </a:r>
            <a:r>
              <a:rPr lang="cs-CZ" sz="1900" dirty="0" smtClean="0">
                <a:hlinkClick r:id="rId2"/>
              </a:rPr>
              <a:t>?</a:t>
            </a:r>
            <a:r>
              <a:rPr lang="cs-CZ" sz="1900" dirty="0" err="1" smtClean="0">
                <a:hlinkClick r:id="rId2"/>
              </a:rPr>
              <a:t>search</a:t>
            </a:r>
            <a:r>
              <a:rPr lang="cs-CZ" sz="1900" dirty="0" smtClean="0">
                <a:hlinkClick r:id="rId2"/>
              </a:rPr>
              <a:t>=</a:t>
            </a:r>
            <a:r>
              <a:rPr lang="cs-CZ" sz="1900" dirty="0" err="1" smtClean="0">
                <a:hlinkClick r:id="rId2"/>
              </a:rPr>
              <a:t>all</a:t>
            </a:r>
            <a:r>
              <a:rPr lang="cs-CZ" sz="1900" dirty="0" smtClean="0"/>
              <a:t> </a:t>
            </a:r>
          </a:p>
          <a:p>
            <a:pPr marL="990600" lvl="1" indent="-533400">
              <a:lnSpc>
                <a:spcPct val="110000"/>
              </a:lnSpc>
            </a:pPr>
            <a:r>
              <a:rPr lang="cs-CZ" sz="1700" dirty="0" smtClean="0"/>
              <a:t>2011: 139 „aktivních“ PSH</a:t>
            </a:r>
          </a:p>
          <a:p>
            <a:pPr marL="990600" lvl="1" indent="-533400">
              <a:lnSpc>
                <a:spcPct val="110000"/>
              </a:lnSpc>
            </a:pPr>
            <a:r>
              <a:rPr lang="cs-CZ" sz="1700" dirty="0" smtClean="0"/>
              <a:t>2012: 151 „aktivních“ PSH</a:t>
            </a:r>
          </a:p>
          <a:p>
            <a:pPr marL="990600" lvl="1" indent="-533400">
              <a:lnSpc>
                <a:spcPct val="110000"/>
              </a:lnSpc>
            </a:pPr>
            <a:r>
              <a:rPr lang="cs-CZ" sz="1700" dirty="0" smtClean="0"/>
              <a:t>2015: 205 „aktivních“ PSH</a:t>
            </a:r>
          </a:p>
          <a:p>
            <a:pPr marL="990600" lvl="1" indent="-533400">
              <a:lnSpc>
                <a:spcPct val="60000"/>
              </a:lnSpc>
              <a:buFontTx/>
              <a:buNone/>
            </a:pPr>
            <a:endParaRPr lang="cs-CZ" sz="1700" i="1" dirty="0" smtClean="0"/>
          </a:p>
          <a:p>
            <a:pPr marL="609600" indent="-609600">
              <a:lnSpc>
                <a:spcPct val="120000"/>
              </a:lnSpc>
            </a:pPr>
            <a:r>
              <a:rPr lang="cs-CZ" sz="1900" b="1" i="1" u="sng" dirty="0" smtClean="0"/>
              <a:t>Registr ekonomických subjektů</a:t>
            </a:r>
          </a:p>
          <a:p>
            <a:pPr marL="609600" indent="-609600">
              <a:lnSpc>
                <a:spcPct val="120000"/>
              </a:lnSpc>
              <a:buFont typeface="Arial" charset="0"/>
              <a:buNone/>
            </a:pPr>
            <a:r>
              <a:rPr lang="cs-CZ" sz="1900" dirty="0" smtClean="0"/>
              <a:t>	RES je vedený Českým statistickým úřadem (ČSÚ) podle §20 zákona č.89/1995 Sb., o státní statistické službě, je v rozsahu stanoveném tímto zákonem veřejným seznamem. Zápis do registru má pouze evidenční význam.  </a:t>
            </a:r>
          </a:p>
          <a:p>
            <a:pPr marL="990600" lvl="1" indent="-533400">
              <a:lnSpc>
                <a:spcPct val="120000"/>
              </a:lnSpc>
              <a:buFont typeface="Arial" charset="0"/>
              <a:buNone/>
            </a:pPr>
            <a:r>
              <a:rPr lang="cs-CZ" sz="1500" dirty="0" smtClean="0"/>
              <a:t>	</a:t>
            </a:r>
            <a:r>
              <a:rPr lang="cs-CZ" sz="1900" dirty="0" smtClean="0">
                <a:hlinkClick r:id="rId3"/>
              </a:rPr>
              <a:t>http://registry.</a:t>
            </a:r>
            <a:r>
              <a:rPr lang="cs-CZ" sz="1900" dirty="0" err="1" smtClean="0">
                <a:hlinkClick r:id="rId3"/>
              </a:rPr>
              <a:t>czso.cz</a:t>
            </a:r>
            <a:r>
              <a:rPr lang="cs-CZ" sz="1900" dirty="0" smtClean="0">
                <a:hlinkClick r:id="rId3"/>
              </a:rPr>
              <a:t>/</a:t>
            </a:r>
            <a:r>
              <a:rPr lang="cs-CZ" sz="1900" dirty="0" err="1" smtClean="0">
                <a:hlinkClick r:id="rId3"/>
              </a:rPr>
              <a:t>irsw</a:t>
            </a:r>
            <a:r>
              <a:rPr lang="cs-CZ" sz="1900" dirty="0" smtClean="0">
                <a:hlinkClick r:id="rId3"/>
              </a:rPr>
              <a:t>/</a:t>
            </a:r>
            <a:r>
              <a:rPr lang="cs-CZ" sz="1900" dirty="0" smtClean="0"/>
              <a:t> Vyhledávání přes IČO, název.</a:t>
            </a:r>
          </a:p>
          <a:p>
            <a:pPr marL="990600" lvl="1" indent="-533400">
              <a:lnSpc>
                <a:spcPct val="60000"/>
              </a:lnSpc>
            </a:pPr>
            <a:endParaRPr lang="cs-CZ" sz="1500" dirty="0" smtClean="0"/>
          </a:p>
          <a:p>
            <a:pPr marL="609600" indent="-609600">
              <a:lnSpc>
                <a:spcPct val="110000"/>
              </a:lnSpc>
            </a:pPr>
            <a:r>
              <a:rPr lang="cs-CZ" sz="2000" b="1" i="1" u="sng" dirty="0" smtClean="0"/>
              <a:t>Registr ekonomických subjektů (ARES aplikace MF)</a:t>
            </a:r>
          </a:p>
          <a:p>
            <a:pPr marL="990600" lvl="1" indent="-533400">
              <a:lnSpc>
                <a:spcPct val="110000"/>
              </a:lnSpc>
              <a:buFont typeface="Arial" charset="0"/>
              <a:buNone/>
            </a:pPr>
            <a:r>
              <a:rPr lang="cs-CZ" sz="1700" dirty="0" smtClean="0"/>
              <a:t>	</a:t>
            </a:r>
            <a:r>
              <a:rPr lang="cs-CZ" sz="1900" dirty="0" smtClean="0">
                <a:hlinkClick r:id="rId4"/>
              </a:rPr>
              <a:t>http://wwwinfo.mfcr.cz/ares/ares.html.cz</a:t>
            </a:r>
            <a:endParaRPr lang="cs-CZ" sz="1900" dirty="0" smtClean="0"/>
          </a:p>
          <a:p>
            <a:pPr marL="990600" lvl="1" indent="-533400">
              <a:lnSpc>
                <a:spcPct val="110000"/>
              </a:lnSpc>
            </a:pPr>
            <a:r>
              <a:rPr lang="cs-CZ" sz="1700" dirty="0" smtClean="0"/>
              <a:t>Právní forma 711 (PSH)</a:t>
            </a:r>
            <a:endParaRPr lang="cs-CZ" sz="1900" dirty="0" smtClean="0"/>
          </a:p>
          <a:p>
            <a:pPr marL="609600" indent="-609600">
              <a:lnSpc>
                <a:spcPct val="60000"/>
              </a:lnSpc>
              <a:buFont typeface="Arial" charset="0"/>
              <a:buNone/>
            </a:pPr>
            <a:r>
              <a:rPr lang="cs-CZ" sz="1900" dirty="0" smtClean="0"/>
              <a:t>	</a:t>
            </a:r>
          </a:p>
          <a:p>
            <a:pPr marL="609600" indent="-609600" algn="ctr">
              <a:lnSpc>
                <a:spcPct val="60000"/>
              </a:lnSpc>
              <a:buFont typeface="Arial" charset="0"/>
              <a:buNone/>
            </a:pPr>
            <a:endParaRPr lang="cs-CZ" sz="1900" b="1" dirty="0" smtClean="0"/>
          </a:p>
          <a:p>
            <a:pPr marL="609600" indent="-609600" algn="ctr">
              <a:lnSpc>
                <a:spcPct val="60000"/>
              </a:lnSpc>
              <a:buFont typeface="Arial" charset="0"/>
              <a:buNone/>
            </a:pPr>
            <a:r>
              <a:rPr lang="cs-CZ" sz="1900" b="1" dirty="0" smtClean="0"/>
              <a:t>Údaje se nutně  přesně neshodují!</a:t>
            </a:r>
            <a:r>
              <a:rPr lang="cs-CZ" sz="1900" dirty="0" smtClean="0"/>
              <a:t>  </a:t>
            </a:r>
          </a:p>
        </p:txBody>
      </p:sp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/>
              <a:t>Rejstříky politických stran a hnutí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Teoreticky oddělený: PSH x stát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§ 5 (424/1991)</a:t>
            </a:r>
            <a:br>
              <a:rPr lang="cs-CZ" dirty="0" smtClean="0"/>
            </a:br>
            <a:r>
              <a:rPr lang="cs-CZ" dirty="0" smtClean="0"/>
              <a:t>(1) Strany a hnutí jsou odděleny od státu. Nesmějí vykonávat funkce státních orgánů ani tyto orgány nahrazovat. Nesmějí řídit státní orgány ani ukládat povinnosti osobám, které nejsou jejich členy.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Prakticky: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Zástupci nejúspěšnějších PSH tvoří moc zákonodárnou a ovlivňují, tvoří moc exekutivní (hrozba ovlivnění i moci soudní).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Tím, že zvolení zástupci ovlivňují „pravidla hry“ mohou je ovlivnit i ve svůj prospěch (omezení konkurence).</a:t>
            </a:r>
          </a:p>
        </p:txBody>
      </p:sp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Vztah PSH a státu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>
          <a:xfrm>
            <a:off x="539552" y="1885992"/>
            <a:ext cx="8229600" cy="4972008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cs-CZ" dirty="0" smtClean="0"/>
          </a:p>
          <a:p>
            <a:pPr>
              <a:lnSpc>
                <a:spcPct val="90000"/>
              </a:lnSpc>
            </a:pPr>
            <a:r>
              <a:rPr lang="cs-CZ" dirty="0" smtClean="0"/>
              <a:t>Svobodná soutěž politických stran je jedním ze základních pilířů demokratického státu. 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Nicméně mají-li být politické strany schopny řádně fungovat, musí mít dostatek finančních prostředků pro své činnosti. </a:t>
            </a:r>
          </a:p>
          <a:p>
            <a:endParaRPr lang="cs-CZ" dirty="0" smtClean="0"/>
          </a:p>
        </p:txBody>
      </p:sp>
      <p:sp>
        <p:nvSpPr>
          <p:cNvPr id="20481" name="Nadpis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Financování politických stran </a:t>
            </a:r>
            <a:br>
              <a:rPr lang="cs-CZ" dirty="0" smtClean="0"/>
            </a:br>
            <a:r>
              <a:rPr lang="cs-CZ" dirty="0" smtClean="0"/>
              <a:t>a hnutí a jejich vztah ke státu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Podpora rovných šancí (př. příspěvek na úhradu volebních nákladů)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Protiargument: </a:t>
            </a:r>
            <a:r>
              <a:rPr lang="cs-CZ" dirty="0" err="1" smtClean="0"/>
              <a:t>nechťstranu</a:t>
            </a:r>
            <a:r>
              <a:rPr lang="cs-CZ" dirty="0" smtClean="0"/>
              <a:t> platí ti, </a:t>
            </a:r>
            <a:r>
              <a:rPr lang="cs-CZ" dirty="0" err="1" smtClean="0"/>
              <a:t>kt</a:t>
            </a:r>
            <a:r>
              <a:rPr lang="cs-CZ" dirty="0" smtClean="0"/>
              <a:t>. s ní sympatizují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Ochrana před korupcí (př. příspěvek podle počtu získaných mandátů)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Lze vyvážit pokušení z přijetí „korupčních“ peněž státním příspěvkem?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Musí-li si strany získat peníze samy…svojí činností, spíše jí to posílí (sepjetí členů)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Proč by stát (ne)měl dávat PSH peníze?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1844</TotalTime>
  <Words>1071</Words>
  <Application>Microsoft Office PowerPoint</Application>
  <PresentationFormat>Předvádění na obrazovce (4:3)</PresentationFormat>
  <Paragraphs>257</Paragraphs>
  <Slides>28</Slides>
  <Notes>8</Notes>
  <HiddenSlides>0</HiddenSlides>
  <MMClips>0</MMClips>
  <ScaleCrop>false</ScaleCrop>
  <HeadingPairs>
    <vt:vector size="6" baseType="variant"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1" baseType="lpstr">
      <vt:lpstr>Shluk</vt:lpstr>
      <vt:lpstr>Motiv sady Office</vt:lpstr>
      <vt:lpstr>Worksheet</vt:lpstr>
      <vt:lpstr>Přednáška:  Stranické systémy, volební systémy </vt:lpstr>
      <vt:lpstr>Obsah</vt:lpstr>
      <vt:lpstr>   Základní shrnutí poznatků o politických stranách </vt:lpstr>
      <vt:lpstr>Politické strany a hnutí  Zákon 424/1991 Sb.</vt:lpstr>
      <vt:lpstr>§2</vt:lpstr>
      <vt:lpstr>Rejstříky politických stran a hnutí</vt:lpstr>
      <vt:lpstr>Vztah PSH a státu</vt:lpstr>
      <vt:lpstr>Financování politických stran  a hnutí a jejich vztah ke státu</vt:lpstr>
      <vt:lpstr>Proč by stát (ne)měl dávat PSH peníze? </vt:lpstr>
      <vt:lpstr>Tři principy financování PSH</vt:lpstr>
      <vt:lpstr>Příklady forem a zdrojů financování politických stran</vt:lpstr>
      <vt:lpstr>Typy příspěvků 1/2</vt:lpstr>
      <vt:lpstr>Typy příspěvků 2/2</vt:lpstr>
      <vt:lpstr>Pro aktuální přehled příspěvků ze státního rozpočtu vyplacených PSH  v roce 2014  </vt:lpstr>
      <vt:lpstr> Maurice Duverger – typologie stranických  systémů dle počtu stran</vt:lpstr>
      <vt:lpstr>Jean Blondel – zohlednění „velikosti“</vt:lpstr>
      <vt:lpstr>Sartoriho základní typologie stranických systémů:</vt:lpstr>
      <vt:lpstr>Snímek 18</vt:lpstr>
      <vt:lpstr>    Volby*, volební systémy   </vt:lpstr>
      <vt:lpstr>Volby v kontextu demokratického vládnutí</vt:lpstr>
      <vt:lpstr>Funkce voleb</vt:lpstr>
      <vt:lpstr>Volební systémy</vt:lpstr>
      <vt:lpstr>Většinové volební systémy</vt:lpstr>
      <vt:lpstr>Poměrné volební systémy</vt:lpstr>
      <vt:lpstr>Pro míru proporcionality je určující</vt:lpstr>
      <vt:lpstr>ČR - Nová volební reforma schválená v 2002</vt:lpstr>
      <vt:lpstr>Pomohl by většinový systém české demokracii?</vt:lpstr>
      <vt:lpstr>Další literatura k tématu</vt:lpstr>
    </vt:vector>
  </TitlesOfParts>
  <Company>ESF -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Téma: Politické strany</dc:title>
  <dc:creator>laura</dc:creator>
  <cp:lastModifiedBy>aaaa</cp:lastModifiedBy>
  <cp:revision>190</cp:revision>
  <dcterms:created xsi:type="dcterms:W3CDTF">2003-11-12T13:49:00Z</dcterms:created>
  <dcterms:modified xsi:type="dcterms:W3CDTF">2015-11-27T15:41:48Z</dcterms:modified>
</cp:coreProperties>
</file>