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61" r:id="rId5"/>
    <p:sldId id="257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8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5BD7-9FCC-554D-B4B0-5354A4A4C2CA}" type="datetimeFigureOut">
              <a:rPr lang="en-US" smtClean="0"/>
              <a:t>10.11.15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78003-B686-954B-BFEC-BD456E96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135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5BD7-9FCC-554D-B4B0-5354A4A4C2CA}" type="datetimeFigureOut">
              <a:rPr lang="en-US" smtClean="0"/>
              <a:t>10.11.15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78003-B686-954B-BFEC-BD456E96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9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5BD7-9FCC-554D-B4B0-5354A4A4C2CA}" type="datetimeFigureOut">
              <a:rPr lang="en-US" smtClean="0"/>
              <a:t>10.11.15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78003-B686-954B-BFEC-BD456E96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124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5BD7-9FCC-554D-B4B0-5354A4A4C2CA}" type="datetimeFigureOut">
              <a:rPr lang="en-US" smtClean="0"/>
              <a:t>10.11.15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78003-B686-954B-BFEC-BD456E96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5BD7-9FCC-554D-B4B0-5354A4A4C2CA}" type="datetimeFigureOut">
              <a:rPr lang="en-US" smtClean="0"/>
              <a:t>10.11.15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78003-B686-954B-BFEC-BD456E96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68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5BD7-9FCC-554D-B4B0-5354A4A4C2CA}" type="datetimeFigureOut">
              <a:rPr lang="en-US" smtClean="0"/>
              <a:t>10.11.15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78003-B686-954B-BFEC-BD456E96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52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5BD7-9FCC-554D-B4B0-5354A4A4C2CA}" type="datetimeFigureOut">
              <a:rPr lang="en-US" smtClean="0"/>
              <a:t>10.11.15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78003-B686-954B-BFEC-BD456E96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98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5BD7-9FCC-554D-B4B0-5354A4A4C2CA}" type="datetimeFigureOut">
              <a:rPr lang="en-US" smtClean="0"/>
              <a:t>10.11.15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78003-B686-954B-BFEC-BD456E96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885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5BD7-9FCC-554D-B4B0-5354A4A4C2CA}" type="datetimeFigureOut">
              <a:rPr lang="en-US" smtClean="0"/>
              <a:t>10.11.15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78003-B686-954B-BFEC-BD456E96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3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5BD7-9FCC-554D-B4B0-5354A4A4C2CA}" type="datetimeFigureOut">
              <a:rPr lang="en-US" smtClean="0"/>
              <a:t>10.11.15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78003-B686-954B-BFEC-BD456E96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475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5BD7-9FCC-554D-B4B0-5354A4A4C2CA}" type="datetimeFigureOut">
              <a:rPr lang="en-US" smtClean="0"/>
              <a:t>10.11.15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78003-B686-954B-BFEC-BD456E96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42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05BD7-9FCC-554D-B4B0-5354A4A4C2CA}" type="datetimeFigureOut">
              <a:rPr lang="en-US" smtClean="0"/>
              <a:t>10.11.15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78003-B686-954B-BFEC-BD456E964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35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/>
              <a:t>envelopment 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471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Ekonomická</a:t>
            </a:r>
            <a:r>
              <a:rPr lang="en-US" dirty="0" smtClean="0"/>
              <a:t> </a:t>
            </a:r>
            <a:r>
              <a:rPr lang="en-US" dirty="0" err="1" smtClean="0"/>
              <a:t>efektivnost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Technická</a:t>
            </a:r>
            <a:r>
              <a:rPr lang="en-US" dirty="0" smtClean="0"/>
              <a:t> </a:t>
            </a:r>
            <a:r>
              <a:rPr lang="en-US" dirty="0" err="1" smtClean="0"/>
              <a:t>efektivnost</a:t>
            </a:r>
            <a:r>
              <a:rPr lang="en-US" dirty="0" smtClean="0"/>
              <a:t>: </a:t>
            </a:r>
            <a:r>
              <a:rPr lang="en-US" dirty="0" err="1" smtClean="0"/>
              <a:t>schopnost</a:t>
            </a:r>
            <a:r>
              <a:rPr lang="en-US" dirty="0" smtClean="0"/>
              <a:t> </a:t>
            </a:r>
            <a:r>
              <a:rPr lang="en-US" dirty="0" err="1" smtClean="0"/>
              <a:t>vyprodukovat</a:t>
            </a:r>
            <a:r>
              <a:rPr lang="en-US" dirty="0" smtClean="0"/>
              <a:t> maximum, co </a:t>
            </a:r>
            <a:r>
              <a:rPr lang="en-US" dirty="0" err="1" smtClean="0"/>
              <a:t>technologie</a:t>
            </a:r>
            <a:r>
              <a:rPr lang="en-US" dirty="0" smtClean="0"/>
              <a:t> a </a:t>
            </a:r>
            <a:r>
              <a:rPr lang="en-US" dirty="0" err="1" smtClean="0"/>
              <a:t>množství</a:t>
            </a:r>
            <a:r>
              <a:rPr lang="en-US" dirty="0" smtClean="0"/>
              <a:t> </a:t>
            </a:r>
            <a:r>
              <a:rPr lang="en-US" dirty="0" err="1" smtClean="0"/>
              <a:t>vstupů</a:t>
            </a:r>
            <a:r>
              <a:rPr lang="en-US" dirty="0" smtClean="0"/>
              <a:t> </a:t>
            </a:r>
            <a:r>
              <a:rPr lang="en-US" dirty="0" err="1" smtClean="0"/>
              <a:t>dovolí</a:t>
            </a:r>
            <a:endParaRPr lang="en-US" dirty="0" smtClean="0"/>
          </a:p>
          <a:p>
            <a:r>
              <a:rPr lang="en-US" dirty="0" err="1" smtClean="0"/>
              <a:t>Alokační</a:t>
            </a:r>
            <a:r>
              <a:rPr lang="en-US" dirty="0" smtClean="0"/>
              <a:t> </a:t>
            </a:r>
            <a:r>
              <a:rPr lang="en-US" dirty="0" err="1" smtClean="0"/>
              <a:t>efektivnost</a:t>
            </a:r>
            <a:r>
              <a:rPr lang="en-US" dirty="0" smtClean="0"/>
              <a:t>: </a:t>
            </a:r>
            <a:r>
              <a:rPr lang="en-US" dirty="0" err="1" smtClean="0"/>
              <a:t>schopnost</a:t>
            </a:r>
            <a:r>
              <a:rPr lang="en-US" dirty="0" smtClean="0"/>
              <a:t> </a:t>
            </a:r>
            <a:r>
              <a:rPr lang="en-US" dirty="0" err="1" smtClean="0"/>
              <a:t>kombinovat</a:t>
            </a:r>
            <a:r>
              <a:rPr lang="en-US" dirty="0" smtClean="0"/>
              <a:t> </a:t>
            </a:r>
            <a:r>
              <a:rPr lang="en-US" dirty="0" err="1" smtClean="0"/>
              <a:t>vstupy</a:t>
            </a:r>
            <a:r>
              <a:rPr lang="en-US" dirty="0" smtClean="0"/>
              <a:t> a </a:t>
            </a:r>
            <a:r>
              <a:rPr lang="en-US" dirty="0" err="1" smtClean="0"/>
              <a:t>výstupy</a:t>
            </a:r>
            <a:r>
              <a:rPr lang="en-US" dirty="0" smtClean="0"/>
              <a:t> v </a:t>
            </a:r>
            <a:r>
              <a:rPr lang="en-US" dirty="0" err="1" smtClean="0"/>
              <a:t>optimálním</a:t>
            </a:r>
            <a:r>
              <a:rPr lang="en-US" dirty="0" smtClean="0"/>
              <a:t> </a:t>
            </a:r>
            <a:r>
              <a:rPr lang="en-US" dirty="0" err="1" smtClean="0"/>
              <a:t>poměru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262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Tjalling</a:t>
            </a:r>
            <a:r>
              <a:rPr lang="en-US" dirty="0"/>
              <a:t> </a:t>
            </a:r>
            <a:r>
              <a:rPr lang="en-US" dirty="0" smtClean="0"/>
              <a:t>Koopmans (1910-1985)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10987" cy="4525963"/>
          </a:xfrm>
        </p:spPr>
        <p:txBody>
          <a:bodyPr/>
          <a:lstStyle/>
          <a:p>
            <a:r>
              <a:rPr lang="en-US" dirty="0" err="1" smtClean="0"/>
              <a:t>Definice</a:t>
            </a:r>
            <a:r>
              <a:rPr lang="en-US" dirty="0" smtClean="0"/>
              <a:t> </a:t>
            </a:r>
            <a:r>
              <a:rPr lang="en-US" dirty="0" err="1" smtClean="0"/>
              <a:t>neefektivnosti</a:t>
            </a:r>
            <a:r>
              <a:rPr lang="en-US" dirty="0" smtClean="0"/>
              <a:t>: </a:t>
            </a:r>
            <a:r>
              <a:rPr lang="en-US" dirty="0" err="1" smtClean="0"/>
              <a:t>neefektivní</a:t>
            </a:r>
            <a:r>
              <a:rPr lang="en-US" dirty="0" smtClean="0"/>
              <a:t> </a:t>
            </a:r>
            <a:r>
              <a:rPr lang="en-US" dirty="0" err="1" smtClean="0"/>
              <a:t>výrobce</a:t>
            </a:r>
            <a:r>
              <a:rPr lang="en-US" dirty="0" smtClean="0"/>
              <a:t>  by </a:t>
            </a:r>
            <a:r>
              <a:rPr lang="en-US" dirty="0" err="1" smtClean="0"/>
              <a:t>mohl</a:t>
            </a:r>
            <a:r>
              <a:rPr lang="en-US" dirty="0" smtClean="0"/>
              <a:t> se </a:t>
            </a:r>
            <a:r>
              <a:rPr lang="en-US" dirty="0" err="1" smtClean="0"/>
              <a:t>stejnými</a:t>
            </a:r>
            <a:r>
              <a:rPr lang="en-US" dirty="0" smtClean="0"/>
              <a:t> </a:t>
            </a:r>
            <a:r>
              <a:rPr lang="en-US" dirty="0" err="1" smtClean="0"/>
              <a:t>vstupy</a:t>
            </a:r>
            <a:r>
              <a:rPr lang="en-US" dirty="0" smtClean="0"/>
              <a:t> </a:t>
            </a:r>
            <a:r>
              <a:rPr lang="en-US" dirty="0" err="1" smtClean="0"/>
              <a:t>vyrobit</a:t>
            </a:r>
            <a:r>
              <a:rPr lang="en-US" dirty="0" smtClean="0"/>
              <a:t> o </a:t>
            </a:r>
            <a:r>
              <a:rPr lang="en-US" dirty="0" err="1" smtClean="0"/>
              <a:t>něco</a:t>
            </a:r>
            <a:r>
              <a:rPr lang="en-US" dirty="0" smtClean="0"/>
              <a:t> </a:t>
            </a:r>
            <a:r>
              <a:rPr lang="en-US" dirty="0" err="1" smtClean="0"/>
              <a:t>více</a:t>
            </a:r>
            <a:r>
              <a:rPr lang="en-US" dirty="0" smtClean="0"/>
              <a:t> </a:t>
            </a:r>
            <a:r>
              <a:rPr lang="en-US" dirty="0" err="1" smtClean="0"/>
              <a:t>aspo</a:t>
            </a:r>
            <a:r>
              <a:rPr lang="en-US" dirty="0" err="1" smtClean="0"/>
              <a:t>ň</a:t>
            </a:r>
            <a:r>
              <a:rPr lang="en-US" dirty="0" smtClean="0"/>
              <a:t> 1 </a:t>
            </a:r>
            <a:r>
              <a:rPr lang="en-US" dirty="0" err="1" smtClean="0"/>
              <a:t>výstupu</a:t>
            </a:r>
            <a:r>
              <a:rPr lang="en-US" dirty="0" smtClean="0"/>
              <a:t> (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vyrobit</a:t>
            </a:r>
            <a:r>
              <a:rPr lang="en-US" dirty="0" smtClean="0"/>
              <a:t> </a:t>
            </a:r>
            <a:r>
              <a:rPr lang="en-US" dirty="0" err="1" smtClean="0"/>
              <a:t>stejné</a:t>
            </a:r>
            <a:r>
              <a:rPr lang="en-US" dirty="0" smtClean="0"/>
              <a:t> </a:t>
            </a:r>
            <a:r>
              <a:rPr lang="en-US" dirty="0" err="1" smtClean="0"/>
              <a:t>množství</a:t>
            </a:r>
            <a:r>
              <a:rPr lang="en-US" dirty="0" smtClean="0"/>
              <a:t> </a:t>
            </a:r>
            <a:r>
              <a:rPr lang="en-US" dirty="0" err="1" smtClean="0"/>
              <a:t>výstupů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snížení</a:t>
            </a:r>
            <a:r>
              <a:rPr lang="en-US" dirty="0" smtClean="0"/>
              <a:t> </a:t>
            </a:r>
            <a:r>
              <a:rPr lang="en-US" dirty="0" err="1" smtClean="0"/>
              <a:t>spotřeby</a:t>
            </a:r>
            <a:r>
              <a:rPr lang="en-US" dirty="0" smtClean="0"/>
              <a:t> </a:t>
            </a:r>
            <a:r>
              <a:rPr lang="en-US" dirty="0" err="1" smtClean="0"/>
              <a:t>alespoň</a:t>
            </a:r>
            <a:r>
              <a:rPr lang="en-US" dirty="0" smtClean="0"/>
              <a:t> 1 </a:t>
            </a:r>
            <a:r>
              <a:rPr lang="en-US" dirty="0" err="1" smtClean="0"/>
              <a:t>vstupu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3" descr="TjallingKoopmans196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599" y="1929238"/>
            <a:ext cx="2794000" cy="3695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29115" y="5811238"/>
            <a:ext cx="34576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Nositel</a:t>
            </a:r>
            <a:r>
              <a:rPr lang="en-US" dirty="0" smtClean="0"/>
              <a:t> </a:t>
            </a:r>
            <a:r>
              <a:rPr lang="en-US" dirty="0" err="1" smtClean="0"/>
              <a:t>Nobelovy</a:t>
            </a:r>
            <a:r>
              <a:rPr lang="en-US" dirty="0" smtClean="0"/>
              <a:t> </a:t>
            </a:r>
            <a:r>
              <a:rPr lang="en-US" dirty="0" err="1" smtClean="0"/>
              <a:t>ceny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ekonomii</a:t>
            </a:r>
            <a:endParaRPr lang="en-US" dirty="0" smtClean="0"/>
          </a:p>
          <a:p>
            <a:r>
              <a:rPr lang="en-US" dirty="0" smtClean="0"/>
              <a:t>T. Koopmans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122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Debreu – </a:t>
            </a:r>
            <a:r>
              <a:rPr lang="en-US" dirty="0" err="1" smtClean="0"/>
              <a:t>Farrelova</a:t>
            </a:r>
            <a:r>
              <a:rPr lang="en-US" dirty="0" smtClean="0"/>
              <a:t> </a:t>
            </a:r>
            <a:r>
              <a:rPr lang="en-US" dirty="0" err="1" smtClean="0"/>
              <a:t>efektivnost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 descr="225px-Debreu,_Gérard_(1921-2004)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59" b="30359"/>
          <a:stretch>
            <a:fillRect/>
          </a:stretch>
        </p:blipFill>
        <p:spPr>
          <a:xfrm>
            <a:off x="4348459" y="1417638"/>
            <a:ext cx="3876982" cy="2132191"/>
          </a:xfrm>
        </p:spPr>
      </p:pic>
      <p:sp>
        <p:nvSpPr>
          <p:cNvPr id="5" name="TextBox 4"/>
          <p:cNvSpPr txBox="1"/>
          <p:nvPr/>
        </p:nvSpPr>
        <p:spPr>
          <a:xfrm>
            <a:off x="1048404" y="3777100"/>
            <a:ext cx="71770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/>
              <a:t>Technickou</a:t>
            </a:r>
            <a:r>
              <a:rPr lang="en-US" sz="2400" dirty="0" smtClean="0"/>
              <a:t> </a:t>
            </a:r>
            <a:r>
              <a:rPr lang="en-US" sz="2400" dirty="0" err="1" smtClean="0"/>
              <a:t>efektivnost</a:t>
            </a:r>
            <a:r>
              <a:rPr lang="en-US" sz="2400" dirty="0" smtClean="0"/>
              <a:t> </a:t>
            </a:r>
            <a:r>
              <a:rPr lang="en-US" sz="2400" dirty="0" err="1" smtClean="0"/>
              <a:t>změříme</a:t>
            </a:r>
            <a:r>
              <a:rPr lang="en-US" sz="2400" dirty="0" smtClean="0"/>
              <a:t> </a:t>
            </a:r>
            <a:r>
              <a:rPr lang="en-US" sz="2400" dirty="0" err="1" smtClean="0"/>
              <a:t>jako</a:t>
            </a:r>
            <a:r>
              <a:rPr lang="en-US" sz="2400" dirty="0" smtClean="0"/>
              <a:t> </a:t>
            </a:r>
            <a:r>
              <a:rPr lang="en-US" sz="2400" dirty="0" err="1" smtClean="0"/>
              <a:t>maximální</a:t>
            </a:r>
            <a:r>
              <a:rPr lang="en-US" sz="2400" dirty="0" smtClean="0"/>
              <a:t> </a:t>
            </a:r>
            <a:r>
              <a:rPr lang="en-US" sz="2400" dirty="0" err="1" smtClean="0"/>
              <a:t>relativní</a:t>
            </a:r>
            <a:r>
              <a:rPr lang="en-US" sz="2400" dirty="0" smtClean="0"/>
              <a:t> </a:t>
            </a:r>
            <a:r>
              <a:rPr lang="en-US" sz="2400" dirty="0" err="1" smtClean="0"/>
              <a:t>proporcionální</a:t>
            </a:r>
            <a:r>
              <a:rPr lang="en-US" sz="2400" dirty="0" smtClean="0"/>
              <a:t> (</a:t>
            </a:r>
            <a:r>
              <a:rPr lang="en-US" sz="2400" dirty="0" err="1" smtClean="0"/>
              <a:t>neboli</a:t>
            </a:r>
            <a:r>
              <a:rPr lang="en-US" sz="2400" dirty="0" smtClean="0"/>
              <a:t> </a:t>
            </a:r>
            <a:r>
              <a:rPr lang="en-US" sz="2400" dirty="0" err="1" smtClean="0"/>
              <a:t>radiální</a:t>
            </a:r>
            <a:r>
              <a:rPr lang="en-US" sz="2400" dirty="0" smtClean="0"/>
              <a:t>) </a:t>
            </a:r>
            <a:r>
              <a:rPr lang="en-US" sz="2400" dirty="0" err="1" smtClean="0"/>
              <a:t>snížení</a:t>
            </a:r>
            <a:r>
              <a:rPr lang="en-US" sz="2400" dirty="0" smtClean="0"/>
              <a:t> </a:t>
            </a:r>
            <a:r>
              <a:rPr lang="en-US" sz="2400" dirty="0" err="1" smtClean="0"/>
              <a:t>všech</a:t>
            </a:r>
            <a:r>
              <a:rPr lang="en-US" sz="2400" dirty="0" smtClean="0"/>
              <a:t> </a:t>
            </a:r>
            <a:r>
              <a:rPr lang="en-US" sz="2400" dirty="0" err="1" smtClean="0"/>
              <a:t>vstupů</a:t>
            </a:r>
            <a:r>
              <a:rPr lang="en-US" sz="2400" dirty="0" smtClean="0"/>
              <a:t> </a:t>
            </a:r>
            <a:r>
              <a:rPr lang="en-US" sz="2400" dirty="0" err="1" smtClean="0"/>
              <a:t>umož</a:t>
            </a:r>
            <a:r>
              <a:rPr lang="en-US" sz="2400" dirty="0" err="1" smtClean="0"/>
              <a:t>ňující</a:t>
            </a:r>
            <a:r>
              <a:rPr lang="en-US" sz="2400" dirty="0" smtClean="0"/>
              <a:t> </a:t>
            </a:r>
            <a:r>
              <a:rPr lang="en-US" sz="2400" dirty="0" err="1" smtClean="0"/>
              <a:t>dosáhnout</a:t>
            </a:r>
            <a:r>
              <a:rPr lang="en-US" sz="2400" dirty="0" smtClean="0"/>
              <a:t> </a:t>
            </a:r>
            <a:r>
              <a:rPr lang="en-US" sz="2400" dirty="0" err="1" smtClean="0"/>
              <a:t>daných</a:t>
            </a:r>
            <a:r>
              <a:rPr lang="en-US" sz="2400" dirty="0" smtClean="0"/>
              <a:t> </a:t>
            </a:r>
            <a:r>
              <a:rPr lang="en-US" sz="2400" dirty="0" err="1" smtClean="0"/>
              <a:t>výstupů</a:t>
            </a:r>
            <a:r>
              <a:rPr lang="en-US" sz="2400" dirty="0" smtClean="0"/>
              <a:t> </a:t>
            </a:r>
            <a:r>
              <a:rPr lang="en-US" sz="2400" dirty="0" err="1" smtClean="0"/>
              <a:t>při</a:t>
            </a:r>
            <a:r>
              <a:rPr lang="en-US" sz="2400" dirty="0" smtClean="0"/>
              <a:t> </a:t>
            </a:r>
            <a:r>
              <a:rPr lang="en-US" sz="2400" dirty="0" err="1" smtClean="0"/>
              <a:t>stávající</a:t>
            </a:r>
            <a:r>
              <a:rPr lang="en-US" sz="2400" dirty="0" smtClean="0"/>
              <a:t> </a:t>
            </a:r>
            <a:r>
              <a:rPr lang="en-US" sz="2400" dirty="0" err="1" smtClean="0"/>
              <a:t>technologii</a:t>
            </a:r>
            <a:r>
              <a:rPr lang="en-US" sz="2400" dirty="0" smtClean="0"/>
              <a:t> (u </a:t>
            </a:r>
            <a:r>
              <a:rPr lang="en-US" sz="2400" dirty="0" err="1" smtClean="0"/>
              <a:t>orientace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výstupy</a:t>
            </a:r>
            <a:r>
              <a:rPr lang="en-US" sz="2400" dirty="0" smtClean="0"/>
              <a:t>  </a:t>
            </a:r>
            <a:r>
              <a:rPr lang="en-US" sz="2400" dirty="0" err="1"/>
              <a:t>jako</a:t>
            </a:r>
            <a:r>
              <a:rPr lang="en-US" sz="2400" dirty="0"/>
              <a:t> </a:t>
            </a:r>
            <a:r>
              <a:rPr lang="en-US" sz="2400" dirty="0" err="1"/>
              <a:t>maximální</a:t>
            </a:r>
            <a:r>
              <a:rPr lang="en-US" sz="2400" dirty="0"/>
              <a:t> </a:t>
            </a:r>
            <a:r>
              <a:rPr lang="en-US" sz="2400" dirty="0" err="1" smtClean="0"/>
              <a:t>relativní</a:t>
            </a:r>
            <a:r>
              <a:rPr lang="en-US" sz="2400" dirty="0" smtClean="0"/>
              <a:t> </a:t>
            </a:r>
            <a:r>
              <a:rPr lang="en-US" sz="2400" dirty="0" err="1"/>
              <a:t>proporcionální</a:t>
            </a:r>
            <a:r>
              <a:rPr lang="en-US" sz="2400" dirty="0"/>
              <a:t> </a:t>
            </a:r>
            <a:r>
              <a:rPr lang="en-US" sz="2400" dirty="0" err="1" smtClean="0"/>
              <a:t>zvýšení</a:t>
            </a:r>
            <a:r>
              <a:rPr lang="en-US" sz="2400" dirty="0" smtClean="0"/>
              <a:t> </a:t>
            </a:r>
            <a:r>
              <a:rPr lang="en-US" sz="2400" dirty="0" err="1"/>
              <a:t>všech</a:t>
            </a:r>
            <a:r>
              <a:rPr lang="en-US" sz="2400" dirty="0"/>
              <a:t> </a:t>
            </a:r>
            <a:r>
              <a:rPr lang="en-US" sz="2400" dirty="0" err="1" smtClean="0"/>
              <a:t>výstupů</a:t>
            </a:r>
            <a:r>
              <a:rPr lang="en-US" sz="2400" dirty="0" smtClean="0"/>
              <a:t>  </a:t>
            </a:r>
            <a:r>
              <a:rPr lang="en-US" sz="2400" dirty="0" err="1" smtClean="0"/>
              <a:t>dosažitelné</a:t>
            </a:r>
            <a:r>
              <a:rPr lang="en-US" sz="2400" dirty="0" smtClean="0"/>
              <a:t> </a:t>
            </a:r>
            <a:r>
              <a:rPr lang="en-US" sz="2400" dirty="0" err="1" smtClean="0"/>
              <a:t>při</a:t>
            </a:r>
            <a:r>
              <a:rPr lang="en-US" sz="2400" dirty="0" smtClean="0"/>
              <a:t> </a:t>
            </a:r>
            <a:r>
              <a:rPr lang="en-US" sz="2400" dirty="0" err="1"/>
              <a:t>stávající</a:t>
            </a:r>
            <a:r>
              <a:rPr lang="en-US" sz="2400" dirty="0"/>
              <a:t> </a:t>
            </a:r>
            <a:r>
              <a:rPr lang="en-US" sz="2400" dirty="0" err="1"/>
              <a:t>technologii</a:t>
            </a:r>
            <a:r>
              <a:rPr lang="en-US" sz="2400" dirty="0"/>
              <a:t> </a:t>
            </a:r>
            <a:r>
              <a:rPr lang="en-US" sz="2400" dirty="0" smtClean="0"/>
              <a:t>z </a:t>
            </a:r>
            <a:r>
              <a:rPr lang="en-US" sz="2400" dirty="0" err="1" smtClean="0"/>
              <a:t>daných</a:t>
            </a:r>
            <a:r>
              <a:rPr lang="en-US" sz="2400" dirty="0" smtClean="0"/>
              <a:t> </a:t>
            </a:r>
            <a:r>
              <a:rPr lang="en-US" sz="2400" dirty="0" err="1" smtClean="0"/>
              <a:t>vstupů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922339" y="1383927"/>
            <a:ext cx="34576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Nositel</a:t>
            </a:r>
            <a:r>
              <a:rPr lang="en-US" dirty="0"/>
              <a:t> </a:t>
            </a:r>
            <a:r>
              <a:rPr lang="en-US" dirty="0" err="1"/>
              <a:t>Nobelovy</a:t>
            </a:r>
            <a:r>
              <a:rPr lang="en-US" dirty="0"/>
              <a:t> </a:t>
            </a:r>
            <a:r>
              <a:rPr lang="en-US" dirty="0" err="1"/>
              <a:t>ceny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ekonomii</a:t>
            </a:r>
            <a:endParaRPr lang="en-US" dirty="0"/>
          </a:p>
          <a:p>
            <a:r>
              <a:rPr lang="en-US" dirty="0" smtClean="0"/>
              <a:t>Gerard Debreu (1921 – 2004)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76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7920"/>
          </a:xfrm>
        </p:spPr>
        <p:txBody>
          <a:bodyPr>
            <a:normAutofit/>
          </a:bodyPr>
          <a:lstStyle/>
          <a:p>
            <a:r>
              <a:rPr lang="en-US" dirty="0" smtClean="0"/>
              <a:t>William </a:t>
            </a:r>
            <a:r>
              <a:rPr lang="en-US" dirty="0"/>
              <a:t>W. </a:t>
            </a:r>
            <a:r>
              <a:rPr lang="en-US" dirty="0" smtClean="0"/>
              <a:t>Cooper (1914-2012)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076" y="1417638"/>
            <a:ext cx="5084033" cy="470852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dirty="0" err="1" smtClean="0"/>
              <a:t>Nikdy</a:t>
            </a:r>
            <a:r>
              <a:rPr lang="en-US" dirty="0" smtClean="0"/>
              <a:t> </a:t>
            </a:r>
            <a:r>
              <a:rPr lang="en-US" dirty="0" err="1" smtClean="0"/>
              <a:t>neodmaturoval</a:t>
            </a:r>
            <a:r>
              <a:rPr lang="en-US" dirty="0" smtClean="0"/>
              <a:t>, </a:t>
            </a:r>
            <a:r>
              <a:rPr lang="en-US" dirty="0" err="1" smtClean="0"/>
              <a:t>protože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hospodářské</a:t>
            </a:r>
            <a:r>
              <a:rPr lang="en-US" dirty="0" smtClean="0"/>
              <a:t> </a:t>
            </a:r>
            <a:r>
              <a:rPr lang="en-US" dirty="0" err="1" smtClean="0"/>
              <a:t>krize</a:t>
            </a:r>
            <a:r>
              <a:rPr lang="en-US" dirty="0" smtClean="0"/>
              <a:t> </a:t>
            </a:r>
            <a:r>
              <a:rPr lang="en-US" dirty="0" err="1" smtClean="0"/>
              <a:t>musel</a:t>
            </a:r>
            <a:r>
              <a:rPr lang="en-US" dirty="0" smtClean="0"/>
              <a:t> </a:t>
            </a:r>
            <a:r>
              <a:rPr lang="en-US" dirty="0" err="1" smtClean="0"/>
              <a:t>živit</a:t>
            </a:r>
            <a:r>
              <a:rPr lang="en-US" dirty="0" smtClean="0"/>
              <a:t> </a:t>
            </a:r>
            <a:r>
              <a:rPr lang="en-US" dirty="0" err="1" smtClean="0"/>
              <a:t>rodinu</a:t>
            </a:r>
            <a:r>
              <a:rPr lang="en-US" dirty="0" smtClean="0"/>
              <a:t> (</a:t>
            </a:r>
            <a:r>
              <a:rPr lang="en-US" dirty="0" err="1" smtClean="0"/>
              <a:t>pracoval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stavěč</a:t>
            </a:r>
            <a:r>
              <a:rPr lang="en-US" dirty="0" smtClean="0"/>
              <a:t>  </a:t>
            </a:r>
            <a:r>
              <a:rPr lang="en-US" dirty="0" err="1" smtClean="0"/>
              <a:t>kuželek</a:t>
            </a:r>
            <a:r>
              <a:rPr lang="en-US" dirty="0" smtClean="0"/>
              <a:t>, </a:t>
            </a:r>
            <a:r>
              <a:rPr lang="en-US" dirty="0" err="1" smtClean="0"/>
              <a:t>golfový</a:t>
            </a:r>
            <a:r>
              <a:rPr lang="en-US" dirty="0" smtClean="0"/>
              <a:t> caddy, boxer..). Na </a:t>
            </a:r>
            <a:r>
              <a:rPr lang="en-US" dirty="0" err="1" smtClean="0"/>
              <a:t>univerzitu</a:t>
            </a:r>
            <a:r>
              <a:rPr lang="en-US" dirty="0" smtClean="0"/>
              <a:t> se </a:t>
            </a:r>
            <a:r>
              <a:rPr lang="en-US" dirty="0" err="1" smtClean="0"/>
              <a:t>zapsal</a:t>
            </a:r>
            <a:r>
              <a:rPr lang="en-US" dirty="0" smtClean="0"/>
              <a:t> </a:t>
            </a:r>
            <a:r>
              <a:rPr lang="en-US" dirty="0" err="1" smtClean="0"/>
              <a:t>poté</a:t>
            </a:r>
            <a:r>
              <a:rPr lang="en-US" dirty="0" smtClean="0"/>
              <a:t>, co se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autostopu</a:t>
            </a:r>
            <a:r>
              <a:rPr lang="en-US" dirty="0" smtClean="0"/>
              <a:t> </a:t>
            </a:r>
            <a:r>
              <a:rPr lang="en-US" dirty="0" err="1" smtClean="0"/>
              <a:t>seznámil</a:t>
            </a:r>
            <a:r>
              <a:rPr lang="en-US" dirty="0" smtClean="0"/>
              <a:t> se </a:t>
            </a:r>
            <a:r>
              <a:rPr lang="en-US" dirty="0" err="1" smtClean="0"/>
              <a:t>svým</a:t>
            </a:r>
            <a:r>
              <a:rPr lang="en-US" dirty="0" smtClean="0"/>
              <a:t> </a:t>
            </a:r>
            <a:r>
              <a:rPr lang="en-US" dirty="0" err="1" smtClean="0"/>
              <a:t>budoucím</a:t>
            </a:r>
            <a:r>
              <a:rPr lang="en-US" dirty="0" smtClean="0"/>
              <a:t> </a:t>
            </a:r>
            <a:r>
              <a:rPr lang="en-US" dirty="0" err="1" smtClean="0"/>
              <a:t>školitelem</a:t>
            </a:r>
            <a:r>
              <a:rPr lang="en-US" dirty="0" smtClean="0"/>
              <a:t>. </a:t>
            </a:r>
            <a:r>
              <a:rPr lang="en-US" dirty="0" err="1" smtClean="0"/>
              <a:t>Doktorské</a:t>
            </a:r>
            <a:r>
              <a:rPr lang="en-US" dirty="0" smtClean="0"/>
              <a:t>  </a:t>
            </a:r>
            <a:r>
              <a:rPr lang="en-US" dirty="0" err="1"/>
              <a:t>s</a:t>
            </a:r>
            <a:r>
              <a:rPr lang="en-US" dirty="0" err="1" smtClean="0"/>
              <a:t>tudium</a:t>
            </a:r>
            <a:r>
              <a:rPr lang="en-US" dirty="0" smtClean="0"/>
              <a:t> </a:t>
            </a:r>
            <a:r>
              <a:rPr lang="en-US" dirty="0" err="1" smtClean="0"/>
              <a:t>nedokončil</a:t>
            </a:r>
            <a:r>
              <a:rPr lang="en-US" dirty="0" smtClean="0"/>
              <a:t>,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r>
              <a:rPr lang="en-US" dirty="0" smtClean="0"/>
              <a:t> </a:t>
            </a:r>
            <a:r>
              <a:rPr lang="en-US" dirty="0" err="1" smtClean="0"/>
              <a:t>byla</a:t>
            </a:r>
            <a:r>
              <a:rPr lang="en-US" dirty="0" smtClean="0"/>
              <a:t> pro </a:t>
            </a:r>
            <a:r>
              <a:rPr lang="en-US" dirty="0" err="1" smtClean="0"/>
              <a:t>komisi</a:t>
            </a:r>
            <a:r>
              <a:rPr lang="en-US" dirty="0" smtClean="0"/>
              <a:t> </a:t>
            </a:r>
            <a:r>
              <a:rPr lang="en-US" dirty="0" err="1" smtClean="0"/>
              <a:t>příliš</a:t>
            </a:r>
            <a:r>
              <a:rPr lang="en-US" dirty="0" smtClean="0"/>
              <a:t> </a:t>
            </a:r>
            <a:r>
              <a:rPr lang="en-US" dirty="0" err="1" smtClean="0"/>
              <a:t>složitá</a:t>
            </a:r>
            <a:endParaRPr lang="en-US" dirty="0"/>
          </a:p>
        </p:txBody>
      </p:sp>
      <p:pic>
        <p:nvPicPr>
          <p:cNvPr id="4" name="Picture 3" descr="Cooper-Charnes_web1-250x3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235" y="1232558"/>
            <a:ext cx="3334749" cy="427116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41234" y="5525999"/>
            <a:ext cx="333475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 </a:t>
            </a:r>
            <a:r>
              <a:rPr lang="en-US" sz="2400" dirty="0" err="1" smtClean="0"/>
              <a:t>kolegou</a:t>
            </a:r>
            <a:r>
              <a:rPr lang="en-US" sz="2400" dirty="0" smtClean="0"/>
              <a:t> </a:t>
            </a:r>
            <a:r>
              <a:rPr lang="en-US" sz="2400" dirty="0" err="1" smtClean="0"/>
              <a:t>Abrahamem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Charnesem</a:t>
            </a:r>
            <a:r>
              <a:rPr lang="en-US" sz="2400" dirty="0" smtClean="0"/>
              <a:t> (</a:t>
            </a:r>
            <a:r>
              <a:rPr lang="en-US" sz="2400" dirty="0"/>
              <a:t>1917-1992</a:t>
            </a:r>
            <a:r>
              <a:rPr lang="en-US" sz="2400" dirty="0" smtClean="0"/>
              <a:t>),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Cooper </a:t>
            </a:r>
            <a:r>
              <a:rPr lang="en-US" sz="2400" dirty="0" err="1" smtClean="0"/>
              <a:t>vlevo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065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758825"/>
          </a:xfrm>
        </p:spPr>
        <p:txBody>
          <a:bodyPr/>
          <a:lstStyle/>
          <a:p>
            <a:pPr eaLnBrk="1" hangingPunct="1"/>
            <a:r>
              <a:rPr lang="en-US" sz="2900" dirty="0" err="1" smtClean="0">
                <a:solidFill>
                  <a:srgbClr val="7B9899"/>
                </a:solidFill>
                <a:latin typeface="Georgia" charset="0"/>
              </a:rPr>
              <a:t>Porovnání</a:t>
            </a:r>
            <a:r>
              <a:rPr lang="en-US" sz="2900" dirty="0" smtClean="0">
                <a:solidFill>
                  <a:srgbClr val="7B9899"/>
                </a:solidFill>
                <a:latin typeface="Georgia" charset="0"/>
              </a:rPr>
              <a:t> </a:t>
            </a:r>
            <a:r>
              <a:rPr lang="en-US" sz="2900" dirty="0">
                <a:solidFill>
                  <a:srgbClr val="7B9899"/>
                </a:solidFill>
                <a:latin typeface="Georgia" charset="0"/>
              </a:rPr>
              <a:t>DEA a</a:t>
            </a:r>
            <a:r>
              <a:rPr lang="en-US" sz="2900" dirty="0" smtClean="0">
                <a:solidFill>
                  <a:srgbClr val="7B9899"/>
                </a:solidFill>
                <a:latin typeface="Georgia" charset="0"/>
              </a:rPr>
              <a:t> Stochastic Frontier Analysis</a:t>
            </a:r>
            <a:endParaRPr lang="en-US" sz="2900" dirty="0">
              <a:solidFill>
                <a:srgbClr val="7B9899"/>
              </a:solidFill>
              <a:latin typeface="Georgia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08531969"/>
              </p:ext>
            </p:extLst>
          </p:nvPr>
        </p:nvGraphicFramePr>
        <p:xfrm>
          <a:off x="301625" y="1068494"/>
          <a:ext cx="8504238" cy="565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35641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DEA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SFA</a:t>
                      </a:r>
                      <a:endParaRPr lang="en-US" sz="1800" dirty="0"/>
                    </a:p>
                  </a:txBody>
                  <a:tcPr marT="45723" marB="45723"/>
                </a:tc>
              </a:tr>
              <a:tr h="94449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2400" dirty="0" smtClean="0"/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400" dirty="0" smtClean="0"/>
                        <a:t>“</a:t>
                      </a:r>
                      <a:r>
                        <a:rPr lang="en-US" sz="2400" dirty="0" err="1" smtClean="0"/>
                        <a:t>Nelze</a:t>
                      </a:r>
                      <a:r>
                        <a:rPr lang="en-US" sz="2400" dirty="0" smtClean="0"/>
                        <a:t>” </a:t>
                      </a:r>
                      <a:r>
                        <a:rPr lang="en-US" sz="2400" dirty="0" err="1" smtClean="0"/>
                        <a:t>testovat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statistické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hypotézy</a:t>
                      </a:r>
                      <a:endParaRPr lang="en-US" sz="2400" dirty="0"/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2400" dirty="0" smtClean="0"/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400" dirty="0" err="1" smtClean="0"/>
                        <a:t>Lze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testovat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statistické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hypotézy</a:t>
                      </a:r>
                      <a:endParaRPr lang="en-US" sz="2400" dirty="0"/>
                    </a:p>
                  </a:txBody>
                  <a:tcPr marT="45723" marB="45723" anchor="ctr"/>
                </a:tc>
              </a:tr>
              <a:tr h="122962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2400" dirty="0" smtClean="0"/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400" dirty="0" err="1" smtClean="0"/>
                        <a:t>Používá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matematické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programování</a:t>
                      </a:r>
                      <a:endParaRPr lang="en-US" sz="2400" dirty="0"/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2400" dirty="0" smtClean="0"/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400" dirty="0" err="1" smtClean="0"/>
                        <a:t>Používá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ekonometrické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odhady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většinou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metodou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maximální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věrohodnosti</a:t>
                      </a:r>
                      <a:endParaRPr lang="en-US" sz="2400" dirty="0"/>
                    </a:p>
                  </a:txBody>
                  <a:tcPr marT="45723" marB="45723" anchor="ctr"/>
                </a:tc>
              </a:tr>
              <a:tr h="82861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400" dirty="0" err="1" smtClean="0"/>
                        <a:t>Neumí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identifikovat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šum</a:t>
                      </a:r>
                      <a:r>
                        <a:rPr lang="en-US" sz="2400" baseline="0" dirty="0" smtClean="0"/>
                        <a:t> v </a:t>
                      </a:r>
                      <a:r>
                        <a:rPr lang="en-US" sz="2400" baseline="0" dirty="0" err="1" smtClean="0"/>
                        <a:t>datech</a:t>
                      </a:r>
                      <a:endParaRPr lang="en-US" sz="2400" dirty="0"/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400" dirty="0" err="1" smtClean="0"/>
                        <a:t>Oddělí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náhodný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šum</a:t>
                      </a:r>
                      <a:r>
                        <a:rPr lang="en-US" sz="2400" dirty="0" smtClean="0"/>
                        <a:t> od </a:t>
                      </a:r>
                      <a:r>
                        <a:rPr lang="en-US" sz="2400" dirty="0" err="1" smtClean="0"/>
                        <a:t>nenáhodné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složky</a:t>
                      </a:r>
                      <a:endParaRPr lang="en-US" sz="2400" dirty="0"/>
                    </a:p>
                  </a:txBody>
                  <a:tcPr marT="45723" marB="45723" anchor="ctr"/>
                </a:tc>
              </a:tr>
              <a:tr h="94449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2400" dirty="0" smtClean="0"/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400" dirty="0" smtClean="0"/>
                        <a:t>V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modelu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může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být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více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vstupů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i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výstupů</a:t>
                      </a:r>
                      <a:endParaRPr lang="en-US" sz="2400" dirty="0"/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2400" dirty="0" smtClean="0"/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400" dirty="0" err="1" smtClean="0"/>
                        <a:t>Typicky</a:t>
                      </a:r>
                      <a:r>
                        <a:rPr lang="en-US" sz="2400" dirty="0" smtClean="0"/>
                        <a:t> pro </a:t>
                      </a:r>
                      <a:r>
                        <a:rPr lang="en-US" sz="2400" dirty="0" err="1" smtClean="0"/>
                        <a:t>jeden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výstup</a:t>
                      </a:r>
                      <a:r>
                        <a:rPr lang="en-US" sz="2400" dirty="0" smtClean="0"/>
                        <a:t> a </a:t>
                      </a:r>
                      <a:r>
                        <a:rPr lang="en-US" sz="2400" dirty="0" err="1" smtClean="0"/>
                        <a:t>více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vstupů</a:t>
                      </a:r>
                      <a:endParaRPr lang="en-US" sz="2400" dirty="0"/>
                    </a:p>
                  </a:txBody>
                  <a:tcPr marT="45723" marB="45723"/>
                </a:tc>
              </a:tr>
              <a:tr h="122962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2400" dirty="0" smtClean="0"/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400" dirty="0" err="1" smtClean="0"/>
                        <a:t>Neparametrická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metoda</a:t>
                      </a:r>
                      <a:r>
                        <a:rPr lang="en-US" sz="2400" baseline="0" dirty="0" smtClean="0"/>
                        <a:t> – </a:t>
                      </a:r>
                      <a:r>
                        <a:rPr lang="en-US" sz="2400" baseline="0" dirty="0" err="1" smtClean="0"/>
                        <a:t>není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třeba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funkční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předpis</a:t>
                      </a:r>
                      <a:r>
                        <a:rPr lang="en-US" sz="2400" baseline="0" dirty="0" smtClean="0"/>
                        <a:t> pro </a:t>
                      </a:r>
                      <a:r>
                        <a:rPr lang="en-US" sz="2400" baseline="0" dirty="0" err="1" smtClean="0"/>
                        <a:t>efektivní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hranici</a:t>
                      </a:r>
                      <a:endParaRPr lang="en-US" sz="2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2400" dirty="0" smtClean="0"/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400" dirty="0" err="1" smtClean="0"/>
                        <a:t>Parametrická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metoda</a:t>
                      </a:r>
                      <a:r>
                        <a:rPr lang="en-US" sz="2400" baseline="0" dirty="0" smtClean="0"/>
                        <a:t> –  </a:t>
                      </a:r>
                      <a:r>
                        <a:rPr lang="en-US" sz="2400" baseline="0" dirty="0" smtClean="0"/>
                        <a:t>je </a:t>
                      </a:r>
                      <a:r>
                        <a:rPr lang="en-US" sz="2400" baseline="0" dirty="0" err="1" smtClean="0"/>
                        <a:t>třeba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funkční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předpis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/>
                    </a:p>
                  </a:txBody>
                  <a:tcPr marT="45723" marB="4572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284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272</Words>
  <Application>Microsoft Macintosh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Data envelopment analysis</vt:lpstr>
      <vt:lpstr>Ekonomická efektivnost</vt:lpstr>
      <vt:lpstr>Tjalling Koopmans (1910-1985)</vt:lpstr>
      <vt:lpstr>Debreu – Farrelova efektivnost </vt:lpstr>
      <vt:lpstr>William W. Cooper (1914-2012)</vt:lpstr>
      <vt:lpstr>Porovnání DEA a Stochastic Frontier Analysis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envelopment analysis</dc:title>
  <dc:creator>Markéta Matulová</dc:creator>
  <cp:lastModifiedBy>Markéta Matulová</cp:lastModifiedBy>
  <cp:revision>10</cp:revision>
  <dcterms:created xsi:type="dcterms:W3CDTF">2015-11-10T13:42:53Z</dcterms:created>
  <dcterms:modified xsi:type="dcterms:W3CDTF">2015-11-10T20:03:38Z</dcterms:modified>
</cp:coreProperties>
</file>