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handoutMasterIdLst>
    <p:handoutMasterId r:id="rId32"/>
  </p:handoutMasterIdLst>
  <p:sldIdLst>
    <p:sldId id="256" r:id="rId4"/>
    <p:sldId id="291" r:id="rId5"/>
    <p:sldId id="268" r:id="rId6"/>
    <p:sldId id="269" r:id="rId7"/>
    <p:sldId id="271" r:id="rId8"/>
    <p:sldId id="270" r:id="rId9"/>
    <p:sldId id="272" r:id="rId10"/>
    <p:sldId id="279" r:id="rId11"/>
    <p:sldId id="274" r:id="rId12"/>
    <p:sldId id="275" r:id="rId13"/>
    <p:sldId id="280" r:id="rId14"/>
    <p:sldId id="281" r:id="rId15"/>
    <p:sldId id="284" r:id="rId16"/>
    <p:sldId id="276" r:id="rId17"/>
    <p:sldId id="277" r:id="rId18"/>
    <p:sldId id="278" r:id="rId19"/>
    <p:sldId id="282" r:id="rId20"/>
    <p:sldId id="273" r:id="rId21"/>
    <p:sldId id="283" r:id="rId22"/>
    <p:sldId id="285" r:id="rId23"/>
    <p:sldId id="286" r:id="rId24"/>
    <p:sldId id="287" r:id="rId25"/>
    <p:sldId id="288" r:id="rId26"/>
    <p:sldId id="289" r:id="rId27"/>
    <p:sldId id="292" r:id="rId28"/>
    <p:sldId id="293" r:id="rId29"/>
    <p:sldId id="294" r:id="rId3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9" autoAdjust="0"/>
  </p:normalViewPr>
  <p:slideViewPr>
    <p:cSldViewPr>
      <p:cViewPr varScale="1">
        <p:scale>
          <a:sx n="110" d="100"/>
          <a:sy n="11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98F4-6A2F-42CC-9F1A-32BEC2F423D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262E-B7EB-4D00-8515-085DE524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8462-3AF8-4C4C-9176-693D22ADE98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2558B-1E97-47C6-B27A-9F9B3A32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b="1"/>
            </a:lvl1pPr>
          </a:lstStyle>
          <a:p>
            <a:pPr lvl="0"/>
            <a:r>
              <a:rPr lang="cs-CZ" altLang="en-US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altLang="en-US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1925" name="Picture 21" descr="text_TI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6" name="Picture 22" descr="pruh_TI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7" name="Picture 23" descr="N:\work\projekty\šablony\sablony\logoC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991EA-BB32-40AC-991E-346958A3D24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253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204186-EDC9-40B4-A099-7A3299E01E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6587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DBEBB-433A-4424-88C6-9A27143F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2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CAECF-4113-4BD3-AD6F-0D0C423BE0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176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E1B49-01A1-47C8-A1CA-16AE4EAECFB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99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3A0B2-ADD2-4DAE-B940-E4A4B569F5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6773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0B90F-7C49-4C1F-AFB8-D10CA135402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714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E56C76-8F00-4597-B38E-D1C95BFF6F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11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7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D53684-B2AC-42AD-BB4A-F08C517E034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0258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AD6A1-10E6-4022-91D0-697353309D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12613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2D756E-B8BD-4F40-96A9-650BF68B6B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4309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7164288" y="463551"/>
            <a:ext cx="154473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100" b="1" dirty="0">
                <a:solidFill>
                  <a:srgbClr val="FFFFFF"/>
                </a:solidFill>
                <a:latin typeface="Verdana" pitchFamily="34" charset="0"/>
              </a:rPr>
              <a:t>www.econ.muni.cz</a:t>
            </a:r>
          </a:p>
        </p:txBody>
      </p:sp>
      <p:pic>
        <p:nvPicPr>
          <p:cNvPr id="226317" name="Picture 13" descr="pruh+znak_ESF_13_gray4+bil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 b="60695"/>
          <a:stretch>
            <a:fillRect/>
          </a:stretch>
        </p:blipFill>
        <p:spPr bwMode="auto">
          <a:xfrm>
            <a:off x="417513" y="25400"/>
            <a:ext cx="2339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9" name="Picture 15" descr="pruh+znak_ESF_13_gray4+bil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b="33293"/>
          <a:stretch>
            <a:fillRect/>
          </a:stretch>
        </p:blipFill>
        <p:spPr bwMode="auto">
          <a:xfrm>
            <a:off x="417513" y="6410325"/>
            <a:ext cx="233997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0" name="Picture 16" descr="text_zahlav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4322763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j-lt"/>
              </a:defRPr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j-lt"/>
              </a:defRPr>
            </a:lvl1pPr>
          </a:lstStyle>
          <a:p>
            <a:fld id="{0594FAD7-FF7C-4C2C-AA3D-AA47D5DD374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pic>
        <p:nvPicPr>
          <p:cNvPr id="227344" name="Picture 16" descr="text_TIT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pruh_TIT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6" name="Picture 18" descr="N:\work\projekty\šablony\sablony\logoC.w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October 27,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youtu.be/x-5zEb1oS9A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youtu.be/gmOvEwtDycs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reyourcountry.org/inequality?cr=oecd&amp;lg=en&amp;page=0" TargetMode="External"/><Relationship Id="rId2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youtu.be/Eyf97LAjjcY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Bureaucracy </a:t>
            </a:r>
            <a:br>
              <a:rPr lang="en-US" sz="4000" dirty="0" smtClean="0"/>
            </a:br>
            <a:r>
              <a:rPr lang="en-US" sz="3600" dirty="0" smtClean="0"/>
              <a:t>&amp; </a:t>
            </a:r>
            <a:r>
              <a:rPr lang="cs-CZ" sz="3600" dirty="0" err="1" smtClean="0"/>
              <a:t>Inequality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BPV_APEC Public Economics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Miloš Fišar</a:t>
            </a:r>
            <a:endParaRPr lang="en-US" b="1" dirty="0" smtClean="0"/>
          </a:p>
          <a:p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BPV_APEC Public Economics</a:t>
            </a:r>
            <a:r>
              <a:rPr lang="en-US" dirty="0" smtClean="0"/>
              <a:t>: Public Choice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Weber‘s bureaucracy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making based on:</a:t>
            </a:r>
            <a:endParaRPr lang="cs-CZ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Rigid definition of functions and responsibility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Stable rules and procedures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Formal accuracy in details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Top-down delegation of power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Weber‘s bureaucracy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Optimal bureaucrat behavior</a:t>
            </a:r>
          </a:p>
          <a:p>
            <a:pPr lvl="1"/>
            <a:r>
              <a:rPr lang="en-US" dirty="0" smtClean="0"/>
              <a:t>Follow </a:t>
            </a:r>
            <a:r>
              <a:rPr lang="cs-CZ" dirty="0" smtClean="0"/>
              <a:t>c</a:t>
            </a:r>
            <a:r>
              <a:rPr lang="en-US" dirty="0" err="1" smtClean="0"/>
              <a:t>ontemporary</a:t>
            </a:r>
            <a:r>
              <a:rPr lang="en-US" dirty="0" smtClean="0"/>
              <a:t> rules and orders</a:t>
            </a:r>
          </a:p>
          <a:p>
            <a:pPr lvl="1"/>
            <a:r>
              <a:rPr lang="en-US" dirty="0" smtClean="0"/>
              <a:t>Rules and orders are crucial for efficiency and success of the bureaucracy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74" y="1850159"/>
            <a:ext cx="3233651" cy="436418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Weber‘s </a:t>
            </a:r>
            <a:r>
              <a:rPr lang="en-US" dirty="0" smtClean="0"/>
              <a:t>bureaucracy – sum up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Bureaucracy is hierarchic organization rationally coordinating work of many individuals among large scale of administrative tasks.</a:t>
            </a:r>
          </a:p>
          <a:p>
            <a:endParaRPr lang="en-US" dirty="0" smtClean="0"/>
          </a:p>
          <a:p>
            <a:r>
              <a:rPr lang="en-US" dirty="0" smtClean="0"/>
              <a:t>Bureaucracy, according to Weber, is ideal rational management.</a:t>
            </a:r>
          </a:p>
          <a:p>
            <a:endParaRPr lang="en-US" dirty="0"/>
          </a:p>
          <a:p>
            <a:r>
              <a:rPr lang="en-US" dirty="0" smtClean="0"/>
              <a:t>Is based on precise objective rules, which cannot be influenced by a political power.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Check</a:t>
            </a:r>
            <a:r>
              <a:rPr lang="cs-CZ" dirty="0" smtClean="0"/>
              <a:t> on „</a:t>
            </a:r>
            <a:r>
              <a:rPr lang="cs-CZ" dirty="0" err="1" smtClean="0"/>
              <a:t>ideal</a:t>
            </a:r>
            <a:r>
              <a:rPr lang="cs-CZ" dirty="0" smtClean="0"/>
              <a:t> </a:t>
            </a:r>
            <a:r>
              <a:rPr lang="cs-CZ" dirty="0" err="1" smtClean="0"/>
              <a:t>rational</a:t>
            </a:r>
            <a:r>
              <a:rPr lang="cs-CZ" dirty="0" smtClean="0"/>
              <a:t> management“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„At any one time some agencies are expanding and others stagnating. New agencies will set up in competition with established bureaus. And complex hierarchical battles between agencies are constantly in progress.“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Get some patients - Yes, Minister - BBC 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http://youtu.be/x-5zEb1oS9A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775"/>
            <a:ext cx="4038600" cy="302895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A. </a:t>
            </a:r>
            <a:r>
              <a:rPr lang="en-US" dirty="0" err="1" smtClean="0"/>
              <a:t>Niskanen</a:t>
            </a:r>
            <a:r>
              <a:rPr lang="en-US" dirty="0" smtClean="0"/>
              <a:t> (1933-2011)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economist</a:t>
            </a:r>
          </a:p>
          <a:p>
            <a:endParaRPr lang="en-US" dirty="0" smtClean="0"/>
          </a:p>
          <a:p>
            <a:r>
              <a:rPr lang="en-US" dirty="0" smtClean="0"/>
              <a:t>One of the creators of Reaganomics</a:t>
            </a:r>
          </a:p>
          <a:p>
            <a:endParaRPr lang="en-US" dirty="0" smtClean="0"/>
          </a:p>
          <a:p>
            <a:r>
              <a:rPr lang="en-US" dirty="0" smtClean="0"/>
              <a:t>1971: </a:t>
            </a:r>
            <a:r>
              <a:rPr lang="en-US" i="1" dirty="0" smtClean="0"/>
              <a:t>Bureaucracy and Representative Government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Niskanen’s</a:t>
            </a:r>
            <a:r>
              <a:rPr lang="en-US" dirty="0" smtClean="0"/>
              <a:t> bureaucracy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Bureaucrat is a </a:t>
            </a:r>
            <a:r>
              <a:rPr lang="en-US" dirty="0"/>
              <a:t>rational </a:t>
            </a:r>
            <a:r>
              <a:rPr lang="en-US" dirty="0" err="1" smtClean="0"/>
              <a:t>individu</a:t>
            </a:r>
            <a:r>
              <a:rPr lang="cs-CZ" dirty="0" smtClean="0"/>
              <a:t>al</a:t>
            </a:r>
            <a:r>
              <a:rPr lang="en-US" dirty="0" smtClean="0"/>
              <a:t>, like everyone else.</a:t>
            </a:r>
          </a:p>
          <a:p>
            <a:r>
              <a:rPr lang="en-US" dirty="0" smtClean="0"/>
              <a:t>Maximizing his utility</a:t>
            </a:r>
          </a:p>
          <a:p>
            <a:r>
              <a:rPr lang="en-US" dirty="0" smtClean="0"/>
              <a:t>f(U) = {income, reputation, number of subordinates, social status, budget size, benefits and delights}</a:t>
            </a:r>
          </a:p>
          <a:p>
            <a:r>
              <a:rPr lang="en-US" dirty="0" smtClean="0"/>
              <a:t>For bureaucracy is typical effort for continues growth of influence and size of the bureau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 characteristics - </a:t>
            </a:r>
            <a:r>
              <a:rPr lang="en-US" dirty="0" err="1" smtClean="0"/>
              <a:t>Niskanen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Officials cannot use the difference between income a spending for themselves – no motivation for cost minimization.</a:t>
            </a:r>
          </a:p>
          <a:p>
            <a:r>
              <a:rPr lang="en-US" dirty="0" smtClean="0"/>
              <a:t>Income of the bureau is not based on demand and supply.</a:t>
            </a:r>
          </a:p>
          <a:p>
            <a:r>
              <a:rPr lang="en-US" dirty="0" smtClean="0"/>
              <a:t>The outcome of the bureau is difficult to measure and compare.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2050" name="Picture 2" descr="http://images.dailytech.com/nimage/Central_Bureaucracy_3010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1241"/>
            <a:ext cx="90631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failures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information </a:t>
            </a:r>
          </a:p>
          <a:p>
            <a:pPr lvl="1"/>
            <a:r>
              <a:rPr lang="en-US" dirty="0" smtClean="0"/>
              <a:t>Consequences </a:t>
            </a:r>
            <a:r>
              <a:rPr lang="en-US" dirty="0"/>
              <a:t>of many actions are difficult to foresee 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the government doesn’t have information it needs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control over private responses to its actions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control over the bureaucracy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government issues decisions but it’s up to government </a:t>
            </a:r>
            <a:r>
              <a:rPr lang="en-US" dirty="0" smtClean="0"/>
              <a:t>agencies </a:t>
            </a:r>
            <a:r>
              <a:rPr lang="en-US" dirty="0"/>
              <a:t>(bureaucrats) to implement them </a:t>
            </a:r>
            <a:endParaRPr lang="cs-CZ" dirty="0" smtClean="0"/>
          </a:p>
          <a:p>
            <a:pPr lvl="1"/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heard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sabotage</a:t>
            </a:r>
            <a:r>
              <a:rPr lang="cs-CZ" dirty="0" smtClean="0"/>
              <a:t>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Limitations </a:t>
            </a:r>
            <a:r>
              <a:rPr lang="en-US" dirty="0"/>
              <a:t>imposed by political processes </a:t>
            </a:r>
          </a:p>
          <a:p>
            <a:pPr lvl="1"/>
            <a:r>
              <a:rPr lang="en-US" dirty="0" smtClean="0"/>
              <a:t>Influence </a:t>
            </a:r>
            <a:r>
              <a:rPr lang="en-US" dirty="0"/>
              <a:t>of interest groups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733256"/>
            <a:ext cx="8219256" cy="65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If </a:t>
            </a:r>
            <a:r>
              <a:rPr lang="en-US" sz="1800" b="1" dirty="0"/>
              <a:t>the right people don't have power - Yes, Prime Minister - </a:t>
            </a:r>
            <a:r>
              <a:rPr lang="en-US" sz="1800" b="1" dirty="0" smtClean="0"/>
              <a:t>BBC</a:t>
            </a:r>
            <a:endParaRPr lang="cs-CZ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http://youtu.be/gmOvEwtDycs</a:t>
            </a:r>
            <a:endParaRPr lang="en-US" sz="18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58" y="1634545"/>
            <a:ext cx="5475684" cy="3819292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Lecture</a:t>
            </a:r>
            <a:r>
              <a:rPr lang="cs-CZ" dirty="0" smtClean="0"/>
              <a:t> </a:t>
            </a:r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Bureaucracy</a:t>
            </a:r>
            <a:r>
              <a:rPr lang="cs-CZ" dirty="0" smtClean="0"/>
              <a:t> in Weber (normative)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Bureaucracy</a:t>
            </a:r>
            <a:r>
              <a:rPr lang="cs-CZ" dirty="0" smtClean="0"/>
              <a:t> in </a:t>
            </a:r>
            <a:r>
              <a:rPr lang="cs-CZ" dirty="0" err="1" smtClean="0"/>
              <a:t>Niskanen</a:t>
            </a:r>
            <a:r>
              <a:rPr lang="cs-CZ" dirty="0" smtClean="0"/>
              <a:t> (</a:t>
            </a:r>
            <a:r>
              <a:rPr lang="cs-CZ" dirty="0" err="1" smtClean="0"/>
              <a:t>descriptive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(In)</a:t>
            </a:r>
            <a:r>
              <a:rPr lang="cs-CZ" dirty="0" err="1" smtClean="0"/>
              <a:t>equality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Capital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21st </a:t>
            </a:r>
            <a:r>
              <a:rPr lang="cs-CZ" dirty="0" err="1" smtClean="0"/>
              <a:t>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err="1" smtClean="0"/>
              <a:t>Written</a:t>
            </a:r>
            <a:r>
              <a:rPr lang="cs-CZ" dirty="0" smtClean="0"/>
              <a:t> by Thomas </a:t>
            </a:r>
            <a:r>
              <a:rPr lang="cs-CZ" dirty="0" err="1" smtClean="0"/>
              <a:t>Piketty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700 </a:t>
            </a:r>
            <a:r>
              <a:rPr lang="cs-CZ" dirty="0" err="1" smtClean="0"/>
              <a:t>pages</a:t>
            </a:r>
            <a:r>
              <a:rPr lang="cs-CZ" dirty="0" smtClean="0"/>
              <a:t> long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filled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statistics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unlikely</a:t>
            </a:r>
            <a:r>
              <a:rPr lang="cs-CZ" dirty="0" smtClean="0"/>
              <a:t> bestseller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2971800" cy="425450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 </a:t>
            </a:r>
            <a:r>
              <a:rPr lang="cs-CZ" dirty="0" err="1" smtClean="0"/>
              <a:t>or</a:t>
            </a:r>
            <a:r>
              <a:rPr lang="cs-CZ" dirty="0" smtClean="0"/>
              <a:t> G?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 = return on </a:t>
            </a:r>
            <a:r>
              <a:rPr lang="cs-CZ" dirty="0" err="1" smtClean="0"/>
              <a:t>wealth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39455"/>
            <a:ext cx="3932238" cy="29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g</a:t>
            </a:r>
            <a:r>
              <a:rPr lang="cs-CZ" dirty="0" smtClean="0"/>
              <a:t> =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563" y="2880832"/>
            <a:ext cx="3932237" cy="306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? R, </a:t>
            </a:r>
            <a:r>
              <a:rPr lang="cs-CZ" dirty="0" err="1" smtClean="0"/>
              <a:t>or</a:t>
            </a:r>
            <a:r>
              <a:rPr lang="cs-CZ" dirty="0" smtClean="0"/>
              <a:t> g?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period 1914 – 1970, g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substantially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But in </a:t>
            </a:r>
            <a:r>
              <a:rPr lang="cs-CZ" dirty="0" err="1" smtClean="0"/>
              <a:t>the</a:t>
            </a:r>
            <a:r>
              <a:rPr lang="cs-CZ" dirty="0" smtClean="0"/>
              <a:t> long term,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seems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Piketty</a:t>
            </a:r>
            <a:r>
              <a:rPr lang="cs-CZ" dirty="0" smtClean="0"/>
              <a:t> </a:t>
            </a:r>
            <a:r>
              <a:rPr lang="cs-CZ" dirty="0" err="1" smtClean="0"/>
              <a:t>argues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i="1" dirty="0" smtClean="0"/>
              <a:t>r</a:t>
            </a:r>
            <a:r>
              <a:rPr lang="cs-CZ" dirty="0"/>
              <a:t> &gt;</a:t>
            </a:r>
            <a:r>
              <a:rPr lang="cs-CZ" i="1" dirty="0"/>
              <a:t> g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If</a:t>
            </a:r>
            <a:r>
              <a:rPr lang="cs-CZ" dirty="0" smtClean="0"/>
              <a:t> r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g,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implications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richer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Inequality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2051" name="Picture 3" descr="C:\Users\216776\Downloads\chart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36912"/>
            <a:ext cx="4320480" cy="37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21" y="1600200"/>
            <a:ext cx="778675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coefficient / index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73238"/>
            <a:ext cx="3096344" cy="4357687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Represents income distribution of </a:t>
            </a:r>
            <a:r>
              <a:rPr lang="cs-CZ" sz="1400" dirty="0" err="1" smtClean="0"/>
              <a:t>households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Measures wealth inequity in society</a:t>
            </a:r>
          </a:p>
          <a:p>
            <a:endParaRPr lang="en-US" sz="1400" dirty="0" smtClean="0"/>
          </a:p>
          <a:p>
            <a:r>
              <a:rPr lang="en-US" sz="1400" dirty="0" smtClean="0"/>
              <a:t>The lower number the better</a:t>
            </a:r>
          </a:p>
          <a:p>
            <a:endParaRPr lang="en-US" sz="1200" dirty="0" smtClean="0"/>
          </a:p>
          <a:p>
            <a:r>
              <a:rPr lang="en-US" sz="800" dirty="0" smtClean="0">
                <a:hlinkClick r:id="rId2"/>
              </a:rPr>
              <a:t>http://data.worldbank.org/indicator/SI.POV.GINI</a:t>
            </a:r>
            <a:endParaRPr lang="en-US" sz="800" dirty="0" smtClean="0"/>
          </a:p>
          <a:p>
            <a:r>
              <a:rPr lang="en-US" sz="800" dirty="0" smtClean="0">
                <a:hlinkClick r:id="rId3"/>
              </a:rPr>
              <a:t>http://www.compareyourcountry.org/inequality?cr=oecd&amp;lg=en&amp;page=0</a:t>
            </a:r>
            <a:endParaRPr lang="en-US" sz="800" dirty="0" smtClean="0"/>
          </a:p>
          <a:p>
            <a:endParaRPr lang="en-US" sz="1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43" y="1897360"/>
            <a:ext cx="5561369" cy="347585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Lorenz </a:t>
            </a:r>
            <a:r>
              <a:rPr lang="cs-CZ" dirty="0" err="1" smtClean="0"/>
              <a:t>Curve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Graphical illustration of cumulative distribution of household revenues.</a:t>
            </a:r>
            <a:endParaRPr lang="cs-CZ" sz="1800" dirty="0" smtClean="0"/>
          </a:p>
          <a:p>
            <a:endParaRPr lang="en-US" sz="1800" dirty="0" smtClean="0"/>
          </a:p>
          <a:p>
            <a:pPr lvl="1"/>
            <a:r>
              <a:rPr lang="en-US" sz="1400" dirty="0" smtClean="0"/>
              <a:t>Cumulative distribution of wealth and income</a:t>
            </a:r>
          </a:p>
          <a:p>
            <a:pPr lvl="1"/>
            <a:endParaRPr lang="cs-CZ" sz="1400" dirty="0" smtClean="0"/>
          </a:p>
          <a:p>
            <a:pPr lvl="1"/>
            <a:r>
              <a:rPr lang="en-US" sz="1400" dirty="0" smtClean="0"/>
              <a:t>Cumulative share of people from lowest income to highest</a:t>
            </a:r>
            <a:endParaRPr lang="en-US" sz="1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174875"/>
            <a:ext cx="3714750" cy="3714750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a bureaucracy come from?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Vincent de </a:t>
            </a:r>
            <a:r>
              <a:rPr lang="en-US" dirty="0" err="1" smtClean="0"/>
              <a:t>Gourmay</a:t>
            </a:r>
            <a:r>
              <a:rPr lang="en-US" dirty="0" smtClean="0"/>
              <a:t> (1765)</a:t>
            </a:r>
          </a:p>
          <a:p>
            <a:pPr lvl="1"/>
            <a:r>
              <a:rPr lang="en-US" dirty="0" smtClean="0"/>
              <a:t>Bureaucracy suggest routinized and constrained behavior, and inefficiency.</a:t>
            </a:r>
          </a:p>
          <a:p>
            <a:pPr lvl="1"/>
            <a:r>
              <a:rPr lang="en-US" dirty="0" smtClean="0"/>
              <a:t>French </a:t>
            </a:r>
            <a:r>
              <a:rPr lang="en-US" i="1" dirty="0" smtClean="0"/>
              <a:t>bureau + </a:t>
            </a:r>
            <a:r>
              <a:rPr lang="en-US" dirty="0" smtClean="0"/>
              <a:t>Greek</a:t>
            </a:r>
            <a:r>
              <a:rPr lang="en-US" i="1" dirty="0" smtClean="0"/>
              <a:t> </a:t>
            </a:r>
            <a:r>
              <a:rPr lang="en-US" i="1" dirty="0" err="1" smtClean="0"/>
              <a:t>κράτος</a:t>
            </a:r>
            <a:r>
              <a:rPr lang="en-US" dirty="0" smtClean="0"/>
              <a:t> (</a:t>
            </a:r>
            <a:r>
              <a:rPr lang="en-US" i="1" dirty="0" err="1" smtClean="0"/>
              <a:t>kratos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Webster’s dictionary:</a:t>
            </a:r>
          </a:p>
          <a:p>
            <a:pPr lvl="1"/>
            <a:r>
              <a:rPr lang="en-US" i="1" dirty="0" smtClean="0"/>
              <a:t>„large group of people who are involved in running a government but who are not elected“</a:t>
            </a:r>
          </a:p>
          <a:p>
            <a:pPr lvl="1"/>
            <a:r>
              <a:rPr lang="en-US" i="1" dirty="0" smtClean="0"/>
              <a:t>„system of government or business that has many complicated rules and ways of doing things“</a:t>
            </a:r>
          </a:p>
          <a:p>
            <a:r>
              <a:rPr lang="en-US" dirty="0" smtClean="0"/>
              <a:t>Political science:</a:t>
            </a:r>
          </a:p>
          <a:p>
            <a:pPr lvl="1"/>
            <a:r>
              <a:rPr lang="en-US" dirty="0" smtClean="0"/>
              <a:t>Governance through public offices, that consists of appointed, but not elected officials, hierarchically structured and dependent on legitimate authority 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9" y="548680"/>
            <a:ext cx="4893122" cy="6116402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bureaucracy?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ay of organization and management of public service</a:t>
            </a:r>
          </a:p>
          <a:p>
            <a:endParaRPr lang="cs-CZ" dirty="0" smtClean="0"/>
          </a:p>
          <a:p>
            <a:r>
              <a:rPr lang="en-US" dirty="0" smtClean="0"/>
              <a:t>continuous </a:t>
            </a:r>
            <a:r>
              <a:rPr lang="en-US" dirty="0" smtClean="0"/>
              <a:t>task fulfilling according to objective rules (no matter what political party governs)</a:t>
            </a:r>
          </a:p>
          <a:p>
            <a:endParaRPr lang="cs-CZ" dirty="0" smtClean="0"/>
          </a:p>
          <a:p>
            <a:r>
              <a:rPr lang="en-US" dirty="0" smtClean="0"/>
              <a:t>hierarchic </a:t>
            </a:r>
            <a:r>
              <a:rPr lang="en-US" dirty="0" smtClean="0"/>
              <a:t>structure</a:t>
            </a:r>
          </a:p>
          <a:p>
            <a:endParaRPr lang="cs-CZ" dirty="0" smtClean="0"/>
          </a:p>
          <a:p>
            <a:r>
              <a:rPr lang="en-US" dirty="0" smtClean="0"/>
              <a:t>subordination </a:t>
            </a:r>
            <a:r>
              <a:rPr lang="en-US" dirty="0"/>
              <a:t>&amp; </a:t>
            </a:r>
            <a:r>
              <a:rPr lang="en-US" dirty="0" smtClean="0"/>
              <a:t>superiority</a:t>
            </a:r>
          </a:p>
          <a:p>
            <a:endParaRPr lang="cs-CZ" dirty="0" smtClean="0"/>
          </a:p>
          <a:p>
            <a:r>
              <a:rPr lang="en-US" dirty="0" smtClean="0"/>
              <a:t>public </a:t>
            </a:r>
            <a:r>
              <a:rPr lang="en-US" dirty="0" smtClean="0"/>
              <a:t>offices behave like “non profit organizations” </a:t>
            </a:r>
          </a:p>
          <a:p>
            <a:endParaRPr lang="cs-CZ" dirty="0" smtClean="0"/>
          </a:p>
          <a:p>
            <a:r>
              <a:rPr lang="en-US" dirty="0" smtClean="0"/>
              <a:t>financed </a:t>
            </a:r>
            <a:r>
              <a:rPr lang="en-US" dirty="0" smtClean="0"/>
              <a:t>by a stable structure of subsidies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8219256" cy="80241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The empty hospital - Yes Minister - </a:t>
            </a:r>
            <a:r>
              <a:rPr lang="en-US" sz="1800" b="1" dirty="0" smtClean="0"/>
              <a:t>BBC</a:t>
            </a:r>
            <a:endParaRPr lang="en-US" sz="1800" b="1" dirty="0"/>
          </a:p>
          <a:p>
            <a:pPr algn="ctr"/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youtu.be/Eyf97LAjjcY</a:t>
            </a:r>
            <a:endParaRPr lang="cs-CZ" sz="1800" dirty="0" smtClean="0"/>
          </a:p>
          <a:p>
            <a:pPr algn="ctr"/>
            <a:endParaRPr lang="cs-CZ" sz="18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05" y="980728"/>
            <a:ext cx="6071190" cy="4190158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Weber (1864-1920)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 sociologist, </a:t>
            </a:r>
            <a:r>
              <a:rPr lang="en-US" dirty="0" smtClean="0"/>
              <a:t>philosopher </a:t>
            </a:r>
            <a:r>
              <a:rPr lang="en-US" dirty="0"/>
              <a:t>and political </a:t>
            </a:r>
            <a:r>
              <a:rPr lang="en-US" dirty="0" smtClean="0"/>
              <a:t>economist</a:t>
            </a:r>
          </a:p>
          <a:p>
            <a:r>
              <a:rPr lang="en-US" dirty="0" smtClean="0"/>
              <a:t>Well know for the influence on social theory and theory of state</a:t>
            </a:r>
          </a:p>
          <a:p>
            <a:endParaRPr lang="en-US" dirty="0"/>
          </a:p>
          <a:p>
            <a:r>
              <a:rPr lang="en-US" dirty="0" smtClean="0"/>
              <a:t>Gave baseline to modern theory of bureaucracy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 – social 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Affectionate action</a:t>
            </a:r>
          </a:p>
          <a:p>
            <a:pPr lvl="1"/>
            <a:r>
              <a:rPr lang="en-US" dirty="0" smtClean="0"/>
              <a:t>based on emotions</a:t>
            </a:r>
          </a:p>
          <a:p>
            <a:pPr lvl="1"/>
            <a:r>
              <a:rPr lang="en-US" dirty="0" smtClean="0"/>
              <a:t>used by </a:t>
            </a:r>
            <a:r>
              <a:rPr lang="en-US" b="1" dirty="0" smtClean="0"/>
              <a:t>charismatic authority</a:t>
            </a:r>
          </a:p>
          <a:p>
            <a:endParaRPr lang="en-US" dirty="0" smtClean="0"/>
          </a:p>
          <a:p>
            <a:r>
              <a:rPr lang="en-US" i="1" dirty="0" smtClean="0"/>
              <a:t>Traditional action</a:t>
            </a:r>
          </a:p>
          <a:p>
            <a:pPr lvl="1"/>
            <a:r>
              <a:rPr lang="en-US" dirty="0" smtClean="0"/>
              <a:t>based on habits</a:t>
            </a:r>
          </a:p>
          <a:p>
            <a:pPr lvl="1"/>
            <a:r>
              <a:rPr lang="en-US" b="1" dirty="0" smtClean="0"/>
              <a:t>traditional authority</a:t>
            </a:r>
          </a:p>
          <a:p>
            <a:endParaRPr lang="en-US" dirty="0"/>
          </a:p>
          <a:p>
            <a:r>
              <a:rPr lang="en-US" i="1" dirty="0" smtClean="0"/>
              <a:t>Rational action</a:t>
            </a:r>
          </a:p>
          <a:p>
            <a:pPr lvl="1"/>
            <a:r>
              <a:rPr lang="en-US" dirty="0" smtClean="0"/>
              <a:t>clear perception of targets</a:t>
            </a:r>
          </a:p>
          <a:p>
            <a:pPr lvl="1"/>
            <a:r>
              <a:rPr lang="en-US" dirty="0" smtClean="0"/>
              <a:t>rational-legal authority and structure = </a:t>
            </a:r>
            <a:r>
              <a:rPr lang="en-US" b="1" dirty="0" smtClean="0"/>
              <a:t>bureaucracy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Weber‘s bureaucracy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Bureaucracy is described as: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ierarchic organization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almost military discipline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ollows precise and detailed inter rules, which also guarantee accurate and regular function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SF_EN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Verdan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ESF_EN</Template>
  <TotalTime>1682</TotalTime>
  <Words>1046</Words>
  <Application>Microsoft Office PowerPoint</Application>
  <PresentationFormat>Předvádění na obrazovce (4:3)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ESF_EN</vt:lpstr>
      <vt:lpstr>BÉŽOVÁ TITL</vt:lpstr>
      <vt:lpstr>Přehlednost</vt:lpstr>
      <vt:lpstr>Bureaucracy  &amp; Inequality BPV_APEC Public Economics</vt:lpstr>
      <vt:lpstr>Lecture outline</vt:lpstr>
      <vt:lpstr>Where does a bureaucracy come from?</vt:lpstr>
      <vt:lpstr>Prezentace aplikace PowerPoint</vt:lpstr>
      <vt:lpstr>What is a bureaucracy? </vt:lpstr>
      <vt:lpstr>Prezentace aplikace PowerPoint</vt:lpstr>
      <vt:lpstr>Max Weber (1864-1920)</vt:lpstr>
      <vt:lpstr>Weber – social actions</vt:lpstr>
      <vt:lpstr>Weber‘s bureaucracy</vt:lpstr>
      <vt:lpstr>Weber‘s bureaucracy</vt:lpstr>
      <vt:lpstr>Weber‘s bureaucracy</vt:lpstr>
      <vt:lpstr>Weber‘s bureaucracy – sum up</vt:lpstr>
      <vt:lpstr>Check on „ideal rational management“</vt:lpstr>
      <vt:lpstr>William A. Niskanen (1933-2011)</vt:lpstr>
      <vt:lpstr>Niskanen’s bureaucracy</vt:lpstr>
      <vt:lpstr>Bureau characteristics - Niskanen</vt:lpstr>
      <vt:lpstr>Prezentace aplikace PowerPoint</vt:lpstr>
      <vt:lpstr>Government failures </vt:lpstr>
      <vt:lpstr>Prezentace aplikace PowerPoint</vt:lpstr>
      <vt:lpstr>Capital in the 21st Century</vt:lpstr>
      <vt:lpstr>R or G?</vt:lpstr>
      <vt:lpstr>What is higher? R, or g?</vt:lpstr>
      <vt:lpstr>If r is higher than g, what are the implications?</vt:lpstr>
      <vt:lpstr>Prezentace aplikace PowerPoint</vt:lpstr>
      <vt:lpstr>Gini coefficient / index</vt:lpstr>
      <vt:lpstr>Lorenz Curve</vt:lpstr>
      <vt:lpstr>Thank you for your attention.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Choice Theory lecture in BPV_APEC Public Economics</dc:title>
  <dc:creator>Fišar Miloš</dc:creator>
  <cp:lastModifiedBy>Fišar Miloš</cp:lastModifiedBy>
  <cp:revision>60</cp:revision>
  <cp:lastPrinted>2013-10-22T13:36:38Z</cp:lastPrinted>
  <dcterms:created xsi:type="dcterms:W3CDTF">2013-10-14T12:12:15Z</dcterms:created>
  <dcterms:modified xsi:type="dcterms:W3CDTF">2015-10-27T12:15:29Z</dcterms:modified>
</cp:coreProperties>
</file>