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78" r:id="rId3"/>
    <p:sldId id="296" r:id="rId4"/>
    <p:sldId id="263" r:id="rId5"/>
    <p:sldId id="264" r:id="rId6"/>
    <p:sldId id="265" r:id="rId7"/>
    <p:sldId id="266" r:id="rId8"/>
    <p:sldId id="274" r:id="rId9"/>
    <p:sldId id="275" r:id="rId10"/>
    <p:sldId id="267" r:id="rId11"/>
    <p:sldId id="279" r:id="rId12"/>
    <p:sldId id="280" r:id="rId13"/>
    <p:sldId id="271" r:id="rId14"/>
    <p:sldId id="272" r:id="rId15"/>
    <p:sldId id="273" r:id="rId16"/>
    <p:sldId id="269" r:id="rId17"/>
    <p:sldId id="270" r:id="rId18"/>
    <p:sldId id="297" r:id="rId19"/>
    <p:sldId id="298" r:id="rId20"/>
    <p:sldId id="299" r:id="rId21"/>
    <p:sldId id="30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oha" initials="j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8-08-29T15:19:36.530" idx="7">
    <p:pos x="4753" y="1990"/>
    <p:text>Problémem indikátorů je, že začnou ovlivňovat chování instituce - např. lístky zdarma či za sníženou cenu.
Kritérium vyprodanosti hlediště.
Problémem také změna situace - když se rozkopala Husova - loni v červenci navštívilo Pražákův palác a UMPr.muzeum 6000 návštěvníků, letos 4500
Srovnávat lze jen srovnatelné</p:tex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DB463FC-2BBC-4CFD-9CEF-AF66D74553C0}" type="datetimeFigureOut">
              <a:rPr lang="cs-CZ" smtClean="0"/>
              <a:t>6. 12. 2015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BE982F7-0DFD-46FE-A672-160DF1BA1CE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463FC-2BBC-4CFD-9CEF-AF66D74553C0}" type="datetimeFigureOut">
              <a:rPr lang="cs-CZ" smtClean="0"/>
              <a:t>6. 12. 2015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982F7-0DFD-46FE-A672-160DF1BA1C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DB463FC-2BBC-4CFD-9CEF-AF66D74553C0}" type="datetimeFigureOut">
              <a:rPr lang="cs-CZ" smtClean="0"/>
              <a:t>6. 12. 2015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BE982F7-0DFD-46FE-A672-160DF1BA1C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712E8-D910-42E0-AD61-9E77956A3C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153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463FC-2BBC-4CFD-9CEF-AF66D74553C0}" type="datetimeFigureOut">
              <a:rPr lang="cs-CZ" smtClean="0"/>
              <a:t>6. 12. 2015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982F7-0DFD-46FE-A672-160DF1BA1C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B463FC-2BBC-4CFD-9CEF-AF66D74553C0}" type="datetimeFigureOut">
              <a:rPr lang="cs-CZ" smtClean="0"/>
              <a:t>6. 12. 2015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BE982F7-0DFD-46FE-A672-160DF1BA1CE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463FC-2BBC-4CFD-9CEF-AF66D74553C0}" type="datetimeFigureOut">
              <a:rPr lang="cs-CZ" smtClean="0"/>
              <a:t>6. 12. 2015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982F7-0DFD-46FE-A672-160DF1BA1C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463FC-2BBC-4CFD-9CEF-AF66D74553C0}" type="datetimeFigureOut">
              <a:rPr lang="cs-CZ" smtClean="0"/>
              <a:t>6. 12. 2015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982F7-0DFD-46FE-A672-160DF1BA1C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463FC-2BBC-4CFD-9CEF-AF66D74553C0}" type="datetimeFigureOut">
              <a:rPr lang="cs-CZ" smtClean="0"/>
              <a:t>6. 12. 2015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982F7-0DFD-46FE-A672-160DF1BA1C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B463FC-2BBC-4CFD-9CEF-AF66D74553C0}" type="datetimeFigureOut">
              <a:rPr lang="cs-CZ" smtClean="0"/>
              <a:t>6. 12. 2015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982F7-0DFD-46FE-A672-160DF1BA1C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463FC-2BBC-4CFD-9CEF-AF66D74553C0}" type="datetimeFigureOut">
              <a:rPr lang="cs-CZ" smtClean="0"/>
              <a:t>6. 12. 2015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982F7-0DFD-46FE-A672-160DF1BA1C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B463FC-2BBC-4CFD-9CEF-AF66D74553C0}" type="datetimeFigureOut">
              <a:rPr lang="cs-CZ" smtClean="0"/>
              <a:t>6. 12. 2015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E982F7-0DFD-46FE-A672-160DF1BA1CE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DB463FC-2BBC-4CFD-9CEF-AF66D74553C0}" type="datetimeFigureOut">
              <a:rPr lang="cs-CZ" smtClean="0"/>
              <a:t>6. 12. 2015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BE982F7-0DFD-46FE-A672-160DF1BA1CE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kcr.cz/assets/kulturni-politika/kulturni-politika-fresh.pd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Ekonomika veřejného sektoru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500" dirty="0" smtClean="0"/>
              <a:t>Kultura</a:t>
            </a:r>
          </a:p>
          <a:p>
            <a:r>
              <a:rPr lang="cs-CZ" dirty="0" smtClean="0"/>
              <a:t>Mgr. Simona Škarabelová, </a:t>
            </a:r>
            <a:r>
              <a:rPr lang="cs-CZ" dirty="0" smtClean="0"/>
              <a:t>Ph.D.</a:t>
            </a:r>
          </a:p>
          <a:p>
            <a:r>
              <a:rPr lang="cs-CZ" dirty="0"/>
              <a:t>p</a:t>
            </a:r>
            <a:r>
              <a:rPr lang="cs-CZ" dirty="0" smtClean="0"/>
              <a:t>odzim 2015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65695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Problémy vyjadřování efektivnosti: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</a:t>
            </a:r>
            <a:r>
              <a:rPr lang="cs-CZ" altLang="cs-CZ" sz="1800" dirty="0" smtClean="0"/>
              <a:t>říčinou ekonomických obtíží kultury je její tradiční řazení mezi ekonomicky neproduktivní oblasti, v nichž jsou neefektivně využívány veřejné zdroje, navíc za často nespravedlivých podmínek.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Je totiž jen málo oblastí, v nichž jsou ekonomické zdroje vytvořené většinou občanů skutečně využívány často nepočetnými skupinami, jak je tomu právě v odvětví kultury.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Přesto se postupně rozvinul kulturní průmysl a trh kulturního zboží a služeb, ve kterém vedle sebe začaly koexistovat tržní i mimotržní vrstvy kulturního života.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To přispělo k uvědomění ekonomického rozměru a k poznání, že jde o produktivní systém, jehož efekty mají často povahu externalit (jednotlivec si odnáší z kulturních akcí různé zážitky, které ho určitým způsobem motivují nebo ovlivňují a to jak pozitivně, tak negativně, apod.), a že stojí do značné míry mimo trh, ale zároveň jsou na trhu - alespoň v jeho ideální podobě - stále přítomny. </a:t>
            </a:r>
          </a:p>
        </p:txBody>
      </p:sp>
    </p:spTree>
    <p:extLst>
      <p:ext uri="{BB962C8B-B14F-4D97-AF65-F5344CB8AC3E}">
        <p14:creationId xmlns:p14="http://schemas.microsoft.com/office/powerpoint/2010/main" val="378542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Kritéria efektivnosti v oblasti kultury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Hledání výkonnostních ukazatelů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Nutné jako kritérium rozdělování peněz z veřejných rozpočtů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Nutné kvůli vzájemnému srovnávání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Ukazatele absolutní x relativní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Počet zaměstnanců, počet diváků, počet představení, …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Náklady na jednoho návštěvníka, poměr veřejného příspěvku k vlastním příjmům organizace, …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1645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/>
              <a:t>Příklad z programu Státní podpory profesionálních divadel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Počet vlastních představení celkem </a:t>
            </a:r>
          </a:p>
          <a:p>
            <a:pPr eaLnBrk="1" hangingPunct="1"/>
            <a:r>
              <a:rPr lang="cs-CZ" altLang="cs-CZ" dirty="0" smtClean="0"/>
              <a:t>Procento návštěvnosti </a:t>
            </a:r>
          </a:p>
          <a:p>
            <a:pPr eaLnBrk="1" hangingPunct="1"/>
            <a:r>
              <a:rPr lang="cs-CZ" altLang="cs-CZ" dirty="0" smtClean="0"/>
              <a:t>Procento soběstačnosti (Vlastní výnosy + další zdroje/ neinvestiční náklady)</a:t>
            </a:r>
          </a:p>
          <a:p>
            <a:pPr eaLnBrk="1" hangingPunct="1"/>
            <a:r>
              <a:rPr lang="cs-CZ" altLang="cs-CZ" dirty="0" smtClean="0"/>
              <a:t>Podíl veřejných rozpočtů na průměrné hodnotě vstupenky v korunách celkem 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Jaké ukazatele byste zvolili pro hodnocení galerií?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5869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smtClean="0"/>
              <a:t>Ekonomické a sociální přínosy kultury: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Přímé příjmy vynaložené spotřebiteli na kulturní zboží a služby.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Nepřímé výnosy ze souvisejících služeb a ekonomických činností (tzv. multiplikační efekt).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Vytváření pracovních míst a dopad na zaměstnanost.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Nepřímé ekonomické dopady v podobě budování identity a image daného místa. Vytváření zájmu o dané prostředí a zvyšování atraktivity lokality pro investory.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Budování sociálního kapitálu – sebevědomí, vlastní identita, sociální soudržnost komunit, aj.</a:t>
            </a:r>
          </a:p>
        </p:txBody>
      </p:sp>
    </p:spTree>
    <p:extLst>
      <p:ext uri="{BB962C8B-B14F-4D97-AF65-F5344CB8AC3E}">
        <p14:creationId xmlns:p14="http://schemas.microsoft.com/office/powerpoint/2010/main" val="3109286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smtClean="0"/>
              <a:t>Ekonomické a sociální přínosy kultury: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/>
              <a:t>Budování lidského kapitálu:</a:t>
            </a:r>
          </a:p>
          <a:p>
            <a:pPr lvl="1" eaLnBrk="1" hangingPunct="1"/>
            <a:r>
              <a:rPr lang="cs-CZ" altLang="cs-CZ" smtClean="0"/>
              <a:t>Participace na kultuře jako faktor vzdělání a růstu produktivity pracovní síly. Vytváření zásoby kvalifikované a kreativní pracovní síly a z toho plynoucí rozvoj ekonomických odvětví.</a:t>
            </a:r>
          </a:p>
          <a:p>
            <a:pPr lvl="1" eaLnBrk="1" hangingPunct="1"/>
            <a:r>
              <a:rPr lang="cs-CZ" altLang="cs-CZ" smtClean="0"/>
              <a:t>Produktivita práce v „kreativních oborech“ s „kulturní“ složkou je nesmírně vysoká a je tahounem růstu produktivity ekonomiky jako celku, kulturní průmysl je jedním z primárních zdrojů inovací pro jiné oblasti. </a:t>
            </a:r>
          </a:p>
        </p:txBody>
      </p:sp>
    </p:spTree>
    <p:extLst>
      <p:ext uri="{BB962C8B-B14F-4D97-AF65-F5344CB8AC3E}">
        <p14:creationId xmlns:p14="http://schemas.microsoft.com/office/powerpoint/2010/main" val="885067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Ekonomické a sociální přínosy kultury: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Dle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Arts</a:t>
            </a:r>
            <a:r>
              <a:rPr lang="cs-CZ" altLang="cs-CZ" dirty="0" smtClean="0"/>
              <a:t> and Public </a:t>
            </a:r>
            <a:r>
              <a:rPr lang="cs-CZ" altLang="cs-CZ" dirty="0" err="1" smtClean="0"/>
              <a:t>Purpose</a:t>
            </a:r>
            <a:r>
              <a:rPr lang="cs-CZ" altLang="cs-CZ" dirty="0" smtClean="0"/>
              <a:t>, 1997 definovány 4 hlavní veřejné účely kultury:</a:t>
            </a:r>
          </a:p>
          <a:p>
            <a:pPr lvl="1" eaLnBrk="1" hangingPunct="1"/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Napomáhá definovat národní </a:t>
            </a:r>
            <a:r>
              <a:rPr lang="cs-CZ" altLang="cs-CZ" dirty="0" smtClean="0"/>
              <a:t>identitu.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Přispívá ke kvalitě života a ekonomické prosperitě.</a:t>
            </a:r>
          </a:p>
          <a:p>
            <a:pPr lvl="1" eaLnBrk="1" hangingPunct="1"/>
            <a:r>
              <a:rPr lang="cs-CZ" altLang="cs-CZ" dirty="0" smtClean="0"/>
              <a:t>Napomáhá utváření vzdělaného a uvědomělého občana.</a:t>
            </a:r>
          </a:p>
          <a:p>
            <a:pPr lvl="1" eaLnBrk="1" hangingPunct="1"/>
            <a:r>
              <a:rPr lang="cs-CZ" altLang="cs-CZ" dirty="0" smtClean="0"/>
              <a:t>Zvyšuje kvalitu individuálního života.</a:t>
            </a:r>
          </a:p>
        </p:txBody>
      </p:sp>
    </p:spTree>
    <p:extLst>
      <p:ext uri="{BB962C8B-B14F-4D97-AF65-F5344CB8AC3E}">
        <p14:creationId xmlns:p14="http://schemas.microsoft.com/office/powerpoint/2010/main" val="2619827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Kulturní turistika: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Cestování zaměřené na prožitek kulturních prostředí, zahrnujících i krajinu, výtvarná a performativní umění, životní styly, tradice, hodnoty a události. </a:t>
            </a:r>
          </a:p>
          <a:p>
            <a:pPr eaLnBrk="1" hangingPunct="1"/>
            <a:r>
              <a:rPr lang="cs-CZ" altLang="cs-CZ" smtClean="0"/>
              <a:t>Je pohybem osob ke kulturním atrakcím mimo jejich trvalé místo pobytu, se záměrem získat nové informace a prožitky  k uspokojení jejich kulturních potřeb. </a:t>
            </a:r>
          </a:p>
        </p:txBody>
      </p:sp>
    </p:spTree>
    <p:extLst>
      <p:ext uri="{BB962C8B-B14F-4D97-AF65-F5344CB8AC3E}">
        <p14:creationId xmlns:p14="http://schemas.microsoft.com/office/powerpoint/2010/main" val="69485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Důvody návštěvy ČR cizinci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Historická města (72,8 %)</a:t>
            </a:r>
          </a:p>
          <a:p>
            <a:pPr eaLnBrk="1" hangingPunct="1"/>
            <a:r>
              <a:rPr lang="cs-CZ" altLang="cs-CZ" smtClean="0"/>
              <a:t>Poznávání života a mentality země (66 %)</a:t>
            </a:r>
          </a:p>
          <a:p>
            <a:pPr eaLnBrk="1" hangingPunct="1"/>
            <a:r>
              <a:rPr lang="cs-CZ" altLang="cs-CZ" smtClean="0"/>
              <a:t>Hrady a zámky (64,4 %)</a:t>
            </a:r>
          </a:p>
          <a:p>
            <a:pPr eaLnBrk="1" hangingPunct="1"/>
            <a:r>
              <a:rPr lang="cs-CZ" altLang="cs-CZ" smtClean="0"/>
              <a:t>Krajina  a příroda (62,1 %)</a:t>
            </a:r>
          </a:p>
          <a:p>
            <a:pPr eaLnBrk="1" hangingPunct="1"/>
            <a:r>
              <a:rPr lang="cs-CZ" altLang="cs-CZ" smtClean="0"/>
              <a:t>Kontakty s lidmi (60,3 %)</a:t>
            </a:r>
          </a:p>
          <a:p>
            <a:pPr eaLnBrk="1" hangingPunct="1"/>
            <a:r>
              <a:rPr lang="cs-CZ" altLang="cs-CZ" smtClean="0"/>
              <a:t>Příležitost k zábavě (58,4 %)</a:t>
            </a:r>
          </a:p>
          <a:p>
            <a:pPr eaLnBrk="1" hangingPunct="1"/>
            <a:r>
              <a:rPr lang="cs-CZ" altLang="cs-CZ" smtClean="0"/>
              <a:t>Kulturní nabídka (52,8 %)</a:t>
            </a:r>
          </a:p>
          <a:p>
            <a:pPr eaLnBrk="1" hangingPunct="1"/>
            <a:r>
              <a:rPr lang="cs-CZ" altLang="cs-CZ" smtClean="0"/>
              <a:t>Česká kuchyně (41,5 %)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86306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DSC_00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-6350"/>
            <a:ext cx="10260013" cy="686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260350"/>
            <a:ext cx="8229600" cy="1139825"/>
          </a:xfrm>
        </p:spPr>
        <p:txBody>
          <a:bodyPr/>
          <a:lstStyle/>
          <a:p>
            <a:r>
              <a:rPr lang="cs-CZ" altLang="cs-CZ" sz="3800">
                <a:solidFill>
                  <a:schemeClr val="bg1"/>
                </a:solidFill>
              </a:rPr>
              <a:t>4. Kulturní politika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713" y="1557338"/>
            <a:ext cx="7488237" cy="51117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600" u="sng" dirty="0">
                <a:solidFill>
                  <a:schemeClr val="bg1"/>
                </a:solidFill>
              </a:rPr>
              <a:t>Jaký je vlastně „veřejný zájem“ na existenci (a podpoře) kultury?</a:t>
            </a:r>
          </a:p>
          <a:p>
            <a:pPr>
              <a:lnSpc>
                <a:spcPct val="80000"/>
              </a:lnSpc>
            </a:pPr>
            <a:endParaRPr lang="cs-CZ" altLang="cs-CZ" sz="26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600" dirty="0">
                <a:solidFill>
                  <a:schemeClr val="bg1"/>
                </a:solidFill>
              </a:rPr>
              <a:t>Společnost neexistuje. Existují jen jedinci. A úkolem jedince je vytvářet bohatství. Když ho vytvoří hodně, může se o jeho část podělit se svými bližními, kteří nebyli dost úspěšní. A to je vše.</a:t>
            </a:r>
          </a:p>
          <a:p>
            <a:pPr>
              <a:lnSpc>
                <a:spcPct val="80000"/>
              </a:lnSpc>
            </a:pPr>
            <a:endParaRPr lang="cs-CZ" altLang="cs-CZ" sz="26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600" dirty="0">
                <a:solidFill>
                  <a:schemeClr val="bg1"/>
                </a:solidFill>
              </a:rPr>
              <a:t>                                        </a:t>
            </a:r>
            <a:r>
              <a:rPr lang="cs-CZ" altLang="cs-CZ" sz="2800" b="1" dirty="0">
                <a:solidFill>
                  <a:schemeClr val="bg1"/>
                </a:solidFill>
              </a:rPr>
              <a:t>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800" b="1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600" dirty="0">
                <a:solidFill>
                  <a:schemeClr val="bg1"/>
                </a:solidFill>
              </a:rPr>
              <a:t>Společnost existuje a že již velice dávno vytvořila stát jako nástroj pro řešení zájmů a problémů společnosti.</a:t>
            </a:r>
          </a:p>
        </p:txBody>
      </p:sp>
    </p:spTree>
    <p:extLst>
      <p:ext uri="{BB962C8B-B14F-4D97-AF65-F5344CB8AC3E}">
        <p14:creationId xmlns:p14="http://schemas.microsoft.com/office/powerpoint/2010/main" val="65708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2" name="Picture 4" descr="DSC_00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0"/>
            <a:ext cx="10260013" cy="686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bg1"/>
                </a:solidFill>
              </a:rPr>
              <a:t>           Kulturní politika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1844675"/>
            <a:ext cx="7524750" cy="4897438"/>
          </a:xfrm>
        </p:spPr>
        <p:txBody>
          <a:bodyPr/>
          <a:lstStyle/>
          <a:p>
            <a:r>
              <a:rPr lang="cs-CZ" altLang="cs-CZ" dirty="0">
                <a:solidFill>
                  <a:schemeClr val="bg1"/>
                </a:solidFill>
              </a:rPr>
              <a:t>Záměr státu v oblasti kultury</a:t>
            </a:r>
          </a:p>
          <a:p>
            <a:r>
              <a:rPr lang="cs-CZ" altLang="cs-CZ" dirty="0">
                <a:solidFill>
                  <a:schemeClr val="bg1"/>
                </a:solidFill>
              </a:rPr>
              <a:t>Stávající dokumenty, které ji v ČR upravují či deklarují:</a:t>
            </a:r>
          </a:p>
          <a:p>
            <a:pPr lvl="1"/>
            <a:r>
              <a:rPr lang="cs-CZ" altLang="cs-CZ" dirty="0" smtClean="0">
                <a:solidFill>
                  <a:schemeClr val="bg1"/>
                </a:solidFill>
                <a:hlinkClick r:id="rId3"/>
              </a:rPr>
              <a:t>Aktualizace státní </a:t>
            </a:r>
            <a:r>
              <a:rPr lang="cs-CZ" altLang="cs-CZ" dirty="0">
                <a:solidFill>
                  <a:schemeClr val="bg1"/>
                </a:solidFill>
                <a:hlinkClick r:id="rId3"/>
              </a:rPr>
              <a:t>kulturní politika na léta </a:t>
            </a:r>
            <a:r>
              <a:rPr lang="cs-CZ" altLang="cs-CZ" dirty="0" smtClean="0">
                <a:solidFill>
                  <a:schemeClr val="bg1"/>
                </a:solidFill>
              </a:rPr>
              <a:t>2015 </a:t>
            </a:r>
            <a:r>
              <a:rPr lang="cs-CZ" altLang="cs-CZ" dirty="0">
                <a:solidFill>
                  <a:schemeClr val="bg1"/>
                </a:solidFill>
              </a:rPr>
              <a:t>- </a:t>
            </a:r>
            <a:r>
              <a:rPr lang="cs-CZ" altLang="cs-CZ" dirty="0" smtClean="0">
                <a:solidFill>
                  <a:schemeClr val="bg1"/>
                </a:solidFill>
              </a:rPr>
              <a:t>20</a:t>
            </a:r>
            <a:endParaRPr lang="cs-CZ" alt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47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smtClean="0"/>
              <a:t>Tematické </a:t>
            </a:r>
            <a:r>
              <a:rPr lang="cs-CZ" altLang="cs-CZ" sz="3200" dirty="0" smtClean="0"/>
              <a:t>okruhy: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Různé definice pojmu „kultura“</a:t>
            </a:r>
          </a:p>
          <a:p>
            <a:pPr eaLnBrk="1" hangingPunct="1"/>
            <a:r>
              <a:rPr lang="cs-CZ" altLang="cs-CZ" dirty="0" smtClean="0"/>
              <a:t>Dělení kultury</a:t>
            </a:r>
          </a:p>
          <a:p>
            <a:pPr eaLnBrk="1" hangingPunct="1"/>
            <a:r>
              <a:rPr lang="cs-CZ" altLang="cs-CZ" dirty="0" smtClean="0"/>
              <a:t>Kulturní procesy, instituce a produkty</a:t>
            </a:r>
          </a:p>
          <a:p>
            <a:pPr eaLnBrk="1" hangingPunct="1"/>
            <a:r>
              <a:rPr lang="cs-CZ" altLang="cs-CZ" dirty="0" smtClean="0"/>
              <a:t>Členění kulturních činností</a:t>
            </a:r>
          </a:p>
          <a:p>
            <a:pPr eaLnBrk="1" hangingPunct="1"/>
            <a:r>
              <a:rPr lang="cs-CZ" altLang="cs-CZ" dirty="0" smtClean="0"/>
              <a:t>Efektivnost v odvětví kultury</a:t>
            </a:r>
          </a:p>
          <a:p>
            <a:pPr eaLnBrk="1" hangingPunct="1"/>
            <a:r>
              <a:rPr lang="cs-CZ" altLang="cs-CZ" dirty="0" smtClean="0"/>
              <a:t>Ekonomické a sociální přínosy kultury</a:t>
            </a:r>
          </a:p>
          <a:p>
            <a:pPr eaLnBrk="1" hangingPunct="1"/>
            <a:r>
              <a:rPr lang="cs-CZ" altLang="cs-CZ" dirty="0" smtClean="0"/>
              <a:t>Kulturní turistika</a:t>
            </a:r>
          </a:p>
          <a:p>
            <a:pPr eaLnBrk="1" hangingPunct="1"/>
            <a:r>
              <a:rPr lang="cs-CZ" altLang="cs-CZ" dirty="0" smtClean="0"/>
              <a:t>Masmédia a jejich budoucnost</a:t>
            </a:r>
          </a:p>
        </p:txBody>
      </p:sp>
    </p:spTree>
    <p:extLst>
      <p:ext uri="{BB962C8B-B14F-4D97-AF65-F5344CB8AC3E}">
        <p14:creationId xmlns:p14="http://schemas.microsoft.com/office/powerpoint/2010/main" val="6493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20" name="Picture 4" descr="DSC_00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-6350"/>
            <a:ext cx="10260013" cy="686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>
                <a:solidFill>
                  <a:schemeClr val="bg1"/>
                </a:solidFill>
              </a:rPr>
              <a:t>          Nástroje kulturní politiky: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1600200"/>
            <a:ext cx="7570788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900">
                <a:solidFill>
                  <a:schemeClr val="bg1"/>
                </a:solidFill>
              </a:rPr>
              <a:t>Legislativní</a:t>
            </a:r>
          </a:p>
          <a:p>
            <a:pPr lvl="1">
              <a:lnSpc>
                <a:spcPct val="80000"/>
              </a:lnSpc>
            </a:pPr>
            <a:r>
              <a:rPr lang="cs-CZ" altLang="cs-CZ" sz="1700">
                <a:solidFill>
                  <a:schemeClr val="bg1"/>
                </a:solidFill>
              </a:rPr>
              <a:t>definovat veřejné služby státu v oblasti kultury jako zákonné zmocnění (a stanovení povinnosti) státu zabezpečovat kulturní služby jako služby veřejně prospěšné; </a:t>
            </a:r>
          </a:p>
          <a:p>
            <a:pPr lvl="1">
              <a:lnSpc>
                <a:spcPct val="80000"/>
              </a:lnSpc>
            </a:pPr>
            <a:r>
              <a:rPr lang="cs-CZ" altLang="cs-CZ" sz="1700">
                <a:solidFill>
                  <a:schemeClr val="bg1"/>
                </a:solidFill>
              </a:rPr>
              <a:t>tvorba právních norem zejména pro neziskový sektor v kultuře;</a:t>
            </a:r>
          </a:p>
          <a:p>
            <a:pPr>
              <a:lnSpc>
                <a:spcPct val="80000"/>
              </a:lnSpc>
            </a:pPr>
            <a:r>
              <a:rPr lang="cs-CZ" altLang="cs-CZ" sz="1900">
                <a:solidFill>
                  <a:schemeClr val="bg1"/>
                </a:solidFill>
              </a:rPr>
              <a:t>Ekonomické</a:t>
            </a:r>
          </a:p>
          <a:p>
            <a:pPr lvl="1">
              <a:lnSpc>
                <a:spcPct val="80000"/>
              </a:lnSpc>
            </a:pPr>
            <a:r>
              <a:rPr lang="cs-CZ" altLang="cs-CZ" sz="1700">
                <a:solidFill>
                  <a:schemeClr val="bg1"/>
                </a:solidFill>
              </a:rPr>
              <a:t>Vytvářet předpoklady pro vícezdrojové financování kultury</a:t>
            </a:r>
          </a:p>
          <a:p>
            <a:pPr>
              <a:lnSpc>
                <a:spcPct val="80000"/>
              </a:lnSpc>
            </a:pPr>
            <a:r>
              <a:rPr lang="cs-CZ" altLang="cs-CZ" sz="1900">
                <a:solidFill>
                  <a:schemeClr val="bg1"/>
                </a:solidFill>
              </a:rPr>
              <a:t>Institucionální</a:t>
            </a:r>
          </a:p>
          <a:p>
            <a:pPr lvl="1">
              <a:lnSpc>
                <a:spcPct val="80000"/>
              </a:lnSpc>
            </a:pPr>
            <a:r>
              <a:rPr lang="cs-CZ" altLang="cs-CZ" sz="1700">
                <a:solidFill>
                  <a:schemeClr val="bg1"/>
                </a:solidFill>
              </a:rPr>
              <a:t>Síť institucí, zejména v oblasti přístupu k informacím a v systému péče o kulturní dědictví </a:t>
            </a:r>
          </a:p>
          <a:p>
            <a:pPr>
              <a:lnSpc>
                <a:spcPct val="80000"/>
              </a:lnSpc>
            </a:pPr>
            <a:r>
              <a:rPr lang="cs-CZ" altLang="cs-CZ" sz="1900">
                <a:solidFill>
                  <a:schemeClr val="bg1"/>
                </a:solidFill>
              </a:rPr>
              <a:t>Řídící</a:t>
            </a:r>
          </a:p>
          <a:p>
            <a:pPr lvl="1">
              <a:lnSpc>
                <a:spcPct val="80000"/>
              </a:lnSpc>
            </a:pPr>
            <a:r>
              <a:rPr lang="cs-CZ" altLang="cs-CZ" sz="1700">
                <a:solidFill>
                  <a:schemeClr val="bg1"/>
                </a:solidFill>
              </a:rPr>
              <a:t>konzistentní postoj orgánů státní správy v kultuře jako jeden ze základních předpokladů pro zachování rovného přístupu občanů ke kulturnímu bohatství; </a:t>
            </a:r>
          </a:p>
          <a:p>
            <a:pPr>
              <a:lnSpc>
                <a:spcPct val="80000"/>
              </a:lnSpc>
            </a:pPr>
            <a:r>
              <a:rPr lang="cs-CZ" altLang="cs-CZ" sz="1900">
                <a:solidFill>
                  <a:schemeClr val="bg1"/>
                </a:solidFill>
              </a:rPr>
              <a:t>Metodické</a:t>
            </a:r>
          </a:p>
          <a:p>
            <a:pPr lvl="1">
              <a:lnSpc>
                <a:spcPct val="80000"/>
              </a:lnSpc>
            </a:pPr>
            <a:r>
              <a:rPr lang="cs-CZ" altLang="cs-CZ" sz="1700">
                <a:solidFill>
                  <a:schemeClr val="bg1"/>
                </a:solidFill>
              </a:rPr>
              <a:t>motivovat kulturní chování subjektů nezávislých na orgánech státní správy (krajů, obcí, církví, neziskových kulturních organizací).</a:t>
            </a:r>
          </a:p>
        </p:txBody>
      </p:sp>
    </p:spTree>
    <p:extLst>
      <p:ext uri="{BB962C8B-B14F-4D97-AF65-F5344CB8AC3E}">
        <p14:creationId xmlns:p14="http://schemas.microsoft.com/office/powerpoint/2010/main" val="346603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DSC_00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0"/>
            <a:ext cx="10260013" cy="686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260350"/>
            <a:ext cx="7488237" cy="1139825"/>
          </a:xfrm>
        </p:spPr>
        <p:txBody>
          <a:bodyPr>
            <a:normAutofit fontScale="90000"/>
          </a:bodyPr>
          <a:lstStyle/>
          <a:p>
            <a:r>
              <a:rPr lang="cs-CZ" altLang="cs-CZ" sz="3800" dirty="0">
                <a:solidFill>
                  <a:schemeClr val="bg1"/>
                </a:solidFill>
              </a:rPr>
              <a:t>Základní dimenze pro porovnání </a:t>
            </a:r>
            <a:r>
              <a:rPr lang="cs-CZ" altLang="cs-CZ" dirty="0" smtClean="0">
                <a:solidFill>
                  <a:schemeClr val="bg1"/>
                </a:solidFill>
              </a:rPr>
              <a:t>kulturních politik (</a:t>
            </a:r>
            <a:r>
              <a:rPr lang="cs-CZ" altLang="cs-CZ" sz="3800" dirty="0" err="1" smtClean="0">
                <a:solidFill>
                  <a:schemeClr val="bg1"/>
                </a:solidFill>
              </a:rPr>
              <a:t>Mangset</a:t>
            </a:r>
            <a:r>
              <a:rPr lang="cs-CZ" altLang="cs-CZ" sz="3800" dirty="0" smtClean="0">
                <a:solidFill>
                  <a:schemeClr val="bg1"/>
                </a:solidFill>
              </a:rPr>
              <a:t>): </a:t>
            </a:r>
            <a:endParaRPr lang="cs-CZ" altLang="cs-CZ" sz="3800" dirty="0">
              <a:solidFill>
                <a:schemeClr val="bg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989138"/>
            <a:ext cx="7848600" cy="4530725"/>
          </a:xfrm>
        </p:spPr>
        <p:txBody>
          <a:bodyPr/>
          <a:lstStyle/>
          <a:p>
            <a:r>
              <a:rPr lang="cs-CZ" altLang="cs-CZ" sz="2600">
                <a:solidFill>
                  <a:schemeClr val="bg1"/>
                </a:solidFill>
              </a:rPr>
              <a:t>je rozhodování o kultuře a umění soustředěno do jednoho orgánu (ministerstvo), nebo je rozděleno mezi několik orgánů (ministerstev). Převažuje centrální nebo decentralizovaná správa?</a:t>
            </a:r>
          </a:p>
          <a:p>
            <a:r>
              <a:rPr lang="cs-CZ" altLang="cs-CZ" sz="2600">
                <a:solidFill>
                  <a:schemeClr val="bg1"/>
                </a:solidFill>
              </a:rPr>
              <a:t>centrální orgán rozhoduje sám, nebo využívá nezávislých (expertních) poradních orgánů, pokud ano, jaké mají tyto orgány pravomoci? </a:t>
            </a:r>
          </a:p>
          <a:p>
            <a:r>
              <a:rPr lang="cs-CZ" altLang="cs-CZ" sz="2600">
                <a:solidFill>
                  <a:schemeClr val="bg1"/>
                </a:solidFill>
              </a:rPr>
              <a:t>převažuje financování z veřejných nebo soukromých zdrojů?</a:t>
            </a:r>
          </a:p>
        </p:txBody>
      </p:sp>
    </p:spTree>
    <p:extLst>
      <p:ext uri="{BB962C8B-B14F-4D97-AF65-F5344CB8AC3E}">
        <p14:creationId xmlns:p14="http://schemas.microsoft.com/office/powerpoint/2010/main" val="128305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/>
              <a:t>Masmédia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731838"/>
            <a:ext cx="6400800" cy="3475037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masová média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hromadné sdělovací prostředky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prostředky komunikace, které jsou schopny oslovit velký počet lidí na velké ploše v jednom okamžiku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dělíme  na subsystémy televize, rozhlasu, tisku, internetu (sociálních sítí)</a:t>
            </a:r>
          </a:p>
        </p:txBody>
      </p:sp>
    </p:spTree>
    <p:extLst>
      <p:ext uri="{BB962C8B-B14F-4D97-AF65-F5344CB8AC3E}">
        <p14:creationId xmlns:p14="http://schemas.microsoft.com/office/powerpoint/2010/main" val="378050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/>
              <a:t>Funkce masmédií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731838"/>
            <a:ext cx="6400800" cy="3475037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osvětová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informační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vzdělávací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výchovná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regulační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kulturní 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</a:t>
            </a:r>
            <a:r>
              <a:rPr lang="cs-CZ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ábavní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???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78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/>
              <a:t>Subsystémy masmédií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731838"/>
            <a:ext cx="6400800" cy="3475037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altLang="cs-CZ" smtClean="0"/>
              <a:t>Televize</a:t>
            </a:r>
          </a:p>
          <a:p>
            <a:pPr eaLnBrk="1" hangingPunct="1"/>
            <a:r>
              <a:rPr lang="cs-CZ" altLang="cs-CZ" smtClean="0"/>
              <a:t>Rozhlas</a:t>
            </a:r>
          </a:p>
          <a:p>
            <a:pPr eaLnBrk="1" hangingPunct="1"/>
            <a:r>
              <a:rPr lang="cs-CZ" altLang="cs-CZ" smtClean="0"/>
              <a:t>Tisk </a:t>
            </a:r>
          </a:p>
          <a:p>
            <a:pPr eaLnBrk="1" hangingPunct="1"/>
            <a:r>
              <a:rPr lang="cs-CZ" altLang="cs-CZ" smtClean="0"/>
              <a:t>Internet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5556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/>
              <a:t>Podle způsobů chování jednotlivých institucí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731838"/>
            <a:ext cx="6400800" cy="3475037"/>
          </a:xfrm>
          <a:prstGeom prst="rect">
            <a:avLst/>
          </a:prstGeom>
        </p:spPr>
        <p:txBody>
          <a:bodyPr/>
          <a:lstStyle/>
          <a:p>
            <a:pPr eaLnBrk="1" hangingPunct="1"/>
            <a:endParaRPr lang="cs-CZ" altLang="cs-CZ" b="1" smtClean="0"/>
          </a:p>
          <a:p>
            <a:pPr eaLnBrk="1" hangingPunct="1"/>
            <a:r>
              <a:rPr lang="cs-CZ" altLang="cs-CZ" b="1" smtClean="0"/>
              <a:t>rozlišujeme:</a:t>
            </a:r>
          </a:p>
          <a:p>
            <a:pPr lvl="1" eaLnBrk="1" hangingPunct="1"/>
            <a:r>
              <a:rPr lang="cs-CZ" altLang="cs-CZ" b="1" smtClean="0"/>
              <a:t>masmédia na komerční bázi </a:t>
            </a:r>
          </a:p>
          <a:p>
            <a:pPr lvl="1" eaLnBrk="1" hangingPunct="1"/>
            <a:r>
              <a:rPr lang="cs-CZ" altLang="cs-CZ" b="1" smtClean="0"/>
              <a:t>masmédia na nekomerční bázi </a:t>
            </a:r>
          </a:p>
          <a:p>
            <a:pPr lvl="2" eaLnBrk="1" hangingPunct="1"/>
            <a:r>
              <a:rPr lang="cs-CZ" altLang="cs-CZ" b="1" u="sng" smtClean="0"/>
              <a:t>média veřejné služby,</a:t>
            </a:r>
            <a:r>
              <a:rPr lang="cs-CZ" altLang="cs-CZ" b="1" smtClean="0"/>
              <a:t> </a:t>
            </a:r>
          </a:p>
          <a:p>
            <a:pPr lvl="2" eaLnBrk="1" hangingPunct="1"/>
            <a:r>
              <a:rPr lang="cs-CZ" altLang="cs-CZ" b="1" smtClean="0"/>
              <a:t>tj. veřejnoprávní média</a:t>
            </a:r>
            <a:r>
              <a:rPr lang="cs-CZ" altLang="cs-CZ" smtClean="0"/>
              <a:t>  </a:t>
            </a:r>
          </a:p>
          <a:p>
            <a:pPr lvl="2" eaLnBrk="1" hangingPunct="1"/>
            <a:r>
              <a:rPr lang="en-US" altLang="cs-CZ" i="1" smtClean="0"/>
              <a:t>public broadcast media</a:t>
            </a:r>
          </a:p>
        </p:txBody>
      </p:sp>
    </p:spTree>
    <p:extLst>
      <p:ext uri="{BB962C8B-B14F-4D97-AF65-F5344CB8AC3E}">
        <p14:creationId xmlns:p14="http://schemas.microsoft.com/office/powerpoint/2010/main" val="342314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/>
              <a:t>Duální systém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731838"/>
            <a:ext cx="6400800" cy="3475037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Koexistence veřejnoprávních a soukromých provozovatelů na základě státem udělených a kontrolovaných vysílacích licencí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Licence uděluje Rada České republiky pro rozhlasové a televizní vysílání</a:t>
            </a:r>
          </a:p>
          <a:p>
            <a:pPr marL="548640" lvl="1"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400">
                <a:solidFill>
                  <a:schemeClr val="tx1">
                    <a:lumMod val="75000"/>
                    <a:lumOff val="25000"/>
                  </a:schemeClr>
                </a:solidFill>
              </a:rPr>
              <a:t>A to na základě zák. č. 231/2001 Sb. O provozování rozhlasového a televizního vysílání</a:t>
            </a:r>
          </a:p>
        </p:txBody>
      </p:sp>
    </p:spTree>
    <p:extLst>
      <p:ext uri="{BB962C8B-B14F-4D97-AF65-F5344CB8AC3E}">
        <p14:creationId xmlns:p14="http://schemas.microsoft.com/office/powerpoint/2010/main" val="57886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/>
              <a:t>Veřejná služba v oblasti médií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731838"/>
            <a:ext cx="6400800" cy="3475037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/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média jsou tak mocnou silou v ovlivňování veřejného mínění, že by měla být využita k prospěchu co největšího množství lidí (tzn. k prospěchu, nikoli pro uspokojení nebo pro zvětšení možnosti 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výběru)</a:t>
            </a: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stát jako majitel frekvenčního a kmitočtového spektra sice jeho část může pronajímat formou licencí soukromým subjektům, neměl by se však vzdávat zodpovědnosti za něj. </a:t>
            </a:r>
          </a:p>
        </p:txBody>
      </p:sp>
    </p:spTree>
    <p:extLst>
      <p:ext uri="{BB962C8B-B14F-4D97-AF65-F5344CB8AC3E}">
        <p14:creationId xmlns:p14="http://schemas.microsoft.com/office/powerpoint/2010/main" val="18130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/>
              <a:t>Od médií veřejné služby se dnes očekává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731838"/>
            <a:ext cx="6400800" cy="3475037"/>
          </a:xfrm>
          <a:prstGeom prst="rect">
            <a:avLst/>
          </a:prstGeom>
        </p:spPr>
        <p:txBody>
          <a:bodyPr rtlCol="0">
            <a:normAutofit lnSpcReduction="10000"/>
          </a:bodyPr>
          <a:lstStyle/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400" b="1">
                <a:solidFill>
                  <a:schemeClr val="tx1">
                    <a:lumMod val="75000"/>
                    <a:lumOff val="25000"/>
                  </a:schemeClr>
                </a:solidFill>
              </a:rPr>
              <a:t>mají publikum vychovávat, informovat, ale také bavit,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400" b="1">
                <a:solidFill>
                  <a:schemeClr val="tx1">
                    <a:lumMod val="75000"/>
                    <a:lumOff val="25000"/>
                  </a:schemeClr>
                </a:solidFill>
              </a:rPr>
              <a:t>musí sloužit rozdílnému vkusu, intelektuálnímu i lidovějšímu,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400" b="1">
                <a:solidFill>
                  <a:schemeClr val="tx1">
                    <a:lumMod val="75000"/>
                    <a:lumOff val="25000"/>
                  </a:schemeClr>
                </a:solidFill>
              </a:rPr>
              <a:t>mají pokrývat svými službami celou zemi a pokud to technologie dovoluje, nabízet přijatelnou kvalitu příjmu,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400" b="1">
                <a:solidFill>
                  <a:schemeClr val="tx1">
                    <a:lumMod val="75000"/>
                    <a:lumOff val="25000"/>
                  </a:schemeClr>
                </a:solidFill>
              </a:rPr>
              <a:t>jsou povinny vytvářet programy pro menšiny (regionální, etnické, jazykové, náboženské i generační).</a:t>
            </a:r>
          </a:p>
        </p:txBody>
      </p:sp>
    </p:spTree>
    <p:extLst>
      <p:ext uri="{BB962C8B-B14F-4D97-AF65-F5344CB8AC3E}">
        <p14:creationId xmlns:p14="http://schemas.microsoft.com/office/powerpoint/2010/main" val="271581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84213" y="1125538"/>
            <a:ext cx="7696200" cy="4433887"/>
          </a:xfrm>
          <a:prstGeom prst="rect">
            <a:avLst/>
          </a:prstGeo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b="1" smtClean="0"/>
          </a:p>
          <a:p>
            <a:pPr eaLnBrk="1" hangingPunct="1">
              <a:buFontTx/>
              <a:buNone/>
            </a:pPr>
            <a:r>
              <a:rPr lang="cs-CZ" altLang="cs-CZ" b="1" smtClean="0"/>
              <a:t>prožívají etapu vývoje, 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pro niž je příznačná </a:t>
            </a:r>
            <a:r>
              <a:rPr lang="cs-CZ" altLang="cs-CZ" sz="2400" b="1" smtClean="0"/>
              <a:t>vysoká míra </a:t>
            </a:r>
          </a:p>
          <a:p>
            <a:pPr eaLnBrk="1" hangingPunct="1">
              <a:buFontTx/>
              <a:buNone/>
            </a:pPr>
            <a:r>
              <a:rPr lang="cs-CZ" altLang="cs-CZ" sz="2400" b="1" smtClean="0"/>
              <a:t>závislosti</a:t>
            </a:r>
            <a:r>
              <a:rPr lang="cs-CZ" altLang="cs-CZ" b="1" smtClean="0"/>
              <a:t> na jejich tržní úspěšnosti, 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tedy </a:t>
            </a:r>
            <a:r>
              <a:rPr lang="cs-CZ" altLang="cs-CZ" sz="2400" b="1" smtClean="0"/>
              <a:t>na schopnosti generovat zisk.</a:t>
            </a:r>
            <a:r>
              <a:rPr lang="cs-CZ" altLang="cs-CZ" sz="2400" smtClean="0"/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/>
              <a:t>Masová média dnes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08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základní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Širší, antropologické= vše, co z náš </a:t>
            </a:r>
            <a:r>
              <a:rPr lang="cs-CZ" dirty="0" err="1" smtClean="0"/>
              <a:t>číní</a:t>
            </a:r>
            <a:r>
              <a:rPr lang="cs-CZ" dirty="0" smtClean="0"/>
              <a:t> bytosti lidské (nebiologická adaptace člověka jako biologického druhu, vzniká tím, že žijeme ve společnosti a socializujeme se, přejímáme tradice, hodnotové vzorce, zvyky)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Užší, jako součást národního hospodářství = ta část národního hospodářství, kde vznikají kulturní produkty a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1224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289" y="4221088"/>
            <a:ext cx="6512511" cy="1368152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/>
              <a:t>V</a:t>
            </a:r>
            <a:r>
              <a:rPr lang="cs-CZ" dirty="0" smtClean="0"/>
              <a:t> této souvislosti hovoříme o: </a:t>
            </a:r>
            <a:endParaRPr lang="cs-CZ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84213" y="981075"/>
            <a:ext cx="7696200" cy="44497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Komodifikací</a:t>
            </a:r>
            <a:r>
              <a:rPr lang="cs-CZ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médií - 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média se stále více a více sama stávají zbožím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Komercionalizací </a:t>
            </a: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médií - Důsledky této skutečnosti jsou stejné 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mediální produkty (zpravodajství, publicistika, komentáře či zábava) jsou svým charakterem stále více podřízeny tomu, aby byly tržně úspěšné.</a:t>
            </a:r>
          </a:p>
          <a:p>
            <a:pPr marL="45720" indent="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cs-CZ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50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sz="4000" dirty="0" smtClean="0"/>
              <a:t>Hluboká </a:t>
            </a:r>
            <a:r>
              <a:rPr lang="cs-CZ" sz="4000" dirty="0"/>
              <a:t>existencionální krize médií veřejné služby</a:t>
            </a:r>
            <a:endParaRPr lang="cs-CZ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731838"/>
            <a:ext cx="6400800" cy="3475037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altLang="cs-CZ" sz="2400" b="1" smtClean="0"/>
              <a:t>Má tři hlavní rysy:</a:t>
            </a:r>
          </a:p>
          <a:p>
            <a:pPr marL="822325" lvl="1" indent="-457200" eaLnBrk="1" hangingPunct="1">
              <a:buFont typeface="Trebuchet MS" pitchFamily="34" charset="0"/>
              <a:buAutoNum type="arabicPeriod"/>
            </a:pPr>
            <a:r>
              <a:rPr lang="cs-CZ" altLang="cs-CZ" sz="2400" b="1" smtClean="0"/>
              <a:t>krize identity - k čemu vlastně jsou?</a:t>
            </a:r>
          </a:p>
          <a:p>
            <a:pPr marL="822325" lvl="1" indent="-457200" eaLnBrk="1" hangingPunct="1">
              <a:buFont typeface="Trebuchet MS" pitchFamily="34" charset="0"/>
              <a:buAutoNum type="arabicPeriod"/>
            </a:pPr>
            <a:r>
              <a:rPr lang="cs-CZ" altLang="cs-CZ" sz="2400" b="1" smtClean="0"/>
              <a:t>krize organizace - proč jsou tak obrovská?</a:t>
            </a:r>
          </a:p>
          <a:p>
            <a:pPr marL="822325" lvl="1" indent="-457200" eaLnBrk="1" hangingPunct="1">
              <a:buFont typeface="Trebuchet MS" pitchFamily="34" charset="0"/>
              <a:buAutoNum type="arabicPeriod"/>
            </a:pPr>
            <a:r>
              <a:rPr lang="cs-CZ" altLang="cs-CZ" sz="2400" b="1" smtClean="0"/>
              <a:t>krize financování - proč mají mít zaručený příjem z poplatků?</a:t>
            </a:r>
          </a:p>
        </p:txBody>
      </p:sp>
    </p:spTree>
    <p:extLst>
      <p:ext uri="{BB962C8B-B14F-4D97-AF65-F5344CB8AC3E}">
        <p14:creationId xmlns:p14="http://schemas.microsoft.com/office/powerpoint/2010/main" val="216639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875" y="4371974"/>
            <a:ext cx="6511925" cy="2009353"/>
          </a:xfrm>
        </p:spPr>
        <p:txBody>
          <a:bodyPr/>
          <a:lstStyle/>
          <a:p>
            <a:pPr>
              <a:defRPr/>
            </a:pPr>
            <a:r>
              <a:rPr lang="cs-CZ" sz="3200" dirty="0" smtClean="0"/>
              <a:t>Objevuje se i krize soukromých (kabelových TV) – důvody: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143000" y="731838"/>
            <a:ext cx="6400800" cy="34750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dirty="0" smtClean="0"/>
              <a:t>Růst zájmu o seriál (oproti klasické kinematografii)</a:t>
            </a:r>
          </a:p>
          <a:p>
            <a:pPr>
              <a:defRPr/>
            </a:pPr>
            <a:r>
              <a:rPr lang="cs-CZ" dirty="0" smtClean="0"/>
              <a:t>Nezájem o klasické vysílací schéma</a:t>
            </a:r>
          </a:p>
          <a:p>
            <a:pPr>
              <a:defRPr/>
            </a:pPr>
            <a:r>
              <a:rPr lang="cs-CZ" dirty="0" smtClean="0"/>
              <a:t>Možnost sledovat oblíbené pořady na médiu, které je právě po ruce </a:t>
            </a:r>
          </a:p>
          <a:p>
            <a:pPr lvl="1">
              <a:defRPr/>
            </a:pPr>
            <a:r>
              <a:rPr lang="cs-CZ" dirty="0" smtClean="0"/>
              <a:t>Počítač</a:t>
            </a:r>
          </a:p>
          <a:p>
            <a:pPr lvl="1">
              <a:defRPr/>
            </a:pPr>
            <a:r>
              <a:rPr lang="cs-CZ" dirty="0" smtClean="0"/>
              <a:t>Tablet</a:t>
            </a:r>
          </a:p>
          <a:p>
            <a:pPr lvl="1">
              <a:defRPr/>
            </a:pPr>
            <a:r>
              <a:rPr lang="cs-CZ" dirty="0" smtClean="0"/>
              <a:t>Telefon</a:t>
            </a:r>
          </a:p>
          <a:p>
            <a:pPr marL="365125" lvl="1" indent="0">
              <a:buFont typeface="Georgia" pitchFamily="18" charset="0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708408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12976"/>
            <a:ext cx="7239000" cy="2088232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3481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143000" y="731838"/>
            <a:ext cx="6400800" cy="347503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cs-CZ" altLang="cs-CZ" dirty="0" smtClean="0"/>
              <a:t>Internetové videotéky, které umožňují přehrát daný pořad na jakémkoli počítači s webovým prohlížečem</a:t>
            </a:r>
          </a:p>
          <a:p>
            <a:r>
              <a:rPr lang="cs-CZ" altLang="cs-CZ" dirty="0" smtClean="0"/>
              <a:t>USA  - </a:t>
            </a:r>
            <a:r>
              <a:rPr lang="cs-CZ" altLang="cs-CZ" dirty="0" err="1" smtClean="0"/>
              <a:t>Netflix</a:t>
            </a:r>
            <a:endParaRPr lang="cs-CZ" altLang="cs-CZ" dirty="0" smtClean="0"/>
          </a:p>
          <a:p>
            <a:r>
              <a:rPr lang="cs-CZ" altLang="cs-CZ" dirty="0" smtClean="0"/>
              <a:t>ČR – </a:t>
            </a:r>
            <a:r>
              <a:rPr lang="cs-CZ" altLang="cs-CZ" dirty="0" err="1" smtClean="0"/>
              <a:t>iVysílání</a:t>
            </a:r>
            <a:r>
              <a:rPr lang="cs-CZ" altLang="cs-CZ" dirty="0" smtClean="0"/>
              <a:t> ČT +  </a:t>
            </a:r>
            <a:r>
              <a:rPr lang="cs-CZ" altLang="cs-CZ" dirty="0" err="1" smtClean="0"/>
              <a:t>Voyo</a:t>
            </a:r>
            <a:r>
              <a:rPr lang="cs-CZ" altLang="cs-CZ" dirty="0" smtClean="0"/>
              <a:t> (Nova)</a:t>
            </a:r>
          </a:p>
          <a:p>
            <a:r>
              <a:rPr lang="cs-CZ" altLang="cs-CZ" dirty="0" smtClean="0"/>
              <a:t>Ve světě se – zvláště u mladých lidí -  projevuje ochota platit za filmy a seriály, nikoli však klasickým televizím </a:t>
            </a:r>
          </a:p>
        </p:txBody>
      </p:sp>
    </p:spTree>
    <p:extLst>
      <p:ext uri="{BB962C8B-B14F-4D97-AF65-F5344CB8AC3E}">
        <p14:creationId xmlns:p14="http://schemas.microsoft.com/office/powerpoint/2010/main" val="23328569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941168"/>
            <a:ext cx="6940624" cy="1224136"/>
          </a:xfrm>
        </p:spPr>
        <p:txBody>
          <a:bodyPr/>
          <a:lstStyle/>
          <a:p>
            <a:pPr algn="r">
              <a:defRPr/>
            </a:pPr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3584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143000" y="731838"/>
            <a:ext cx="6400800" cy="377666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Oslabení vlivu kabelových televizí  - HBO vlivem výše uvedeného má vlastní filmotéku GO (funguje i v ČR)</a:t>
            </a:r>
          </a:p>
          <a:p>
            <a:r>
              <a:rPr lang="cs-CZ" altLang="cs-CZ" dirty="0" smtClean="0"/>
              <a:t>Kabelové TV jsou tak často na půl cesty: divák si může určit pořad i čas vysílání, ale k tomu musí na prvním místě platit za tradiční kabelový program (ale z toho vlastní tvorba, často seriály </a:t>
            </a:r>
            <a:r>
              <a:rPr lang="cs-CZ" altLang="cs-CZ" dirty="0" smtClean="0">
                <a:sym typeface="Wingdings" pitchFamily="2" charset="2"/>
              </a:rPr>
              <a:t>)</a:t>
            </a:r>
          </a:p>
          <a:p>
            <a:r>
              <a:rPr lang="cs-CZ" altLang="cs-CZ" dirty="0" smtClean="0">
                <a:sym typeface="Wingdings" pitchFamily="2" charset="2"/>
              </a:rPr>
              <a:t>Internetové videotéky (</a:t>
            </a:r>
            <a:r>
              <a:rPr lang="cs-CZ" altLang="cs-CZ" dirty="0" err="1" smtClean="0">
                <a:sym typeface="Wingdings" pitchFamily="2" charset="2"/>
              </a:rPr>
              <a:t>Netflix</a:t>
            </a:r>
            <a:r>
              <a:rPr lang="cs-CZ" altLang="cs-CZ" dirty="0" smtClean="0">
                <a:sym typeface="Wingdings" pitchFamily="2" charset="2"/>
              </a:rPr>
              <a:t>) začínají vytvářet vlastní díla (House </a:t>
            </a:r>
            <a:r>
              <a:rPr lang="cs-CZ" altLang="cs-CZ" dirty="0" err="1" smtClean="0">
                <a:sym typeface="Wingdings" pitchFamily="2" charset="2"/>
              </a:rPr>
              <a:t>of</a:t>
            </a:r>
            <a:r>
              <a:rPr lang="cs-CZ" altLang="cs-CZ" dirty="0" smtClean="0">
                <a:sym typeface="Wingdings" pitchFamily="2" charset="2"/>
              </a:rPr>
              <a:t> </a:t>
            </a:r>
            <a:r>
              <a:rPr lang="cs-CZ" altLang="cs-CZ" dirty="0" err="1" smtClean="0">
                <a:sym typeface="Wingdings" pitchFamily="2" charset="2"/>
              </a:rPr>
              <a:t>Cards</a:t>
            </a:r>
            <a:r>
              <a:rPr lang="cs-CZ" altLang="cs-CZ" dirty="0" smtClean="0">
                <a:sym typeface="Wingdings" pitchFamily="2" charset="2"/>
              </a:rPr>
              <a:t>/Dům z karet)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3197606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3176"/>
            <a:ext cx="7211144" cy="1368152"/>
          </a:xfrm>
        </p:spPr>
        <p:txBody>
          <a:bodyPr/>
          <a:lstStyle/>
          <a:p>
            <a:pPr algn="r">
              <a:defRPr/>
            </a:pPr>
            <a:r>
              <a:rPr lang="cs-CZ" dirty="0" smtClean="0"/>
              <a:t>Přesto vše</a:t>
            </a:r>
            <a:endParaRPr 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143000" y="731838"/>
            <a:ext cx="6400800" cy="3475037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cs-CZ" altLang="cs-CZ" smtClean="0"/>
              <a:t>Televizní stanice mají stále převahu</a:t>
            </a:r>
          </a:p>
          <a:p>
            <a:r>
              <a:rPr lang="cs-CZ" altLang="cs-CZ" smtClean="0"/>
              <a:t>Využívají jí tak, že prodávají „internetové konkurenci“ práva k vlastním dílům s výrazným zpožděním</a:t>
            </a:r>
          </a:p>
          <a:p>
            <a:r>
              <a:rPr lang="cs-CZ" altLang="cs-CZ" smtClean="0"/>
              <a:t>Tím podporují pirátského stahování (z úložišť)</a:t>
            </a:r>
          </a:p>
          <a:p>
            <a:r>
              <a:rPr lang="cs-CZ" altLang="cs-CZ" smtClean="0"/>
              <a:t>Jak televizní stanice, tak internetové videotéky sledují pirátské žebříčky – sondují s jejich pomocí, jaká díla se vyplatí koupit</a:t>
            </a:r>
          </a:p>
        </p:txBody>
      </p:sp>
    </p:spTree>
    <p:extLst>
      <p:ext uri="{BB962C8B-B14F-4D97-AF65-F5344CB8AC3E}">
        <p14:creationId xmlns:p14="http://schemas.microsoft.com/office/powerpoint/2010/main" val="27235176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57192"/>
            <a:ext cx="7239000" cy="1224136"/>
          </a:xfrm>
        </p:spPr>
        <p:txBody>
          <a:bodyPr/>
          <a:lstStyle/>
          <a:p>
            <a:pPr algn="r">
              <a:defRPr/>
            </a:pPr>
            <a:r>
              <a:rPr lang="cs-CZ" dirty="0" smtClean="0"/>
              <a:t>Jak to dopadne?</a:t>
            </a:r>
            <a:endParaRPr lang="cs-CZ" dirty="0"/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143000" y="731838"/>
            <a:ext cx="6400800" cy="3475037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lang="cs-CZ" altLang="cs-CZ" dirty="0" err="1" smtClean="0"/>
              <a:t>Netflix</a:t>
            </a:r>
            <a:r>
              <a:rPr lang="cs-CZ" altLang="cs-CZ" dirty="0" smtClean="0"/>
              <a:t> je přesvědčen, že jeho služba pomáhá nelegální stahování omezit – od doby, kdy vstoupil na kanadský trh, poklesl zájem o hlavní zdroj pirátského obsahu o polovinu</a:t>
            </a:r>
          </a:p>
          <a:p>
            <a:r>
              <a:rPr lang="cs-CZ" altLang="cs-CZ" dirty="0" smtClean="0"/>
              <a:t>Bude ochota platit za internetové videotéky???</a:t>
            </a:r>
          </a:p>
          <a:p>
            <a:pPr lvl="1"/>
            <a:r>
              <a:rPr lang="cs-CZ" altLang="cs-CZ" dirty="0" smtClean="0"/>
              <a:t>Průzkum mezi uživateli </a:t>
            </a:r>
            <a:r>
              <a:rPr lang="cs-CZ" altLang="cs-CZ" dirty="0" err="1" smtClean="0"/>
              <a:t>servedu</a:t>
            </a:r>
            <a:r>
              <a:rPr lang="cs-CZ" altLang="cs-CZ" dirty="0" smtClean="0"/>
              <a:t> Edna.cz existuje určitá ochota  platit za obsah (místo pirátského stahování) i v ČR – např. seriály by si mohla kupovat necelá polovina lidí, kteří se na ně chtějí dívat.</a:t>
            </a:r>
          </a:p>
        </p:txBody>
      </p:sp>
    </p:spTree>
    <p:extLst>
      <p:ext uri="{BB962C8B-B14F-4D97-AF65-F5344CB8AC3E}">
        <p14:creationId xmlns:p14="http://schemas.microsoft.com/office/powerpoint/2010/main" val="2934434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Definice kultury dle UNESCO: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„Kultura musí být považována za soubor distinktivních duchovních a hmotných, intelektuálních i citových rysů, které charakterizují společnost nebo společenskou skupinu,  kultura zahrnuje vedle umění a písemnictví také způsoby života, způsoby soužití, hodnotové systémy, tradice a přesvědčení“ </a:t>
            </a:r>
          </a:p>
        </p:txBody>
      </p:sp>
    </p:spTree>
    <p:extLst>
      <p:ext uri="{BB962C8B-B14F-4D97-AF65-F5344CB8AC3E}">
        <p14:creationId xmlns:p14="http://schemas.microsoft.com/office/powerpoint/2010/main" val="198044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Základní prvky ekonomického systému kultury: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kulturní procesy</a:t>
            </a:r>
          </a:p>
          <a:p>
            <a:pPr lvl="1" eaLnBrk="1" hangingPunct="1"/>
            <a:r>
              <a:rPr lang="cs-CZ" altLang="cs-CZ" sz="2000" dirty="0" smtClean="0"/>
              <a:t>tvorba</a:t>
            </a:r>
          </a:p>
          <a:p>
            <a:pPr lvl="1" eaLnBrk="1" hangingPunct="1"/>
            <a:r>
              <a:rPr lang="cs-CZ" altLang="cs-CZ" sz="2000" dirty="0" smtClean="0"/>
              <a:t>produkce</a:t>
            </a:r>
          </a:p>
          <a:p>
            <a:pPr lvl="1" eaLnBrk="1" hangingPunct="1"/>
            <a:r>
              <a:rPr lang="cs-CZ" altLang="cs-CZ" sz="2000" dirty="0" smtClean="0"/>
              <a:t>zprostředkování a distribuce </a:t>
            </a:r>
          </a:p>
          <a:p>
            <a:pPr lvl="1" eaLnBrk="1" hangingPunct="1"/>
            <a:r>
              <a:rPr lang="cs-CZ" altLang="cs-CZ" sz="2000" dirty="0" smtClean="0"/>
              <a:t>spotřeba</a:t>
            </a:r>
          </a:p>
          <a:p>
            <a:pPr lvl="1" eaLnBrk="1" hangingPunct="1"/>
            <a:r>
              <a:rPr lang="cs-CZ" altLang="cs-CZ" sz="2000" dirty="0" smtClean="0"/>
              <a:t>ochrana a udržování kulturních hodnot </a:t>
            </a:r>
          </a:p>
          <a:p>
            <a:pPr eaLnBrk="1" hangingPunct="1"/>
            <a:r>
              <a:rPr lang="cs-CZ" altLang="cs-CZ" sz="2400" dirty="0" smtClean="0"/>
              <a:t>kulturní instituce</a:t>
            </a:r>
          </a:p>
          <a:p>
            <a:pPr lvl="1" eaLnBrk="1" hangingPunct="1"/>
            <a:r>
              <a:rPr lang="cs-CZ" altLang="cs-CZ" sz="2000" dirty="0" smtClean="0"/>
              <a:t>Místo realizace kulturních procesů a produkce kulturních produktů</a:t>
            </a:r>
          </a:p>
          <a:p>
            <a:pPr eaLnBrk="1" hangingPunct="1"/>
            <a:r>
              <a:rPr lang="cs-CZ" altLang="cs-CZ" sz="2400" dirty="0" smtClean="0"/>
              <a:t>kulturní produkty</a:t>
            </a:r>
          </a:p>
          <a:p>
            <a:pPr lvl="1" eaLnBrk="1" hangingPunct="1"/>
            <a:r>
              <a:rPr lang="cs-CZ" altLang="cs-CZ" sz="2000" dirty="0" smtClean="0"/>
              <a:t>Tj. realizace kulturních statků a služeb</a:t>
            </a:r>
          </a:p>
        </p:txBody>
      </p:sp>
    </p:spTree>
    <p:extLst>
      <p:ext uri="{BB962C8B-B14F-4D97-AF65-F5344CB8AC3E}">
        <p14:creationId xmlns:p14="http://schemas.microsoft.com/office/powerpoint/2010/main" val="2034031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umění: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Umění je důležitou součástí lidského života a kultury, spoluvytváří naši identitu a podílí se na tvorbě společností uznávaných a respektovaných hodnot. Umění je považováno za sílu, jež život člověka i společnosti proměňuje, přináší nové ideje, podněty a způsoby myšlení o nás samotných i o společnosti, ve které žijeme, a utváří nové příležitosti pro další osobní i společenský rozvoj.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Umění </a:t>
            </a:r>
            <a:r>
              <a:rPr lang="cs-CZ" altLang="cs-CZ" sz="2400" b="1" smtClean="0"/>
              <a:t>vytváří naše kulturní dědictví</a:t>
            </a:r>
            <a:r>
              <a:rPr lang="cs-CZ" altLang="cs-CZ" sz="2400" smtClean="0"/>
              <a:t>. Je považováno za vzácný statek, charakterizovaný talentem, kreativitou a osobnostními předpoklady, a jako takové je chráněno, uchováváno a je podporován jeho rozvoj.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smtClean="0"/>
              <a:t>                 (Koncepce účinnější podpory umění na léta 2007 – 2013)</a:t>
            </a:r>
          </a:p>
        </p:txBody>
      </p:sp>
    </p:spTree>
    <p:extLst>
      <p:ext uri="{BB962C8B-B14F-4D97-AF65-F5344CB8AC3E}">
        <p14:creationId xmlns:p14="http://schemas.microsoft.com/office/powerpoint/2010/main" val="135643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875" name="Group 3"/>
          <p:cNvGraphicFramePr>
            <a:graphicFrameLocks noGrp="1"/>
          </p:cNvGraphicFramePr>
          <p:nvPr>
            <p:ph/>
          </p:nvPr>
        </p:nvGraphicFramePr>
        <p:xfrm>
          <a:off x="611188" y="1484313"/>
          <a:ext cx="8229600" cy="5278437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270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Kritérium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Rozdělení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09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Charakter vlastnictví a způsob rozhodování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veřejný (municipální) sektor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soukromý ziskový sektor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soukromý neziskový sektor</a:t>
                      </a: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27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Způsob financování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statky privátní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čistě veřejné statky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smíšené veřejné statky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77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Oblasti kultury a jejich obory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umění 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(dramatické, literární, výtvarné, hudební)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ochrana kulturních hodnot</a:t>
                      </a: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(muzejnictví, památková péče)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kulturně výchovná činnost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odborný management odvětví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08063" y="277813"/>
            <a:ext cx="8135937" cy="1139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Členění kulturních činností - dle oborů:</a:t>
            </a:r>
          </a:p>
        </p:txBody>
      </p:sp>
    </p:spTree>
    <p:extLst>
      <p:ext uri="{BB962C8B-B14F-4D97-AF65-F5344CB8AC3E}">
        <p14:creationId xmlns:p14="http://schemas.microsoft.com/office/powerpoint/2010/main" val="3579644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mtClean="0"/>
              <a:t>Studie Ekonomika kultury v Evropě (2006)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</a:t>
            </a:r>
            <a:r>
              <a:rPr lang="cs-CZ" dirty="0" smtClean="0"/>
              <a:t>rezentována Radě ministrů kultury </a:t>
            </a:r>
            <a:r>
              <a:rPr lang="cs-CZ" dirty="0" err="1" smtClean="0"/>
              <a:t>Evr.Komise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zavádí </a:t>
            </a:r>
            <a:r>
              <a:rPr lang="cs-CZ" dirty="0"/>
              <a:t>dva pojmy, </a:t>
            </a:r>
            <a:r>
              <a:rPr lang="cs-CZ" dirty="0" smtClean="0"/>
              <a:t>„</a:t>
            </a:r>
            <a:r>
              <a:rPr lang="cs-CZ" sz="1800" dirty="0" smtClean="0"/>
              <a:t>jež </a:t>
            </a:r>
            <a:r>
              <a:rPr lang="cs-CZ" sz="1800" dirty="0"/>
              <a:t>pomáhají přesněji měřit </a:t>
            </a:r>
            <a:r>
              <a:rPr lang="cs-CZ" sz="1800" dirty="0" smtClean="0"/>
              <a:t>ekonomický a společenský dopad kultury“: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1800" dirty="0" smtClean="0"/>
          </a:p>
          <a:p>
            <a:pPr lvl="1" eaLnBrk="1" hangingPunct="1">
              <a:defRPr/>
            </a:pPr>
            <a:r>
              <a:rPr lang="cs-CZ" sz="1800" b="1" dirty="0"/>
              <a:t>„kulturní </a:t>
            </a:r>
            <a:r>
              <a:rPr lang="cs-CZ" sz="1800" b="1" dirty="0" smtClean="0"/>
              <a:t>průmysly/odvětví</a:t>
            </a:r>
            <a:r>
              <a:rPr lang="cs-CZ" sz="1800" b="1" dirty="0"/>
              <a:t>“ </a:t>
            </a:r>
            <a:r>
              <a:rPr lang="cs-CZ" sz="1800" dirty="0"/>
              <a:t>- neprůmyslová odvětví, která produkují nereprodukovatelné zboží a služby, jež jsou konzumovány na místě. Dále se jedná o průmyslová odvětví, která produkují kulturní produkty určené k masové reprodukci, hromadnému šíření a vývozu (například knihy, film, zvukové nahrávky).</a:t>
            </a:r>
          </a:p>
          <a:p>
            <a:pPr lvl="1" eaLnBrk="1" hangingPunct="1">
              <a:defRPr/>
            </a:pPr>
            <a:r>
              <a:rPr lang="cs-CZ" sz="1800" b="1" dirty="0" smtClean="0"/>
              <a:t>„kreativní průmysly/tvůrčí </a:t>
            </a:r>
            <a:r>
              <a:rPr lang="cs-CZ" sz="1800" b="1" dirty="0"/>
              <a:t>odvětví“ </a:t>
            </a:r>
            <a:r>
              <a:rPr lang="cs-CZ" sz="1800" dirty="0"/>
              <a:t>- kultura se stává tvůrčí investicí do produkce „nekulturního“ zboží. Patří sem takové aktivity jako design, architektura a reklama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3584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4246563" y="6557963"/>
            <a:ext cx="2001837" cy="2270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defRPr/>
            </a:pPr>
            <a:r>
              <a:rPr lang="pl-PL" altLang="cs-CZ" sz="1000" smtClean="0">
                <a:solidFill>
                  <a:schemeClr val="tx2"/>
                </a:solidFill>
              </a:rPr>
              <a:t>Ekonomika kultury, podzim 2013          Simona Škarabelová</a:t>
            </a:r>
            <a:endParaRPr lang="cs-CZ" altLang="cs-CZ" sz="1000" smtClean="0">
              <a:solidFill>
                <a:schemeClr val="tx2"/>
              </a:solidFill>
            </a:endParaRPr>
          </a:p>
        </p:txBody>
      </p:sp>
      <p:sp>
        <p:nvSpPr>
          <p:cNvPr id="35845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57963"/>
            <a:ext cx="3657600" cy="228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4391CA5A-6468-4B44-B488-420F57CB93BA}" type="slidenum">
              <a:rPr lang="cs-CZ" altLang="cs-CZ" sz="1000" smtClean="0">
                <a:solidFill>
                  <a:schemeClr val="tx2"/>
                </a:solidFill>
              </a:rPr>
              <a:pPr eaLnBrk="1" hangingPunct="1">
                <a:defRPr/>
              </a:pPr>
              <a:t>8</a:t>
            </a:fld>
            <a:endParaRPr lang="cs-CZ" altLang="cs-CZ" sz="100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25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914400" y="836613"/>
            <a:ext cx="7772400" cy="2889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1800" smtClean="0"/>
              <a:t>Definice kulturních a kreativních průmyslů / tvůrčích odvětví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3686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2706688" y="6524625"/>
            <a:ext cx="5087937" cy="1809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defRPr/>
            </a:pPr>
            <a:r>
              <a:rPr lang="pl-PL" altLang="cs-CZ" sz="1000" smtClean="0">
                <a:solidFill>
                  <a:schemeClr val="tx2"/>
                </a:solidFill>
              </a:rPr>
              <a:t>Ekonomika kultury, podzim 2013          Simona Škarabelová</a:t>
            </a:r>
            <a:endParaRPr lang="cs-CZ" altLang="cs-CZ" sz="1000" smtClean="0">
              <a:solidFill>
                <a:schemeClr val="tx2"/>
              </a:solidFill>
            </a:endParaRPr>
          </a:p>
        </p:txBody>
      </p:sp>
      <p:sp>
        <p:nvSpPr>
          <p:cNvPr id="36869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57963"/>
            <a:ext cx="3657600" cy="228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EB8117BB-CBB8-45FB-A365-0AE53170B451}" type="slidenum">
              <a:rPr lang="cs-CZ" altLang="cs-CZ" sz="1000" smtClean="0">
                <a:solidFill>
                  <a:schemeClr val="tx2"/>
                </a:solidFill>
              </a:rPr>
              <a:pPr eaLnBrk="1" hangingPunct="1">
                <a:defRPr/>
              </a:pPr>
              <a:t>9</a:t>
            </a:fld>
            <a:endParaRPr lang="cs-CZ" altLang="cs-CZ" sz="1000" smtClean="0">
              <a:solidFill>
                <a:schemeClr val="tx2"/>
              </a:solidFill>
            </a:endParaRPr>
          </a:p>
        </p:txBody>
      </p:sp>
      <p:pic>
        <p:nvPicPr>
          <p:cNvPr id="2663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125538"/>
            <a:ext cx="8696325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221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1778</Words>
  <Application>Microsoft Office PowerPoint</Application>
  <PresentationFormat>Předvádění na obrazovce (4:3)</PresentationFormat>
  <Paragraphs>216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Bohatý</vt:lpstr>
      <vt:lpstr>Ekonomika veřejného sektoru </vt:lpstr>
      <vt:lpstr>Tematické okruhy:</vt:lpstr>
      <vt:lpstr>2 základní pojetí</vt:lpstr>
      <vt:lpstr>Definice kultury dle UNESCO:</vt:lpstr>
      <vt:lpstr>Základní prvky ekonomického systému kultury:</vt:lpstr>
      <vt:lpstr>Definice umění: </vt:lpstr>
      <vt:lpstr>Členění kulturních činností - dle oborů:</vt:lpstr>
      <vt:lpstr>Studie Ekonomika kultury v Evropě (2006)</vt:lpstr>
      <vt:lpstr>Definice kulturních a kreativních průmyslů / tvůrčích odvětví</vt:lpstr>
      <vt:lpstr>Problémy vyjadřování efektivnosti:</vt:lpstr>
      <vt:lpstr>Kritéria efektivnosti v oblasti kultury</vt:lpstr>
      <vt:lpstr>Příklad z programu Státní podpory profesionálních divadel</vt:lpstr>
      <vt:lpstr>Ekonomické a sociální přínosy kultury:</vt:lpstr>
      <vt:lpstr>Ekonomické a sociální přínosy kultury:</vt:lpstr>
      <vt:lpstr>Ekonomické a sociální přínosy kultury:</vt:lpstr>
      <vt:lpstr>Kulturní turistika:</vt:lpstr>
      <vt:lpstr>Důvody návštěvy ČR cizinci</vt:lpstr>
      <vt:lpstr>4. Kulturní politika</vt:lpstr>
      <vt:lpstr>           Kulturní politika</vt:lpstr>
      <vt:lpstr>          Nástroje kulturní politiky:</vt:lpstr>
      <vt:lpstr>Základní dimenze pro porovnání kulturních politik (Mangset): </vt:lpstr>
      <vt:lpstr>Masmédia</vt:lpstr>
      <vt:lpstr>Funkce masmédií</vt:lpstr>
      <vt:lpstr>Subsystémy masmédií</vt:lpstr>
      <vt:lpstr>Podle způsobů chování jednotlivých institucí</vt:lpstr>
      <vt:lpstr>Duální systém</vt:lpstr>
      <vt:lpstr>Veřejná služba v oblasti médií </vt:lpstr>
      <vt:lpstr>Od médií veřejné služby se dnes očekává </vt:lpstr>
      <vt:lpstr>Masová média dnes</vt:lpstr>
      <vt:lpstr>V této souvislosti hovoříme o: </vt:lpstr>
      <vt:lpstr>Hluboká existencionální krize médií veřejné služby</vt:lpstr>
      <vt:lpstr>Objevuje se i krize soukromých (kabelových TV) – důvody:</vt:lpstr>
      <vt:lpstr>důsledky</vt:lpstr>
      <vt:lpstr>důsledky</vt:lpstr>
      <vt:lpstr>Přesto vše</vt:lpstr>
      <vt:lpstr>Jak to dopadne?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veřejného sektoru</dc:title>
  <dc:creator>Škarabelová</dc:creator>
  <cp:lastModifiedBy>EPA</cp:lastModifiedBy>
  <cp:revision>5</cp:revision>
  <dcterms:created xsi:type="dcterms:W3CDTF">2013-11-28T22:12:36Z</dcterms:created>
  <dcterms:modified xsi:type="dcterms:W3CDTF">2015-12-06T14:14:43Z</dcterms:modified>
</cp:coreProperties>
</file>