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3" r:id="rId3"/>
    <p:sldId id="269" r:id="rId4"/>
    <p:sldId id="270" r:id="rId5"/>
    <p:sldId id="259" r:id="rId6"/>
    <p:sldId id="280" r:id="rId7"/>
    <p:sldId id="265" r:id="rId8"/>
    <p:sldId id="271" r:id="rId9"/>
    <p:sldId id="264" r:id="rId10"/>
    <p:sldId id="268" r:id="rId11"/>
    <p:sldId id="258" r:id="rId12"/>
    <p:sldId id="276" r:id="rId13"/>
    <p:sldId id="277" r:id="rId14"/>
    <p:sldId id="278" r:id="rId15"/>
    <p:sldId id="279" r:id="rId16"/>
    <p:sldId id="257" r:id="rId17"/>
    <p:sldId id="273" r:id="rId18"/>
    <p:sldId id="274" r:id="rId19"/>
    <p:sldId id="260" r:id="rId20"/>
    <p:sldId id="266" r:id="rId21"/>
    <p:sldId id="267" r:id="rId22"/>
    <p:sldId id="261" r:id="rId23"/>
    <p:sldId id="262" r:id="rId24"/>
    <p:sldId id="275" r:id="rId25"/>
    <p:sldId id="281" r:id="rId26"/>
    <p:sldId id="282" r:id="rId27"/>
    <p:sldId id="283" r:id="rId28"/>
    <p:sldId id="272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931" autoAdjust="0"/>
  </p:normalViewPr>
  <p:slideViewPr>
    <p:cSldViewPr>
      <p:cViewPr varScale="1">
        <p:scale>
          <a:sx n="56" d="100"/>
          <a:sy n="56" d="100"/>
        </p:scale>
        <p:origin x="18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55D4C-FC9F-47EB-A344-B5183F2B7013}" type="datetimeFigureOut">
              <a:rPr lang="cs-CZ" smtClean="0"/>
              <a:pPr/>
              <a:t>20. 10. 2015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BEC6B-53CD-40A0-B719-3DA464D26F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913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46C3F-1A0A-4DA1-AE6E-2191971B743C}" type="datetimeFigureOut">
              <a:rPr lang="cs-CZ" smtClean="0"/>
              <a:pPr/>
              <a:t>20. 10. 2015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86253-61FC-4025-9345-027051310C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1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u="sng" dirty="0" smtClean="0"/>
              <a:t>3 části přednášky</a:t>
            </a:r>
          </a:p>
          <a:p>
            <a:endParaRPr lang="cs-CZ" u="sng" dirty="0" smtClean="0"/>
          </a:p>
          <a:p>
            <a:pPr marL="228600" indent="-228600">
              <a:buAutoNum type="arabicParenR"/>
            </a:pPr>
            <a:r>
              <a:rPr lang="cs-CZ" u="none" baseline="0" dirty="0" smtClean="0"/>
              <a:t>Trestní právo a orgány činné v trestním řízení</a:t>
            </a:r>
          </a:p>
          <a:p>
            <a:pPr marL="228600" indent="-228600">
              <a:buAutoNum type="arabicParenR"/>
            </a:pPr>
            <a:r>
              <a:rPr lang="cs-CZ" u="none" baseline="0" dirty="0" smtClean="0"/>
              <a:t>Trestní řízení - obecná charakteristika</a:t>
            </a:r>
          </a:p>
          <a:p>
            <a:pPr marL="228600" indent="-228600">
              <a:buAutoNum type="arabicParenR"/>
            </a:pPr>
            <a:r>
              <a:rPr lang="cs-CZ" u="none" baseline="0" dirty="0" smtClean="0"/>
              <a:t>Příklad jednoduchého trestního řízení</a:t>
            </a:r>
          </a:p>
          <a:p>
            <a:pPr marL="228600" indent="-228600">
              <a:buAutoNum type="arabicParenR"/>
            </a:pPr>
            <a:endParaRPr lang="cs-CZ" u="non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86253-61FC-4025-9345-027051310C05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872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Obecná místní příslušnost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86253-61FC-4025-9345-027051310C05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086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86253-61FC-4025-9345-027051310C05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69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2C6EA62-58B7-4D06-9802-2BE2880521AB}" type="datetimeFigureOut">
              <a:rPr lang="cs-CZ" smtClean="0"/>
              <a:pPr/>
              <a:t>20. 10. 2015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C2E3878-B5E5-44A7-A6F4-3629AD5B1E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EA62-58B7-4D06-9802-2BE2880521AB}" type="datetimeFigureOut">
              <a:rPr lang="cs-CZ" smtClean="0"/>
              <a:pPr/>
              <a:t>20. 10. 2015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3878-B5E5-44A7-A6F4-3629AD5B1E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EA62-58B7-4D06-9802-2BE2880521AB}" type="datetimeFigureOut">
              <a:rPr lang="cs-CZ" smtClean="0"/>
              <a:pPr/>
              <a:t>20. 10. 2015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3878-B5E5-44A7-A6F4-3629AD5B1E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EA62-58B7-4D06-9802-2BE2880521AB}" type="datetimeFigureOut">
              <a:rPr lang="cs-CZ" smtClean="0"/>
              <a:pPr/>
              <a:t>20. 10. 2015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3878-B5E5-44A7-A6F4-3629AD5B1E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2C6EA62-58B7-4D06-9802-2BE2880521AB}" type="datetimeFigureOut">
              <a:rPr lang="cs-CZ" smtClean="0"/>
              <a:pPr/>
              <a:t>20. 10. 2015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C2E3878-B5E5-44A7-A6F4-3629AD5B1E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EA62-58B7-4D06-9802-2BE2880521AB}" type="datetimeFigureOut">
              <a:rPr lang="cs-CZ" smtClean="0"/>
              <a:pPr/>
              <a:t>20. 10. 2015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3878-B5E5-44A7-A6F4-3629AD5B1E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EA62-58B7-4D06-9802-2BE2880521AB}" type="datetimeFigureOut">
              <a:rPr lang="cs-CZ" smtClean="0"/>
              <a:pPr/>
              <a:t>20. 10. 2015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3878-B5E5-44A7-A6F4-3629AD5B1E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EA62-58B7-4D06-9802-2BE2880521AB}" type="datetimeFigureOut">
              <a:rPr lang="cs-CZ" smtClean="0"/>
              <a:pPr/>
              <a:t>20. 10. 2015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3878-B5E5-44A7-A6F4-3629AD5B1E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EA62-58B7-4D06-9802-2BE2880521AB}" type="datetimeFigureOut">
              <a:rPr lang="cs-CZ" smtClean="0"/>
              <a:pPr/>
              <a:t>20. 10. 2015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3878-B5E5-44A7-A6F4-3629AD5B1E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EA62-58B7-4D06-9802-2BE2880521AB}" type="datetimeFigureOut">
              <a:rPr lang="cs-CZ" smtClean="0"/>
              <a:pPr/>
              <a:t>20. 10. 2015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3878-B5E5-44A7-A6F4-3629AD5B1E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EA62-58B7-4D06-9802-2BE2880521AB}" type="datetimeFigureOut">
              <a:rPr lang="cs-CZ" smtClean="0"/>
              <a:pPr/>
              <a:t>20. 10. 2015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3878-B5E5-44A7-A6F4-3629AD5B1E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C6EA62-58B7-4D06-9802-2BE2880521AB}" type="datetimeFigureOut">
              <a:rPr lang="cs-CZ" smtClean="0"/>
              <a:pPr/>
              <a:t>20. 10. 2015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2E3878-B5E5-44A7-A6F4-3629AD5B1E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Státní zastupitelství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Orgán veřejné žaloby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1600" y="148478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Mgr. Matěj Papoušek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Věcná příslušnost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U kterého stupně soudu se bude věc soudit?</a:t>
            </a:r>
          </a:p>
          <a:p>
            <a:r>
              <a:rPr lang="cs-CZ" dirty="0" smtClean="0"/>
              <a:t>Soustava státních zastupitelství kopíruje věcnou příslušnost soudů</a:t>
            </a:r>
          </a:p>
          <a:p>
            <a:r>
              <a:rPr lang="cs-CZ" dirty="0" smtClean="0"/>
              <a:t>Obecná příslušnost v prvním stupni je daná okresním soudům</a:t>
            </a:r>
          </a:p>
          <a:p>
            <a:r>
              <a:rPr lang="cs-CZ" dirty="0" smtClean="0"/>
              <a:t>Krajský soud koná v prvním stupni:</a:t>
            </a:r>
          </a:p>
          <a:p>
            <a:pPr lvl="1"/>
            <a:r>
              <a:rPr lang="cs-CZ" dirty="0" smtClean="0"/>
              <a:t>Pokud zákon stanoví trest min. 5 let</a:t>
            </a:r>
          </a:p>
          <a:p>
            <a:pPr lvl="1"/>
            <a:r>
              <a:rPr lang="cs-CZ" dirty="0" smtClean="0"/>
              <a:t>Vyjmenované TČ, i když je trest i pod 5 let</a:t>
            </a:r>
          </a:p>
          <a:p>
            <a:pPr lvl="2"/>
            <a:r>
              <a:rPr lang="cs-CZ" dirty="0" smtClean="0"/>
              <a:t>Zabití, vraždy novorozence, …</a:t>
            </a:r>
          </a:p>
          <a:p>
            <a:pPr lvl="2"/>
            <a:r>
              <a:rPr lang="cs-CZ" dirty="0" smtClean="0"/>
              <a:t>TČ v souvislosti s investičními nástroji na regulovaném trhu (akcie na burzách)</a:t>
            </a:r>
          </a:p>
          <a:p>
            <a:pPr lvl="2"/>
            <a:r>
              <a:rPr lang="cs-CZ" dirty="0" smtClean="0"/>
              <a:t>TČ týkající se pravidel hospodářské soutěže</a:t>
            </a:r>
          </a:p>
          <a:p>
            <a:pPr lvl="2"/>
            <a:r>
              <a:rPr lang="cs-CZ" dirty="0" smtClean="0"/>
              <a:t>Sabotáže, vyzvědačství…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Soustava státního zastupitelství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Kopíruje soudní soustavu v ČR</a:t>
            </a:r>
          </a:p>
          <a:p>
            <a:r>
              <a:rPr lang="cs-CZ" dirty="0" smtClean="0"/>
              <a:t>4 stupně</a:t>
            </a:r>
          </a:p>
          <a:p>
            <a:pPr lvl="1"/>
            <a:r>
              <a:rPr lang="cs-CZ" dirty="0" smtClean="0"/>
              <a:t>Okresní státní zastupitelství</a:t>
            </a:r>
          </a:p>
          <a:p>
            <a:pPr lvl="2"/>
            <a:r>
              <a:rPr lang="cs-CZ" dirty="0" smtClean="0"/>
              <a:t>Př. Obvodní státní zastupitelství pro Prahu I.</a:t>
            </a:r>
          </a:p>
          <a:p>
            <a:pPr lvl="2"/>
            <a:r>
              <a:rPr lang="cs-CZ" dirty="0" smtClean="0"/>
              <a:t>Městské státní zastupitelství v Brně</a:t>
            </a:r>
          </a:p>
          <a:p>
            <a:pPr lvl="1"/>
            <a:r>
              <a:rPr lang="cs-CZ" dirty="0" smtClean="0"/>
              <a:t>Krajská státní zastupitelství</a:t>
            </a:r>
          </a:p>
          <a:p>
            <a:pPr lvl="2"/>
            <a:r>
              <a:rPr lang="cs-CZ" dirty="0" smtClean="0"/>
              <a:t>Městské státní zastupitelství v Praze</a:t>
            </a:r>
          </a:p>
          <a:p>
            <a:pPr lvl="1"/>
            <a:r>
              <a:rPr lang="cs-CZ" dirty="0" smtClean="0"/>
              <a:t>Vrchní státní zastupitelství </a:t>
            </a:r>
          </a:p>
          <a:p>
            <a:pPr lvl="2"/>
            <a:r>
              <a:rPr lang="cs-CZ" dirty="0" smtClean="0"/>
              <a:t>V Praze a Olomouci</a:t>
            </a:r>
          </a:p>
          <a:p>
            <a:pPr lvl="1"/>
            <a:r>
              <a:rPr lang="cs-CZ" dirty="0" smtClean="0"/>
              <a:t>Nejvyšší státní zastupitelství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Městské státní zastupitelství v Brně</a:t>
            </a:r>
            <a:endParaRPr lang="cs-CZ" dirty="0"/>
          </a:p>
        </p:txBody>
      </p:sp>
      <p:pic>
        <p:nvPicPr>
          <p:cNvPr id="4" name="Zástupný symbol pro obsah 3" descr="msz_osz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97000" y="1306512"/>
            <a:ext cx="6350000" cy="4762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Vrchní státní zastupitelství v Olomouci</a:t>
            </a:r>
            <a:endParaRPr lang="cs-CZ" dirty="0"/>
          </a:p>
        </p:txBody>
      </p:sp>
      <p:pic>
        <p:nvPicPr>
          <p:cNvPr id="4" name="Zástupný symbol pro obsah 3" descr="vsz_olomou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484784"/>
            <a:ext cx="5832648" cy="43744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Nejvyšší státní zastupitelství</a:t>
            </a:r>
            <a:endParaRPr lang="cs-CZ" dirty="0"/>
          </a:p>
        </p:txBody>
      </p:sp>
      <p:pic>
        <p:nvPicPr>
          <p:cNvPr id="4" name="Zástupný symbol pro obsah 3" descr="nsz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94863" y="1412776"/>
            <a:ext cx="6354275" cy="47624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počty_sz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7300" y="866542"/>
            <a:ext cx="8989400" cy="51249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Státní zastupitelství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Upraveno v </a:t>
            </a:r>
            <a:r>
              <a:rPr lang="cs-CZ" dirty="0" err="1" smtClean="0"/>
              <a:t>č.l</a:t>
            </a:r>
            <a:r>
              <a:rPr lang="cs-CZ" dirty="0" smtClean="0"/>
              <a:t>. 80 Ústavy ČR</a:t>
            </a:r>
          </a:p>
          <a:p>
            <a:pPr lvl="1"/>
            <a:r>
              <a:rPr lang="cs-CZ" dirty="0" smtClean="0"/>
              <a:t>Součást moci </a:t>
            </a:r>
            <a:r>
              <a:rPr lang="cs-CZ" u="sng" dirty="0" smtClean="0"/>
              <a:t>výkonné</a:t>
            </a:r>
          </a:p>
          <a:p>
            <a:r>
              <a:rPr lang="cs-CZ" dirty="0" smtClean="0"/>
              <a:t>Zák. č. 283/1993 Sb. O státním zastupitelství</a:t>
            </a:r>
          </a:p>
          <a:p>
            <a:r>
              <a:rPr lang="cs-CZ" dirty="0" err="1" smtClean="0"/>
              <a:t>Vyhl</a:t>
            </a:r>
            <a:r>
              <a:rPr lang="cs-CZ" dirty="0" smtClean="0"/>
              <a:t>.  č. 23/1994 Sb. O jednacím řádu státního zastupitelství</a:t>
            </a:r>
          </a:p>
          <a:p>
            <a:r>
              <a:rPr lang="cs-CZ" dirty="0" smtClean="0"/>
              <a:t>Další předpisy a obecně závazné pokyny NSZ</a:t>
            </a:r>
          </a:p>
          <a:p>
            <a:endParaRPr lang="cs-CZ" dirty="0" smtClean="0"/>
          </a:p>
          <a:p>
            <a:r>
              <a:rPr lang="cs-CZ" dirty="0" smtClean="0"/>
              <a:t>Organizační složka státu - § 3 zák. 219/2000 Sb. o majetku ČR</a:t>
            </a:r>
          </a:p>
          <a:p>
            <a:pPr lvl="1"/>
            <a:r>
              <a:rPr lang="cs-CZ" dirty="0" smtClean="0"/>
              <a:t>Není právnickou osobou</a:t>
            </a:r>
          </a:p>
          <a:p>
            <a:pPr lvl="1"/>
            <a:r>
              <a:rPr lang="cs-CZ" dirty="0" smtClean="0"/>
              <a:t>Je účetní jednotkou</a:t>
            </a:r>
          </a:p>
          <a:p>
            <a:pPr lvl="1"/>
            <a:r>
              <a:rPr lang="cs-CZ" dirty="0" smtClean="0"/>
              <a:t>„Nadřízeným orgánem“ je Ministerstvo spravedlnosti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Státní zastupitelství - působnost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Definuje § 4 zák. o státním zastupitelství</a:t>
            </a:r>
          </a:p>
          <a:p>
            <a:pPr lvl="1">
              <a:buNone/>
            </a:pPr>
            <a:r>
              <a:rPr lang="cs-CZ" i="1" dirty="0" smtClean="0"/>
              <a:t>Odst. 1</a:t>
            </a:r>
          </a:p>
          <a:p>
            <a:pPr lvl="1">
              <a:buNone/>
            </a:pPr>
            <a:r>
              <a:rPr lang="cs-CZ" i="1" dirty="0" smtClean="0"/>
              <a:t>a) Je orgánem </a:t>
            </a:r>
            <a:r>
              <a:rPr lang="cs-CZ" b="1" i="1" dirty="0" smtClean="0"/>
              <a:t>veřejné žaloby </a:t>
            </a:r>
            <a:r>
              <a:rPr lang="cs-CZ" i="1" dirty="0" smtClean="0"/>
              <a:t>v trestním řízení a plní další úkony vyplývající z </a:t>
            </a:r>
            <a:r>
              <a:rPr lang="cs-CZ" i="1" dirty="0" err="1" smtClean="0"/>
              <a:t>tr</a:t>
            </a:r>
            <a:r>
              <a:rPr lang="cs-CZ" i="1" dirty="0" smtClean="0"/>
              <a:t>. Řádu,</a:t>
            </a:r>
          </a:p>
          <a:p>
            <a:pPr lvl="1">
              <a:buNone/>
            </a:pPr>
            <a:r>
              <a:rPr lang="cs-CZ" i="1" dirty="0" smtClean="0"/>
              <a:t>b) Vykonává dozor nad dodržováním právních předpisů v místech, kde se vykonává vazba, trest odnětí svobody, ochranné léčení, zabezpečovací detence, ochranná nebo ústavní výchova, a v jiných místech, kde je podle zákonného oprávnění omezována svoboda,</a:t>
            </a:r>
          </a:p>
          <a:p>
            <a:pPr lvl="1">
              <a:buNone/>
            </a:pPr>
            <a:r>
              <a:rPr lang="cs-CZ" i="1" dirty="0" smtClean="0"/>
              <a:t>c) Působí v jiném než trestním řízení</a:t>
            </a:r>
            <a:r>
              <a:rPr lang="cs-CZ" dirty="0" smtClean="0"/>
              <a:t>, (civilní působnost SZ)</a:t>
            </a:r>
          </a:p>
          <a:p>
            <a:pPr lvl="1">
              <a:buNone/>
            </a:pPr>
            <a:r>
              <a:rPr lang="cs-CZ" i="1" dirty="0" smtClean="0"/>
              <a:t>d) Vykonává další úkony, stanoví-li tak zvláštní zákon</a:t>
            </a:r>
          </a:p>
          <a:p>
            <a:pPr lvl="1">
              <a:buNone/>
            </a:pPr>
            <a:r>
              <a:rPr lang="cs-CZ" i="1" dirty="0" smtClean="0"/>
              <a:t>Odst. 2</a:t>
            </a:r>
          </a:p>
          <a:p>
            <a:pPr lvl="1">
              <a:buNone/>
            </a:pPr>
            <a:r>
              <a:rPr lang="cs-CZ" i="1" dirty="0" smtClean="0"/>
              <a:t>… podílí se na prevenci kriminality a poskytování pomoci obětem trestných činů.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Role státního zástupce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přípravném řízení</a:t>
            </a:r>
          </a:p>
          <a:p>
            <a:pPr lvl="1"/>
            <a:r>
              <a:rPr lang="cs-CZ" dirty="0" smtClean="0"/>
              <a:t>Garantem zákonnosti přípravného řízení</a:t>
            </a:r>
          </a:p>
          <a:p>
            <a:pPr lvl="1"/>
            <a:r>
              <a:rPr lang="cs-CZ" dirty="0" smtClean="0"/>
              <a:t>Dozor nad úkony policejního orgánu</a:t>
            </a:r>
          </a:p>
          <a:p>
            <a:pPr lvl="1"/>
            <a:r>
              <a:rPr lang="cs-CZ" dirty="0" smtClean="0"/>
              <a:t>Může policejnímu orgánu dávat závazné pokyny</a:t>
            </a:r>
          </a:p>
          <a:p>
            <a:pPr lvl="1"/>
            <a:r>
              <a:rPr lang="cs-CZ" dirty="0" smtClean="0"/>
              <a:t>Může sám vést vyšetřování</a:t>
            </a:r>
          </a:p>
          <a:p>
            <a:r>
              <a:rPr lang="cs-CZ" dirty="0" smtClean="0"/>
              <a:t>Může jako jediný podat obžalobu</a:t>
            </a:r>
          </a:p>
          <a:p>
            <a:r>
              <a:rPr lang="cs-CZ" dirty="0" smtClean="0"/>
              <a:t>V řízení před soudem</a:t>
            </a:r>
          </a:p>
          <a:p>
            <a:pPr lvl="1"/>
            <a:r>
              <a:rPr lang="cs-CZ" dirty="0" smtClean="0"/>
              <a:t>Je stranou sporu (kontradiktornost </a:t>
            </a:r>
            <a:r>
              <a:rPr lang="cs-CZ" dirty="0" err="1" smtClean="0"/>
              <a:t>tr</a:t>
            </a:r>
            <a:r>
              <a:rPr lang="cs-CZ" dirty="0" smtClean="0"/>
              <a:t>. řízení)</a:t>
            </a:r>
          </a:p>
          <a:p>
            <a:pPr lvl="1"/>
            <a:r>
              <a:rPr lang="cs-CZ" dirty="0" smtClean="0"/>
              <a:t>Vystupuje na straně veřejného zájmu chráněného zákonem (tedy ne státu)</a:t>
            </a:r>
          </a:p>
          <a:p>
            <a:pPr lvl="1"/>
            <a:r>
              <a:rPr lang="cs-CZ" dirty="0" smtClean="0"/>
              <a:t>Navrhuje důkazy v neprospěch (ale může i ve prospěch obžalovaného!)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Stádia trestního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Přípravné řízení</a:t>
            </a:r>
          </a:p>
          <a:p>
            <a:pPr lvl="1"/>
            <a:r>
              <a:rPr lang="cs-CZ" dirty="0" smtClean="0"/>
              <a:t>Prověřování</a:t>
            </a:r>
          </a:p>
          <a:p>
            <a:pPr lvl="1"/>
            <a:r>
              <a:rPr lang="cs-CZ" dirty="0" smtClean="0"/>
              <a:t>Vyšetřování</a:t>
            </a:r>
          </a:p>
          <a:p>
            <a:r>
              <a:rPr lang="cs-CZ" dirty="0" smtClean="0"/>
              <a:t>Řízení před soudem</a:t>
            </a:r>
          </a:p>
          <a:p>
            <a:pPr lvl="1"/>
            <a:r>
              <a:rPr lang="cs-CZ" dirty="0" smtClean="0"/>
              <a:t>Předběžné projednání obžaloby</a:t>
            </a:r>
          </a:p>
          <a:p>
            <a:pPr lvl="1"/>
            <a:r>
              <a:rPr lang="cs-CZ" dirty="0" smtClean="0"/>
              <a:t>Hlavní líčení</a:t>
            </a:r>
          </a:p>
          <a:p>
            <a:pPr lvl="1"/>
            <a:r>
              <a:rPr lang="cs-CZ" dirty="0" smtClean="0"/>
              <a:t>Řízení o opravných prostředcích</a:t>
            </a:r>
          </a:p>
          <a:p>
            <a:pPr lvl="1"/>
            <a:r>
              <a:rPr lang="cs-CZ" dirty="0" smtClean="0"/>
              <a:t>Vykonávací řízení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Trestní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Součást veřejného práva</a:t>
            </a:r>
          </a:p>
          <a:p>
            <a:pPr lvl="1"/>
            <a:r>
              <a:rPr lang="cs-CZ" dirty="0" smtClean="0"/>
              <a:t>(x občanskoprávní a správní soudnictví)</a:t>
            </a:r>
          </a:p>
          <a:p>
            <a:r>
              <a:rPr lang="cs-CZ" dirty="0" smtClean="0"/>
              <a:t>Trestný čin – právo hmotné</a:t>
            </a:r>
          </a:p>
          <a:p>
            <a:pPr lvl="1"/>
            <a:r>
              <a:rPr lang="cs-CZ" dirty="0" smtClean="0"/>
              <a:t>Zák. 40/2009 Sb. Trestní zákoník</a:t>
            </a:r>
          </a:p>
          <a:p>
            <a:r>
              <a:rPr lang="cs-CZ" dirty="0" smtClean="0"/>
              <a:t>Trestní řízení – právo procesní</a:t>
            </a:r>
          </a:p>
          <a:p>
            <a:pPr lvl="1"/>
            <a:r>
              <a:rPr lang="cs-CZ" dirty="0" smtClean="0"/>
              <a:t>Upravuje především zák. č. 141/1961 Sb. O trestním řízení soudním (trestní řád)</a:t>
            </a:r>
          </a:p>
          <a:p>
            <a:pPr lvl="1"/>
            <a:r>
              <a:rPr lang="cs-CZ" dirty="0" smtClean="0"/>
              <a:t>Zák. č. 218/2003 Sb. (o soudnictví ve věcech mládeže)</a:t>
            </a:r>
          </a:p>
          <a:p>
            <a:pPr lvl="1"/>
            <a:r>
              <a:rPr lang="cs-CZ" dirty="0" smtClean="0"/>
              <a:t>Zák. č. 45/2013 Sb. o obětech trestných činů</a:t>
            </a:r>
          </a:p>
          <a:p>
            <a:pPr lvl="1"/>
            <a:r>
              <a:rPr lang="cs-CZ" u="sng" dirty="0" smtClean="0"/>
              <a:t>Zák. č. 283/1993 Sb. O státním zastupitelství</a:t>
            </a:r>
          </a:p>
          <a:p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Stádia trestního řízení</a:t>
            </a:r>
            <a:endParaRPr lang="cs-CZ" dirty="0"/>
          </a:p>
        </p:txBody>
      </p:sp>
      <p:pic>
        <p:nvPicPr>
          <p:cNvPr id="4" name="Zástupný symbol pro obsah 3" descr="stadia_TŘ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40578" y="2060848"/>
            <a:ext cx="7462845" cy="2348863"/>
          </a:xfrm>
        </p:spPr>
      </p:pic>
      <p:sp>
        <p:nvSpPr>
          <p:cNvPr id="5" name="TextovéPole 4"/>
          <p:cNvSpPr txBox="1"/>
          <p:nvPr/>
        </p:nvSpPr>
        <p:spPr>
          <a:xfrm>
            <a:off x="1547664" y="4581128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www.</a:t>
            </a:r>
            <a:r>
              <a:rPr lang="cs-CZ" sz="1200" dirty="0" err="1" smtClean="0"/>
              <a:t>nsz.cz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Významné okamžiky trestního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Zahájení úkonů trestního řízení (prověřování)</a:t>
            </a:r>
          </a:p>
          <a:p>
            <a:r>
              <a:rPr lang="cs-CZ" dirty="0" smtClean="0"/>
              <a:t>Zahájení trestního stíhání (obvinění)</a:t>
            </a:r>
          </a:p>
          <a:p>
            <a:r>
              <a:rPr lang="cs-CZ" dirty="0" smtClean="0"/>
              <a:t>Obžaloba (konec přípravného řízení)</a:t>
            </a:r>
          </a:p>
          <a:p>
            <a:r>
              <a:rPr lang="cs-CZ" dirty="0" smtClean="0"/>
              <a:t>Právní moc rozhodnutí soudu</a:t>
            </a:r>
          </a:p>
          <a:p>
            <a:r>
              <a:rPr lang="cs-CZ" dirty="0" smtClean="0"/>
              <a:t>Vykonatelnost rozhodnutí</a:t>
            </a:r>
          </a:p>
          <a:p>
            <a:r>
              <a:rPr lang="cs-CZ" dirty="0" smtClean="0"/>
              <a:t>Nástup trestu</a:t>
            </a:r>
          </a:p>
          <a:p>
            <a:r>
              <a:rPr lang="cs-CZ" dirty="0" smtClean="0"/>
              <a:t>Výkon trestu</a:t>
            </a:r>
          </a:p>
          <a:p>
            <a:r>
              <a:rPr lang="cs-CZ" dirty="0" smtClean="0"/>
              <a:t>(osvědčení)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soudní síni</a:t>
            </a:r>
            <a:endParaRPr lang="cs-CZ" dirty="0"/>
          </a:p>
        </p:txBody>
      </p:sp>
      <p:pic>
        <p:nvPicPr>
          <p:cNvPr id="4" name="Zástupný symbol pro obsah 3" descr="sou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87181" y="1218109"/>
            <a:ext cx="7369638" cy="44217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Přípravné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Vede příslušný policejní orgán</a:t>
            </a:r>
          </a:p>
          <a:p>
            <a:r>
              <a:rPr lang="cs-CZ" dirty="0" smtClean="0"/>
              <a:t>Může být užito:</a:t>
            </a:r>
          </a:p>
          <a:p>
            <a:pPr lvl="1"/>
            <a:r>
              <a:rPr lang="cs-CZ" dirty="0" smtClean="0"/>
              <a:t>Vazby</a:t>
            </a:r>
          </a:p>
          <a:p>
            <a:pPr lvl="1"/>
            <a:r>
              <a:rPr lang="cs-CZ" dirty="0" smtClean="0"/>
              <a:t>Odnětí věci</a:t>
            </a:r>
          </a:p>
          <a:p>
            <a:pPr lvl="1"/>
            <a:r>
              <a:rPr lang="cs-CZ" dirty="0" smtClean="0"/>
              <a:t>Zajištění 	</a:t>
            </a:r>
          </a:p>
          <a:p>
            <a:pPr lvl="2"/>
            <a:r>
              <a:rPr lang="cs-CZ" dirty="0" smtClean="0"/>
              <a:t>Peněžních prostředků na účtu u banky</a:t>
            </a:r>
          </a:p>
          <a:p>
            <a:pPr lvl="2"/>
            <a:r>
              <a:rPr lang="cs-CZ" dirty="0" smtClean="0"/>
              <a:t>Cenných papírů</a:t>
            </a:r>
          </a:p>
          <a:p>
            <a:pPr lvl="2"/>
            <a:r>
              <a:rPr lang="cs-CZ" dirty="0" smtClean="0"/>
              <a:t>Nemovitosti</a:t>
            </a:r>
          </a:p>
          <a:p>
            <a:pPr lvl="2"/>
            <a:r>
              <a:rPr lang="cs-CZ" dirty="0" smtClean="0"/>
              <a:t>…</a:t>
            </a:r>
          </a:p>
          <a:p>
            <a:pPr lvl="1"/>
            <a:r>
              <a:rPr lang="cs-CZ" dirty="0" smtClean="0"/>
              <a:t>Domovní a osobní prohlídka</a:t>
            </a:r>
          </a:p>
          <a:p>
            <a:pPr lvl="1"/>
            <a:r>
              <a:rPr lang="cs-CZ" dirty="0" smtClean="0"/>
              <a:t>Zadržení a otevření zásilek, jejich změna a sledování</a:t>
            </a:r>
          </a:p>
          <a:p>
            <a:pPr lvl="1"/>
            <a:r>
              <a:rPr lang="cs-CZ" dirty="0" smtClean="0"/>
              <a:t>Odposlech a záznam telekomunikačního provozu</a:t>
            </a:r>
          </a:p>
          <a:p>
            <a:pPr lvl="1"/>
            <a:r>
              <a:rPr lang="cs-CZ" dirty="0" smtClean="0"/>
              <a:t>Předběžná opatření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Přípravné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Jednota žalovaného skutku</a:t>
            </a:r>
          </a:p>
          <a:p>
            <a:r>
              <a:rPr lang="cs-CZ" dirty="0" smtClean="0"/>
              <a:t>Právní kvalifikace se může měnit</a:t>
            </a:r>
          </a:p>
          <a:p>
            <a:r>
              <a:rPr lang="cs-CZ" dirty="0" smtClean="0"/>
              <a:t>Pokud se jedná o dalším skutku, je třeba pro něj sdělit obvinění</a:t>
            </a:r>
          </a:p>
          <a:p>
            <a:r>
              <a:rPr lang="cs-CZ" dirty="0" smtClean="0"/>
              <a:t>Možná nutná obhajoba</a:t>
            </a:r>
          </a:p>
          <a:p>
            <a:r>
              <a:rPr lang="cs-CZ" dirty="0" smtClean="0"/>
              <a:t>Případné uvalení vazby na obviněného</a:t>
            </a:r>
          </a:p>
          <a:p>
            <a:r>
              <a:rPr lang="cs-CZ" dirty="0" smtClean="0"/>
              <a:t>Provádění neopakovatelných úkonů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u soudu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Předběžné projednání obžaloby</a:t>
            </a:r>
          </a:p>
          <a:p>
            <a:pPr lvl="1"/>
            <a:r>
              <a:rPr lang="cs-CZ" dirty="0" smtClean="0"/>
              <a:t>Následuje po podání obžaloby</a:t>
            </a:r>
          </a:p>
          <a:p>
            <a:pPr lvl="1"/>
            <a:r>
              <a:rPr lang="cs-CZ" dirty="0" smtClean="0"/>
              <a:t>Soud posuzuje obžalobu – zda je podkladem pro další řízení</a:t>
            </a:r>
          </a:p>
          <a:p>
            <a:r>
              <a:rPr lang="cs-CZ" dirty="0" smtClean="0"/>
              <a:t>Hlavní líčení</a:t>
            </a:r>
          </a:p>
          <a:p>
            <a:pPr lvl="1"/>
            <a:r>
              <a:rPr lang="cs-CZ" dirty="0" smtClean="0"/>
              <a:t>Nejdůležitější část trestního řízení</a:t>
            </a:r>
          </a:p>
          <a:p>
            <a:pPr lvl="1"/>
            <a:r>
              <a:rPr lang="cs-CZ" dirty="0" smtClean="0"/>
              <a:t>Rozhoduje se o vině a trestu obžalovaného</a:t>
            </a:r>
          </a:p>
          <a:p>
            <a:pPr lvl="1"/>
            <a:r>
              <a:rPr lang="cs-CZ" dirty="0" smtClean="0"/>
              <a:t>Provádí se dokazování</a:t>
            </a:r>
          </a:p>
          <a:p>
            <a:pPr lvl="2"/>
            <a:r>
              <a:rPr lang="cs-CZ" dirty="0" smtClean="0"/>
              <a:t>Zásada vyšetřovací</a:t>
            </a:r>
          </a:p>
          <a:p>
            <a:pPr lvl="2"/>
            <a:r>
              <a:rPr lang="cs-CZ" dirty="0" smtClean="0"/>
              <a:t>Zásada volného hodnocení důkazů</a:t>
            </a:r>
          </a:p>
          <a:p>
            <a:pPr lvl="2"/>
            <a:r>
              <a:rPr lang="cs-CZ" dirty="0" smtClean="0"/>
              <a:t>Zásada veřejnosti</a:t>
            </a:r>
          </a:p>
          <a:p>
            <a:pPr lvl="1"/>
            <a:r>
              <a:rPr lang="cs-CZ" dirty="0" smtClean="0"/>
              <a:t>Stálá přítomnost všech členů senátu</a:t>
            </a:r>
          </a:p>
          <a:p>
            <a:pPr lvl="1"/>
            <a:r>
              <a:rPr lang="cs-CZ" dirty="0" smtClean="0"/>
              <a:t>Státní zástupce je procesní stranou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řízení u soudu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Soud vyhlásí rozsudek – odsuzující, zprošťující</a:t>
            </a:r>
          </a:p>
          <a:p>
            <a:r>
              <a:rPr lang="cs-CZ" dirty="0" smtClean="0"/>
              <a:t>Soud může také</a:t>
            </a:r>
          </a:p>
          <a:p>
            <a:pPr lvl="1"/>
            <a:r>
              <a:rPr lang="cs-CZ" dirty="0" smtClean="0"/>
              <a:t>Zastavit trestní stíhání</a:t>
            </a:r>
          </a:p>
          <a:p>
            <a:pPr lvl="1"/>
            <a:r>
              <a:rPr lang="cs-CZ" dirty="0" smtClean="0"/>
              <a:t>Přerušit trestní stíhání</a:t>
            </a:r>
          </a:p>
          <a:p>
            <a:pPr lvl="1"/>
            <a:r>
              <a:rPr lang="cs-CZ" dirty="0" smtClean="0"/>
              <a:t>Postoupit věc jinému příslušenému orgánu (nejčastěji přestupek)</a:t>
            </a:r>
          </a:p>
          <a:p>
            <a:pPr lvl="1"/>
            <a:r>
              <a:rPr lang="cs-CZ" dirty="0" smtClean="0"/>
              <a:t>Podmínečně odložit trestní stíhání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Odvolací řízení</a:t>
            </a:r>
          </a:p>
          <a:p>
            <a:pPr lvl="1"/>
            <a:r>
              <a:rPr lang="cs-CZ" dirty="0" smtClean="0"/>
              <a:t>Rozhoduje „nadřízený“ soud – vyhoví nebo jej zamítne</a:t>
            </a:r>
          </a:p>
          <a:p>
            <a:pPr lvl="1"/>
            <a:r>
              <a:rPr lang="cs-CZ" dirty="0" smtClean="0"/>
              <a:t>Soud prvního stupně je vázán právním názorem soudu odvolacího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o opravných prostředcích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Odvolání – proti rozsudku</a:t>
            </a:r>
          </a:p>
          <a:p>
            <a:r>
              <a:rPr lang="cs-CZ" dirty="0" smtClean="0"/>
              <a:t>Stížnost – proti usnesení</a:t>
            </a:r>
          </a:p>
          <a:p>
            <a:pPr lvl="1"/>
            <a:r>
              <a:rPr lang="cs-CZ" dirty="0" smtClean="0"/>
              <a:t>V přípravném řízení rozhoduje o stížnostech proti postupu Policejního orgánu státní zástupce</a:t>
            </a:r>
          </a:p>
          <a:p>
            <a:r>
              <a:rPr lang="cs-CZ" dirty="0" smtClean="0"/>
              <a:t>Odpor – u vydaného trestního příkazu</a:t>
            </a:r>
          </a:p>
          <a:p>
            <a:r>
              <a:rPr lang="cs-CZ" dirty="0" smtClean="0"/>
              <a:t>Dovolání</a:t>
            </a:r>
          </a:p>
          <a:p>
            <a:r>
              <a:rPr lang="cs-CZ" dirty="0" smtClean="0"/>
              <a:t>Stížnost pro porušení zákona</a:t>
            </a:r>
          </a:p>
          <a:p>
            <a:r>
              <a:rPr lang="cs-CZ" dirty="0" smtClean="0"/>
              <a:t>Obnova řízení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Opravné prostředky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Po rozhodnutí soudu v prvním stupni lze podat odvolání (do 8 dnů od doručení) – odkladný účinek</a:t>
            </a:r>
          </a:p>
          <a:p>
            <a:r>
              <a:rPr lang="cs-CZ" dirty="0" smtClean="0"/>
              <a:t>Odvolání proti rozhodnutí:</a:t>
            </a:r>
          </a:p>
          <a:p>
            <a:pPr lvl="1"/>
            <a:r>
              <a:rPr lang="cs-CZ" dirty="0" smtClean="0"/>
              <a:t>Okresního soudu – Krajský soud</a:t>
            </a:r>
          </a:p>
          <a:p>
            <a:pPr lvl="1"/>
            <a:r>
              <a:rPr lang="cs-CZ" dirty="0" smtClean="0"/>
              <a:t>Krajského soudu – Vrchní soud</a:t>
            </a:r>
          </a:p>
          <a:p>
            <a:r>
              <a:rPr lang="cs-CZ" dirty="0" smtClean="0"/>
              <a:t>Mimořádné opravné prostředky – nemají odkladný účinek</a:t>
            </a:r>
          </a:p>
          <a:p>
            <a:pPr lvl="1"/>
            <a:r>
              <a:rPr lang="cs-CZ" dirty="0" smtClean="0"/>
              <a:t>Dovolání – Nejvyšší soud ČR</a:t>
            </a:r>
          </a:p>
          <a:p>
            <a:pPr lvl="1"/>
            <a:r>
              <a:rPr lang="cs-CZ" dirty="0" smtClean="0"/>
              <a:t>Stížnost pro porušení zákona</a:t>
            </a:r>
          </a:p>
          <a:p>
            <a:pPr lvl="1"/>
            <a:r>
              <a:rPr lang="cs-CZ" dirty="0" smtClean="0"/>
              <a:t>Obnova řízení (2 fáze)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Může podat obžalovaný i </a:t>
            </a:r>
            <a:r>
              <a:rPr lang="cs-CZ" u="sng" dirty="0" smtClean="0"/>
              <a:t>státní zástupce</a:t>
            </a:r>
            <a:r>
              <a:rPr lang="cs-CZ" dirty="0" smtClean="0"/>
              <a:t> (ve prospěch i v neprospěch)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Trestní zákoník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Základní trestní předpis</a:t>
            </a:r>
          </a:p>
          <a:p>
            <a:r>
              <a:rPr lang="cs-CZ" dirty="0" smtClean="0"/>
              <a:t>Účinný od 1. 1. 2010</a:t>
            </a:r>
          </a:p>
          <a:p>
            <a:r>
              <a:rPr lang="cs-CZ" dirty="0" smtClean="0"/>
              <a:t>Skládá se z:</a:t>
            </a:r>
          </a:p>
          <a:p>
            <a:pPr marL="731520" lvl="1" indent="-457200">
              <a:buAutoNum type="arabicParenR"/>
            </a:pPr>
            <a:r>
              <a:rPr lang="cs-CZ" dirty="0" smtClean="0"/>
              <a:t>Obecné části</a:t>
            </a:r>
          </a:p>
          <a:p>
            <a:pPr marL="1005840" lvl="2" indent="-457200"/>
            <a:r>
              <a:rPr lang="cs-CZ" dirty="0" smtClean="0"/>
              <a:t>Základní zásady trestního práva</a:t>
            </a:r>
          </a:p>
          <a:p>
            <a:pPr marL="1005840" lvl="2" indent="-457200"/>
            <a:r>
              <a:rPr lang="cs-CZ" dirty="0" smtClean="0"/>
              <a:t>Obecná ustanovení (definice trestů atd.)</a:t>
            </a:r>
          </a:p>
          <a:p>
            <a:pPr marL="1005840" lvl="2" indent="-457200"/>
            <a:r>
              <a:rPr lang="cs-CZ" dirty="0" smtClean="0"/>
              <a:t>Výkladová ustanovení (definice dalších pojmů)</a:t>
            </a:r>
          </a:p>
          <a:p>
            <a:pPr marL="731520" lvl="1" indent="-457200">
              <a:buAutoNum type="arabicParenR"/>
            </a:pPr>
            <a:r>
              <a:rPr lang="cs-CZ" dirty="0" smtClean="0"/>
              <a:t>Zvláštní části</a:t>
            </a:r>
          </a:p>
          <a:p>
            <a:pPr marL="1005840" lvl="2" indent="-457200"/>
            <a:r>
              <a:rPr lang="cs-CZ" dirty="0" smtClean="0"/>
              <a:t>Jednotlivé „skutkové podstaty“</a:t>
            </a:r>
          </a:p>
          <a:p>
            <a:pPr marL="1005840" lvl="2" indent="-457200"/>
            <a:r>
              <a:rPr lang="cs-CZ" dirty="0" smtClean="0"/>
              <a:t>Rozdělen na celkem XIII hlav podle chráněných objektů</a:t>
            </a:r>
          </a:p>
          <a:p>
            <a:pPr marL="1005840" lvl="2" indent="-457200"/>
            <a:r>
              <a:rPr lang="cs-CZ" dirty="0" smtClean="0"/>
              <a:t>Např. § 140 vražda nebo § 417 ublížení parlamentáři</a:t>
            </a:r>
          </a:p>
          <a:p>
            <a:pPr marL="731520" lvl="1" indent="-457200">
              <a:buAutoNum type="arabicParenR"/>
            </a:pPr>
            <a:r>
              <a:rPr lang="cs-CZ" dirty="0" smtClean="0"/>
              <a:t>Přechodná a závěrečná ustanovení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Trestní řád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Základní procesní předpis trestního práva</a:t>
            </a:r>
          </a:p>
          <a:p>
            <a:r>
              <a:rPr lang="cs-CZ" dirty="0" smtClean="0"/>
              <a:t>Zákon pochází z roku 1961!</a:t>
            </a:r>
          </a:p>
          <a:p>
            <a:r>
              <a:rPr lang="cs-CZ" dirty="0" smtClean="0"/>
              <a:t>Upravuje </a:t>
            </a:r>
            <a:r>
              <a:rPr lang="cs-CZ" i="1" dirty="0" smtClean="0"/>
              <a:t>„postup orgánů činných v trestním řízení tak, aby trestné činy byly náležitě zjištěny a jejich pachatelé podle zákona spravedlivě potrestáni.“ </a:t>
            </a:r>
            <a:r>
              <a:rPr lang="cs-CZ" dirty="0" smtClean="0"/>
              <a:t>(§1 TŘ)</a:t>
            </a:r>
          </a:p>
          <a:p>
            <a:r>
              <a:rPr lang="cs-CZ" dirty="0" smtClean="0"/>
              <a:t>Mnohokrát novelizován</a:t>
            </a:r>
          </a:p>
          <a:p>
            <a:r>
              <a:rPr lang="cs-CZ" dirty="0" smtClean="0"/>
              <a:t>Struktura dosti komplikovaná – kvůli novelizacím a zaváděním nových typů řízení do původního kodexu</a:t>
            </a:r>
          </a:p>
          <a:p>
            <a:r>
              <a:rPr lang="cs-CZ" dirty="0" smtClean="0"/>
              <a:t>(mluví se o novém)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Orgány činné v trestním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Policejní orgán</a:t>
            </a:r>
          </a:p>
          <a:p>
            <a:pPr lvl="1"/>
            <a:r>
              <a:rPr lang="cs-CZ" dirty="0" smtClean="0"/>
              <a:t>Policie ČR</a:t>
            </a:r>
          </a:p>
          <a:p>
            <a:pPr lvl="1"/>
            <a:r>
              <a:rPr lang="cs-CZ" dirty="0" smtClean="0"/>
              <a:t>GIBS – generální inspekce bezpečnostních sborů</a:t>
            </a:r>
          </a:p>
          <a:p>
            <a:pPr lvl="1"/>
            <a:r>
              <a:rPr lang="cs-CZ" dirty="0" smtClean="0"/>
              <a:t>Pověřené orgány Vězeňské služba ČR</a:t>
            </a:r>
          </a:p>
          <a:p>
            <a:pPr lvl="1"/>
            <a:r>
              <a:rPr lang="cs-CZ" dirty="0" smtClean="0"/>
              <a:t>Pověřené orgány Vojenská policie ČR</a:t>
            </a:r>
          </a:p>
          <a:p>
            <a:pPr lvl="1"/>
            <a:r>
              <a:rPr lang="cs-CZ" dirty="0" smtClean="0"/>
              <a:t>Pověřené orgány BIS; ÚZSI; Vojenského zpravodajství</a:t>
            </a:r>
          </a:p>
          <a:p>
            <a:pPr lvl="1"/>
            <a:r>
              <a:rPr lang="cs-CZ" dirty="0" smtClean="0"/>
              <a:t>Pověřené orgány Celní správy ČR</a:t>
            </a:r>
          </a:p>
          <a:p>
            <a:r>
              <a:rPr lang="cs-CZ" dirty="0" smtClean="0"/>
              <a:t>Státní zastupitelství</a:t>
            </a:r>
          </a:p>
          <a:p>
            <a:r>
              <a:rPr lang="cs-CZ" dirty="0" smtClean="0"/>
              <a:t>Soud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Policie ČR – organizační složky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Policejní prezidium</a:t>
            </a:r>
          </a:p>
          <a:p>
            <a:r>
              <a:rPr lang="cs-CZ" dirty="0" smtClean="0"/>
              <a:t>Celostátní útvary</a:t>
            </a:r>
          </a:p>
          <a:p>
            <a:pPr lvl="1"/>
            <a:r>
              <a:rPr lang="cs-CZ" dirty="0" smtClean="0"/>
              <a:t>Kriminalistický ústav Praha</a:t>
            </a:r>
          </a:p>
          <a:p>
            <a:pPr lvl="1"/>
            <a:r>
              <a:rPr lang="cs-CZ" dirty="0" smtClean="0"/>
              <a:t>Národní protidrogová centrála</a:t>
            </a:r>
          </a:p>
          <a:p>
            <a:pPr lvl="1"/>
            <a:r>
              <a:rPr lang="cs-CZ" dirty="0" smtClean="0"/>
              <a:t>Cizinecká policie</a:t>
            </a:r>
          </a:p>
          <a:p>
            <a:pPr lvl="1"/>
            <a:r>
              <a:rPr lang="cs-CZ" dirty="0" smtClean="0"/>
              <a:t>Útvar odhalování korupce a finanční kriminality SKPV</a:t>
            </a:r>
          </a:p>
          <a:p>
            <a:pPr lvl="1"/>
            <a:r>
              <a:rPr lang="cs-CZ" dirty="0" smtClean="0"/>
              <a:t>Útvar pro odhalování organizovaného zločinu</a:t>
            </a:r>
          </a:p>
          <a:p>
            <a:pPr lvl="1"/>
            <a:r>
              <a:rPr lang="cs-CZ" dirty="0" smtClean="0"/>
              <a:t>Útvar pro ochranu ústavních činitelů</a:t>
            </a:r>
          </a:p>
          <a:p>
            <a:pPr lvl="1"/>
            <a:r>
              <a:rPr lang="cs-CZ" dirty="0" smtClean="0"/>
              <a:t>Útvar rychlého nasazení </a:t>
            </a:r>
          </a:p>
          <a:p>
            <a:r>
              <a:rPr lang="cs-CZ" dirty="0" smtClean="0"/>
              <a:t>Krajská ředitelství policie</a:t>
            </a:r>
          </a:p>
          <a:p>
            <a:pPr lvl="1"/>
            <a:r>
              <a:rPr lang="cs-CZ" dirty="0" smtClean="0"/>
              <a:t>Územní odbory</a:t>
            </a:r>
          </a:p>
          <a:p>
            <a:pPr lvl="2"/>
            <a:r>
              <a:rPr lang="cs-CZ" dirty="0" smtClean="0"/>
              <a:t>Obvodní oddělení PČR</a:t>
            </a:r>
          </a:p>
          <a:p>
            <a:pPr lvl="2"/>
            <a:r>
              <a:rPr lang="cs-CZ" dirty="0" smtClean="0"/>
              <a:t>Dopravní inspektorát</a:t>
            </a:r>
          </a:p>
          <a:p>
            <a:pPr lvl="2"/>
            <a:r>
              <a:rPr lang="cs-CZ" dirty="0" smtClean="0"/>
              <a:t>SKPV – odbor obecné kriminality</a:t>
            </a:r>
          </a:p>
          <a:p>
            <a:pPr lvl="3"/>
            <a:r>
              <a:rPr lang="cs-CZ" dirty="0" smtClean="0"/>
              <a:t>Oddělení obecné kriminality</a:t>
            </a:r>
          </a:p>
          <a:p>
            <a:pPr lvl="3"/>
            <a:r>
              <a:rPr lang="cs-CZ" dirty="0" smtClean="0"/>
              <a:t>Oddělení hospodářské kriminality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Policie ČR – struktura KŘP-P</a:t>
            </a:r>
            <a:endParaRPr lang="cs-CZ" dirty="0"/>
          </a:p>
        </p:txBody>
      </p:sp>
      <p:pic>
        <p:nvPicPr>
          <p:cNvPr id="4" name="Zástupný symbol pro obsah 3" descr="Organizacni-struktura-KRP-P-k-1-11-20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77285" y="1219200"/>
            <a:ext cx="6589429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Místní příslušnost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Kde se bude jednat (vyšetřovat, dozorovat, soudit)?</a:t>
            </a:r>
          </a:p>
          <a:p>
            <a:r>
              <a:rPr lang="cs-CZ" dirty="0" smtClean="0"/>
              <a:t>§ 18 trestního řádu:</a:t>
            </a:r>
          </a:p>
          <a:p>
            <a:pPr lvl="1">
              <a:buNone/>
            </a:pPr>
            <a:r>
              <a:rPr lang="cs-CZ" dirty="0" smtClean="0"/>
              <a:t>Odst. 1: </a:t>
            </a:r>
            <a:r>
              <a:rPr lang="cs-CZ" i="1" dirty="0" smtClean="0"/>
              <a:t>Řízení koná soud, v jehož obvodu byl trestný čin spáchán</a:t>
            </a:r>
          </a:p>
          <a:p>
            <a:pPr lvl="1">
              <a:buNone/>
            </a:pPr>
            <a:r>
              <a:rPr lang="cs-CZ" dirty="0" smtClean="0"/>
              <a:t>Odst. 2: </a:t>
            </a:r>
            <a:r>
              <a:rPr lang="cs-CZ" i="1" dirty="0" smtClean="0"/>
              <a:t>Nelze-li místo činu zjistit nebo byl-li čin spáchán v cizině, koná řízení soud, v jehož obvodu obviněný bydlí, pracuje nebo se zdržuje; jestliže se nedají tato místa zjistit nebo jsou mimo území České republiky, koná řízení soud, v jehož obvodu čin vyšel najevo.</a:t>
            </a:r>
            <a:endParaRPr lang="cs-CZ" dirty="0" smtClean="0"/>
          </a:p>
          <a:p>
            <a:pPr lvl="1">
              <a:buNone/>
            </a:pP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Místní příslušnost</a:t>
            </a:r>
            <a:endParaRPr lang="cs-CZ" dirty="0"/>
          </a:p>
        </p:txBody>
      </p:sp>
      <p:pic>
        <p:nvPicPr>
          <p:cNvPr id="4" name="Zástupný symbol pro obsah 3" descr="České_okresy_1960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249362"/>
            <a:ext cx="82296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298</TotalTime>
  <Words>1160</Words>
  <Application>Microsoft Office PowerPoint</Application>
  <PresentationFormat>Předvádění na obrazovce (4:3)</PresentationFormat>
  <Paragraphs>218</Paragraphs>
  <Slides>28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Bookman Old Style</vt:lpstr>
      <vt:lpstr>Calibri</vt:lpstr>
      <vt:lpstr>Gill Sans MT</vt:lpstr>
      <vt:lpstr>Wingdings</vt:lpstr>
      <vt:lpstr>Wingdings 3</vt:lpstr>
      <vt:lpstr>Původ</vt:lpstr>
      <vt:lpstr>Státní zastupitelství</vt:lpstr>
      <vt:lpstr>Trestní řízení</vt:lpstr>
      <vt:lpstr>Trestní zákoník</vt:lpstr>
      <vt:lpstr>Trestní řád</vt:lpstr>
      <vt:lpstr>Orgány činné v trestním řízení</vt:lpstr>
      <vt:lpstr>Policie ČR – organizační složky</vt:lpstr>
      <vt:lpstr>Policie ČR – struktura KŘP-P</vt:lpstr>
      <vt:lpstr>Místní příslušnost</vt:lpstr>
      <vt:lpstr>Místní příslušnost</vt:lpstr>
      <vt:lpstr>Věcná příslušnost</vt:lpstr>
      <vt:lpstr>Soustava státního zastupitelství</vt:lpstr>
      <vt:lpstr>Městské státní zastupitelství v Brně</vt:lpstr>
      <vt:lpstr>Vrchní státní zastupitelství v Olomouci</vt:lpstr>
      <vt:lpstr>Nejvyšší státní zastupitelství</vt:lpstr>
      <vt:lpstr>Prezentace aplikace PowerPoint</vt:lpstr>
      <vt:lpstr>Státní zastupitelství</vt:lpstr>
      <vt:lpstr>Státní zastupitelství - působnost</vt:lpstr>
      <vt:lpstr>Role státního zástupce</vt:lpstr>
      <vt:lpstr>Stádia trestního řízení</vt:lpstr>
      <vt:lpstr>Stádia trestního řízení</vt:lpstr>
      <vt:lpstr>Významné okamžiky trestního řízení</vt:lpstr>
      <vt:lpstr>V soudní síni</vt:lpstr>
      <vt:lpstr>Přípravné řízení</vt:lpstr>
      <vt:lpstr>Přípravné řízení</vt:lpstr>
      <vt:lpstr>Řízení u soudu</vt:lpstr>
      <vt:lpstr>Konec řízení u soudu</vt:lpstr>
      <vt:lpstr>Řízení o opravných prostředcích</vt:lpstr>
      <vt:lpstr>Opravné prostředky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Matěj Papoušek</dc:creator>
  <cp:lastModifiedBy>Matěj Papoušek</cp:lastModifiedBy>
  <cp:revision>39</cp:revision>
  <dcterms:created xsi:type="dcterms:W3CDTF">2013-10-21T08:19:06Z</dcterms:created>
  <dcterms:modified xsi:type="dcterms:W3CDTF">2015-10-20T21:06:00Z</dcterms:modified>
</cp:coreProperties>
</file>