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450" r:id="rId2"/>
    <p:sldId id="359" r:id="rId3"/>
    <p:sldId id="467" r:id="rId4"/>
    <p:sldId id="360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1" r:id="rId14"/>
    <p:sldId id="373" r:id="rId15"/>
    <p:sldId id="375" r:id="rId16"/>
    <p:sldId id="376" r:id="rId17"/>
    <p:sldId id="377" r:id="rId18"/>
    <p:sldId id="383" r:id="rId19"/>
    <p:sldId id="385" r:id="rId20"/>
    <p:sldId id="386" r:id="rId21"/>
    <p:sldId id="384" r:id="rId22"/>
    <p:sldId id="468" r:id="rId23"/>
    <p:sldId id="464" r:id="rId24"/>
    <p:sldId id="465" r:id="rId25"/>
    <p:sldId id="469" r:id="rId26"/>
    <p:sldId id="451" r:id="rId27"/>
    <p:sldId id="453" r:id="rId28"/>
    <p:sldId id="454" r:id="rId29"/>
    <p:sldId id="462" r:id="rId30"/>
    <p:sldId id="455" r:id="rId31"/>
    <p:sldId id="457" r:id="rId32"/>
    <p:sldId id="456" r:id="rId33"/>
    <p:sldId id="458" r:id="rId34"/>
    <p:sldId id="459" r:id="rId35"/>
    <p:sldId id="460" r:id="rId36"/>
    <p:sldId id="461" r:id="rId37"/>
    <p:sldId id="466" r:id="rId38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E1E"/>
    <a:srgbClr val="E5D5BD"/>
    <a:srgbClr val="E7C99D"/>
    <a:srgbClr val="FFF1E1"/>
    <a:srgbClr val="EAEAEA"/>
    <a:srgbClr val="FFEACD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9" autoAdjust="0"/>
    <p:restoredTop sz="94747" autoAdjust="0"/>
  </p:normalViewPr>
  <p:slideViewPr>
    <p:cSldViewPr>
      <p:cViewPr>
        <p:scale>
          <a:sx n="115" d="100"/>
          <a:sy n="115" d="100"/>
        </p:scale>
        <p:origin x="-720" y="66"/>
      </p:cViewPr>
      <p:guideLst>
        <p:guide orient="horz" pos="709"/>
        <p:guide orient="horz" pos="3884"/>
        <p:guide orient="horz" pos="1117"/>
        <p:guide orient="horz" pos="4058"/>
        <p:guide pos="2880"/>
        <p:guide pos="581"/>
        <p:guide pos="5465"/>
        <p:guide pos="17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9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7D9AF-FFC6-4975-A148-F0B9D90DDCDA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A6CEF724-1283-42C7-91ED-A0E8225DFF70}">
      <dgm:prSet phldrT="[Text]"/>
      <dgm:spPr/>
      <dgm:t>
        <a:bodyPr/>
        <a:lstStyle/>
        <a:p>
          <a:r>
            <a:rPr lang="cs-CZ"/>
            <a:t>srovnatelné společnosti</a:t>
          </a:r>
        </a:p>
      </dgm:t>
    </dgm:pt>
    <dgm:pt modelId="{9AAB45CD-CE6C-4138-8C70-C0A8424C0AC2}" type="parTrans" cxnId="{0023805F-0026-4D6B-A33F-2E2E4386836D}">
      <dgm:prSet/>
      <dgm:spPr/>
      <dgm:t>
        <a:bodyPr/>
        <a:lstStyle/>
        <a:p>
          <a:endParaRPr lang="cs-CZ"/>
        </a:p>
      </dgm:t>
    </dgm:pt>
    <dgm:pt modelId="{F8C93F90-7382-4559-B376-ED515CC4F9B0}" type="sibTrans" cxnId="{0023805F-0026-4D6B-A33F-2E2E4386836D}">
      <dgm:prSet/>
      <dgm:spPr/>
      <dgm:t>
        <a:bodyPr/>
        <a:lstStyle/>
        <a:p>
          <a:endParaRPr lang="cs-CZ"/>
        </a:p>
      </dgm:t>
    </dgm:pt>
    <dgm:pt modelId="{CA64E1B6-22BA-4B50-B9DC-2387E1EACADC}">
      <dgm:prSet phldrT="[Text]"/>
      <dgm:spPr/>
      <dgm:t>
        <a:bodyPr/>
        <a:lstStyle/>
        <a:p>
          <a:r>
            <a:rPr lang="cs-CZ"/>
            <a:t>nováčči</a:t>
          </a:r>
        </a:p>
      </dgm:t>
    </dgm:pt>
    <dgm:pt modelId="{DA727408-42EE-4493-93CE-63FB3C247E5F}" type="parTrans" cxnId="{13BB3793-2BC4-4F19-A051-2A37AC83CAE6}">
      <dgm:prSet/>
      <dgm:spPr/>
      <dgm:t>
        <a:bodyPr/>
        <a:lstStyle/>
        <a:p>
          <a:endParaRPr lang="cs-CZ"/>
        </a:p>
      </dgm:t>
    </dgm:pt>
    <dgm:pt modelId="{032B06C2-117F-4131-81D4-BFE540C76E3D}" type="sibTrans" cxnId="{13BB3793-2BC4-4F19-A051-2A37AC83CAE6}">
      <dgm:prSet/>
      <dgm:spPr/>
      <dgm:t>
        <a:bodyPr/>
        <a:lstStyle/>
        <a:p>
          <a:endParaRPr lang="cs-CZ"/>
        </a:p>
      </dgm:t>
    </dgm:pt>
    <dgm:pt modelId="{4C33D2E9-6318-4AB6-AB39-7E16785BA20B}">
      <dgm:prSet phldrT="[Text]"/>
      <dgm:spPr/>
      <dgm:t>
        <a:bodyPr/>
        <a:lstStyle/>
        <a:p>
          <a:r>
            <a:rPr lang="cs-CZ"/>
            <a:t>zákazníci</a:t>
          </a:r>
        </a:p>
      </dgm:t>
    </dgm:pt>
    <dgm:pt modelId="{EB3AC806-F8E6-4E7D-8322-BD4297C2A163}" type="parTrans" cxnId="{F9A2D483-4590-40D3-8A74-DFEDBFAFB992}">
      <dgm:prSet/>
      <dgm:spPr/>
      <dgm:t>
        <a:bodyPr/>
        <a:lstStyle/>
        <a:p>
          <a:endParaRPr lang="cs-CZ"/>
        </a:p>
      </dgm:t>
    </dgm:pt>
    <dgm:pt modelId="{DEFFB2AE-70C8-43E7-BCE7-E51CE939459F}" type="sibTrans" cxnId="{F9A2D483-4590-40D3-8A74-DFEDBFAFB992}">
      <dgm:prSet/>
      <dgm:spPr/>
      <dgm:t>
        <a:bodyPr/>
        <a:lstStyle/>
        <a:p>
          <a:endParaRPr lang="cs-CZ"/>
        </a:p>
      </dgm:t>
    </dgm:pt>
    <dgm:pt modelId="{F7643B04-0C7B-4BA4-BAB4-4DDF3A47B997}">
      <dgm:prSet phldrT="[Text]"/>
      <dgm:spPr/>
      <dgm:t>
        <a:bodyPr/>
        <a:lstStyle/>
        <a:p>
          <a:r>
            <a:rPr lang="cs-CZ"/>
            <a:t>alternativní produkty</a:t>
          </a:r>
        </a:p>
      </dgm:t>
    </dgm:pt>
    <dgm:pt modelId="{32C85884-2A31-4907-9BA1-701271449805}" type="parTrans" cxnId="{97ADDF64-0E81-4445-ACAD-2F50D48FE9AF}">
      <dgm:prSet/>
      <dgm:spPr/>
      <dgm:t>
        <a:bodyPr/>
        <a:lstStyle/>
        <a:p>
          <a:endParaRPr lang="cs-CZ"/>
        </a:p>
      </dgm:t>
    </dgm:pt>
    <dgm:pt modelId="{69C8744E-ADD9-4356-B4E2-7C1BF741F8F6}" type="sibTrans" cxnId="{97ADDF64-0E81-4445-ACAD-2F50D48FE9AF}">
      <dgm:prSet/>
      <dgm:spPr/>
      <dgm:t>
        <a:bodyPr/>
        <a:lstStyle/>
        <a:p>
          <a:endParaRPr lang="cs-CZ"/>
        </a:p>
      </dgm:t>
    </dgm:pt>
    <dgm:pt modelId="{D79F58BE-A6BB-4A3B-ADAF-E4A5D61C0B60}">
      <dgm:prSet phldrT="[Text]"/>
      <dgm:spPr/>
      <dgm:t>
        <a:bodyPr/>
        <a:lstStyle/>
        <a:p>
          <a:r>
            <a:rPr lang="cs-CZ"/>
            <a:t>dodavatelé</a:t>
          </a:r>
        </a:p>
      </dgm:t>
    </dgm:pt>
    <dgm:pt modelId="{A86DBA2E-9033-4298-AE6D-F48D446C4C64}" type="parTrans" cxnId="{92C78B4C-7628-4015-82A3-CF2B9CA015C8}">
      <dgm:prSet/>
      <dgm:spPr/>
      <dgm:t>
        <a:bodyPr/>
        <a:lstStyle/>
        <a:p>
          <a:endParaRPr lang="cs-CZ"/>
        </a:p>
      </dgm:t>
    </dgm:pt>
    <dgm:pt modelId="{CED9B81A-8B7A-4A85-972E-D1E960E3BFB8}" type="sibTrans" cxnId="{92C78B4C-7628-4015-82A3-CF2B9CA015C8}">
      <dgm:prSet/>
      <dgm:spPr/>
      <dgm:t>
        <a:bodyPr/>
        <a:lstStyle/>
        <a:p>
          <a:endParaRPr lang="cs-CZ"/>
        </a:p>
      </dgm:t>
    </dgm:pt>
    <dgm:pt modelId="{DD318941-DAFF-4D18-975F-4E1A79D7495F}" type="pres">
      <dgm:prSet presAssocID="{9697D9AF-FFC6-4975-A148-F0B9D90DDC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B06F18-191D-4077-B9A4-EC965D9305E4}" type="pres">
      <dgm:prSet presAssocID="{A6CEF724-1283-42C7-91ED-A0E8225DFF70}" presName="centerShape" presStyleLbl="node0" presStyleIdx="0" presStyleCnt="1"/>
      <dgm:spPr/>
      <dgm:t>
        <a:bodyPr/>
        <a:lstStyle/>
        <a:p>
          <a:endParaRPr lang="cs-CZ"/>
        </a:p>
      </dgm:t>
    </dgm:pt>
    <dgm:pt modelId="{2C83CB65-A179-4BF4-B300-EA5815DE8E3D}" type="pres">
      <dgm:prSet presAssocID="{DA727408-42EE-4493-93CE-63FB3C247E5F}" presName="Name9" presStyleLbl="parChTrans1D2" presStyleIdx="0" presStyleCnt="4"/>
      <dgm:spPr/>
      <dgm:t>
        <a:bodyPr/>
        <a:lstStyle/>
        <a:p>
          <a:endParaRPr lang="cs-CZ"/>
        </a:p>
      </dgm:t>
    </dgm:pt>
    <dgm:pt modelId="{58995C3E-FF9E-4C47-99CF-455394340F0E}" type="pres">
      <dgm:prSet presAssocID="{DA727408-42EE-4493-93CE-63FB3C247E5F}" presName="connTx" presStyleLbl="parChTrans1D2" presStyleIdx="0" presStyleCnt="4"/>
      <dgm:spPr/>
      <dgm:t>
        <a:bodyPr/>
        <a:lstStyle/>
        <a:p>
          <a:endParaRPr lang="cs-CZ"/>
        </a:p>
      </dgm:t>
    </dgm:pt>
    <dgm:pt modelId="{4DC09A67-A4F2-4816-85B7-DA0FFD8D7A0B}" type="pres">
      <dgm:prSet presAssocID="{CA64E1B6-22BA-4B50-B9DC-2387E1EACA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439DA0-876D-4237-8A0B-01DDE2BC2A3D}" type="pres">
      <dgm:prSet presAssocID="{EB3AC806-F8E6-4E7D-8322-BD4297C2A163}" presName="Name9" presStyleLbl="parChTrans1D2" presStyleIdx="1" presStyleCnt="4"/>
      <dgm:spPr/>
      <dgm:t>
        <a:bodyPr/>
        <a:lstStyle/>
        <a:p>
          <a:endParaRPr lang="cs-CZ"/>
        </a:p>
      </dgm:t>
    </dgm:pt>
    <dgm:pt modelId="{BB350711-F6F7-4300-9546-8FC3634D2E97}" type="pres">
      <dgm:prSet presAssocID="{EB3AC806-F8E6-4E7D-8322-BD4297C2A163}" presName="connTx" presStyleLbl="parChTrans1D2" presStyleIdx="1" presStyleCnt="4"/>
      <dgm:spPr/>
      <dgm:t>
        <a:bodyPr/>
        <a:lstStyle/>
        <a:p>
          <a:endParaRPr lang="cs-CZ"/>
        </a:p>
      </dgm:t>
    </dgm:pt>
    <dgm:pt modelId="{A19DE3EE-D466-4B58-834F-0DB570CF6D40}" type="pres">
      <dgm:prSet presAssocID="{4C33D2E9-6318-4AB6-AB39-7E16785BA2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798F9D-D9F7-4D88-B74C-1646E77C38BE}" type="pres">
      <dgm:prSet presAssocID="{32C85884-2A31-4907-9BA1-701271449805}" presName="Name9" presStyleLbl="parChTrans1D2" presStyleIdx="2" presStyleCnt="4"/>
      <dgm:spPr/>
      <dgm:t>
        <a:bodyPr/>
        <a:lstStyle/>
        <a:p>
          <a:endParaRPr lang="cs-CZ"/>
        </a:p>
      </dgm:t>
    </dgm:pt>
    <dgm:pt modelId="{FCE0FEB0-7542-43EB-94E1-3F934BEA6770}" type="pres">
      <dgm:prSet presAssocID="{32C85884-2A31-4907-9BA1-701271449805}" presName="connTx" presStyleLbl="parChTrans1D2" presStyleIdx="2" presStyleCnt="4"/>
      <dgm:spPr/>
      <dgm:t>
        <a:bodyPr/>
        <a:lstStyle/>
        <a:p>
          <a:endParaRPr lang="cs-CZ"/>
        </a:p>
      </dgm:t>
    </dgm:pt>
    <dgm:pt modelId="{2AF8B3A5-0B73-4806-90B5-14D3330C3974}" type="pres">
      <dgm:prSet presAssocID="{F7643B04-0C7B-4BA4-BAB4-4DDF3A47B9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A6CD18-69E2-4569-B929-FE38D4CB0647}" type="pres">
      <dgm:prSet presAssocID="{A86DBA2E-9033-4298-AE6D-F48D446C4C64}" presName="Name9" presStyleLbl="parChTrans1D2" presStyleIdx="3" presStyleCnt="4"/>
      <dgm:spPr/>
      <dgm:t>
        <a:bodyPr/>
        <a:lstStyle/>
        <a:p>
          <a:endParaRPr lang="cs-CZ"/>
        </a:p>
      </dgm:t>
    </dgm:pt>
    <dgm:pt modelId="{F1C7E2EB-AB3E-4B9B-8BF0-2E4B20D64E95}" type="pres">
      <dgm:prSet presAssocID="{A86DBA2E-9033-4298-AE6D-F48D446C4C64}" presName="connTx" presStyleLbl="parChTrans1D2" presStyleIdx="3" presStyleCnt="4"/>
      <dgm:spPr/>
      <dgm:t>
        <a:bodyPr/>
        <a:lstStyle/>
        <a:p>
          <a:endParaRPr lang="cs-CZ"/>
        </a:p>
      </dgm:t>
    </dgm:pt>
    <dgm:pt modelId="{DD144DD4-D0F5-4759-B1CF-CD7D57A28A3F}" type="pres">
      <dgm:prSet presAssocID="{D79F58BE-A6BB-4A3B-ADAF-E4A5D61C0B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C00F46-92BE-4AAB-9216-D73DF9794697}" type="presOf" srcId="{F7643B04-0C7B-4BA4-BAB4-4DDF3A47B997}" destId="{2AF8B3A5-0B73-4806-90B5-14D3330C3974}" srcOrd="0" destOrd="0" presId="urn:microsoft.com/office/officeart/2005/8/layout/radial1"/>
    <dgm:cxn modelId="{4F0BF1AC-E1B0-4E00-8B33-AEB5F90B8EB2}" type="presOf" srcId="{A86DBA2E-9033-4298-AE6D-F48D446C4C64}" destId="{F1C7E2EB-AB3E-4B9B-8BF0-2E4B20D64E95}" srcOrd="1" destOrd="0" presId="urn:microsoft.com/office/officeart/2005/8/layout/radial1"/>
    <dgm:cxn modelId="{7F7C9201-5073-460A-8ADE-3306216B135A}" type="presOf" srcId="{4C33D2E9-6318-4AB6-AB39-7E16785BA20B}" destId="{A19DE3EE-D466-4B58-834F-0DB570CF6D40}" srcOrd="0" destOrd="0" presId="urn:microsoft.com/office/officeart/2005/8/layout/radial1"/>
    <dgm:cxn modelId="{DDFB52D3-4ED6-4C14-A74E-76A666CB6964}" type="presOf" srcId="{EB3AC806-F8E6-4E7D-8322-BD4297C2A163}" destId="{BB350711-F6F7-4300-9546-8FC3634D2E97}" srcOrd="1" destOrd="0" presId="urn:microsoft.com/office/officeart/2005/8/layout/radial1"/>
    <dgm:cxn modelId="{CB152A5A-44D0-4798-8E75-2A937FE8B2F4}" type="presOf" srcId="{32C85884-2A31-4907-9BA1-701271449805}" destId="{61798F9D-D9F7-4D88-B74C-1646E77C38BE}" srcOrd="0" destOrd="0" presId="urn:microsoft.com/office/officeart/2005/8/layout/radial1"/>
    <dgm:cxn modelId="{0023805F-0026-4D6B-A33F-2E2E4386836D}" srcId="{9697D9AF-FFC6-4975-A148-F0B9D90DDCDA}" destId="{A6CEF724-1283-42C7-91ED-A0E8225DFF70}" srcOrd="0" destOrd="0" parTransId="{9AAB45CD-CE6C-4138-8C70-C0A8424C0AC2}" sibTransId="{F8C93F90-7382-4559-B376-ED515CC4F9B0}"/>
    <dgm:cxn modelId="{6BBE2744-E0D3-4CEC-8BF2-AC49B594C0C8}" type="presOf" srcId="{EB3AC806-F8E6-4E7D-8322-BD4297C2A163}" destId="{18439DA0-876D-4237-8A0B-01DDE2BC2A3D}" srcOrd="0" destOrd="0" presId="urn:microsoft.com/office/officeart/2005/8/layout/radial1"/>
    <dgm:cxn modelId="{DF8BEE08-7200-4C40-A68A-5B45C05F2FEB}" type="presOf" srcId="{DA727408-42EE-4493-93CE-63FB3C247E5F}" destId="{58995C3E-FF9E-4C47-99CF-455394340F0E}" srcOrd="1" destOrd="0" presId="urn:microsoft.com/office/officeart/2005/8/layout/radial1"/>
    <dgm:cxn modelId="{F6ADA72E-EB0C-4E55-B4BA-FB1906963E65}" type="presOf" srcId="{9697D9AF-FFC6-4975-A148-F0B9D90DDCDA}" destId="{DD318941-DAFF-4D18-975F-4E1A79D7495F}" srcOrd="0" destOrd="0" presId="urn:microsoft.com/office/officeart/2005/8/layout/radial1"/>
    <dgm:cxn modelId="{92C78B4C-7628-4015-82A3-CF2B9CA015C8}" srcId="{A6CEF724-1283-42C7-91ED-A0E8225DFF70}" destId="{D79F58BE-A6BB-4A3B-ADAF-E4A5D61C0B60}" srcOrd="3" destOrd="0" parTransId="{A86DBA2E-9033-4298-AE6D-F48D446C4C64}" sibTransId="{CED9B81A-8B7A-4A85-972E-D1E960E3BFB8}"/>
    <dgm:cxn modelId="{0BB9566E-93CD-43A9-B208-95F974A502C2}" type="presOf" srcId="{CA64E1B6-22BA-4B50-B9DC-2387E1EACADC}" destId="{4DC09A67-A4F2-4816-85B7-DA0FFD8D7A0B}" srcOrd="0" destOrd="0" presId="urn:microsoft.com/office/officeart/2005/8/layout/radial1"/>
    <dgm:cxn modelId="{13BB3793-2BC4-4F19-A051-2A37AC83CAE6}" srcId="{A6CEF724-1283-42C7-91ED-A0E8225DFF70}" destId="{CA64E1B6-22BA-4B50-B9DC-2387E1EACADC}" srcOrd="0" destOrd="0" parTransId="{DA727408-42EE-4493-93CE-63FB3C247E5F}" sibTransId="{032B06C2-117F-4131-81D4-BFE540C76E3D}"/>
    <dgm:cxn modelId="{42450FE9-C790-4F93-A69D-6E67E090D362}" type="presOf" srcId="{DA727408-42EE-4493-93CE-63FB3C247E5F}" destId="{2C83CB65-A179-4BF4-B300-EA5815DE8E3D}" srcOrd="0" destOrd="0" presId="urn:microsoft.com/office/officeart/2005/8/layout/radial1"/>
    <dgm:cxn modelId="{AAA725A0-59B8-478B-B14D-12D6137A2345}" type="presOf" srcId="{A6CEF724-1283-42C7-91ED-A0E8225DFF70}" destId="{C9B06F18-191D-4077-B9A4-EC965D9305E4}" srcOrd="0" destOrd="0" presId="urn:microsoft.com/office/officeart/2005/8/layout/radial1"/>
    <dgm:cxn modelId="{F72EC6CE-DB89-4902-95F1-7214F7152071}" type="presOf" srcId="{32C85884-2A31-4907-9BA1-701271449805}" destId="{FCE0FEB0-7542-43EB-94E1-3F934BEA6770}" srcOrd="1" destOrd="0" presId="urn:microsoft.com/office/officeart/2005/8/layout/radial1"/>
    <dgm:cxn modelId="{F9A2D483-4590-40D3-8A74-DFEDBFAFB992}" srcId="{A6CEF724-1283-42C7-91ED-A0E8225DFF70}" destId="{4C33D2E9-6318-4AB6-AB39-7E16785BA20B}" srcOrd="1" destOrd="0" parTransId="{EB3AC806-F8E6-4E7D-8322-BD4297C2A163}" sibTransId="{DEFFB2AE-70C8-43E7-BCE7-E51CE939459F}"/>
    <dgm:cxn modelId="{97ADDF64-0E81-4445-ACAD-2F50D48FE9AF}" srcId="{A6CEF724-1283-42C7-91ED-A0E8225DFF70}" destId="{F7643B04-0C7B-4BA4-BAB4-4DDF3A47B997}" srcOrd="2" destOrd="0" parTransId="{32C85884-2A31-4907-9BA1-701271449805}" sibTransId="{69C8744E-ADD9-4356-B4E2-7C1BF741F8F6}"/>
    <dgm:cxn modelId="{9C333014-CEAE-4C73-924F-4259144BDBF8}" type="presOf" srcId="{A86DBA2E-9033-4298-AE6D-F48D446C4C64}" destId="{DEA6CD18-69E2-4569-B929-FE38D4CB0647}" srcOrd="0" destOrd="0" presId="urn:microsoft.com/office/officeart/2005/8/layout/radial1"/>
    <dgm:cxn modelId="{CB3D5C65-CC3B-4065-AEB4-4FA5084DC12B}" type="presOf" srcId="{D79F58BE-A6BB-4A3B-ADAF-E4A5D61C0B60}" destId="{DD144DD4-D0F5-4759-B1CF-CD7D57A28A3F}" srcOrd="0" destOrd="0" presId="urn:microsoft.com/office/officeart/2005/8/layout/radial1"/>
    <dgm:cxn modelId="{5BD29CFE-325C-4E47-8779-3367F031B71B}" type="presParOf" srcId="{DD318941-DAFF-4D18-975F-4E1A79D7495F}" destId="{C9B06F18-191D-4077-B9A4-EC965D9305E4}" srcOrd="0" destOrd="0" presId="urn:microsoft.com/office/officeart/2005/8/layout/radial1"/>
    <dgm:cxn modelId="{0657ABE6-96A0-43A7-AD8E-F5920ECB5E5D}" type="presParOf" srcId="{DD318941-DAFF-4D18-975F-4E1A79D7495F}" destId="{2C83CB65-A179-4BF4-B300-EA5815DE8E3D}" srcOrd="1" destOrd="0" presId="urn:microsoft.com/office/officeart/2005/8/layout/radial1"/>
    <dgm:cxn modelId="{EFBA662F-CA4E-4D3B-A565-EC94B9B0A5F1}" type="presParOf" srcId="{2C83CB65-A179-4BF4-B300-EA5815DE8E3D}" destId="{58995C3E-FF9E-4C47-99CF-455394340F0E}" srcOrd="0" destOrd="0" presId="urn:microsoft.com/office/officeart/2005/8/layout/radial1"/>
    <dgm:cxn modelId="{DFAA941F-A3CE-4CC7-97D3-4E20131E6625}" type="presParOf" srcId="{DD318941-DAFF-4D18-975F-4E1A79D7495F}" destId="{4DC09A67-A4F2-4816-85B7-DA0FFD8D7A0B}" srcOrd="2" destOrd="0" presId="urn:microsoft.com/office/officeart/2005/8/layout/radial1"/>
    <dgm:cxn modelId="{DAA29151-807B-443D-8C0F-4D899FE266DF}" type="presParOf" srcId="{DD318941-DAFF-4D18-975F-4E1A79D7495F}" destId="{18439DA0-876D-4237-8A0B-01DDE2BC2A3D}" srcOrd="3" destOrd="0" presId="urn:microsoft.com/office/officeart/2005/8/layout/radial1"/>
    <dgm:cxn modelId="{45988C97-04F9-416D-B413-A559211E5669}" type="presParOf" srcId="{18439DA0-876D-4237-8A0B-01DDE2BC2A3D}" destId="{BB350711-F6F7-4300-9546-8FC3634D2E97}" srcOrd="0" destOrd="0" presId="urn:microsoft.com/office/officeart/2005/8/layout/radial1"/>
    <dgm:cxn modelId="{6C519D50-0589-4A86-85E7-71B9366182E6}" type="presParOf" srcId="{DD318941-DAFF-4D18-975F-4E1A79D7495F}" destId="{A19DE3EE-D466-4B58-834F-0DB570CF6D40}" srcOrd="4" destOrd="0" presId="urn:microsoft.com/office/officeart/2005/8/layout/radial1"/>
    <dgm:cxn modelId="{E1C1A21B-C7CB-456A-9281-2E819BFABF1A}" type="presParOf" srcId="{DD318941-DAFF-4D18-975F-4E1A79D7495F}" destId="{61798F9D-D9F7-4D88-B74C-1646E77C38BE}" srcOrd="5" destOrd="0" presId="urn:microsoft.com/office/officeart/2005/8/layout/radial1"/>
    <dgm:cxn modelId="{CBF94ED2-E7E1-47AF-85F0-244D5D80F3DE}" type="presParOf" srcId="{61798F9D-D9F7-4D88-B74C-1646E77C38BE}" destId="{FCE0FEB0-7542-43EB-94E1-3F934BEA6770}" srcOrd="0" destOrd="0" presId="urn:microsoft.com/office/officeart/2005/8/layout/radial1"/>
    <dgm:cxn modelId="{0FB3BE27-1281-4790-A5FE-3B4321D91408}" type="presParOf" srcId="{DD318941-DAFF-4D18-975F-4E1A79D7495F}" destId="{2AF8B3A5-0B73-4806-90B5-14D3330C3974}" srcOrd="6" destOrd="0" presId="urn:microsoft.com/office/officeart/2005/8/layout/radial1"/>
    <dgm:cxn modelId="{CC4FB090-1DF7-452A-BD85-3A63937CF5F4}" type="presParOf" srcId="{DD318941-DAFF-4D18-975F-4E1A79D7495F}" destId="{DEA6CD18-69E2-4569-B929-FE38D4CB0647}" srcOrd="7" destOrd="0" presId="urn:microsoft.com/office/officeart/2005/8/layout/radial1"/>
    <dgm:cxn modelId="{7C71771D-1758-454E-B516-39B094BE0BA9}" type="presParOf" srcId="{DEA6CD18-69E2-4569-B929-FE38D4CB0647}" destId="{F1C7E2EB-AB3E-4B9B-8BF0-2E4B20D64E95}" srcOrd="0" destOrd="0" presId="urn:microsoft.com/office/officeart/2005/8/layout/radial1"/>
    <dgm:cxn modelId="{801F64A4-1859-4514-A456-15B53FCC8A7E}" type="presParOf" srcId="{DD318941-DAFF-4D18-975F-4E1A79D7495F}" destId="{DD144DD4-D0F5-4759-B1CF-CD7D57A28A3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5C37D-7EA4-46A9-917D-26A10AD02C65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E5150EC6-9FFB-4CBE-95FA-8F7097C191B5}">
      <dgm:prSet phldrT="[Text]"/>
      <dgm:spPr/>
      <dgm:t>
        <a:bodyPr/>
        <a:lstStyle/>
        <a:p>
          <a:r>
            <a:rPr lang="cs-CZ"/>
            <a:t>Nezisková organizace</a:t>
          </a:r>
        </a:p>
      </dgm:t>
    </dgm:pt>
    <dgm:pt modelId="{A291D2E1-462F-441F-A4A8-BF551D628817}" type="parTrans" cxnId="{26858D67-B94A-4444-AC38-EC151137BD07}">
      <dgm:prSet/>
      <dgm:spPr/>
      <dgm:t>
        <a:bodyPr/>
        <a:lstStyle/>
        <a:p>
          <a:endParaRPr lang="cs-CZ"/>
        </a:p>
      </dgm:t>
    </dgm:pt>
    <dgm:pt modelId="{82F742ED-EE4C-4ED9-AC12-392E9D95AC5D}" type="sibTrans" cxnId="{26858D67-B94A-4444-AC38-EC151137BD07}">
      <dgm:prSet/>
      <dgm:spPr/>
      <dgm:t>
        <a:bodyPr/>
        <a:lstStyle/>
        <a:p>
          <a:endParaRPr lang="cs-CZ"/>
        </a:p>
      </dgm:t>
    </dgm:pt>
    <dgm:pt modelId="{AFC6093C-1A11-40D7-8347-23C79D778A56}">
      <dgm:prSet phldrT="[Text]"/>
      <dgm:spPr/>
      <dgm:t>
        <a:bodyPr/>
        <a:lstStyle/>
        <a:p>
          <a:r>
            <a:rPr lang="cs-CZ"/>
            <a:t>Politické síly</a:t>
          </a:r>
        </a:p>
      </dgm:t>
    </dgm:pt>
    <dgm:pt modelId="{26397F86-6115-4972-AC07-38166832F341}" type="parTrans" cxnId="{A1602395-1042-4C1C-AFE6-1BD2A5A3ED9D}">
      <dgm:prSet/>
      <dgm:spPr/>
      <dgm:t>
        <a:bodyPr/>
        <a:lstStyle/>
        <a:p>
          <a:endParaRPr lang="cs-CZ"/>
        </a:p>
      </dgm:t>
    </dgm:pt>
    <dgm:pt modelId="{F4510F76-E1CB-43EA-A94D-3E714AAB5B55}" type="sibTrans" cxnId="{A1602395-1042-4C1C-AFE6-1BD2A5A3ED9D}">
      <dgm:prSet/>
      <dgm:spPr/>
      <dgm:t>
        <a:bodyPr/>
        <a:lstStyle/>
        <a:p>
          <a:endParaRPr lang="cs-CZ"/>
        </a:p>
      </dgm:t>
    </dgm:pt>
    <dgm:pt modelId="{D9A305F4-E0E2-4BE1-84DB-D90CBC9CF7ED}">
      <dgm:prSet phldrT="[Text]"/>
      <dgm:spPr/>
      <dgm:t>
        <a:bodyPr/>
        <a:lstStyle/>
        <a:p>
          <a:r>
            <a:rPr lang="cs-CZ"/>
            <a:t>Trh práce (dobrovolníci)</a:t>
          </a:r>
        </a:p>
      </dgm:t>
    </dgm:pt>
    <dgm:pt modelId="{EF94624D-A727-442C-902A-22F969F1404E}" type="parTrans" cxnId="{21496D6F-17C8-4D51-9B3E-B6D10C2FF4BD}">
      <dgm:prSet/>
      <dgm:spPr/>
      <dgm:t>
        <a:bodyPr/>
        <a:lstStyle/>
        <a:p>
          <a:endParaRPr lang="cs-CZ"/>
        </a:p>
      </dgm:t>
    </dgm:pt>
    <dgm:pt modelId="{695B12E7-A671-4F8C-86F6-1B5A5B490561}" type="sibTrans" cxnId="{21496D6F-17C8-4D51-9B3E-B6D10C2FF4BD}">
      <dgm:prSet/>
      <dgm:spPr/>
      <dgm:t>
        <a:bodyPr/>
        <a:lstStyle/>
        <a:p>
          <a:endParaRPr lang="cs-CZ"/>
        </a:p>
      </dgm:t>
    </dgm:pt>
    <dgm:pt modelId="{5EAD90A6-E044-4FE8-A2E5-F7DAAFCBB247}">
      <dgm:prSet phldrT="[Text]"/>
      <dgm:spPr/>
      <dgm:t>
        <a:bodyPr/>
        <a:lstStyle/>
        <a:p>
          <a:r>
            <a:rPr lang="cs-CZ"/>
            <a:t>Konkurence</a:t>
          </a:r>
        </a:p>
      </dgm:t>
    </dgm:pt>
    <dgm:pt modelId="{61F48338-A69F-4894-A175-8C05F6CBD35A}" type="parTrans" cxnId="{41B03135-B584-4156-99FC-DE6BBF28E4C7}">
      <dgm:prSet/>
      <dgm:spPr/>
      <dgm:t>
        <a:bodyPr/>
        <a:lstStyle/>
        <a:p>
          <a:endParaRPr lang="cs-CZ"/>
        </a:p>
      </dgm:t>
    </dgm:pt>
    <dgm:pt modelId="{C09D0E8D-E701-411E-9A77-29F8F1D84DCA}" type="sibTrans" cxnId="{41B03135-B584-4156-99FC-DE6BBF28E4C7}">
      <dgm:prSet/>
      <dgm:spPr/>
      <dgm:t>
        <a:bodyPr/>
        <a:lstStyle/>
        <a:p>
          <a:endParaRPr lang="cs-CZ"/>
        </a:p>
      </dgm:t>
    </dgm:pt>
    <dgm:pt modelId="{FE26F42A-1612-4178-8D08-241455651B7B}">
      <dgm:prSet phldrT="[Text]"/>
      <dgm:spPr/>
      <dgm:t>
        <a:bodyPr/>
        <a:lstStyle/>
        <a:p>
          <a:r>
            <a:rPr lang="cs-CZ"/>
            <a:t>Občané / Veřejnost</a:t>
          </a:r>
        </a:p>
      </dgm:t>
    </dgm:pt>
    <dgm:pt modelId="{2A24A201-E7F3-467D-B8EF-8A6F3DBF8CF2}" type="parTrans" cxnId="{6433EAFF-A9DD-4720-BC4E-1C8DF2D80E06}">
      <dgm:prSet/>
      <dgm:spPr/>
      <dgm:t>
        <a:bodyPr/>
        <a:lstStyle/>
        <a:p>
          <a:endParaRPr lang="cs-CZ"/>
        </a:p>
      </dgm:t>
    </dgm:pt>
    <dgm:pt modelId="{47D04277-4136-491A-A3FE-A9D9C8A0BF4D}" type="sibTrans" cxnId="{6433EAFF-A9DD-4720-BC4E-1C8DF2D80E06}">
      <dgm:prSet/>
      <dgm:spPr/>
      <dgm:t>
        <a:bodyPr/>
        <a:lstStyle/>
        <a:p>
          <a:endParaRPr lang="cs-CZ"/>
        </a:p>
      </dgm:t>
    </dgm:pt>
    <dgm:pt modelId="{FFC04C42-64B9-42AE-BB82-36DD0501B901}">
      <dgm:prSet/>
      <dgm:spPr/>
      <dgm:t>
        <a:bodyPr/>
        <a:lstStyle/>
        <a:p>
          <a:r>
            <a:rPr lang="cs-CZ"/>
            <a:t>Klienti</a:t>
          </a:r>
        </a:p>
      </dgm:t>
    </dgm:pt>
    <dgm:pt modelId="{5D6ABEE1-0F55-4194-8EB1-AED085799E0F}" type="parTrans" cxnId="{DE463C35-5D63-49E3-86FC-374A7F72FA85}">
      <dgm:prSet/>
      <dgm:spPr/>
      <dgm:t>
        <a:bodyPr/>
        <a:lstStyle/>
        <a:p>
          <a:endParaRPr lang="cs-CZ"/>
        </a:p>
      </dgm:t>
    </dgm:pt>
    <dgm:pt modelId="{0780F022-D041-4F8F-B228-44425A180D81}" type="sibTrans" cxnId="{DE463C35-5D63-49E3-86FC-374A7F72FA85}">
      <dgm:prSet/>
      <dgm:spPr/>
      <dgm:t>
        <a:bodyPr/>
        <a:lstStyle/>
        <a:p>
          <a:endParaRPr lang="cs-CZ"/>
        </a:p>
      </dgm:t>
    </dgm:pt>
    <dgm:pt modelId="{345CC21D-69AC-4A30-8514-59A47F1D480F}" type="pres">
      <dgm:prSet presAssocID="{2875C37D-7EA4-46A9-917D-26A10AD02C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42F2FF-2703-4FD9-8735-5D76A3FA704A}" type="pres">
      <dgm:prSet presAssocID="{E5150EC6-9FFB-4CBE-95FA-8F7097C191B5}" presName="centerShape" presStyleLbl="node0" presStyleIdx="0" presStyleCnt="1"/>
      <dgm:spPr/>
      <dgm:t>
        <a:bodyPr/>
        <a:lstStyle/>
        <a:p>
          <a:endParaRPr lang="cs-CZ"/>
        </a:p>
      </dgm:t>
    </dgm:pt>
    <dgm:pt modelId="{D4C3D29F-A22F-4229-A884-4D6D10A090CF}" type="pres">
      <dgm:prSet presAssocID="{AFC6093C-1A11-40D7-8347-23C79D778A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27B4A4-7D4A-4EC2-B1F4-C1F8EA842EDD}" type="pres">
      <dgm:prSet presAssocID="{AFC6093C-1A11-40D7-8347-23C79D778A56}" presName="dummy" presStyleCnt="0"/>
      <dgm:spPr/>
    </dgm:pt>
    <dgm:pt modelId="{ED62FF3E-C0DE-4F22-A2FE-8120FE2EC888}" type="pres">
      <dgm:prSet presAssocID="{F4510F76-E1CB-43EA-A94D-3E714AAB5B55}" presName="sibTrans" presStyleLbl="sibTrans2D1" presStyleIdx="0" presStyleCnt="5"/>
      <dgm:spPr/>
      <dgm:t>
        <a:bodyPr/>
        <a:lstStyle/>
        <a:p>
          <a:endParaRPr lang="cs-CZ"/>
        </a:p>
      </dgm:t>
    </dgm:pt>
    <dgm:pt modelId="{5E809BF4-24B2-46AB-A73F-18A94CB603BB}" type="pres">
      <dgm:prSet presAssocID="{D9A305F4-E0E2-4BE1-84DB-D90CBC9CF7E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9D7FD7-F34A-4215-90CB-7EC637664AB2}" type="pres">
      <dgm:prSet presAssocID="{D9A305F4-E0E2-4BE1-84DB-D90CBC9CF7ED}" presName="dummy" presStyleCnt="0"/>
      <dgm:spPr/>
    </dgm:pt>
    <dgm:pt modelId="{365FFBC7-59B1-4477-9D35-CA8BA4ED6D74}" type="pres">
      <dgm:prSet presAssocID="{695B12E7-A671-4F8C-86F6-1B5A5B490561}" presName="sibTrans" presStyleLbl="sibTrans2D1" presStyleIdx="1" presStyleCnt="5"/>
      <dgm:spPr/>
      <dgm:t>
        <a:bodyPr/>
        <a:lstStyle/>
        <a:p>
          <a:endParaRPr lang="cs-CZ"/>
        </a:p>
      </dgm:t>
    </dgm:pt>
    <dgm:pt modelId="{587D22DF-2AAE-47DF-B3AD-7BDE53A2F745}" type="pres">
      <dgm:prSet presAssocID="{5EAD90A6-E044-4FE8-A2E5-F7DAAFCBB24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E0D40C-8A70-42CF-90D6-A3598A8DB219}" type="pres">
      <dgm:prSet presAssocID="{5EAD90A6-E044-4FE8-A2E5-F7DAAFCBB247}" presName="dummy" presStyleCnt="0"/>
      <dgm:spPr/>
    </dgm:pt>
    <dgm:pt modelId="{D0CA7BAA-B28C-4C28-BAC6-509DED9FBAF0}" type="pres">
      <dgm:prSet presAssocID="{C09D0E8D-E701-411E-9A77-29F8F1D84DCA}" presName="sibTrans" presStyleLbl="sibTrans2D1" presStyleIdx="2" presStyleCnt="5"/>
      <dgm:spPr/>
      <dgm:t>
        <a:bodyPr/>
        <a:lstStyle/>
        <a:p>
          <a:endParaRPr lang="cs-CZ"/>
        </a:p>
      </dgm:t>
    </dgm:pt>
    <dgm:pt modelId="{5A77ADFA-1904-49D1-9BE3-F0DE9FAD3DC1}" type="pres">
      <dgm:prSet presAssocID="{FE26F42A-1612-4178-8D08-241455651B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283C9B-66D5-4616-819A-4F65FE16A49E}" type="pres">
      <dgm:prSet presAssocID="{FE26F42A-1612-4178-8D08-241455651B7B}" presName="dummy" presStyleCnt="0"/>
      <dgm:spPr/>
    </dgm:pt>
    <dgm:pt modelId="{D591E87C-6542-4603-8009-BEDF90F2A1E1}" type="pres">
      <dgm:prSet presAssocID="{47D04277-4136-491A-A3FE-A9D9C8A0BF4D}" presName="sibTrans" presStyleLbl="sibTrans2D1" presStyleIdx="3" presStyleCnt="5"/>
      <dgm:spPr/>
      <dgm:t>
        <a:bodyPr/>
        <a:lstStyle/>
        <a:p>
          <a:endParaRPr lang="cs-CZ"/>
        </a:p>
      </dgm:t>
    </dgm:pt>
    <dgm:pt modelId="{E1E64C88-4E01-4031-B582-DB7959672B4F}" type="pres">
      <dgm:prSet presAssocID="{FFC04C42-64B9-42AE-BB82-36DD0501B90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4B6AAD-35FA-4822-920E-7CA52A0B7CDF}" type="pres">
      <dgm:prSet presAssocID="{FFC04C42-64B9-42AE-BB82-36DD0501B901}" presName="dummy" presStyleCnt="0"/>
      <dgm:spPr/>
    </dgm:pt>
    <dgm:pt modelId="{2E3A5732-6EAA-4E32-8203-EEF232A1BCE8}" type="pres">
      <dgm:prSet presAssocID="{0780F022-D041-4F8F-B228-44425A180D81}" presName="sibTrans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CC47497A-784E-45D8-A986-98DB06228883}" type="presOf" srcId="{0780F022-D041-4F8F-B228-44425A180D81}" destId="{2E3A5732-6EAA-4E32-8203-EEF232A1BCE8}" srcOrd="0" destOrd="0" presId="urn:microsoft.com/office/officeart/2005/8/layout/radial6"/>
    <dgm:cxn modelId="{26858D67-B94A-4444-AC38-EC151137BD07}" srcId="{2875C37D-7EA4-46A9-917D-26A10AD02C65}" destId="{E5150EC6-9FFB-4CBE-95FA-8F7097C191B5}" srcOrd="0" destOrd="0" parTransId="{A291D2E1-462F-441F-A4A8-BF551D628817}" sibTransId="{82F742ED-EE4C-4ED9-AC12-392E9D95AC5D}"/>
    <dgm:cxn modelId="{21496D6F-17C8-4D51-9B3E-B6D10C2FF4BD}" srcId="{E5150EC6-9FFB-4CBE-95FA-8F7097C191B5}" destId="{D9A305F4-E0E2-4BE1-84DB-D90CBC9CF7ED}" srcOrd="1" destOrd="0" parTransId="{EF94624D-A727-442C-902A-22F969F1404E}" sibTransId="{695B12E7-A671-4F8C-86F6-1B5A5B490561}"/>
    <dgm:cxn modelId="{6433EAFF-A9DD-4720-BC4E-1C8DF2D80E06}" srcId="{E5150EC6-9FFB-4CBE-95FA-8F7097C191B5}" destId="{FE26F42A-1612-4178-8D08-241455651B7B}" srcOrd="3" destOrd="0" parTransId="{2A24A201-E7F3-467D-B8EF-8A6F3DBF8CF2}" sibTransId="{47D04277-4136-491A-A3FE-A9D9C8A0BF4D}"/>
    <dgm:cxn modelId="{41B03135-B584-4156-99FC-DE6BBF28E4C7}" srcId="{E5150EC6-9FFB-4CBE-95FA-8F7097C191B5}" destId="{5EAD90A6-E044-4FE8-A2E5-F7DAAFCBB247}" srcOrd="2" destOrd="0" parTransId="{61F48338-A69F-4894-A175-8C05F6CBD35A}" sibTransId="{C09D0E8D-E701-411E-9A77-29F8F1D84DCA}"/>
    <dgm:cxn modelId="{D5D37A54-6FB8-43F2-BAF5-FDEED474FFB3}" type="presOf" srcId="{47D04277-4136-491A-A3FE-A9D9C8A0BF4D}" destId="{D591E87C-6542-4603-8009-BEDF90F2A1E1}" srcOrd="0" destOrd="0" presId="urn:microsoft.com/office/officeart/2005/8/layout/radial6"/>
    <dgm:cxn modelId="{3768350E-23A2-4998-AF8D-DE5BEF3D87D7}" type="presOf" srcId="{5EAD90A6-E044-4FE8-A2E5-F7DAAFCBB247}" destId="{587D22DF-2AAE-47DF-B3AD-7BDE53A2F745}" srcOrd="0" destOrd="0" presId="urn:microsoft.com/office/officeart/2005/8/layout/radial6"/>
    <dgm:cxn modelId="{D48A8D17-3B7B-49A8-9D9A-43B941D0A3E7}" type="presOf" srcId="{AFC6093C-1A11-40D7-8347-23C79D778A56}" destId="{D4C3D29F-A22F-4229-A884-4D6D10A090CF}" srcOrd="0" destOrd="0" presId="urn:microsoft.com/office/officeart/2005/8/layout/radial6"/>
    <dgm:cxn modelId="{C4955931-44DF-4E1D-9F35-2D5E6FABD69C}" type="presOf" srcId="{F4510F76-E1CB-43EA-A94D-3E714AAB5B55}" destId="{ED62FF3E-C0DE-4F22-A2FE-8120FE2EC888}" srcOrd="0" destOrd="0" presId="urn:microsoft.com/office/officeart/2005/8/layout/radial6"/>
    <dgm:cxn modelId="{48089603-CF8C-4E67-B35A-9E6148AC067C}" type="presOf" srcId="{FFC04C42-64B9-42AE-BB82-36DD0501B901}" destId="{E1E64C88-4E01-4031-B582-DB7959672B4F}" srcOrd="0" destOrd="0" presId="urn:microsoft.com/office/officeart/2005/8/layout/radial6"/>
    <dgm:cxn modelId="{F2EED35D-49DD-4714-A8D8-140F18B3FE11}" type="presOf" srcId="{2875C37D-7EA4-46A9-917D-26A10AD02C65}" destId="{345CC21D-69AC-4A30-8514-59A47F1D480F}" srcOrd="0" destOrd="0" presId="urn:microsoft.com/office/officeart/2005/8/layout/radial6"/>
    <dgm:cxn modelId="{0B1150CC-8E3E-4134-A95E-82B75891C08B}" type="presOf" srcId="{E5150EC6-9FFB-4CBE-95FA-8F7097C191B5}" destId="{2642F2FF-2703-4FD9-8735-5D76A3FA704A}" srcOrd="0" destOrd="0" presId="urn:microsoft.com/office/officeart/2005/8/layout/radial6"/>
    <dgm:cxn modelId="{F9D1A506-8D14-4DB7-8635-8C07B267FC3A}" type="presOf" srcId="{FE26F42A-1612-4178-8D08-241455651B7B}" destId="{5A77ADFA-1904-49D1-9BE3-F0DE9FAD3DC1}" srcOrd="0" destOrd="0" presId="urn:microsoft.com/office/officeart/2005/8/layout/radial6"/>
    <dgm:cxn modelId="{DE463C35-5D63-49E3-86FC-374A7F72FA85}" srcId="{E5150EC6-9FFB-4CBE-95FA-8F7097C191B5}" destId="{FFC04C42-64B9-42AE-BB82-36DD0501B901}" srcOrd="4" destOrd="0" parTransId="{5D6ABEE1-0F55-4194-8EB1-AED085799E0F}" sibTransId="{0780F022-D041-4F8F-B228-44425A180D81}"/>
    <dgm:cxn modelId="{979A1089-3FA5-483D-B536-AE2AB1A6D243}" type="presOf" srcId="{C09D0E8D-E701-411E-9A77-29F8F1D84DCA}" destId="{D0CA7BAA-B28C-4C28-BAC6-509DED9FBAF0}" srcOrd="0" destOrd="0" presId="urn:microsoft.com/office/officeart/2005/8/layout/radial6"/>
    <dgm:cxn modelId="{5410F48C-82BB-4C5D-9E69-47FFD62F6F28}" type="presOf" srcId="{D9A305F4-E0E2-4BE1-84DB-D90CBC9CF7ED}" destId="{5E809BF4-24B2-46AB-A73F-18A94CB603BB}" srcOrd="0" destOrd="0" presId="urn:microsoft.com/office/officeart/2005/8/layout/radial6"/>
    <dgm:cxn modelId="{A1602395-1042-4C1C-AFE6-1BD2A5A3ED9D}" srcId="{E5150EC6-9FFB-4CBE-95FA-8F7097C191B5}" destId="{AFC6093C-1A11-40D7-8347-23C79D778A56}" srcOrd="0" destOrd="0" parTransId="{26397F86-6115-4972-AC07-38166832F341}" sibTransId="{F4510F76-E1CB-43EA-A94D-3E714AAB5B55}"/>
    <dgm:cxn modelId="{700C841D-AABF-45A8-BF68-0018B1AC7118}" type="presOf" srcId="{695B12E7-A671-4F8C-86F6-1B5A5B490561}" destId="{365FFBC7-59B1-4477-9D35-CA8BA4ED6D74}" srcOrd="0" destOrd="0" presId="urn:microsoft.com/office/officeart/2005/8/layout/radial6"/>
    <dgm:cxn modelId="{EDD3C74E-A07F-4DD9-8564-AB23BAFCBDB8}" type="presParOf" srcId="{345CC21D-69AC-4A30-8514-59A47F1D480F}" destId="{2642F2FF-2703-4FD9-8735-5D76A3FA704A}" srcOrd="0" destOrd="0" presId="urn:microsoft.com/office/officeart/2005/8/layout/radial6"/>
    <dgm:cxn modelId="{02C599C7-AEBF-444D-8360-D8B53B5755AF}" type="presParOf" srcId="{345CC21D-69AC-4A30-8514-59A47F1D480F}" destId="{D4C3D29F-A22F-4229-A884-4D6D10A090CF}" srcOrd="1" destOrd="0" presId="urn:microsoft.com/office/officeart/2005/8/layout/radial6"/>
    <dgm:cxn modelId="{34BF7460-685A-4990-8270-E0DB80503C35}" type="presParOf" srcId="{345CC21D-69AC-4A30-8514-59A47F1D480F}" destId="{BB27B4A4-7D4A-4EC2-B1F4-C1F8EA842EDD}" srcOrd="2" destOrd="0" presId="urn:microsoft.com/office/officeart/2005/8/layout/radial6"/>
    <dgm:cxn modelId="{F4A195D0-07F3-4A0A-A91D-A03282BCB32F}" type="presParOf" srcId="{345CC21D-69AC-4A30-8514-59A47F1D480F}" destId="{ED62FF3E-C0DE-4F22-A2FE-8120FE2EC888}" srcOrd="3" destOrd="0" presId="urn:microsoft.com/office/officeart/2005/8/layout/radial6"/>
    <dgm:cxn modelId="{8EF1BC41-102D-4CA1-8615-196A1FBC1146}" type="presParOf" srcId="{345CC21D-69AC-4A30-8514-59A47F1D480F}" destId="{5E809BF4-24B2-46AB-A73F-18A94CB603BB}" srcOrd="4" destOrd="0" presId="urn:microsoft.com/office/officeart/2005/8/layout/radial6"/>
    <dgm:cxn modelId="{4838C3DB-51C8-4B17-B2BB-928373E885F9}" type="presParOf" srcId="{345CC21D-69AC-4A30-8514-59A47F1D480F}" destId="{419D7FD7-F34A-4215-90CB-7EC637664AB2}" srcOrd="5" destOrd="0" presId="urn:microsoft.com/office/officeart/2005/8/layout/radial6"/>
    <dgm:cxn modelId="{36F738CF-5DF2-4151-8227-94E4CEFD0D4B}" type="presParOf" srcId="{345CC21D-69AC-4A30-8514-59A47F1D480F}" destId="{365FFBC7-59B1-4477-9D35-CA8BA4ED6D74}" srcOrd="6" destOrd="0" presId="urn:microsoft.com/office/officeart/2005/8/layout/radial6"/>
    <dgm:cxn modelId="{C6CFDEDE-9844-4EE4-A1C2-4CD56974CFC4}" type="presParOf" srcId="{345CC21D-69AC-4A30-8514-59A47F1D480F}" destId="{587D22DF-2AAE-47DF-B3AD-7BDE53A2F745}" srcOrd="7" destOrd="0" presId="urn:microsoft.com/office/officeart/2005/8/layout/radial6"/>
    <dgm:cxn modelId="{FB28ADF9-BEBB-4615-932E-E2EFD4D98E57}" type="presParOf" srcId="{345CC21D-69AC-4A30-8514-59A47F1D480F}" destId="{ADE0D40C-8A70-42CF-90D6-A3598A8DB219}" srcOrd="8" destOrd="0" presId="urn:microsoft.com/office/officeart/2005/8/layout/radial6"/>
    <dgm:cxn modelId="{2F0D716C-92BC-4211-9FAC-6E3C79BB5BF6}" type="presParOf" srcId="{345CC21D-69AC-4A30-8514-59A47F1D480F}" destId="{D0CA7BAA-B28C-4C28-BAC6-509DED9FBAF0}" srcOrd="9" destOrd="0" presId="urn:microsoft.com/office/officeart/2005/8/layout/radial6"/>
    <dgm:cxn modelId="{945B07AE-C376-40C8-B20C-C61DF50EEA0A}" type="presParOf" srcId="{345CC21D-69AC-4A30-8514-59A47F1D480F}" destId="{5A77ADFA-1904-49D1-9BE3-F0DE9FAD3DC1}" srcOrd="10" destOrd="0" presId="urn:microsoft.com/office/officeart/2005/8/layout/radial6"/>
    <dgm:cxn modelId="{3DDE5740-8657-4B36-BD74-39F71732AD13}" type="presParOf" srcId="{345CC21D-69AC-4A30-8514-59A47F1D480F}" destId="{6E283C9B-66D5-4616-819A-4F65FE16A49E}" srcOrd="11" destOrd="0" presId="urn:microsoft.com/office/officeart/2005/8/layout/radial6"/>
    <dgm:cxn modelId="{636F795D-7879-4323-8302-306EE1A2171B}" type="presParOf" srcId="{345CC21D-69AC-4A30-8514-59A47F1D480F}" destId="{D591E87C-6542-4603-8009-BEDF90F2A1E1}" srcOrd="12" destOrd="0" presId="urn:microsoft.com/office/officeart/2005/8/layout/radial6"/>
    <dgm:cxn modelId="{8635FDAF-6437-43AB-AB68-29123D7359FF}" type="presParOf" srcId="{345CC21D-69AC-4A30-8514-59A47F1D480F}" destId="{E1E64C88-4E01-4031-B582-DB7959672B4F}" srcOrd="13" destOrd="0" presId="urn:microsoft.com/office/officeart/2005/8/layout/radial6"/>
    <dgm:cxn modelId="{EA00D64A-8B85-4FA8-85DB-E5144D5CE821}" type="presParOf" srcId="{345CC21D-69AC-4A30-8514-59A47F1D480F}" destId="{E44B6AAD-35FA-4822-920E-7CA52A0B7CDF}" srcOrd="14" destOrd="0" presId="urn:microsoft.com/office/officeart/2005/8/layout/radial6"/>
    <dgm:cxn modelId="{8B069103-23DB-4905-A39C-C2B68DF83211}" type="presParOf" srcId="{345CC21D-69AC-4A30-8514-59A47F1D480F}" destId="{2E3A5732-6EAA-4E32-8203-EEF232A1BCE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06F18-191D-4077-B9A4-EC965D9305E4}">
      <dsp:nvSpPr>
        <dsp:cNvPr id="0" name=""/>
        <dsp:cNvSpPr/>
      </dsp:nvSpPr>
      <dsp:spPr>
        <a:xfrm>
          <a:off x="3287220" y="1579070"/>
          <a:ext cx="1199546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srovnatelné společnosti</a:t>
          </a:r>
        </a:p>
      </dsp:txBody>
      <dsp:txXfrm>
        <a:off x="3462889" y="1754739"/>
        <a:ext cx="848208" cy="848208"/>
      </dsp:txXfrm>
    </dsp:sp>
    <dsp:sp modelId="{2C83CB65-A179-4BF4-B300-EA5815DE8E3D}">
      <dsp:nvSpPr>
        <dsp:cNvPr id="0" name=""/>
        <dsp:cNvSpPr/>
      </dsp:nvSpPr>
      <dsp:spPr>
        <a:xfrm rot="16200000">
          <a:off x="3705985" y="1384174"/>
          <a:ext cx="362017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362017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877943" y="1389011"/>
        <a:ext cx="18100" cy="18100"/>
      </dsp:txXfrm>
    </dsp:sp>
    <dsp:sp modelId="{4DC09A67-A4F2-4816-85B7-DA0FFD8D7A0B}">
      <dsp:nvSpPr>
        <dsp:cNvPr id="0" name=""/>
        <dsp:cNvSpPr/>
      </dsp:nvSpPr>
      <dsp:spPr>
        <a:xfrm>
          <a:off x="3287220" y="17506"/>
          <a:ext cx="1199546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nováčči</a:t>
          </a:r>
        </a:p>
      </dsp:txBody>
      <dsp:txXfrm>
        <a:off x="3462889" y="193175"/>
        <a:ext cx="848208" cy="848208"/>
      </dsp:txXfrm>
    </dsp:sp>
    <dsp:sp modelId="{18439DA0-876D-4237-8A0B-01DDE2BC2A3D}">
      <dsp:nvSpPr>
        <dsp:cNvPr id="0" name=""/>
        <dsp:cNvSpPr/>
      </dsp:nvSpPr>
      <dsp:spPr>
        <a:xfrm>
          <a:off x="4486767" y="2164956"/>
          <a:ext cx="362017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362017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658725" y="2169793"/>
        <a:ext cx="18100" cy="18100"/>
      </dsp:txXfrm>
    </dsp:sp>
    <dsp:sp modelId="{A19DE3EE-D466-4B58-834F-0DB570CF6D40}">
      <dsp:nvSpPr>
        <dsp:cNvPr id="0" name=""/>
        <dsp:cNvSpPr/>
      </dsp:nvSpPr>
      <dsp:spPr>
        <a:xfrm>
          <a:off x="4848784" y="1579070"/>
          <a:ext cx="1199546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zákazníci</a:t>
          </a:r>
        </a:p>
      </dsp:txBody>
      <dsp:txXfrm>
        <a:off x="5024453" y="1754739"/>
        <a:ext cx="848208" cy="848208"/>
      </dsp:txXfrm>
    </dsp:sp>
    <dsp:sp modelId="{61798F9D-D9F7-4D88-B74C-1646E77C38BE}">
      <dsp:nvSpPr>
        <dsp:cNvPr id="0" name=""/>
        <dsp:cNvSpPr/>
      </dsp:nvSpPr>
      <dsp:spPr>
        <a:xfrm rot="5400000">
          <a:off x="3705985" y="2945738"/>
          <a:ext cx="362017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362017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877943" y="2950574"/>
        <a:ext cx="18100" cy="18100"/>
      </dsp:txXfrm>
    </dsp:sp>
    <dsp:sp modelId="{2AF8B3A5-0B73-4806-90B5-14D3330C3974}">
      <dsp:nvSpPr>
        <dsp:cNvPr id="0" name=""/>
        <dsp:cNvSpPr/>
      </dsp:nvSpPr>
      <dsp:spPr>
        <a:xfrm>
          <a:off x="3287220" y="3140634"/>
          <a:ext cx="1199546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alternativní produkty</a:t>
          </a:r>
        </a:p>
      </dsp:txBody>
      <dsp:txXfrm>
        <a:off x="3462889" y="3316303"/>
        <a:ext cx="848208" cy="848208"/>
      </dsp:txXfrm>
    </dsp:sp>
    <dsp:sp modelId="{DEA6CD18-69E2-4569-B929-FE38D4CB0647}">
      <dsp:nvSpPr>
        <dsp:cNvPr id="0" name=""/>
        <dsp:cNvSpPr/>
      </dsp:nvSpPr>
      <dsp:spPr>
        <a:xfrm rot="10800000">
          <a:off x="2925203" y="2164956"/>
          <a:ext cx="362017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362017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097161" y="2169793"/>
        <a:ext cx="18100" cy="18100"/>
      </dsp:txXfrm>
    </dsp:sp>
    <dsp:sp modelId="{DD144DD4-D0F5-4759-B1CF-CD7D57A28A3F}">
      <dsp:nvSpPr>
        <dsp:cNvPr id="0" name=""/>
        <dsp:cNvSpPr/>
      </dsp:nvSpPr>
      <dsp:spPr>
        <a:xfrm>
          <a:off x="1725656" y="1579070"/>
          <a:ext cx="1199546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dodavatelé</a:t>
          </a:r>
        </a:p>
      </dsp:txBody>
      <dsp:txXfrm>
        <a:off x="1901325" y="1754739"/>
        <a:ext cx="848208" cy="848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5732-6EAA-4E32-8203-EEF232A1BCE8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1E87C-6542-4603-8009-BEDF90F2A1E1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A7BAA-B28C-4C28-BAC6-509DED9FBAF0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FFBC7-59B1-4477-9D35-CA8BA4ED6D74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2FF3E-C0DE-4F22-A2FE-8120FE2EC888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2F2FF-2703-4FD9-8735-5D76A3FA704A}">
      <dsp:nvSpPr>
        <dsp:cNvPr id="0" name=""/>
        <dsp:cNvSpPr/>
      </dsp:nvSpPr>
      <dsp:spPr>
        <a:xfrm>
          <a:off x="3061387" y="1505408"/>
          <a:ext cx="1651213" cy="1651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Nezisková organizace</a:t>
          </a:r>
        </a:p>
      </dsp:txBody>
      <dsp:txXfrm>
        <a:off x="3303202" y="1747223"/>
        <a:ext cx="1167583" cy="1167583"/>
      </dsp:txXfrm>
    </dsp:sp>
    <dsp:sp modelId="{D4C3D29F-A22F-4229-A884-4D6D10A090CF}">
      <dsp:nvSpPr>
        <dsp:cNvPr id="0" name=""/>
        <dsp:cNvSpPr/>
      </dsp:nvSpPr>
      <dsp:spPr>
        <a:xfrm>
          <a:off x="3309069" y="2108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Politické síly</a:t>
          </a:r>
        </a:p>
      </dsp:txBody>
      <dsp:txXfrm>
        <a:off x="3478339" y="171378"/>
        <a:ext cx="817309" cy="817309"/>
      </dsp:txXfrm>
    </dsp:sp>
    <dsp:sp modelId="{5E809BF4-24B2-46AB-A73F-18A94CB603BB}">
      <dsp:nvSpPr>
        <dsp:cNvPr id="0" name=""/>
        <dsp:cNvSpPr/>
      </dsp:nvSpPr>
      <dsp:spPr>
        <a:xfrm>
          <a:off x="4974352" y="1212007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Trh práce (dobrovolníci)</a:t>
          </a:r>
        </a:p>
      </dsp:txBody>
      <dsp:txXfrm>
        <a:off x="5143622" y="1381277"/>
        <a:ext cx="817309" cy="817309"/>
      </dsp:txXfrm>
    </dsp:sp>
    <dsp:sp modelId="{587D22DF-2AAE-47DF-B3AD-7BDE53A2F745}">
      <dsp:nvSpPr>
        <dsp:cNvPr id="0" name=""/>
        <dsp:cNvSpPr/>
      </dsp:nvSpPr>
      <dsp:spPr>
        <a:xfrm>
          <a:off x="4338270" y="3169665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Konkurence</a:t>
          </a:r>
        </a:p>
      </dsp:txBody>
      <dsp:txXfrm>
        <a:off x="4507540" y="3338935"/>
        <a:ext cx="817309" cy="817309"/>
      </dsp:txXfrm>
    </dsp:sp>
    <dsp:sp modelId="{5A77ADFA-1904-49D1-9BE3-F0DE9FAD3DC1}">
      <dsp:nvSpPr>
        <dsp:cNvPr id="0" name=""/>
        <dsp:cNvSpPr/>
      </dsp:nvSpPr>
      <dsp:spPr>
        <a:xfrm>
          <a:off x="2279867" y="3169665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Občané / Veřejnost</a:t>
          </a:r>
        </a:p>
      </dsp:txBody>
      <dsp:txXfrm>
        <a:off x="2449137" y="3338935"/>
        <a:ext cx="817309" cy="817309"/>
      </dsp:txXfrm>
    </dsp:sp>
    <dsp:sp modelId="{E1E64C88-4E01-4031-B582-DB7959672B4F}">
      <dsp:nvSpPr>
        <dsp:cNvPr id="0" name=""/>
        <dsp:cNvSpPr/>
      </dsp:nvSpPr>
      <dsp:spPr>
        <a:xfrm>
          <a:off x="1643786" y="1212007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Klienti</a:t>
          </a:r>
        </a:p>
      </dsp:txBody>
      <dsp:txXfrm>
        <a:off x="1813056" y="1381277"/>
        <a:ext cx="817309" cy="81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AE5565EC-60A3-408C-BEBA-65555B0703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41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23AEE64B-7D36-4118-9EA4-5D63B3F086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35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5" name="Picture 13" descr="pruh_TIT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tex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N:\work\projekty\šablony\sablony\logoC.w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6688" y="2708275"/>
            <a:ext cx="5969000" cy="3457575"/>
          </a:xfrm>
        </p:spPr>
        <p:txBody>
          <a:bodyPr bIns="1080000" anchor="ctr"/>
          <a:lstStyle>
            <a:lvl1pPr>
              <a:defRPr sz="36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6688" y="6442075"/>
            <a:ext cx="467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12088" y="6442075"/>
            <a:ext cx="874712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32DD-FAE5-44DD-8622-FA1900A88E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90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A5C9-33D9-4B63-94BB-89BEADCB9D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6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8525" y="1125538"/>
            <a:ext cx="5689600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5832-9650-4371-A371-7B9206A4BC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2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5032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98525" y="1773238"/>
            <a:ext cx="7773988" cy="4357687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60CA-9546-4B52-B89E-4C226CBF0B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80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898525" y="1125538"/>
            <a:ext cx="7788275" cy="50053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BFC8-E52A-4CFE-BD4F-1C05264EC1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21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7D12-27C1-48C9-912E-3440241B81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99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37832-13B1-4CB1-891D-87F16CB569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8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8525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925" y="1773238"/>
            <a:ext cx="3811588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1DF8E-E838-4CF1-9836-EBDDF2FA2C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9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76180-E70E-44CF-B383-006127336E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55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D2EE-517A-442A-99AB-10E0E08394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64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4CC7-AF68-4078-A9E6-E3184B1386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95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5EBE-23DE-4902-AC59-3620405AEA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51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A473-7FEA-4CCD-8C96-3397BB013C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22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0E0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ChangeArrowheads="1"/>
          </p:cNvSpPr>
          <p:nvPr userDrawn="1"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773238"/>
            <a:ext cx="7773988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5291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38900"/>
            <a:ext cx="8016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36DC55C7-D132-41DA-9D76-12CFDCA4CB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17" descr="pruh_norma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9" descr="pruh_normal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25"/>
          <p:cNvSpPr txBox="1">
            <a:spLocks noChangeArrowheads="1"/>
          </p:cNvSpPr>
          <p:nvPr userDrawn="1"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1200" b="1" smtClean="0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  <p:pic>
        <p:nvPicPr>
          <p:cNvPr id="1034" name="Picture 27" descr="text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4A96F-0F64-4515-9EAE-F1959D20F47B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125538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3858344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Marketing nehmotného produktu  	(služeb)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Analýzy prostředí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2. přednáška </a:t>
            </a:r>
            <a:r>
              <a:rPr 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MVVS</a:t>
            </a:r>
          </a:p>
          <a:p>
            <a:pPr algn="r" eaLnBrk="1" hangingPunct="1">
              <a:lnSpc>
                <a:spcPct val="90000"/>
              </a:lnSpc>
              <a:defRPr/>
            </a:pPr>
            <a:endParaRPr lang="cs-CZ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Simona </a:t>
            </a:r>
            <a:r>
              <a:rPr lang="cs-CZ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Škarabelová</a:t>
            </a:r>
            <a:endParaRPr lang="cs-CZ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Zuzana Prouzová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2195513" y="4076700"/>
            <a:ext cx="4176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600">
              <a:latin typeface="Times New Roman" pitchFamily="18" charset="0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008313" y="4365625"/>
            <a:ext cx="312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A346F8-C608-4C92-89E1-90AEC2A0FB4C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1158875"/>
            <a:ext cx="7340600" cy="417513"/>
          </a:xfrm>
        </p:spPr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Marketing služeb je složitější!!!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993900"/>
            <a:ext cx="7773988" cy="3154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cs-CZ" altLang="cs-CZ" sz="66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6600" b="1" smtClean="0"/>
              <a:t>???PROČ???</a:t>
            </a:r>
            <a:endParaRPr lang="cs-CZ" altLang="cs-CZ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932984-4F6E-441A-AE86-B15B31C2CE0A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Vlastnosti služeb:</a:t>
            </a:r>
            <a:endParaRPr lang="cs-CZ" altLang="cs-CZ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>Nehmotnost</a:t>
            </a:r>
          </a:p>
          <a:p>
            <a:pPr eaLnBrk="1" hangingPunct="1"/>
            <a:r>
              <a:rPr lang="cs-CZ" altLang="cs-CZ" sz="3200" b="1" smtClean="0"/>
              <a:t>Neoddělitelnost</a:t>
            </a:r>
          </a:p>
          <a:p>
            <a:pPr eaLnBrk="1" hangingPunct="1"/>
            <a:r>
              <a:rPr lang="cs-CZ" altLang="cs-CZ" sz="3200" b="1" smtClean="0"/>
              <a:t>Heterogenita, resp. proměnlivost</a:t>
            </a:r>
          </a:p>
          <a:p>
            <a:pPr eaLnBrk="1" hangingPunct="1"/>
            <a:r>
              <a:rPr lang="cs-CZ" altLang="cs-CZ" sz="3200" b="1" smtClean="0"/>
              <a:t>Zničitelnost</a:t>
            </a:r>
          </a:p>
          <a:p>
            <a:pPr eaLnBrk="1" hangingPunct="1"/>
            <a:r>
              <a:rPr lang="cs-CZ" altLang="cs-CZ" sz="3200" b="1" smtClean="0"/>
              <a:t>Nemožnost vlastnictví</a:t>
            </a:r>
          </a:p>
          <a:p>
            <a:pPr eaLnBrk="1" hangingPunct="1"/>
            <a:endParaRPr lang="cs-CZ" altLang="cs-CZ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1489F-4950-46C7-8FAD-A93D7ECF302C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Nehmotnost služeb</a:t>
            </a:r>
            <a:r>
              <a:rPr lang="cs-CZ" altLang="cs-CZ" smtClean="0"/>
              <a:t>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Je </a:t>
            </a:r>
            <a:r>
              <a:rPr lang="cs-CZ" altLang="cs-CZ" b="1" dirty="0" smtClean="0"/>
              <a:t>příčinou, že zákazník: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obtížně hodnotí konkurující si služby,</a:t>
            </a:r>
          </a:p>
          <a:p>
            <a:pPr eaLnBrk="1" hangingPunct="1"/>
            <a:r>
              <a:rPr lang="cs-CZ" altLang="cs-CZ" dirty="0" smtClean="0"/>
              <a:t>obává se rizika při nákupu služby,</a:t>
            </a:r>
          </a:p>
          <a:p>
            <a:pPr eaLnBrk="1" hangingPunct="1"/>
            <a:r>
              <a:rPr lang="cs-CZ" altLang="cs-CZ" dirty="0" smtClean="0"/>
              <a:t>klade důraz na osobní zdroje informací,</a:t>
            </a:r>
          </a:p>
          <a:p>
            <a:pPr eaLnBrk="1" hangingPunct="1"/>
            <a:r>
              <a:rPr lang="cs-CZ" altLang="cs-CZ" dirty="0" smtClean="0"/>
              <a:t>jako základ pro hodnocení kvality služby používá cenu (v </a:t>
            </a:r>
            <a:r>
              <a:rPr lang="cs-CZ" altLang="cs-CZ" dirty="0" smtClean="0"/>
              <a:t>ziskovém prostředí).</a:t>
            </a:r>
          </a:p>
          <a:p>
            <a:pPr eaLnBrk="1" hangingPunct="1"/>
            <a:endParaRPr lang="cs-CZ" altLang="cs-CZ" dirty="0" smtClean="0"/>
          </a:p>
          <a:p>
            <a:pPr marL="0" indent="0" eaLnBrk="1" hangingPunct="1">
              <a:buNone/>
            </a:pPr>
            <a:r>
              <a:rPr lang="cs-CZ" altLang="cs-CZ" b="1" dirty="0" smtClean="0"/>
              <a:t>Jak může management reagovat?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54FC0-7118-4D1A-BCDB-1E436138CE75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Neoddělitelnost služeb</a:t>
            </a:r>
            <a:endParaRPr lang="cs-CZ" altLang="cs-CZ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/>
              <a:t>	</a:t>
            </a:r>
            <a:r>
              <a:rPr lang="cs-CZ" altLang="cs-CZ" sz="3200" b="1" dirty="0" smtClean="0"/>
              <a:t>Je </a:t>
            </a:r>
            <a:r>
              <a:rPr lang="cs-CZ" altLang="cs-CZ" sz="3200" b="1" dirty="0" smtClean="0"/>
              <a:t>příčinou, že zákazník:</a:t>
            </a:r>
            <a:endParaRPr lang="cs-CZ" altLang="cs-CZ" sz="32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 smtClean="0"/>
              <a:t>je </a:t>
            </a:r>
            <a:r>
              <a:rPr lang="cs-CZ" altLang="cs-CZ" sz="3200" dirty="0" err="1" smtClean="0"/>
              <a:t>spoluproducentem</a:t>
            </a:r>
            <a:r>
              <a:rPr lang="cs-CZ" altLang="cs-CZ" sz="3200" dirty="0" smtClean="0"/>
              <a:t> služby,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 smtClean="0"/>
              <a:t>často se podílí na vytváření služby spolu s ostatními zákazníky,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dirty="0" smtClean="0"/>
              <a:t>někdy musí cestovat na místo produkce služby</a:t>
            </a:r>
            <a:r>
              <a:rPr lang="cs-CZ" altLang="cs-CZ" sz="32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32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3200" b="1" dirty="0" smtClean="0"/>
              <a:t>Jak </a:t>
            </a:r>
            <a:r>
              <a:rPr lang="cs-CZ" altLang="cs-CZ" sz="3200" b="1" dirty="0"/>
              <a:t>může management reagovat?</a:t>
            </a:r>
            <a:endParaRPr lang="cs-CZ" altLang="cs-CZ" sz="3200" dirty="0"/>
          </a:p>
          <a:p>
            <a:pPr eaLnBrk="1" hangingPunct="1">
              <a:lnSpc>
                <a:spcPct val="90000"/>
              </a:lnSpc>
            </a:pPr>
            <a:endParaRPr lang="cs-CZ" altLang="cs-C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2217-49F4-4200-A336-F41345B00784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Heterogenita služby</a:t>
            </a:r>
            <a:endParaRPr lang="cs-CZ" altLang="cs-CZ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- </a:t>
            </a:r>
            <a:r>
              <a:rPr lang="cs-CZ" altLang="cs-CZ" b="1" dirty="0" smtClean="0"/>
              <a:t>příčinou, že zákazník: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nemusí vždy obdržet totožnou kvalitu služby,</a:t>
            </a:r>
          </a:p>
          <a:p>
            <a:pPr eaLnBrk="1" hangingPunct="1"/>
            <a:r>
              <a:rPr lang="cs-CZ" altLang="cs-CZ" dirty="0" smtClean="0"/>
              <a:t>obtížně si vybírá mezi konkurujícími se službami,</a:t>
            </a:r>
          </a:p>
          <a:p>
            <a:pPr eaLnBrk="1" hangingPunct="1"/>
            <a:r>
              <a:rPr lang="cs-CZ" altLang="cs-CZ" dirty="0" smtClean="0"/>
              <a:t>musí se často podrobit pravidlům pro poskytování služby tak, aby byla zachována konzistence její kvality</a:t>
            </a:r>
            <a:r>
              <a:rPr lang="cs-CZ" altLang="cs-CZ" dirty="0" smtClean="0"/>
              <a:t>.</a:t>
            </a:r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B81649-FBB9-4C41-A24E-338D02FEFB04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Zničitelnost služby</a:t>
            </a:r>
            <a:endParaRPr lang="cs-CZ" altLang="cs-CZ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Je </a:t>
            </a:r>
            <a:r>
              <a:rPr lang="cs-CZ" altLang="cs-CZ" b="1" dirty="0" smtClean="0"/>
              <a:t>příčinou, že zákazník:</a:t>
            </a:r>
          </a:p>
          <a:p>
            <a:pPr eaLnBrk="1" hangingPunct="1"/>
            <a:r>
              <a:rPr lang="cs-CZ" altLang="cs-CZ" dirty="0" smtClean="0"/>
              <a:t>obtížně reklamuje službu,</a:t>
            </a:r>
          </a:p>
          <a:p>
            <a:pPr eaLnBrk="1" hangingPunct="1"/>
            <a:r>
              <a:rPr lang="cs-CZ" altLang="cs-CZ" dirty="0" smtClean="0"/>
              <a:t>může být konfrontován jak s nadbytečnou, tak nenaplněnou kapacitou</a:t>
            </a:r>
            <a:r>
              <a:rPr lang="cs-CZ" altLang="cs-CZ" dirty="0" smtClean="0"/>
              <a:t>.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 smtClean="0"/>
          </a:p>
          <a:p>
            <a:pPr marL="0" indent="0" eaLnBrk="1" hangingPunct="1"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23E7D5-D72F-448E-AE9B-F3363515DE54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Nemožnost vlastnictví služby</a:t>
            </a:r>
            <a:endParaRPr lang="cs-CZ" altLang="cs-CZ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/>
              <a:t>Je </a:t>
            </a:r>
            <a:r>
              <a:rPr lang="cs-CZ" altLang="cs-CZ" b="1" dirty="0" smtClean="0"/>
              <a:t>příčinou, že zákazník: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vlastní pouze právo na poskytnutí služby,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službu mu přinášejí krátké (přímé) distribuční kanály</a:t>
            </a:r>
            <a:r>
              <a:rPr lang="cs-CZ" altLang="cs-CZ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DAF63-A7EE-4F44-BFA1-F4B2B1D550E3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Úspěch služby závisí na její:</a:t>
            </a:r>
            <a:endParaRPr lang="cs-CZ" altLang="cs-CZ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3810000" cy="4357687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dostupnosti</a:t>
            </a:r>
          </a:p>
          <a:p>
            <a:pPr eaLnBrk="1" hangingPunct="1"/>
            <a:r>
              <a:rPr lang="cs-CZ" altLang="cs-CZ" sz="3600" dirty="0" smtClean="0"/>
              <a:t>ceně</a:t>
            </a:r>
          </a:p>
          <a:p>
            <a:pPr eaLnBrk="1" hangingPunct="1"/>
            <a:r>
              <a:rPr lang="cs-CZ" altLang="cs-CZ" sz="3600" dirty="0" smtClean="0"/>
              <a:t>jedinečnosti</a:t>
            </a:r>
          </a:p>
          <a:p>
            <a:pPr eaLnBrk="1" hangingPunct="1"/>
            <a:r>
              <a:rPr lang="cs-CZ" altLang="cs-CZ" sz="3600" dirty="0" smtClean="0"/>
              <a:t>vlastní hodnotě</a:t>
            </a:r>
          </a:p>
          <a:p>
            <a:pPr eaLnBrk="1" hangingPunct="1"/>
            <a:r>
              <a:rPr lang="cs-CZ" altLang="cs-CZ" sz="3600" dirty="0" smtClean="0"/>
              <a:t>kvalitě</a:t>
            </a: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772816"/>
            <a:ext cx="4464496" cy="4357687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pověsti</a:t>
            </a:r>
          </a:p>
          <a:p>
            <a:pPr eaLnBrk="1" hangingPunct="1"/>
            <a:r>
              <a:rPr lang="cs-CZ" altLang="cs-CZ" sz="3600" dirty="0" smtClean="0"/>
              <a:t>módnosti</a:t>
            </a:r>
          </a:p>
          <a:p>
            <a:pPr eaLnBrk="1" hangingPunct="1"/>
            <a:r>
              <a:rPr lang="cs-CZ" altLang="cs-CZ" sz="3600" dirty="0" smtClean="0"/>
              <a:t>spolehlivosti</a:t>
            </a:r>
          </a:p>
          <a:p>
            <a:pPr eaLnBrk="1" hangingPunct="1"/>
            <a:r>
              <a:rPr lang="cs-CZ" altLang="cs-CZ" sz="3600" dirty="0" smtClean="0"/>
              <a:t>výsledcích</a:t>
            </a:r>
          </a:p>
          <a:p>
            <a:pPr eaLnBrk="1" hangingPunct="1"/>
            <a:r>
              <a:rPr lang="cs-CZ" altLang="cs-CZ" sz="3600" dirty="0"/>
              <a:t>d</a:t>
            </a:r>
            <a:r>
              <a:rPr lang="cs-CZ" altLang="cs-CZ" sz="3600" dirty="0" smtClean="0"/>
              <a:t>odávání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3600" dirty="0" smtClean="0"/>
              <a:t>Lidech!... </a:t>
            </a:r>
            <a:r>
              <a:rPr lang="cs-CZ" altLang="cs-CZ" sz="2000" dirty="0" smtClean="0"/>
              <a:t>Jací by měli být?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CA2D1D-AF3F-4C6D-90D4-C6B9975ECC41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Význam značky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Pomáhá rozlišit produkt/službu, odlišit ho </a:t>
            </a:r>
            <a:br>
              <a:rPr lang="cs-CZ" dirty="0" smtClean="0"/>
            </a:br>
            <a:r>
              <a:rPr lang="cs-CZ" dirty="0" smtClean="0"/>
              <a:t>od konkurence.</a:t>
            </a:r>
          </a:p>
          <a:p>
            <a:pPr eaLnBrk="1" hangingPunct="1">
              <a:defRPr/>
            </a:pPr>
            <a:r>
              <a:rPr lang="cs-CZ" dirty="0" smtClean="0"/>
              <a:t>Vytváří image produktu/služby.</a:t>
            </a:r>
          </a:p>
          <a:p>
            <a:pPr eaLnBrk="1" hangingPunct="1">
              <a:defRPr/>
            </a:pPr>
            <a:r>
              <a:rPr lang="cs-CZ" dirty="0" smtClean="0"/>
              <a:t>U služeb napomáhá </a:t>
            </a: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zhmotnit službu</a:t>
            </a:r>
            <a:r>
              <a:rPr lang="cs-CZ" dirty="0" smtClean="0"/>
              <a:t> a </a:t>
            </a: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vytvořit představu o službě</a:t>
            </a:r>
            <a:r>
              <a:rPr lang="cs-CZ" dirty="0" smtClean="0"/>
              <a:t> v mysli zákazníků.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1BB47F-FD83-4B12-9CAD-610C684CB587}" type="slidenum">
              <a:rPr lang="cs-CZ"/>
              <a:pPr>
                <a:defRPr/>
              </a:pPr>
              <a:t>19</a:t>
            </a:fld>
            <a:endParaRPr lang="cs-CZ"/>
          </a:p>
        </p:txBody>
      </p:sp>
      <p:pic>
        <p:nvPicPr>
          <p:cNvPr id="27653" name="Picture 3" descr="brno_m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2023783"/>
            <a:ext cx="202562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5" y="1266640"/>
            <a:ext cx="3943643" cy="2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9" y="3789040"/>
            <a:ext cx="7943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289A07-D53F-47F3-9607-65870F6195B9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Předpoklad:</a:t>
            </a:r>
            <a:br>
              <a:rPr lang="cs-CZ" altLang="cs-CZ" b="1" dirty="0"/>
            </a:br>
            <a:r>
              <a:rPr lang="cs-CZ" altLang="cs-CZ" b="1" dirty="0" smtClean="0"/>
              <a:t/>
            </a:r>
            <a:br>
              <a:rPr lang="cs-CZ" altLang="cs-CZ" b="1" dirty="0" smtClean="0"/>
            </a:br>
            <a:r>
              <a:rPr lang="cs-CZ" altLang="cs-CZ" sz="2400" b="1" dirty="0" smtClean="0">
                <a:solidFill>
                  <a:schemeClr val="tx1"/>
                </a:solidFill>
              </a:rPr>
              <a:t>Marketing </a:t>
            </a:r>
            <a:r>
              <a:rPr lang="cs-CZ" altLang="cs-CZ" sz="2400" b="1" dirty="0">
                <a:solidFill>
                  <a:schemeClr val="tx1"/>
                </a:solidFill>
              </a:rPr>
              <a:t>z pohledu produktového mixu můžeme chápat jako nástroj realizace výměny toho, co máme a co je hodnotné, za něco, co potřebujeme.</a:t>
            </a:r>
            <a:r>
              <a:rPr lang="cs-CZ" altLang="cs-CZ" sz="2400" dirty="0">
                <a:solidFill>
                  <a:schemeClr val="tx1"/>
                </a:solidFill>
              </a:rPr>
              <a:t/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Proto 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musíme znát…..:</a:t>
            </a: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3717032"/>
            <a:ext cx="7773988" cy="2413893"/>
          </a:xfrm>
        </p:spPr>
        <p:txBody>
          <a:bodyPr/>
          <a:lstStyle/>
          <a:p>
            <a:pPr eaLnBrk="1" hangingPunct="1"/>
            <a:endParaRPr lang="cs-CZ" altLang="cs-CZ" b="1" dirty="0" smtClean="0"/>
          </a:p>
          <a:p>
            <a:pPr eaLnBrk="1" hangingPunct="1"/>
            <a:r>
              <a:rPr lang="cs-CZ" altLang="cs-CZ" b="1" dirty="0" smtClean="0"/>
              <a:t>Jaké </a:t>
            </a:r>
            <a:r>
              <a:rPr lang="cs-CZ" altLang="cs-CZ" b="1" dirty="0" smtClean="0"/>
              <a:t>jsou naše </a:t>
            </a:r>
            <a:r>
              <a:rPr lang="cs-CZ" altLang="cs-CZ" b="1" dirty="0" smtClean="0"/>
              <a:t>cíle – co chceme…  </a:t>
            </a:r>
            <a:endParaRPr lang="cs-CZ" altLang="cs-CZ" b="1" dirty="0" smtClean="0"/>
          </a:p>
          <a:p>
            <a:pPr eaLnBrk="1" hangingPunct="1"/>
            <a:r>
              <a:rPr lang="cs-CZ" altLang="cs-CZ" b="1" dirty="0" smtClean="0"/>
              <a:t>Jaké jsou charakteristiky </a:t>
            </a:r>
            <a:r>
              <a:rPr lang="cs-CZ" altLang="cs-CZ" b="1" dirty="0" smtClean="0"/>
              <a:t>našeho produktu…</a:t>
            </a:r>
          </a:p>
          <a:p>
            <a:pPr eaLnBrk="1" hangingPunct="1"/>
            <a:r>
              <a:rPr lang="cs-CZ" altLang="cs-CZ" b="1" dirty="0" smtClean="0"/>
              <a:t>Jaké </a:t>
            </a:r>
            <a:r>
              <a:rPr lang="cs-CZ" altLang="cs-CZ" b="1" dirty="0"/>
              <a:t>jsou naše charakteristiky </a:t>
            </a:r>
            <a:r>
              <a:rPr lang="cs-CZ" altLang="cs-CZ" b="1" dirty="0" smtClean="0"/>
              <a:t>..</a:t>
            </a:r>
            <a:endParaRPr lang="cs-CZ" altLang="cs-CZ" b="1" dirty="0"/>
          </a:p>
          <a:p>
            <a:pPr eaLnBrk="1" hangingPunct="1"/>
            <a:r>
              <a:rPr lang="cs-CZ" altLang="cs-CZ" b="1" dirty="0" smtClean="0"/>
              <a:t>Jaké </a:t>
            </a:r>
            <a:r>
              <a:rPr lang="cs-CZ" altLang="cs-CZ" b="1" dirty="0" smtClean="0"/>
              <a:t>je naše postavení a faktory, které mohou naši organizaci </a:t>
            </a:r>
            <a:r>
              <a:rPr lang="cs-CZ" altLang="cs-CZ" b="1" dirty="0" smtClean="0"/>
              <a:t>ovlivnit…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D1D408-E67C-4ED4-8D07-56816F457C52}" type="slidenum">
              <a:rPr lang="cs-CZ"/>
              <a:pPr>
                <a:defRPr/>
              </a:pPr>
              <a:t>20</a:t>
            </a:fld>
            <a:endParaRPr lang="cs-CZ"/>
          </a:p>
        </p:txBody>
      </p:sp>
      <p:pic>
        <p:nvPicPr>
          <p:cNvPr id="28676" name="Picture 2" descr="divadlo_log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989138"/>
            <a:ext cx="4752975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6C3F8F-A1E6-4D65-8373-123618D5327F}" type="slidenum">
              <a:rPr lang="cs-CZ"/>
              <a:pPr>
                <a:defRPr/>
              </a:pPr>
              <a:t>21</a:t>
            </a:fld>
            <a:endParaRPr lang="cs-CZ"/>
          </a:p>
        </p:txBody>
      </p:sp>
      <p:pic>
        <p:nvPicPr>
          <p:cNvPr id="26628" name="Picture 2" descr="pin_logo_en_iraq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1906588"/>
            <a:ext cx="3814763" cy="409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3" descr="cvt_logo_cz_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906588"/>
            <a:ext cx="3814763" cy="409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4A96F-0F64-4515-9EAE-F1959D20F47B}" type="slidenum">
              <a:rPr lang="cs-CZ"/>
              <a:pPr>
                <a:defRPr/>
              </a:pPr>
              <a:t>22</a:t>
            </a:fld>
            <a:endParaRPr lang="cs-CZ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125538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008313" y="4365625"/>
            <a:ext cx="312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86000" y="313661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cs-CZ" altLang="cs-CZ" sz="4000" b="1" dirty="0"/>
              <a:t>Koncept strategického marketingového 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3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7239000" cy="627062"/>
          </a:xfrm>
        </p:spPr>
        <p:txBody>
          <a:bodyPr/>
          <a:lstStyle/>
          <a:p>
            <a:pPr eaLnBrk="1" hangingPunct="1"/>
            <a:r>
              <a:rPr lang="cs-CZ" altLang="cs-CZ" smtClean="0"/>
              <a:t>Cyklus marketingového plánování (Kotler)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7610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5"/>
          <p:cNvSpPr>
            <a:spLocks noGrp="1"/>
          </p:cNvSpPr>
          <p:nvPr>
            <p:ph type="title"/>
          </p:nvPr>
        </p:nvSpPr>
        <p:spPr>
          <a:xfrm>
            <a:off x="914400" y="765175"/>
            <a:ext cx="7772400" cy="503238"/>
          </a:xfrm>
        </p:spPr>
        <p:txBody>
          <a:bodyPr/>
          <a:lstStyle/>
          <a:p>
            <a:r>
              <a:rPr lang="cs-CZ" altLang="cs-CZ" smtClean="0"/>
              <a:t>Strategické market.plánování pro NNO (Kotler)</a:t>
            </a:r>
          </a:p>
        </p:txBody>
      </p:sp>
      <p:sp>
        <p:nvSpPr>
          <p:cNvPr id="30723" name="Zástupný symbol pro tabulku 6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E20BD4-AAE0-42A5-A549-B05BAF524465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7041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4A96F-0F64-4515-9EAE-F1959D20F47B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125538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2667000"/>
            <a:ext cx="6120680" cy="23461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Analýza prostředí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Analýza vnějšího prostředí</a:t>
            </a:r>
            <a:endParaRPr lang="cs-CZ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008313" y="4365625"/>
            <a:ext cx="312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21879-E2D8-4FAB-8638-8F4946E12780}" type="slidenum">
              <a:rPr lang="cs-CZ"/>
              <a:pPr>
                <a:defRPr/>
              </a:pPr>
              <a:t>26</a:t>
            </a:fld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Situační analýzy prostředí – v konečném sestavení SWOT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2420938"/>
            <a:ext cx="7773988" cy="37099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Analýza vnitřního prostředí organizace,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 tzv. MIKROPROSTŘEDÍ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(silné a  slabé stránky organizace</a:t>
            </a:r>
            <a:r>
              <a:rPr lang="cs-CZ" altLang="cs-CZ" sz="2400" b="1" dirty="0" smtClean="0"/>
              <a:t>)       </a:t>
            </a:r>
            <a:r>
              <a:rPr lang="cs-CZ" altLang="cs-CZ" sz="2400" b="1" dirty="0" smtClean="0">
                <a:solidFill>
                  <a:srgbClr val="7D1E1E"/>
                </a:solidFill>
              </a:rPr>
              <a:t>příště</a:t>
            </a:r>
            <a:endParaRPr lang="cs-CZ" altLang="cs-CZ" sz="2400" b="1" dirty="0" smtClean="0">
              <a:solidFill>
                <a:srgbClr val="7D1E1E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+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Analýza vnějšího prostředí organizace,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tzv. MAKROPROSTŘEDÍ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		(</a:t>
            </a:r>
            <a:r>
              <a:rPr lang="cs-CZ" altLang="cs-CZ" sz="2400" b="1" dirty="0" smtClean="0"/>
              <a:t>příležitosti a hrozby</a:t>
            </a:r>
            <a:r>
              <a:rPr lang="cs-CZ" altLang="cs-CZ" sz="2400" b="1" dirty="0" smtClean="0"/>
              <a:t>)                    </a:t>
            </a:r>
            <a:r>
              <a:rPr lang="cs-CZ" altLang="cs-CZ" sz="2400" b="1" dirty="0" smtClean="0">
                <a:solidFill>
                  <a:srgbClr val="7D1E1E"/>
                </a:solidFill>
              </a:rPr>
              <a:t>teď</a:t>
            </a:r>
            <a:endParaRPr lang="cs-CZ" altLang="cs-CZ" sz="2400" b="1" dirty="0" smtClean="0">
              <a:solidFill>
                <a:srgbClr val="7D1E1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Začíná se zpravidla MAKROPROSTŘEDÍm: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Prostředí:</a:t>
            </a:r>
          </a:p>
          <a:p>
            <a:pPr lvl="1" eaLnBrk="1" hangingPunct="1"/>
            <a:r>
              <a:rPr lang="cs-CZ" altLang="cs-CZ" smtClean="0"/>
              <a:t>demografické,</a:t>
            </a:r>
          </a:p>
          <a:p>
            <a:pPr lvl="1" eaLnBrk="1" hangingPunct="1"/>
            <a:r>
              <a:rPr lang="cs-CZ" altLang="cs-CZ" smtClean="0"/>
              <a:t>ekonomické,</a:t>
            </a:r>
          </a:p>
          <a:p>
            <a:pPr lvl="1" eaLnBrk="1" hangingPunct="1"/>
            <a:r>
              <a:rPr lang="cs-CZ" altLang="cs-CZ" smtClean="0"/>
              <a:t>technologické </a:t>
            </a:r>
          </a:p>
          <a:p>
            <a:pPr lvl="1" eaLnBrk="1" hangingPunct="1"/>
            <a:r>
              <a:rPr lang="cs-CZ" altLang="cs-CZ" smtClean="0"/>
              <a:t>ekologické, </a:t>
            </a:r>
          </a:p>
          <a:p>
            <a:pPr lvl="1" eaLnBrk="1" hangingPunct="1"/>
            <a:r>
              <a:rPr lang="cs-CZ" altLang="cs-CZ" smtClean="0"/>
              <a:t>politické,  </a:t>
            </a:r>
          </a:p>
          <a:p>
            <a:pPr lvl="1" eaLnBrk="1" hangingPunct="1"/>
            <a:r>
              <a:rPr lang="cs-CZ" altLang="cs-CZ" smtClean="0"/>
              <a:t>legislativní, </a:t>
            </a:r>
          </a:p>
          <a:p>
            <a:pPr lvl="1" eaLnBrk="1" hangingPunct="1"/>
            <a:r>
              <a:rPr lang="cs-CZ" altLang="cs-CZ" smtClean="0"/>
              <a:t>kulturní,  </a:t>
            </a:r>
          </a:p>
          <a:p>
            <a:pPr lvl="1" eaLnBrk="1" hangingPunct="1"/>
            <a:r>
              <a:rPr lang="cs-CZ" altLang="cs-CZ" smtClean="0"/>
              <a:t>sociální. </a:t>
            </a:r>
          </a:p>
        </p:txBody>
      </p:sp>
      <p:sp>
        <p:nvSpPr>
          <p:cNvPr id="3277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smtClean="0"/>
              <a:t>Tržní prostředí, resp. blízké okolí podniku, tj. konkurence, zákazníci, dodavatelé.</a:t>
            </a:r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DF716A-81D7-4E4B-93D5-ECD4B9A35D60}" type="slidenum">
              <a:rPr lang="cs-CZ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 smtClean="0"/>
              <a:t>Makroprostředí - </a:t>
            </a:r>
            <a:r>
              <a:rPr lang="cs-CZ" altLang="cs-CZ" sz="2400" smtClean="0"/>
              <a:t>používané analýzy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altLang="cs-CZ" sz="2400" smtClean="0"/>
              <a:t>STEP/PEST/PESTEL  - sociální (vč. kulturních a demografických), technologické, ekonomické</a:t>
            </a:r>
            <a:r>
              <a:rPr lang="cs-CZ" altLang="cs-CZ" sz="1800" smtClean="0"/>
              <a:t>(vč legislativních)  </a:t>
            </a:r>
            <a:r>
              <a:rPr lang="cs-CZ" altLang="cs-CZ" sz="2400" smtClean="0"/>
              <a:t>a politické vlivy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smtClean="0"/>
              <a:t>STEEPLE – sociální, technologické, ekonomické, ekologické, politické, legislativní, edukativní </a:t>
            </a:r>
            <a:r>
              <a:rPr lang="cs-CZ" altLang="cs-CZ" sz="2000" smtClean="0"/>
              <a:t>(</a:t>
            </a:r>
            <a:r>
              <a:rPr lang="cs-CZ" altLang="cs-CZ" sz="1800" smtClean="0"/>
              <a:t>vč kultury</a:t>
            </a:r>
            <a:r>
              <a:rPr lang="cs-CZ" altLang="cs-CZ" sz="2000" smtClean="0"/>
              <a:t>)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33796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altLang="cs-CZ" smtClean="0"/>
              <a:t>Porterova analýza pěti sil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smtClean="0"/>
              <a:t>pozice mezi konkurenty = „jízdní prostor“(střed)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smtClean="0"/>
              <a:t>síla zákazníků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smtClean="0"/>
              <a:t>síla dodavatelů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smtClean="0"/>
              <a:t>hrozba nově vstupujících na trh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smtClean="0"/>
              <a:t>hrozba substituce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C723FA-B1DD-4FE2-A249-BC3F5B65CC35}" type="slidenum">
              <a:rPr lang="cs-CZ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 PEST na festivalu Youth for You(th)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1042988" y="1844675"/>
          <a:ext cx="7632700" cy="4248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151"/>
                <a:gridCol w="2865022"/>
                <a:gridCol w="2544527"/>
              </a:tblGrid>
              <a:tr h="391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 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Příležitosti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Hrozby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</a:tr>
              <a:tr h="1101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Politicko-legislativní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nové dotační programy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jiná kulturní politika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dotace na více let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výhodnější úlevy na daních pro dárce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krácení dotačních programů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nestálá politická situace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26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Ekonomické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ochota obyvatel platit za kulturní akce, vyšší popularita festivalu zdarma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zdražování zboží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vyšší DPH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101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Sociokulturní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nárůst nových talentů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zvýšení zájmu o podobné akce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posílení dobrovolnictví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úbytek ostatních kulturních událostí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přehlcení publika (zánik festivalu)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vysoká konkurence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26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Technologické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snižování cen, úspora v rozpočtu festivalu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efektivnější propagace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 dirty="0">
                          <a:effectLst/>
                        </a:rPr>
                        <a:t>posílení konkurence</a:t>
                      </a:r>
                      <a:endParaRPr lang="cs-CZ" sz="1700" kern="17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8E5D9D-C75D-430E-9D63-1120B4687BE4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4A96F-0F64-4515-9EAE-F1959D20F47B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125538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2667000"/>
            <a:ext cx="4280520" cy="23461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Marketing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nehmotného </a:t>
            </a:r>
            <a:r>
              <a:rPr lang="cs-CZ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produktu  </a:t>
            </a:r>
            <a:r>
              <a:rPr lang="cs-CZ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cs-CZ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služeb</a:t>
            </a:r>
            <a:endParaRPr lang="cs-CZ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008313" y="4365625"/>
            <a:ext cx="312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Porterova analýza pěti sil  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patří k základním a zároveň nejvýznamnějším nástrojům pro analýzu konkurenčního prostředí firmy a jejího strategického řízení.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Jejím tvůrcem je profesor Michael Eugene Porter (Harvard Business </a:t>
            </a:r>
            <a:r>
              <a:rPr lang="cs-CZ" dirty="0" err="1"/>
              <a:t>School</a:t>
            </a:r>
            <a:r>
              <a:rPr lang="cs-CZ" dirty="0"/>
              <a:t>).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Model se snaží odvodit sílu konkurence v analyzovaném odvětví a tím pádem také ziskovost daného sektoru trhu.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K dosažení tohoto cíle rozebírá pět klíčových vlivů, které konkurenceschopnost firmy přímo či nepřímo ovlivňují.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05FF85-806B-4375-8C85-83E0F876DC09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7239000" cy="936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cs typeface="Times New Roman" pitchFamily="18" charset="0"/>
              </a:rPr>
              <a:t> </a:t>
            </a:r>
            <a:r>
              <a:rPr lang="cs-CZ" altLang="cs-CZ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cs-CZ" altLang="cs-CZ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cs-CZ" altLang="cs-CZ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nebo také: </a:t>
            </a:r>
            <a:r>
              <a:rPr lang="cs-CZ" altLang="cs-CZ" sz="3600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Porterova</a:t>
            </a:r>
            <a:r>
              <a:rPr lang="cs-CZ" altLang="cs-CZ" sz="36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analýza konkurence</a:t>
            </a:r>
            <a:r>
              <a:rPr lang="cs-CZ" alt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>
                <a:latin typeface="TimesNewRoman"/>
                <a:cs typeface="Times New Roman" pitchFamily="18" charset="0"/>
              </a:rPr>
              <a:t>PORTER postavil model fungování trhu</a:t>
            </a:r>
            <a:r>
              <a:rPr lang="cs-CZ" altLang="cs-CZ" sz="2400" smtClean="0"/>
              <a:t> </a:t>
            </a:r>
            <a:r>
              <a:rPr lang="cs-CZ" altLang="cs-CZ" sz="2400" smtClean="0">
                <a:latin typeface="TimesNewRoman"/>
                <a:cs typeface="Times New Roman" pitchFamily="18" charset="0"/>
              </a:rPr>
              <a:t>na těchto 5 faktorech:</a:t>
            </a:r>
            <a:endParaRPr lang="cs-CZ" altLang="cs-CZ" sz="240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itchFamily="18" charset="0"/>
              </a:rPr>
              <a:t>a) rivalita mezi konkurenty;</a:t>
            </a:r>
            <a:endParaRPr lang="cs-CZ" altLang="cs-CZ" sz="240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itchFamily="18" charset="0"/>
              </a:rPr>
              <a:t>b) vyjednávací síla dodavatelů;</a:t>
            </a:r>
            <a:endParaRPr lang="cs-CZ" altLang="cs-CZ" sz="240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itchFamily="18" charset="0"/>
              </a:rPr>
              <a:t>c) vyjednávací síla odběratelů;</a:t>
            </a:r>
            <a:endParaRPr lang="cs-CZ" altLang="cs-CZ" sz="240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itchFamily="18" charset="0"/>
              </a:rPr>
              <a:t>d) ohrožení ze strany nových konkurentů;</a:t>
            </a:r>
            <a:endParaRPr lang="cs-CZ" altLang="cs-CZ" sz="240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itchFamily="18" charset="0"/>
              </a:rPr>
              <a:t>e) ohrožení ze strany nových substitutů.</a:t>
            </a:r>
          </a:p>
          <a:p>
            <a:pPr eaLnBrk="1" hangingPunct="1"/>
            <a:endParaRPr lang="cs-CZ" altLang="cs-CZ" sz="2400" smtClean="0">
              <a:latin typeface="TimesNewRoman"/>
              <a:cs typeface="Times New Roman" pitchFamily="18" charset="0"/>
            </a:endParaRPr>
          </a:p>
          <a:p>
            <a:pPr lvl="1" eaLnBrk="1" hangingPunct="1"/>
            <a:r>
              <a:rPr lang="cs-CZ" altLang="cs-CZ" sz="2200" smtClean="0">
                <a:latin typeface="TimesNewRoman"/>
                <a:cs typeface="Times New Roman" pitchFamily="18" charset="0"/>
              </a:rPr>
              <a:t>Literatura: Kotler (2000, 10. vydání, str. 219)</a:t>
            </a:r>
            <a:endParaRPr lang="cs-CZ" altLang="cs-CZ" sz="220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914400" y="836613"/>
            <a:ext cx="7772400" cy="792162"/>
          </a:xfrm>
        </p:spPr>
        <p:txBody>
          <a:bodyPr/>
          <a:lstStyle/>
          <a:p>
            <a:r>
              <a:rPr lang="cs-CZ" altLang="cs-CZ" smtClean="0"/>
              <a:t>Grafické znázornění Porterovy analýzy konkurence: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45AF38-291A-4C9C-A1D8-1421478C95CD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789463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Alternativní „neziskové“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Michael Kaiser:</a:t>
            </a:r>
          </a:p>
          <a:p>
            <a:pPr lvl="1">
              <a:defRPr/>
            </a:pPr>
            <a:r>
              <a:rPr lang="cs-CZ" dirty="0"/>
              <a:t>zkoumání prostředí zahrnuje dvě různé činnosti: 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analýzu </a:t>
            </a:r>
            <a:r>
              <a:rPr lang="cs-CZ" dirty="0"/>
              <a:t>odvětví a 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analýzu </a:t>
            </a:r>
            <a:r>
              <a:rPr lang="cs-CZ" dirty="0"/>
              <a:t>srovnatelných organizací.</a:t>
            </a:r>
            <a:r>
              <a:rPr lang="cs-CZ" dirty="0" smtClean="0"/>
              <a:t> </a:t>
            </a:r>
          </a:p>
          <a:p>
            <a:pPr lvl="3">
              <a:defRPr/>
            </a:pPr>
            <a:endParaRPr lang="cs-CZ" i="1" dirty="0" smtClean="0"/>
          </a:p>
          <a:p>
            <a:pPr lvl="3">
              <a:defRPr/>
            </a:pPr>
            <a:r>
              <a:rPr lang="cs-CZ" i="1" dirty="0" smtClean="0"/>
              <a:t>KAISER</a:t>
            </a:r>
            <a:r>
              <a:rPr lang="cs-CZ" i="1" dirty="0"/>
              <a:t>, Michael M. Strategické plánování v umění: praktický průvodce. 1. vyd. Praha: Institut umění - Divadelní ústav v Praze, 2009.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E0CE0B-9E7F-461C-A14C-1BC4A1EAA6B9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914400" y="908050"/>
            <a:ext cx="7772400" cy="792163"/>
          </a:xfrm>
        </p:spPr>
        <p:txBody>
          <a:bodyPr/>
          <a:lstStyle/>
          <a:p>
            <a:r>
              <a:rPr lang="cs-CZ" altLang="cs-CZ" smtClean="0"/>
              <a:t>Porterova analýza pěti sil modifikovaná do uměleckých odvětví dle Kaisera: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C17D68-29CB-4E15-9851-E46A5D32D61C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898525" y="1773238"/>
          <a:ext cx="7773988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Joyceova modifikace Porterovy analýzy pěti sil: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Joycův model pro neziskové organizace</a:t>
            </a:r>
          </a:p>
          <a:p>
            <a:r>
              <a:rPr lang="cs-CZ" altLang="cs-CZ" smtClean="0"/>
              <a:t>V jeho obměně zůstávají dodavatelé (= klienti), odběratelé / zákazníci (= občané) a srovnatelné společnosti (= konkurence), další kategorie jsou nahrazeny skupinami „trh práce“ a „politické síly“, viz. Následující obrázek</a:t>
            </a:r>
          </a:p>
          <a:p>
            <a:pPr lvl="2"/>
            <a:r>
              <a:rPr lang="cs-CZ" altLang="cs-CZ" sz="2000" i="1" smtClean="0"/>
              <a:t>Joyce in BACHMANN, Pavel. Management neziskové organizace. 1. vyd. Hradec Králové: Gaudeamus, 2011.</a:t>
            </a:r>
          </a:p>
          <a:p>
            <a:pPr lvl="2"/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80E3E-DB2F-46D5-B5C7-060732412213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Model pěti sil dle Joyce: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1E3C03-4474-4C4C-B1F1-9CD3B73B06CB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898525" y="1773238"/>
          <a:ext cx="7773988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Co byste si měli odnést z dnešní přednášky?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Specifika služeb a jejich vliv na management organizace</a:t>
            </a:r>
          </a:p>
          <a:p>
            <a:r>
              <a:rPr lang="cs-CZ" altLang="cs-CZ" dirty="0" smtClean="0"/>
              <a:t>Koncept </a:t>
            </a:r>
            <a:r>
              <a:rPr lang="cs-CZ" altLang="cs-CZ" dirty="0" smtClean="0"/>
              <a:t>strategického marketingového plánování</a:t>
            </a:r>
          </a:p>
          <a:p>
            <a:r>
              <a:rPr lang="cs-CZ" altLang="cs-CZ" dirty="0" smtClean="0"/>
              <a:t>Analýzy vnějšího prostředí</a:t>
            </a:r>
          </a:p>
          <a:p>
            <a:pPr lvl="1"/>
            <a:r>
              <a:rPr lang="cs-CZ" altLang="cs-CZ" dirty="0" smtClean="0"/>
              <a:t>PEST </a:t>
            </a:r>
            <a:endParaRPr lang="cs-CZ" altLang="cs-CZ" dirty="0" smtClean="0"/>
          </a:p>
          <a:p>
            <a:pPr lvl="1"/>
            <a:r>
              <a:rPr lang="cs-CZ" altLang="cs-CZ" dirty="0" err="1" smtClean="0"/>
              <a:t>Porterova</a:t>
            </a:r>
            <a:r>
              <a:rPr lang="cs-CZ" altLang="cs-CZ" dirty="0" smtClean="0"/>
              <a:t> </a:t>
            </a:r>
            <a:r>
              <a:rPr lang="cs-CZ" altLang="cs-CZ" dirty="0" smtClean="0"/>
              <a:t>analýza 5ti sil včetně jejich </a:t>
            </a:r>
            <a:r>
              <a:rPr lang="cs-CZ" altLang="cs-CZ" dirty="0" smtClean="0"/>
              <a:t>modifikací</a:t>
            </a:r>
            <a:endParaRPr lang="cs-CZ" alt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0D11BF-1FC0-4808-A13F-8E2BB26B728F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D36FAF-BC3A-4138-A3AB-FD6EF37A0A4B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25538"/>
            <a:ext cx="8363272" cy="50323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Jaké jsou charakteristiky našeho produktu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br>
              <a:rPr lang="cs-CZ" alt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AUDIT PRODUKTU)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3238"/>
            <a:ext cx="8276977" cy="4357687"/>
          </a:xfrm>
        </p:spPr>
        <p:txBody>
          <a:bodyPr/>
          <a:lstStyle/>
          <a:p>
            <a:pPr eaLnBrk="1" hangingPunct="1"/>
            <a:endParaRPr lang="cs-CZ" altLang="cs-CZ" sz="1100" b="1" dirty="0" smtClean="0"/>
          </a:p>
          <a:p>
            <a:pPr eaLnBrk="1" hangingPunct="1"/>
            <a:r>
              <a:rPr lang="cs-CZ" altLang="cs-CZ" sz="2000" b="1" dirty="0" smtClean="0"/>
              <a:t>Co </a:t>
            </a:r>
            <a:r>
              <a:rPr lang="cs-CZ" altLang="cs-CZ" sz="2000" b="1" dirty="0" smtClean="0"/>
              <a:t>vlastně nabízíme – výrobky, služby, myšlenky (tzv. cause marketing )???</a:t>
            </a:r>
          </a:p>
          <a:p>
            <a:pPr eaLnBrk="1" hangingPunct="1"/>
            <a:r>
              <a:rPr lang="cs-CZ" altLang="cs-CZ" sz="2000" b="1" dirty="0" smtClean="0"/>
              <a:t>Komu je naše nabídky určená – kdo je naší cílovou skupinou, naším klientem???</a:t>
            </a:r>
          </a:p>
          <a:p>
            <a:pPr eaLnBrk="1" hangingPunct="1"/>
            <a:r>
              <a:rPr lang="cs-CZ" altLang="cs-CZ" sz="2000" b="1" dirty="0" smtClean="0"/>
              <a:t>Jakou potřebu uspokojujeme???</a:t>
            </a:r>
          </a:p>
          <a:p>
            <a:pPr eaLnBrk="1" hangingPunct="1">
              <a:defRPr/>
            </a:pPr>
            <a:r>
              <a:rPr lang="cs-CZ" altLang="cs-CZ" sz="2000" b="1" dirty="0" smtClean="0"/>
              <a:t>Lze tuto potřebu uspokojit i jiným způsobem, jinými prostředky, s pomocí jiných subjektů</a:t>
            </a:r>
            <a:r>
              <a:rPr lang="cs-CZ" altLang="cs-CZ" sz="2000" b="1" dirty="0"/>
              <a:t>??? </a:t>
            </a:r>
            <a:endParaRPr lang="cs-CZ" altLang="cs-CZ" sz="2000" b="1" dirty="0" smtClean="0"/>
          </a:p>
          <a:p>
            <a:pPr eaLnBrk="1" hangingPunct="1">
              <a:defRPr/>
            </a:pPr>
            <a:r>
              <a:rPr lang="cs-CZ" altLang="cs-CZ" sz="2000" b="1" dirty="0" smtClean="0"/>
              <a:t>Nakolik </a:t>
            </a:r>
            <a:r>
              <a:rPr lang="cs-CZ" altLang="cs-CZ" sz="2000" b="1" dirty="0"/>
              <a:t>je důležité uspokojení dané potřeby pro naši cílovou skupinu?</a:t>
            </a:r>
          </a:p>
          <a:p>
            <a:pPr eaLnBrk="1" hangingPunct="1">
              <a:defRPr/>
            </a:pPr>
            <a:r>
              <a:rPr lang="cs-CZ" altLang="cs-CZ" sz="2000" b="1" dirty="0"/>
              <a:t>Pokud nabízíme více aktivit pro více cílových skupin, která cílová skupina je největší a která aktivita přináší největší užitek?</a:t>
            </a:r>
          </a:p>
          <a:p>
            <a:pPr eaLnBrk="1" hangingPunct="1">
              <a:defRPr/>
            </a:pPr>
            <a:r>
              <a:rPr lang="cs-CZ" altLang="cs-CZ" sz="2000" b="1" dirty="0"/>
              <a:t>S kým vstupujeme do styku v procesu výměny našeho produktu za něco, co potřebujeme?</a:t>
            </a:r>
          </a:p>
          <a:p>
            <a:pPr eaLnBrk="1" hangingPunct="1"/>
            <a:endParaRPr lang="cs-CZ" altLang="cs-CZ" sz="2400" b="1" dirty="0" smtClean="0"/>
          </a:p>
          <a:p>
            <a:pPr eaLnBrk="1" hangingPunct="1"/>
            <a:endParaRPr lang="cs-CZ" alt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1E9169-F962-4234-8874-5634410D3C71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060575"/>
            <a:ext cx="7772400" cy="295275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Produkt v neziskovém sektoru </a:t>
            </a:r>
            <a:br>
              <a:rPr lang="cs-CZ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SLUŽBA</a:t>
            </a:r>
          </a:p>
        </p:txBody>
      </p:sp>
      <p:pic>
        <p:nvPicPr>
          <p:cNvPr id="8197" name="Picture 5" descr="C:\Users\simona\Pictures\senioř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284538"/>
            <a:ext cx="89027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2B8289-F987-40B7-8F41-E8199E42A687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služby I.: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cs-CZ" altLang="cs-CZ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mtClean="0"/>
              <a:t>„Statky, které neprodukují žádnou hodnotu“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i="1" smtClean="0"/>
              <a:t>(Adam Smith, 1776)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Na to navazuje i Marx a následně i centrálně plánované ekonomiky.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Důsledek = podcenění celého sektoru.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6B594B-FDF8-4A0D-8F88-F7C6EBC11A0C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služby II.: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„Služba je jakákoliv činnost nebo výhoda, kterou jedna strana může nabídnout druhé straně, je </a:t>
            </a:r>
            <a:br>
              <a:rPr lang="cs-CZ" altLang="cs-CZ" smtClean="0"/>
            </a:br>
            <a:r>
              <a:rPr lang="cs-CZ" altLang="cs-CZ" smtClean="0"/>
              <a:t>v zásadě nehmotná a jejím výsledkem není vlastnictví. Produkce služby může, ale nemusí být spojena s hmotným produktem“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altLang="cs-CZ" smtClean="0"/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i="1" smtClean="0"/>
              <a:t>(Kotler - Armstrong 1997)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35E04-11E6-4DE2-832A-47AB0E76AB58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služby III: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„…soubor hmotných a nehmotných prvků obsahujících funkční, sociální a psychologické užitky nebo výhody. Produktem může být myšlenka, služba nebo zboží nebo kombinace všech tří výstupů“</a:t>
            </a:r>
          </a:p>
          <a:p>
            <a:pPr algn="r" eaLnBrk="1" hangingPunct="1">
              <a:buFont typeface="Wingdings" pitchFamily="2" charset="2"/>
              <a:buNone/>
            </a:pPr>
            <a:endParaRPr lang="cs-CZ" altLang="cs-CZ" i="1" smtClean="0"/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i="1" smtClean="0"/>
              <a:t>(Pride – Ferrell, 1991)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88775-5EB2-4015-AA92-572585449341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obsahu služby: 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Materiální prvky</a:t>
            </a:r>
            <a:r>
              <a:rPr lang="cs-CZ" smtClean="0"/>
              <a:t>- hmotné složky služby, které službu doplňují nebo umožňují její poskytnutí (stacionář – pomůcky pro handicapované)</a:t>
            </a:r>
          </a:p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Smyslové požitky</a:t>
            </a:r>
            <a:r>
              <a:rPr lang="cs-CZ" smtClean="0"/>
              <a:t> – rozpoznáváme smysly (hluk, ticho, vůně, apod.)</a:t>
            </a:r>
          </a:p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Psychologické  výhody nabídky</a:t>
            </a:r>
            <a:r>
              <a:rPr lang="cs-CZ" smtClean="0"/>
              <a:t> – subjektivní, pro každého zákazníka jiné, obtížné je vymezit.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cs-CZ" i="1" smtClean="0"/>
              <a:t>(Sasser, 1978)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DÁ základní">
  <a:themeElements>
    <a:clrScheme name="ŠED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ŠEDÁ základní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ŠED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1069</Words>
  <Application>Microsoft Office PowerPoint</Application>
  <PresentationFormat>Předvádění na obrazovce (4:3)</PresentationFormat>
  <Paragraphs>291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ŠEDÁ základní</vt:lpstr>
      <vt:lpstr>  </vt:lpstr>
      <vt:lpstr>Předpoklad:  Marketing z pohledu produktového mixu můžeme chápat jako nástroj realizace výměny toho, co máme a co je hodnotné, za něco, co potřebujeme.  Proto musíme znát…..:</vt:lpstr>
      <vt:lpstr>  </vt:lpstr>
      <vt:lpstr>Jaké jsou charakteristiky našeho produktu… (AUDIT PRODUKTU)</vt:lpstr>
      <vt:lpstr>Produkt v neziskovém sektoru  = SLUŽBA</vt:lpstr>
      <vt:lpstr>Definice služby I.:</vt:lpstr>
      <vt:lpstr>Definice služby II.:</vt:lpstr>
      <vt:lpstr>Definice služby III:</vt:lpstr>
      <vt:lpstr>Definice obsahu služby: </vt:lpstr>
      <vt:lpstr> Marketing služeb je složitější!!!</vt:lpstr>
      <vt:lpstr>Vlastnosti služeb:</vt:lpstr>
      <vt:lpstr>Nehmotnost služeb </vt:lpstr>
      <vt:lpstr>Neoddělitelnost služeb</vt:lpstr>
      <vt:lpstr>Heterogenita služby</vt:lpstr>
      <vt:lpstr>Zničitelnost služby</vt:lpstr>
      <vt:lpstr>Nemožnost vlastnictví služby</vt:lpstr>
      <vt:lpstr>Úspěch služby závisí na její:</vt:lpstr>
      <vt:lpstr>Význam značky</vt:lpstr>
      <vt:lpstr>Prezentace aplikace PowerPoint</vt:lpstr>
      <vt:lpstr>Prezentace aplikace PowerPoint</vt:lpstr>
      <vt:lpstr>Prezentace aplikace PowerPoint</vt:lpstr>
      <vt:lpstr>  </vt:lpstr>
      <vt:lpstr>Cyklus marketingového plánování (Kotler)</vt:lpstr>
      <vt:lpstr>Strategické market.plánování pro NNO (Kotler)</vt:lpstr>
      <vt:lpstr>  </vt:lpstr>
      <vt:lpstr>Situační analýzy prostředí – v konečném sestavení SWOT</vt:lpstr>
      <vt:lpstr>Začíná se zpravidla MAKROPROSTŘEDÍm:</vt:lpstr>
      <vt:lpstr>Makroprostředí - používané analýzy</vt:lpstr>
      <vt:lpstr>Příklad PEST na festivalu Youth for You(th)</vt:lpstr>
      <vt:lpstr>Porterova analýza pěti sil   </vt:lpstr>
      <vt:lpstr>  nebo také: Porterova analýza konkurence </vt:lpstr>
      <vt:lpstr>Grafické znázornění Porterovy analýzy konkurence:</vt:lpstr>
      <vt:lpstr>Alternativní „neziskové“ přístupy</vt:lpstr>
      <vt:lpstr>Porterova analýza pěti sil modifikovaná do uměleckých odvětví dle Kaisera:</vt:lpstr>
      <vt:lpstr>Joyceova modifikace Porterovy analýzy pěti sil:</vt:lpstr>
      <vt:lpstr>Model pěti sil dle Joyce:</vt:lpstr>
      <vt:lpstr>Co byste si měli odnést z dnešní přednášky?</vt:lpstr>
    </vt:vector>
  </TitlesOfParts>
  <Company>ESF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EXACTDESIGN;Pavel Jílek</dc:creator>
  <cp:lastModifiedBy>Zuzana Prouzová</cp:lastModifiedBy>
  <cp:revision>39</cp:revision>
  <dcterms:created xsi:type="dcterms:W3CDTF">2005-05-06T16:40:20Z</dcterms:created>
  <dcterms:modified xsi:type="dcterms:W3CDTF">2015-09-29T05:35:00Z</dcterms:modified>
</cp:coreProperties>
</file>