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9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70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DE70-28AD-402C-9C01-32AF85DB58AB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1858D-BB05-49E2-8155-77640AB86C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626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DE70-28AD-402C-9C01-32AF85DB58AB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1858D-BB05-49E2-8155-77640AB86C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82717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DE70-28AD-402C-9C01-32AF85DB58AB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1858D-BB05-49E2-8155-77640AB86C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023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7772400" cy="50323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898525" y="1773238"/>
            <a:ext cx="7773988" cy="4357687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Zápatí prezentace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3846D-2E87-4B39-9847-82D31911F2B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500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DE70-28AD-402C-9C01-32AF85DB58AB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1858D-BB05-49E2-8155-77640AB86C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051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DE70-28AD-402C-9C01-32AF85DB58AB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1858D-BB05-49E2-8155-77640AB86C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983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DE70-28AD-402C-9C01-32AF85DB58AB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1858D-BB05-49E2-8155-77640AB86C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352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DE70-28AD-402C-9C01-32AF85DB58AB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1858D-BB05-49E2-8155-77640AB86C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09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DE70-28AD-402C-9C01-32AF85DB58AB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1858D-BB05-49E2-8155-77640AB86C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24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DE70-28AD-402C-9C01-32AF85DB58AB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1858D-BB05-49E2-8155-77640AB86C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5731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DE70-28AD-402C-9C01-32AF85DB58AB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1858D-BB05-49E2-8155-77640AB86C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427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FDE70-28AD-402C-9C01-32AF85DB58AB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1858D-BB05-49E2-8155-77640AB86C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431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FDE70-28AD-402C-9C01-32AF85DB58AB}" type="datetimeFigureOut">
              <a:rPr lang="cs-CZ" smtClean="0"/>
              <a:t>21.10.2015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1858D-BB05-49E2-8155-77640AB86CA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7586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Zadání pro 3. seminář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SWOT analýza</a:t>
            </a:r>
          </a:p>
          <a:p>
            <a:r>
              <a:rPr lang="cs-CZ" dirty="0" smtClean="0"/>
              <a:t>Od ní odvozené SMART cíle</a:t>
            </a:r>
          </a:p>
          <a:p>
            <a:r>
              <a:rPr lang="cs-CZ" dirty="0" smtClean="0"/>
              <a:t>Volba strategie</a:t>
            </a:r>
          </a:p>
        </p:txBody>
      </p:sp>
    </p:spTree>
    <p:extLst>
      <p:ext uri="{BB962C8B-B14F-4D97-AF65-F5344CB8AC3E}">
        <p14:creationId xmlns:p14="http://schemas.microsoft.com/office/powerpoint/2010/main" val="3770655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56792"/>
            <a:ext cx="8280920" cy="4968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2000" dirty="0" smtClean="0"/>
              <a:t>Pro další práci na strategiích je po provedených analýzách výzvou zkusit nadefinovat vlastní pozici na trhu/v odvětví. Podle logiky níže, a dle příkladu Charity (další </a:t>
            </a:r>
            <a:r>
              <a:rPr lang="cs-CZ" sz="2000" dirty="0" err="1" smtClean="0"/>
              <a:t>slide</a:t>
            </a:r>
            <a:r>
              <a:rPr lang="cs-CZ" sz="2000" dirty="0" smtClean="0"/>
              <a:t>):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674286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48681"/>
            <a:ext cx="8712968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8288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Pokusit se vybrat vhodnou strategii buď podle </a:t>
            </a:r>
            <a:r>
              <a:rPr lang="cs-CZ" dirty="0" err="1" smtClean="0"/>
              <a:t>Ansoffa</a:t>
            </a:r>
            <a:r>
              <a:rPr lang="cs-CZ" dirty="0" smtClean="0"/>
              <a:t>, </a:t>
            </a:r>
            <a:r>
              <a:rPr lang="cs-CZ" dirty="0" err="1" smtClean="0"/>
              <a:t>Kotlera,Portera</a:t>
            </a:r>
            <a:r>
              <a:rPr lang="cs-CZ" dirty="0" smtClean="0"/>
              <a:t> (jen pro úvahu, zda je některá z nich vhodná pro zkoumanou organizaci)</a:t>
            </a:r>
          </a:p>
          <a:p>
            <a:r>
              <a:rPr lang="cs-CZ" sz="3600" dirty="0" smtClean="0"/>
              <a:t>Reálně se zamyslet nad tím, JAK dosáhnout definovaných cílů, co dosažení stojí v cestě, co může dosažení cílů ohrozit, co je vlastně předpokladem pro dosažení definovaných cílů.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81126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rIns="91440"/>
          <a:lstStyle>
            <a:lvl1pPr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cs-CZ" altLang="cs-CZ" sz="1000" smtClean="0">
                <a:solidFill>
                  <a:schemeClr val="tx2"/>
                </a:solidFill>
                <a:latin typeface="Arial" pitchFamily="34" charset="0"/>
              </a:rPr>
              <a:t>Zápatí prezentace</a:t>
            </a:r>
          </a:p>
        </p:txBody>
      </p:sp>
      <p:sp>
        <p:nvSpPr>
          <p:cNvPr id="6147" name="Zástupný symbol pro číslo snímku 4"/>
          <p:cNvSpPr>
            <a:spLocks noGrp="1"/>
          </p:cNvSpPr>
          <p:nvPr>
            <p:ph type="sldNum" sz="quarter" idx="1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FE8AE40-BB43-4287-AA8D-CCFB59B68E1B}" type="slidenum">
              <a:rPr lang="cs-CZ" altLang="cs-CZ" sz="1000" smtClean="0">
                <a:solidFill>
                  <a:schemeClr val="tx2"/>
                </a:solidFill>
                <a:latin typeface="Arial" pitchFamily="34" charset="0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cs-CZ" altLang="cs-CZ" sz="1000" smtClean="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smtClean="0"/>
              <a:t>Výsledná SWOT analýza</a:t>
            </a:r>
          </a:p>
        </p:txBody>
      </p:sp>
      <p:pic>
        <p:nvPicPr>
          <p:cNvPr id="6149" name="Picture 1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6013" y="1773238"/>
            <a:ext cx="6840537" cy="410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9401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SWOT matice </a:t>
            </a:r>
            <a:r>
              <a:rPr lang="cs-CZ" sz="3100" dirty="0" smtClean="0"/>
              <a:t>(způsob práce s výsledky SWOT)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267464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800" b="1" dirty="0" smtClean="0"/>
              <a:t>Hledá odpovědi na otázky: </a:t>
            </a:r>
          </a:p>
          <a:p>
            <a:r>
              <a:rPr lang="cs-CZ" sz="1800" dirty="0" smtClean="0"/>
              <a:t>Jak mohou silné stránky zesílit příležitosti?</a:t>
            </a:r>
          </a:p>
          <a:p>
            <a:r>
              <a:rPr lang="cs-CZ" sz="1800" dirty="0" smtClean="0"/>
              <a:t>Jak mohou slabé stránky oslabit příležitosti?</a:t>
            </a:r>
          </a:p>
          <a:p>
            <a:r>
              <a:rPr lang="cs-CZ" sz="1800" dirty="0" smtClean="0"/>
              <a:t>Jak mohou silné stránky oslabit hrozby?</a:t>
            </a:r>
          </a:p>
          <a:p>
            <a:r>
              <a:rPr lang="cs-CZ" sz="1800" dirty="0" smtClean="0"/>
              <a:t>Jak mohou slabé stránky být ovlivněny/zesíleny/zeslabeny hrozbami?</a:t>
            </a:r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EE5FDD-1359-4398-819A-72EB54CA8C4D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412776"/>
            <a:ext cx="6012160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457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AB68A7C-47B6-4A7C-9BD4-C0A395C735B0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  <p:pic>
        <p:nvPicPr>
          <p:cNvPr id="81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908050"/>
            <a:ext cx="78486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224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3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cs-CZ" altLang="cs-CZ" b="1" dirty="0" smtClean="0"/>
              <a:t>Jiná </a:t>
            </a:r>
            <a:r>
              <a:rPr lang="cs-CZ" altLang="cs-CZ" b="1" dirty="0" smtClean="0"/>
              <a:t>práce </a:t>
            </a:r>
            <a:r>
              <a:rPr lang="cs-CZ" altLang="cs-CZ" b="1" dirty="0" smtClean="0"/>
              <a:t>se SWOT </a:t>
            </a:r>
            <a:r>
              <a:rPr lang="cs-CZ" altLang="cs-CZ" b="1" dirty="0" smtClean="0"/>
              <a:t>analýzou</a:t>
            </a:r>
            <a:endParaRPr lang="cs-CZ" altLang="cs-CZ" dirty="0" smtClean="0"/>
          </a:p>
        </p:txBody>
      </p:sp>
      <p:sp>
        <p:nvSpPr>
          <p:cNvPr id="9219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smtClean="0"/>
              <a:t>Marketingové memorandum </a:t>
            </a:r>
            <a:r>
              <a:rPr lang="cs-CZ" altLang="cs-CZ" dirty="0" smtClean="0"/>
              <a:t>(</a:t>
            </a:r>
            <a:r>
              <a:rPr lang="cs-CZ" altLang="cs-CZ" dirty="0" err="1" smtClean="0"/>
              <a:t>Kotler</a:t>
            </a:r>
            <a:r>
              <a:rPr lang="cs-CZ" altLang="cs-CZ" dirty="0" smtClean="0"/>
              <a:t>, 2001) </a:t>
            </a:r>
            <a:r>
              <a:rPr lang="cs-CZ" altLang="cs-CZ" sz="2800" dirty="0" smtClean="0"/>
              <a:t>slučuje všechny  společné slabé stránky a hrozby uvedené v celkové SWOT analýze do tematicky rozdělených oblastí činností. </a:t>
            </a:r>
          </a:p>
          <a:p>
            <a:r>
              <a:rPr lang="cs-CZ" altLang="cs-CZ" sz="2800" dirty="0" smtClean="0"/>
              <a:t>Takto sestavený kontrolní seznam je vhodné vyhodnotit dle závažnosti , nejlépe přidělením bodů. 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23DC6AA-8D5A-43E1-BAC4-A23365637BDD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099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600" dirty="0" smtClean="0"/>
              <a:t>Pro hodnocení lze užít např. tří hodnot: </a:t>
            </a:r>
          </a:p>
        </p:txBody>
      </p:sp>
      <p:sp>
        <p:nvSpPr>
          <p:cNvPr id="10243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altLang="cs-CZ" dirty="0" smtClean="0"/>
              <a:t>nejnižší stupeň závažnosti, je dobré tyto potíže řešit, ale neohrožují nijak akutně stabilitu a existenci organizace </a:t>
            </a:r>
            <a:r>
              <a:rPr lang="cs-CZ" altLang="cs-CZ" dirty="0" smtClean="0"/>
              <a:t> (1bod)</a:t>
            </a:r>
            <a:endParaRPr lang="cs-CZ" alt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altLang="cs-CZ" dirty="0" smtClean="0"/>
              <a:t>střední závažnost – je potřebně je řešit více, ale jejich neřešení v současné době nemusí být pro organizace fatální </a:t>
            </a:r>
            <a:r>
              <a:rPr lang="cs-CZ" altLang="cs-CZ" dirty="0" smtClean="0"/>
              <a:t> (2body)</a:t>
            </a:r>
            <a:endParaRPr lang="cs-CZ" alt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altLang="cs-CZ" dirty="0" smtClean="0"/>
              <a:t>nejvyšší závažnost – je potřebné je řešit velice </a:t>
            </a:r>
            <a:r>
              <a:rPr lang="cs-CZ" altLang="cs-CZ" dirty="0" smtClean="0"/>
              <a:t>aktuálně (3body)</a:t>
            </a:r>
            <a:endParaRPr lang="cs-CZ" altLang="cs-CZ" dirty="0" smtClean="0"/>
          </a:p>
          <a:p>
            <a:endParaRPr lang="cs-CZ" altLang="cs-CZ" dirty="0" smtClean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EA0BCA2-913B-4902-BDB9-F35BF474DE0B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983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dirty="0" smtClean="0"/>
              <a:t>Jiná práce se SWOT analýzou </a:t>
            </a:r>
            <a:r>
              <a:rPr lang="cs-CZ" altLang="cs-CZ" b="1" dirty="0" smtClean="0"/>
              <a:t>II</a:t>
            </a:r>
            <a:endParaRPr lang="cs-CZ" altLang="cs-CZ" dirty="0" smtClean="0"/>
          </a:p>
        </p:txBody>
      </p:sp>
      <p:sp>
        <p:nvSpPr>
          <p:cNvPr id="1126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Nejvyšší </a:t>
            </a:r>
            <a:r>
              <a:rPr lang="cs-CZ" altLang="cs-CZ" dirty="0" smtClean="0"/>
              <a:t>součet bodů hodnocení poté signalizuje největší závažnost problému. </a:t>
            </a:r>
          </a:p>
          <a:p>
            <a:r>
              <a:rPr lang="cs-CZ" altLang="cs-CZ" dirty="0" smtClean="0"/>
              <a:t>Od těchto problémů je vhodné poté stanovovat cíle (</a:t>
            </a:r>
            <a:r>
              <a:rPr lang="cs-CZ" altLang="cs-CZ" dirty="0" smtClean="0"/>
              <a:t>SMART).</a:t>
            </a:r>
          </a:p>
          <a:p>
            <a:endParaRPr lang="cs-CZ" altLang="cs-CZ" b="1" dirty="0"/>
          </a:p>
          <a:p>
            <a:r>
              <a:rPr lang="cs-CZ" altLang="cs-CZ" b="1" dirty="0" smtClean="0"/>
              <a:t>Příklad </a:t>
            </a:r>
            <a:r>
              <a:rPr lang="cs-CZ" altLang="cs-CZ" b="1" dirty="0" smtClean="0"/>
              <a:t>na spolku KULTURÁRIUM </a:t>
            </a:r>
            <a:r>
              <a:rPr lang="cs-CZ" altLang="cs-CZ" dirty="0" smtClean="0"/>
              <a:t>dále:</a:t>
            </a:r>
          </a:p>
          <a:p>
            <a:endParaRPr lang="cs-CZ" altLang="cs-CZ" dirty="0" smtClean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5E372288-F0DE-47A6-A4BB-165DCDE2C2E2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33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51E6FA0-BC9D-433B-ABD0-05A6E43E469B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  <p:pic>
        <p:nvPicPr>
          <p:cNvPr id="12292" name="Obrázek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4618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Cíle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altLang="cs-CZ" smtClean="0"/>
              <a:t>V oblasti IMAGE</a:t>
            </a:r>
          </a:p>
          <a:p>
            <a:pPr lvl="1"/>
            <a:r>
              <a:rPr lang="cs-CZ" altLang="cs-CZ" smtClean="0"/>
              <a:t>Blízké poslání organizace, obecně platné, neměřitelné</a:t>
            </a:r>
          </a:p>
          <a:p>
            <a:pPr lvl="1"/>
            <a:r>
              <a:rPr lang="cs-CZ" altLang="cs-CZ" sz="2000" i="1" smtClean="0"/>
              <a:t>Nadace Partnerství podporuje ekologickou výchovu a vzdělávání, stejně jako ekologické projekty.</a:t>
            </a:r>
          </a:p>
        </p:txBody>
      </p:sp>
      <p:sp>
        <p:nvSpPr>
          <p:cNvPr id="14340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altLang="cs-CZ" b="1" dirty="0" smtClean="0"/>
              <a:t>Akční cíle SMART:</a:t>
            </a:r>
          </a:p>
          <a:p>
            <a:pPr lvl="1"/>
            <a:r>
              <a:rPr lang="cs-CZ" altLang="cs-CZ" sz="2000" i="1" dirty="0" smtClean="0"/>
              <a:t>Nadace Partnerství podpoří v roce 2014 cca 30 ekologických projektů na Jižní Moravě.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Zápatí prezentace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4E40A0E-FEB6-4A4B-8EBF-E284888FEE7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pic>
        <p:nvPicPr>
          <p:cNvPr id="1434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3573463"/>
            <a:ext cx="4191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716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357</Words>
  <Application>Microsoft Office PowerPoint</Application>
  <PresentationFormat>Předvádění na obrazovce (4:3)</PresentationFormat>
  <Paragraphs>49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systému Office</vt:lpstr>
      <vt:lpstr>Zadání pro 3. seminář</vt:lpstr>
      <vt:lpstr>Výsledná SWOT analýza</vt:lpstr>
      <vt:lpstr>SWOT matice (způsob práce s výsledky SWOT)</vt:lpstr>
      <vt:lpstr>Prezentace aplikace PowerPoint</vt:lpstr>
      <vt:lpstr>Jiná práce se SWOT analýzou</vt:lpstr>
      <vt:lpstr>Pro hodnocení lze užít např. tří hodnot: </vt:lpstr>
      <vt:lpstr>Jiná práce se SWOT analýzou II</vt:lpstr>
      <vt:lpstr>Prezentace aplikace PowerPoint</vt:lpstr>
      <vt:lpstr>Cíle</vt:lpstr>
      <vt:lpstr>Pro další práci na strategiích je po provedených analýzách výzvou zkusit nadefinovat vlastní pozici na trhu/v odvětví. Podle logiky níže, a dle příkladu Charity (další slide):</vt:lpstr>
      <vt:lpstr>Prezentace aplikace PowerPoint</vt:lpstr>
      <vt:lpstr>Strategie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Zadání pro 3. seminář</dc:title>
  <dc:creator>EPA</dc:creator>
  <cp:lastModifiedBy>Skarabelova Simona</cp:lastModifiedBy>
  <cp:revision>5</cp:revision>
  <dcterms:created xsi:type="dcterms:W3CDTF">2015-10-20T18:26:17Z</dcterms:created>
  <dcterms:modified xsi:type="dcterms:W3CDTF">2015-10-21T07:55:46Z</dcterms:modified>
</cp:coreProperties>
</file>