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288" r:id="rId3"/>
    <p:sldId id="293" r:id="rId4"/>
    <p:sldId id="263" r:id="rId5"/>
    <p:sldId id="294" r:id="rId6"/>
    <p:sldId id="295" r:id="rId7"/>
    <p:sldId id="296" r:id="rId8"/>
    <p:sldId id="258" r:id="rId9"/>
    <p:sldId id="259" r:id="rId10"/>
    <p:sldId id="261" r:id="rId11"/>
    <p:sldId id="284" r:id="rId12"/>
    <p:sldId id="285" r:id="rId13"/>
    <p:sldId id="286" r:id="rId14"/>
    <p:sldId id="260" r:id="rId15"/>
    <p:sldId id="287" r:id="rId16"/>
    <p:sldId id="289" r:id="rId17"/>
    <p:sldId id="290" r:id="rId18"/>
    <p:sldId id="291" r:id="rId19"/>
    <p:sldId id="292" r:id="rId20"/>
    <p:sldId id="264" r:id="rId21"/>
    <p:sldId id="297" r:id="rId22"/>
    <p:sldId id="280" r:id="rId23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25"/>
      <p:bold r:id="rId26"/>
      <p:italic r:id="rId27"/>
      <p:boldItalic r:id="rId28"/>
    </p:embeddedFont>
    <p:embeddedFont>
      <p:font typeface="Quattrocento Sans" panose="020B0604020202020204" charset="0"/>
      <p:regular r:id="rId29"/>
      <p:bold r:id="rId30"/>
      <p:italic r:id="rId31"/>
      <p:boldItalic r:id="rId32"/>
    </p:embeddedFont>
    <p:embeddedFont>
      <p:font typeface="Lora" panose="020B0604020202020204" charset="0"/>
      <p:regular r:id="rId33"/>
      <p:bold r:id="rId34"/>
      <p:italic r:id="rId35"/>
      <p:boldItalic r:id="rId36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8D06B-1A26-4F57-8D69-AE6A811AEA84}">
  <a:tblStyle styleId="{0738D06B-1A26-4F57-8D69-AE6A811AEA8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-96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1554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3600"/>
            </a:lvl1pPr>
            <a:lvl2pPr>
              <a:spcBef>
                <a:spcPts val="0"/>
              </a:spcBef>
              <a:buSzPct val="100000"/>
              <a:defRPr sz="3600"/>
            </a:lvl2pPr>
            <a:lvl3pPr>
              <a:spcBef>
                <a:spcPts val="0"/>
              </a:spcBef>
              <a:buSzPct val="100000"/>
              <a:defRPr sz="3600"/>
            </a:lvl3pPr>
            <a:lvl4pPr>
              <a:spcBef>
                <a:spcPts val="0"/>
              </a:spcBef>
              <a:buSzPct val="100000"/>
              <a:defRPr sz="3600"/>
            </a:lvl4pPr>
            <a:lvl5pPr>
              <a:spcBef>
                <a:spcPts val="0"/>
              </a:spcBef>
              <a:buSzPct val="100000"/>
              <a:defRPr sz="3600"/>
            </a:lvl5pPr>
            <a:lvl6pPr>
              <a:spcBef>
                <a:spcPts val="0"/>
              </a:spcBef>
              <a:buSzPct val="100000"/>
              <a:defRPr sz="3600"/>
            </a:lvl6pPr>
            <a:lvl7pPr>
              <a:spcBef>
                <a:spcPts val="0"/>
              </a:spcBef>
              <a:buSzPct val="100000"/>
              <a:defRPr sz="3600"/>
            </a:lvl7pPr>
            <a:lvl8pPr>
              <a:spcBef>
                <a:spcPts val="0"/>
              </a:spcBef>
              <a:buSzPct val="100000"/>
              <a:defRPr sz="3600"/>
            </a:lvl8pPr>
            <a:lvl9pPr>
              <a:spcBef>
                <a:spcPts val="0"/>
              </a:spcBef>
              <a:buSzPct val="100000"/>
              <a:defRPr sz="3600"/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-6025" y="3676511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" name="Shape 10"/>
          <p:cNvSpPr/>
          <p:nvPr/>
        </p:nvSpPr>
        <p:spPr>
          <a:xfrm>
            <a:off x="111795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r>
              <a:rPr lang="cs-CZ" smtClean="0"/>
              <a:t>Kliknutím lze upravit styl předlohy.</a:t>
            </a:r>
            <a:endParaRPr/>
          </a:p>
        </p:txBody>
      </p:sp>
      <p:cxnSp>
        <p:nvCxnSpPr>
          <p:cNvPr id="13" name="Shape 13"/>
          <p:cNvCxnSpPr/>
          <p:nvPr/>
        </p:nvCxnSpPr>
        <p:spPr>
          <a:xfrm>
            <a:off x="-6025" y="2571761"/>
            <a:ext cx="19844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" name="Shape 14"/>
          <p:cNvSpPr/>
          <p:nvPr/>
        </p:nvSpPr>
        <p:spPr>
          <a:xfrm>
            <a:off x="1117950" y="228825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7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SzPct val="100000"/>
              <a:defRPr sz="3000"/>
            </a:lvl1pPr>
            <a:lvl2pPr rtl="0">
              <a:spcBef>
                <a:spcPts val="0"/>
              </a:spcBef>
              <a:buSzPct val="100000"/>
              <a:defRPr sz="3000"/>
            </a:lvl2pPr>
            <a:lvl3pPr rtl="0">
              <a:spcBef>
                <a:spcPts val="0"/>
              </a:spcBef>
              <a:buSzPct val="100000"/>
              <a:defRPr sz="3000"/>
            </a:lvl3pPr>
            <a:lvl4pPr rtl="0">
              <a:spcBef>
                <a:spcPts val="0"/>
              </a:spcBef>
              <a:buSzPct val="100000"/>
              <a:defRPr sz="3000"/>
            </a:lvl4pPr>
            <a:lvl5pPr rtl="0">
              <a:spcBef>
                <a:spcPts val="0"/>
              </a:spcBef>
              <a:buSzPct val="100000"/>
              <a:defRPr sz="3000"/>
            </a:lvl5pPr>
            <a:lvl6pPr rtl="0">
              <a:spcBef>
                <a:spcPts val="0"/>
              </a:spcBef>
              <a:buSzPct val="100000"/>
              <a:defRPr sz="3000"/>
            </a:lvl6pPr>
            <a:lvl7pPr rtl="0">
              <a:spcBef>
                <a:spcPts val="0"/>
              </a:spcBef>
              <a:buSzPct val="100000"/>
              <a:defRPr sz="3000"/>
            </a:lvl7pPr>
            <a:lvl8pPr rtl="0">
              <a:spcBef>
                <a:spcPts val="0"/>
              </a:spcBef>
              <a:buSzPct val="100000"/>
              <a:defRPr sz="3000"/>
            </a:lvl8pPr>
            <a:lvl9pPr rtl="0">
              <a:spcBef>
                <a:spcPts val="0"/>
              </a:spcBef>
              <a:buSzPct val="100000"/>
              <a:defRPr sz="3000"/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5898975" y="2571750"/>
            <a:ext cx="32510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algn="ctr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hape 19"/>
          <p:cNvCxnSpPr/>
          <p:nvPr/>
        </p:nvCxnSpPr>
        <p:spPr>
          <a:xfrm>
            <a:off x="4584075" y="3676500"/>
            <a:ext cx="0" cy="1480499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" name="Shape 20"/>
          <p:cNvSpPr/>
          <p:nvPr/>
        </p:nvSpPr>
        <p:spPr>
          <a:xfrm>
            <a:off x="428850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3593400" y="3412651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" name="Shape 24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27" name="Shape 27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20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buSzPct val="100000"/>
              <a:defRPr sz="2000"/>
            </a:lvl4pPr>
            <a:lvl5pPr>
              <a:spcBef>
                <a:spcPts val="0"/>
              </a:spcBef>
              <a:buSzPct val="100000"/>
              <a:defRPr sz="2000"/>
            </a:lvl5pPr>
            <a:lvl6pPr>
              <a:spcBef>
                <a:spcPts val="0"/>
              </a:spcBef>
              <a:buSzPct val="100000"/>
              <a:defRPr sz="2000"/>
            </a:lvl6pPr>
            <a:lvl7pPr>
              <a:spcBef>
                <a:spcPts val="0"/>
              </a:spcBef>
              <a:buSzPct val="100000"/>
              <a:defRPr sz="2000"/>
            </a:lvl7pPr>
            <a:lvl8pPr>
              <a:spcBef>
                <a:spcPts val="0"/>
              </a:spcBef>
              <a:buSzPct val="100000"/>
              <a:defRPr sz="2000"/>
            </a:lvl8pPr>
            <a:lvl9pPr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20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buSzPct val="100000"/>
              <a:defRPr sz="2000"/>
            </a:lvl4pPr>
            <a:lvl5pPr>
              <a:spcBef>
                <a:spcPts val="0"/>
              </a:spcBef>
              <a:buSzPct val="100000"/>
              <a:defRPr sz="2000"/>
            </a:lvl5pPr>
            <a:lvl6pPr>
              <a:spcBef>
                <a:spcPts val="0"/>
              </a:spcBef>
              <a:buSzPct val="100000"/>
              <a:defRPr sz="2000"/>
            </a:lvl6pPr>
            <a:lvl7pPr>
              <a:spcBef>
                <a:spcPts val="0"/>
              </a:spcBef>
              <a:buSzPct val="100000"/>
              <a:defRPr sz="2000"/>
            </a:lvl7pPr>
            <a:lvl8pPr>
              <a:spcBef>
                <a:spcPts val="0"/>
              </a:spcBef>
              <a:buSzPct val="100000"/>
              <a:defRPr sz="2000"/>
            </a:lvl8pPr>
            <a:lvl9pPr>
              <a:spcBef>
                <a:spcPts val="0"/>
              </a:spcBef>
              <a:buSzPct val="100000"/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32" name="Shape 32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3" name="Shape 33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3834911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40" name="Shape 40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1" name="Shape 41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381250" y="937116"/>
            <a:ext cx="6809700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 err="1" smtClean="0">
                <a:highlight>
                  <a:srgbClr val="FFCD00"/>
                </a:highlight>
              </a:rPr>
              <a:t>Industra</a:t>
            </a:r>
            <a:r>
              <a:rPr lang="en" dirty="0" smtClean="0"/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 smtClean="0">
                <a:latin typeface="Book Antiqua" panose="02040602050305030304" pitchFamily="18" charset="0"/>
              </a:rPr>
              <a:t>Jakub </a:t>
            </a:r>
            <a:r>
              <a:rPr lang="cs-CZ" sz="2400" dirty="0" err="1" smtClean="0">
                <a:latin typeface="Book Antiqua" panose="02040602050305030304" pitchFamily="18" charset="0"/>
              </a:rPr>
              <a:t>Horniaček</a:t>
            </a:r>
            <a:r>
              <a:rPr lang="cs-CZ" sz="2400" dirty="0" smtClean="0">
                <a:latin typeface="Book Antiqua" panose="02040602050305030304" pitchFamily="18" charset="0"/>
              </a:rPr>
              <a:t/>
            </a:r>
            <a:br>
              <a:rPr lang="cs-CZ" sz="2400" dirty="0" smtClean="0">
                <a:latin typeface="Book Antiqua" panose="02040602050305030304" pitchFamily="18" charset="0"/>
              </a:rPr>
            </a:br>
            <a:r>
              <a:rPr lang="cs-CZ" sz="2400" dirty="0" smtClean="0">
                <a:latin typeface="Book Antiqua" panose="02040602050305030304" pitchFamily="18" charset="0"/>
              </a:rPr>
              <a:t>Jakub </a:t>
            </a:r>
            <a:r>
              <a:rPr lang="cs-CZ" sz="2400" dirty="0" err="1" smtClean="0">
                <a:latin typeface="Book Antiqua" panose="02040602050305030304" pitchFamily="18" charset="0"/>
              </a:rPr>
              <a:t>Glöckl</a:t>
            </a:r>
            <a:r>
              <a:rPr lang="cs-CZ" sz="2400" dirty="0" smtClean="0">
                <a:latin typeface="Book Antiqua" panose="02040602050305030304" pitchFamily="18" charset="0"/>
              </a:rPr>
              <a:t/>
            </a:r>
            <a:br>
              <a:rPr lang="cs-CZ" sz="2400" dirty="0" smtClean="0">
                <a:latin typeface="Book Antiqua" panose="02040602050305030304" pitchFamily="18" charset="0"/>
              </a:rPr>
            </a:br>
            <a:r>
              <a:rPr lang="cs-CZ" sz="2400" dirty="0" smtClean="0">
                <a:latin typeface="Book Antiqua" panose="02040602050305030304" pitchFamily="18" charset="0"/>
              </a:rPr>
              <a:t>Petra Ben </a:t>
            </a:r>
            <a:r>
              <a:rPr lang="cs-CZ" sz="2400" dirty="0" err="1" smtClean="0">
                <a:latin typeface="Book Antiqua" panose="02040602050305030304" pitchFamily="18" charset="0"/>
              </a:rPr>
              <a:t>Touzia</a:t>
            </a:r>
            <a:r>
              <a:rPr lang="cs-CZ" sz="2400" dirty="0" smtClean="0">
                <a:latin typeface="Book Antiqua" panose="02040602050305030304" pitchFamily="18" charset="0"/>
              </a:rPr>
              <a:t/>
            </a:r>
            <a:br>
              <a:rPr lang="cs-CZ" sz="2400" dirty="0" smtClean="0">
                <a:latin typeface="Book Antiqua" panose="02040602050305030304" pitchFamily="18" charset="0"/>
              </a:rPr>
            </a:br>
            <a:r>
              <a:rPr lang="cs-CZ" sz="2400" dirty="0" smtClean="0">
                <a:latin typeface="Book Antiqua" panose="02040602050305030304" pitchFamily="18" charset="0"/>
              </a:rPr>
              <a:t>Igor Netušil</a:t>
            </a:r>
            <a:br>
              <a:rPr lang="cs-CZ" sz="2400" dirty="0" smtClean="0">
                <a:latin typeface="Book Antiqua" panose="02040602050305030304" pitchFamily="18" charset="0"/>
              </a:rPr>
            </a:br>
            <a:r>
              <a:rPr lang="cs-CZ" sz="2400" dirty="0" smtClean="0">
                <a:latin typeface="Book Antiqua" panose="02040602050305030304" pitchFamily="18" charset="0"/>
              </a:rPr>
              <a:t>Zdeněk </a:t>
            </a:r>
            <a:r>
              <a:rPr lang="cs-CZ" sz="2400" dirty="0" err="1" smtClean="0">
                <a:latin typeface="Book Antiqua" panose="02040602050305030304" pitchFamily="18" charset="0"/>
              </a:rPr>
              <a:t>Gric</a:t>
            </a:r>
            <a:endParaRPr lang="en" sz="2400" dirty="0">
              <a:latin typeface="Book Antiqua" panose="02040602050305030304" pitchFamily="18" charset="0"/>
            </a:endParaRPr>
          </a:p>
        </p:txBody>
      </p:sp>
      <p:grpSp>
        <p:nvGrpSpPr>
          <p:cNvPr id="61" name="Shape 61"/>
          <p:cNvGrpSpPr/>
          <p:nvPr/>
        </p:nvGrpSpPr>
        <p:grpSpPr>
          <a:xfrm>
            <a:off x="1299164" y="3511423"/>
            <a:ext cx="215966" cy="342398"/>
            <a:chOff x="6718575" y="2318625"/>
            <a:chExt cx="256950" cy="407375"/>
          </a:xfrm>
        </p:grpSpPr>
        <p:sp>
          <p:nvSpPr>
            <p:cNvPr id="62" name="Shape 6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 smtClean="0"/>
              <a:t>Poslání</a:t>
            </a:r>
            <a:r>
              <a:rPr lang="en" dirty="0" smtClean="0"/>
              <a:t> </a:t>
            </a:r>
            <a:r>
              <a:rPr lang="cs-CZ" dirty="0" smtClean="0">
                <a:highlight>
                  <a:srgbClr val="FFCD00"/>
                </a:highlight>
              </a:rPr>
              <a:t>fundraisera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250" y="1635646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cs-CZ" dirty="0" smtClean="0">
                <a:latin typeface="Book Antiqua" panose="02040602050305030304" pitchFamily="18" charset="0"/>
              </a:rPr>
              <a:t>Probudit zájem</a:t>
            </a:r>
            <a:endParaRPr lang="en" dirty="0">
              <a:latin typeface="Book Antiqua" panose="02040602050305030304" pitchFamily="18" charset="0"/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cs-CZ" dirty="0" smtClean="0">
                <a:latin typeface="Book Antiqua" panose="02040602050305030304" pitchFamily="18" charset="0"/>
              </a:rPr>
              <a:t>PR organizace</a:t>
            </a:r>
            <a:endParaRPr lang="en" dirty="0">
              <a:latin typeface="Book Antiqua" panose="02040602050305030304" pitchFamily="18" charset="0"/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cs-CZ" dirty="0" smtClean="0">
                <a:latin typeface="Book Antiqua" panose="02040602050305030304" pitchFamily="18" charset="0"/>
              </a:rPr>
              <a:t>Vzbudit aktivitu</a:t>
            </a:r>
            <a:endParaRPr dirty="0">
              <a:latin typeface="Book Antiqua" panose="02040602050305030304" pitchFamily="18" charset="0"/>
            </a:endParaRPr>
          </a:p>
          <a:p>
            <a:pPr marL="457200" lvl="0" indent="-228600">
              <a:spcBef>
                <a:spcPts val="0"/>
              </a:spcBef>
            </a:pPr>
            <a:r>
              <a:rPr lang="cs-CZ" dirty="0" smtClean="0">
                <a:latin typeface="Book Antiqua" panose="02040602050305030304" pitchFamily="18" charset="0"/>
              </a:rPr>
              <a:t>Získání materiálních darů</a:t>
            </a:r>
            <a:endParaRPr lang="cs-CZ" dirty="0">
              <a:latin typeface="Book Antiqua" panose="02040602050305030304" pitchFamily="18" charset="0"/>
            </a:endParaRPr>
          </a:p>
          <a:p>
            <a:pPr marL="457200" lvl="0" indent="-228600">
              <a:spcBef>
                <a:spcPts val="0"/>
              </a:spcBef>
            </a:pPr>
            <a:r>
              <a:rPr lang="cs-CZ" dirty="0" smtClean="0">
                <a:latin typeface="Book Antiqua" panose="02040602050305030304" pitchFamily="18" charset="0"/>
              </a:rPr>
              <a:t>Získání finančních prostředků</a:t>
            </a:r>
            <a:endParaRPr lang="cs-CZ" dirty="0">
              <a:latin typeface="Book Antiqua" panose="02040602050305030304" pitchFamily="18" charset="0"/>
            </a:endParaRPr>
          </a:p>
          <a:p>
            <a:pPr marL="457200" lvl="0" indent="-228600">
              <a:spcBef>
                <a:spcPts val="0"/>
              </a:spcBef>
            </a:pPr>
            <a:r>
              <a:rPr lang="cs-CZ" dirty="0" smtClean="0">
                <a:latin typeface="Book Antiqua" panose="02040602050305030304" pitchFamily="18" charset="0"/>
              </a:rPr>
              <a:t>Získání mediální podpory</a:t>
            </a:r>
            <a:endParaRPr lang="cs-CZ" dirty="0">
              <a:latin typeface="Book Antiqua" panose="02040602050305030304" pitchFamily="18" charset="0"/>
            </a:endParaRPr>
          </a:p>
          <a:p>
            <a:pPr marL="457200" lvl="0" indent="-228600">
              <a:spcBef>
                <a:spcPts val="0"/>
              </a:spcBef>
            </a:pPr>
            <a:r>
              <a:rPr lang="cs-CZ" dirty="0">
                <a:latin typeface="Book Antiqua" panose="02040602050305030304" pitchFamily="18" charset="0"/>
              </a:rPr>
              <a:t>Získání </a:t>
            </a:r>
            <a:r>
              <a:rPr lang="cs-CZ" dirty="0" smtClean="0">
                <a:latin typeface="Book Antiqua" panose="02040602050305030304" pitchFamily="18" charset="0"/>
              </a:rPr>
              <a:t>důvěry</a:t>
            </a:r>
            <a:endParaRPr lang="cs-CZ" dirty="0">
              <a:latin typeface="Book Antiqua" panose="02040602050305030304" pitchFamily="18" charset="0"/>
            </a:endParaRPr>
          </a:p>
          <a:p>
            <a:pPr marL="457200" lvl="0" indent="-228600">
              <a:spcBef>
                <a:spcPts val="0"/>
              </a:spcBef>
            </a:pPr>
            <a:r>
              <a:rPr lang="cs-CZ" dirty="0" smtClean="0">
                <a:latin typeface="Book Antiqua" panose="02040602050305030304" pitchFamily="18" charset="0"/>
              </a:rPr>
              <a:t>Posilování vzájemných vztahů</a:t>
            </a:r>
          </a:p>
          <a:p>
            <a:pPr>
              <a:spcBef>
                <a:spcPts val="0"/>
              </a:spcBef>
              <a:buNone/>
            </a:pPr>
            <a:endParaRPr lang="cs-CZ" dirty="0">
              <a:latin typeface="Book Antiqua" panose="02040602050305030304" pitchFamily="18" charset="0"/>
            </a:endParaRPr>
          </a:p>
          <a:p>
            <a:pPr>
              <a:spcBef>
                <a:spcPts val="0"/>
              </a:spcBef>
              <a:buNone/>
            </a:pPr>
            <a:endParaRPr dirty="0">
              <a:latin typeface="Book Antiqua" panose="02040602050305030304" pitchFamily="18" charset="0"/>
            </a:endParaRPr>
          </a:p>
        </p:txBody>
      </p:sp>
      <p:grpSp>
        <p:nvGrpSpPr>
          <p:cNvPr id="112" name="Shape 112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9" name="Shape 93"/>
          <p:cNvCxnSpPr/>
          <p:nvPr/>
        </p:nvCxnSpPr>
        <p:spPr>
          <a:xfrm>
            <a:off x="3923928" y="1126763"/>
            <a:ext cx="5219972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ighlight>
                  <a:srgbClr val="FFCD00"/>
                </a:highlight>
              </a:rPr>
              <a:t>100%</a:t>
            </a:r>
            <a:r>
              <a:rPr lang="cs-CZ" dirty="0" smtClean="0"/>
              <a:t> úspěšnost?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03648" y="1635646"/>
            <a:ext cx="7583238" cy="3112200"/>
          </a:xfrm>
        </p:spPr>
        <p:txBody>
          <a:bodyPr/>
          <a:lstStyle/>
          <a:p>
            <a:r>
              <a:rPr lang="cs-CZ" sz="2200" dirty="0">
                <a:latin typeface="Book Antiqua" panose="02040602050305030304" pitchFamily="18" charset="0"/>
              </a:rPr>
              <a:t>Emoce – empatie, pozornost, pohotovost, </a:t>
            </a:r>
            <a:r>
              <a:rPr lang="cs-CZ" sz="2200" dirty="0" smtClean="0">
                <a:latin typeface="Book Antiqua" panose="02040602050305030304" pitchFamily="18" charset="0"/>
              </a:rPr>
              <a:t>hra s</a:t>
            </a:r>
            <a:r>
              <a:rPr lang="cs-CZ" sz="2200" dirty="0">
                <a:latin typeface="Book Antiqua" panose="02040602050305030304" pitchFamily="18" charset="0"/>
              </a:rPr>
              <a:t> </a:t>
            </a:r>
            <a:r>
              <a:rPr lang="cs-CZ" sz="2200" dirty="0" smtClean="0">
                <a:latin typeface="Book Antiqua" panose="02040602050305030304" pitchFamily="18" charset="0"/>
              </a:rPr>
              <a:t>emocemi</a:t>
            </a:r>
          </a:p>
          <a:p>
            <a:pPr lvl="0"/>
            <a:r>
              <a:rPr lang="cs-CZ" sz="2200" dirty="0">
                <a:latin typeface="Book Antiqua" panose="02040602050305030304" pitchFamily="18" charset="0"/>
              </a:rPr>
              <a:t>Komunikace - pocit bezpečí, jistoty</a:t>
            </a:r>
          </a:p>
          <a:p>
            <a:pPr lvl="0"/>
            <a:r>
              <a:rPr lang="cs-CZ" sz="2200" dirty="0">
                <a:latin typeface="Book Antiqua" panose="02040602050305030304" pitchFamily="18" charset="0"/>
              </a:rPr>
              <a:t>Důvěryhodnost – sebevědomí, upřímnost, doporučení</a:t>
            </a:r>
          </a:p>
          <a:p>
            <a:pPr lvl="0"/>
            <a:r>
              <a:rPr lang="cs-CZ" sz="2200" dirty="0">
                <a:latin typeface="Book Antiqua" panose="02040602050305030304" pitchFamily="18" charset="0"/>
              </a:rPr>
              <a:t>Kreativita - projekt na míru metodou WIN-WIN-WIN</a:t>
            </a:r>
          </a:p>
          <a:p>
            <a:pPr lvl="0"/>
            <a:r>
              <a:rPr lang="cs-CZ" sz="2200" dirty="0">
                <a:latin typeface="Book Antiqua" panose="02040602050305030304" pitchFamily="18" charset="0"/>
              </a:rPr>
              <a:t>Aktivita – ochota, vstřícnost, přímočarost</a:t>
            </a:r>
          </a:p>
          <a:p>
            <a:pPr lvl="0"/>
            <a:r>
              <a:rPr lang="cs-CZ" sz="2200" dirty="0">
                <a:latin typeface="Book Antiqua" panose="02040602050305030304" pitchFamily="18" charset="0"/>
              </a:rPr>
              <a:t>Transparentnost – upřímnost, komunikace, přehlednost</a:t>
            </a:r>
          </a:p>
          <a:p>
            <a:pPr>
              <a:lnSpc>
                <a:spcPct val="150000"/>
              </a:lnSpc>
            </a:pPr>
            <a:endParaRPr lang="cs-CZ" sz="2200" dirty="0">
              <a:latin typeface="Book Antiqua" panose="02040602050305030304" pitchFamily="18" charset="0"/>
            </a:endParaRPr>
          </a:p>
        </p:txBody>
      </p:sp>
      <p:grpSp>
        <p:nvGrpSpPr>
          <p:cNvPr id="4" name="Shape 112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5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16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9" name="Shape 93"/>
          <p:cNvCxnSpPr/>
          <p:nvPr/>
        </p:nvCxnSpPr>
        <p:spPr>
          <a:xfrm>
            <a:off x="3635896" y="1126763"/>
            <a:ext cx="55080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1666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1251" y="922668"/>
            <a:ext cx="2902717" cy="435599"/>
          </a:xfrm>
        </p:spPr>
        <p:txBody>
          <a:bodyPr/>
          <a:lstStyle/>
          <a:p>
            <a:r>
              <a:rPr lang="cs-CZ" dirty="0" smtClean="0"/>
              <a:t>Proces</a:t>
            </a:r>
            <a:r>
              <a:rPr lang="en" dirty="0" smtClean="0"/>
              <a:t> </a:t>
            </a:r>
            <a:r>
              <a:rPr lang="cs-CZ" dirty="0" err="1" smtClean="0">
                <a:highlight>
                  <a:srgbClr val="FFCD00"/>
                </a:highlight>
              </a:rPr>
              <a:t>fundraisingu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81250" y="1616470"/>
            <a:ext cx="7295206" cy="3112200"/>
          </a:xfrm>
        </p:spPr>
        <p:txBody>
          <a:bodyPr/>
          <a:lstStyle/>
          <a:p>
            <a:pPr lvl="0"/>
            <a:r>
              <a:rPr lang="cs-CZ" dirty="0">
                <a:latin typeface="Book Antiqua" panose="02040602050305030304" pitchFamily="18" charset="0"/>
              </a:rPr>
              <a:t>Příprava – studium projektu, analýza</a:t>
            </a:r>
          </a:p>
          <a:p>
            <a:r>
              <a:rPr lang="cs-CZ" dirty="0">
                <a:latin typeface="Book Antiqua" panose="02040602050305030304" pitchFamily="18" charset="0"/>
              </a:rPr>
              <a:t>Tvorba projektu - empatie, kreativita, </a:t>
            </a:r>
            <a:r>
              <a:rPr lang="cs-CZ" dirty="0" smtClean="0">
                <a:latin typeface="Book Antiqua" panose="02040602050305030304" pitchFamily="18" charset="0"/>
              </a:rPr>
              <a:t>strategie</a:t>
            </a:r>
          </a:p>
          <a:p>
            <a:pPr lvl="0"/>
            <a:r>
              <a:rPr lang="cs-CZ" dirty="0">
                <a:latin typeface="Book Antiqua" panose="02040602050305030304" pitchFamily="18" charset="0"/>
              </a:rPr>
              <a:t>Podání návrhu – zaujetí, nadšení pro společnou </a:t>
            </a:r>
            <a:r>
              <a:rPr lang="cs-CZ" dirty="0" smtClean="0">
                <a:latin typeface="Book Antiqua" panose="02040602050305030304" pitchFamily="18" charset="0"/>
              </a:rPr>
              <a:t>věc</a:t>
            </a:r>
            <a:endParaRPr lang="cs-CZ" dirty="0">
              <a:latin typeface="Book Antiqua" panose="02040602050305030304" pitchFamily="18" charset="0"/>
            </a:endParaRPr>
          </a:p>
          <a:p>
            <a:r>
              <a:rPr lang="cs-CZ" dirty="0">
                <a:latin typeface="Book Antiqua" panose="02040602050305030304" pitchFamily="18" charset="0"/>
              </a:rPr>
              <a:t>Realizace – spolehlivost, komunikace </a:t>
            </a:r>
            <a:endParaRPr lang="cs-CZ" dirty="0">
              <a:latin typeface="Book Antiqua" panose="02040602050305030304" pitchFamily="18" charset="0"/>
            </a:endParaRPr>
          </a:p>
          <a:p>
            <a:pPr lvl="0"/>
            <a:r>
              <a:rPr lang="cs-CZ" dirty="0">
                <a:latin typeface="Book Antiqua" panose="02040602050305030304" pitchFamily="18" charset="0"/>
              </a:rPr>
              <a:t>Partnerský servis  -  zodpovědnost, </a:t>
            </a:r>
            <a:r>
              <a:rPr lang="cs-CZ" dirty="0" smtClean="0">
                <a:latin typeface="Book Antiqua" panose="02040602050305030304" pitchFamily="18" charset="0"/>
              </a:rPr>
              <a:t>komunikace</a:t>
            </a:r>
            <a:endParaRPr lang="cs-CZ" dirty="0">
              <a:latin typeface="Book Antiqua" panose="02040602050305030304" pitchFamily="18" charset="0"/>
            </a:endParaRPr>
          </a:p>
        </p:txBody>
      </p:sp>
      <p:grpSp>
        <p:nvGrpSpPr>
          <p:cNvPr id="4" name="Shape 112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5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116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9" name="Shape 93"/>
          <p:cNvCxnSpPr/>
          <p:nvPr/>
        </p:nvCxnSpPr>
        <p:spPr>
          <a:xfrm>
            <a:off x="4067944" y="1126763"/>
            <a:ext cx="5076056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0713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9"/>
          <p:cNvSpPr txBox="1">
            <a:spLocks/>
          </p:cNvSpPr>
          <p:nvPr/>
        </p:nvSpPr>
        <p:spPr>
          <a:xfrm>
            <a:off x="2371500" y="2093775"/>
            <a:ext cx="5021399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1pPr>
            <a:lvl2pPr marR="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2pPr>
            <a:lvl3pPr marR="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3pPr>
            <a:lvl4pPr marR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4pPr>
            <a:lvl5pPr marR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5pPr>
            <a:lvl6pPr marR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6pPr>
            <a:lvl7pPr marR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7pPr>
            <a:lvl8pPr marR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8pPr>
            <a:lvl9pPr marR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9pPr>
          </a:lstStyle>
          <a:p>
            <a:pPr>
              <a:spcBef>
                <a:spcPts val="0"/>
              </a:spcBef>
              <a:buFont typeface="Quattrocento Sans"/>
              <a:buNone/>
            </a:pPr>
            <a:r>
              <a:rPr lang="cs-CZ" sz="3600" b="1" i="1" dirty="0" smtClean="0">
                <a:latin typeface="Book Antiqua" panose="02040602050305030304" pitchFamily="18" charset="0"/>
                <a:ea typeface="Lora"/>
                <a:cs typeface="Lora"/>
                <a:sym typeface="Lora"/>
              </a:rPr>
              <a:t>Igor Netušil</a:t>
            </a:r>
            <a:endParaRPr lang="cs-CZ" sz="3600" b="1" i="1" dirty="0" smtClean="0">
              <a:highlight>
                <a:srgbClr val="FFCD00"/>
              </a:highlight>
              <a:latin typeface="Book Antiqua" panose="02040602050305030304" pitchFamily="18" charset="0"/>
              <a:ea typeface="Lora"/>
              <a:cs typeface="Lora"/>
              <a:sym typeface="Lora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-CZ" sz="18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Specialista na řídící procesy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-CZ" sz="1800" dirty="0" smtClean="0">
                <a:solidFill>
                  <a:schemeClr val="dk1"/>
                </a:solidFill>
                <a:highlight>
                  <a:srgbClr val="FFCD00"/>
                </a:highlight>
                <a:latin typeface="Book Antiqua" panose="02040602050305030304" pitchFamily="18" charset="0"/>
              </a:rPr>
              <a:t>igornetusil@seznam.cz</a:t>
            </a:r>
          </a:p>
          <a:p>
            <a:pPr>
              <a:spcBef>
                <a:spcPts val="0"/>
              </a:spcBef>
              <a:buFont typeface="Quattrocento Sans"/>
              <a:buNone/>
            </a:pPr>
            <a:endParaRPr lang="cs-CZ" b="1" dirty="0">
              <a:latin typeface="Book Antiqua" panose="02040602050305030304" pitchFamily="18" charset="0"/>
            </a:endParaRPr>
          </a:p>
        </p:txBody>
      </p:sp>
      <p:cxnSp>
        <p:nvCxnSpPr>
          <p:cNvPr id="5" name="Shape 90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6" name="Shape 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7584" y="861900"/>
            <a:ext cx="1133700" cy="113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Shape 92"/>
          <p:cNvSpPr txBox="1">
            <a:spLocks/>
          </p:cNvSpPr>
          <p:nvPr/>
        </p:nvSpPr>
        <p:spPr>
          <a:xfrm>
            <a:off x="2371499" y="832933"/>
            <a:ext cx="4648647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2000" b="1" i="0" u="none" strike="noStrike" cap="none" baseline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  <a:rtl val="0"/>
              </a:defRPr>
            </a:lvl1pPr>
            <a:lvl2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cs-CZ" sz="4000" dirty="0" smtClean="0"/>
              <a:t>Projektové řízení</a:t>
            </a:r>
            <a:endParaRPr lang="en" sz="4000" dirty="0"/>
          </a:p>
        </p:txBody>
      </p:sp>
      <p:cxnSp>
        <p:nvCxnSpPr>
          <p:cNvPr id="8" name="Shape 93"/>
          <p:cNvCxnSpPr/>
          <p:nvPr/>
        </p:nvCxnSpPr>
        <p:spPr>
          <a:xfrm>
            <a:off x="6660232" y="1428750"/>
            <a:ext cx="2483668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098" name="Picture 2" descr="D:\Kuba\ESF\Bez názvu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9927"/>
            <a:ext cx="1993151" cy="166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cs-CZ" dirty="0">
                <a:latin typeface="Book Antiqua" panose="02040602050305030304" pitchFamily="18" charset="0"/>
              </a:rPr>
              <a:t>H</a:t>
            </a:r>
            <a:r>
              <a:rPr lang="cs-CZ" dirty="0" smtClean="0">
                <a:latin typeface="Book Antiqua" panose="02040602050305030304" pitchFamily="18" charset="0"/>
              </a:rPr>
              <a:t>ledáme </a:t>
            </a:r>
            <a:r>
              <a:rPr lang="cs-CZ" dirty="0">
                <a:latin typeface="Book Antiqua" panose="02040602050305030304" pitchFamily="18" charset="0"/>
              </a:rPr>
              <a:t>zdrojový kód programu, ve kterém je napsána námi prožívaná realita</a:t>
            </a:r>
            <a:endParaRPr lang="en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9"/>
          <p:cNvSpPr txBox="1">
            <a:spLocks/>
          </p:cNvSpPr>
          <p:nvPr/>
        </p:nvSpPr>
        <p:spPr>
          <a:xfrm>
            <a:off x="2371500" y="2093775"/>
            <a:ext cx="5021399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1pPr>
            <a:lvl2pPr marR="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2pPr>
            <a:lvl3pPr marR="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3pPr>
            <a:lvl4pPr marR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4pPr>
            <a:lvl5pPr marR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5pPr>
            <a:lvl6pPr marR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6pPr>
            <a:lvl7pPr marR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7pPr>
            <a:lvl8pPr marR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8pPr>
            <a:lvl9pPr marR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9pPr>
          </a:lstStyle>
          <a:p>
            <a:pPr>
              <a:spcBef>
                <a:spcPts val="0"/>
              </a:spcBef>
              <a:buFont typeface="Quattrocento Sans"/>
              <a:buNone/>
            </a:pPr>
            <a:r>
              <a:rPr lang="cs-CZ" sz="3600" b="1" i="1" dirty="0" smtClean="0">
                <a:latin typeface="Book Antiqua" panose="02040602050305030304" pitchFamily="18" charset="0"/>
                <a:ea typeface="Lora"/>
                <a:cs typeface="Lora"/>
                <a:sym typeface="Lora"/>
              </a:rPr>
              <a:t>Zdeněk </a:t>
            </a:r>
            <a:r>
              <a:rPr lang="cs-CZ" sz="3600" b="1" i="1" dirty="0" err="1" smtClean="0">
                <a:latin typeface="Book Antiqua" panose="02040602050305030304" pitchFamily="18" charset="0"/>
                <a:ea typeface="Lora"/>
                <a:cs typeface="Lora"/>
                <a:sym typeface="Lora"/>
              </a:rPr>
              <a:t>Gric</a:t>
            </a:r>
            <a:endParaRPr lang="cs-CZ" sz="3600" b="1" i="1" dirty="0" smtClean="0">
              <a:highlight>
                <a:srgbClr val="FFCD00"/>
              </a:highlight>
              <a:latin typeface="Book Antiqua" panose="02040602050305030304" pitchFamily="18" charset="0"/>
              <a:ea typeface="Lora"/>
              <a:cs typeface="Lora"/>
              <a:sym typeface="Lora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-CZ" sz="18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Vedoucí </a:t>
            </a:r>
            <a:r>
              <a:rPr lang="cs-CZ" sz="1800" dirty="0" err="1" smtClean="0">
                <a:solidFill>
                  <a:schemeClr val="dk1"/>
                </a:solidFill>
                <a:latin typeface="Book Antiqua" panose="02040602050305030304" pitchFamily="18" charset="0"/>
              </a:rPr>
              <a:t>event</a:t>
            </a:r>
            <a:r>
              <a:rPr lang="cs-CZ" sz="18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 </a:t>
            </a:r>
            <a:r>
              <a:rPr lang="cs-CZ" sz="1800" dirty="0" err="1" smtClean="0">
                <a:solidFill>
                  <a:schemeClr val="dk1"/>
                </a:solidFill>
                <a:latin typeface="Book Antiqua" panose="02040602050305030304" pitchFamily="18" charset="0"/>
              </a:rPr>
              <a:t>manager</a:t>
            </a:r>
            <a:r>
              <a:rPr lang="cs-CZ" sz="18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 INDUSTRA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-CZ" sz="1800" dirty="0" smtClean="0">
                <a:solidFill>
                  <a:schemeClr val="dk1"/>
                </a:solidFill>
                <a:highlight>
                  <a:srgbClr val="FFCD00"/>
                </a:highlight>
                <a:latin typeface="Book Antiqua" panose="02040602050305030304" pitchFamily="18" charset="0"/>
              </a:rPr>
              <a:t>events@vaizard.org</a:t>
            </a:r>
          </a:p>
          <a:p>
            <a:pPr>
              <a:spcBef>
                <a:spcPts val="0"/>
              </a:spcBef>
              <a:buFont typeface="Quattrocento Sans"/>
              <a:buNone/>
            </a:pPr>
            <a:endParaRPr lang="cs-CZ" b="1" dirty="0">
              <a:latin typeface="Book Antiqua" panose="02040602050305030304" pitchFamily="18" charset="0"/>
            </a:endParaRPr>
          </a:p>
        </p:txBody>
      </p:sp>
      <p:cxnSp>
        <p:nvCxnSpPr>
          <p:cNvPr id="4" name="Shape 90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" name="Shape 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7584" y="861900"/>
            <a:ext cx="1133700" cy="113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hape 92"/>
          <p:cNvSpPr txBox="1">
            <a:spLocks/>
          </p:cNvSpPr>
          <p:nvPr/>
        </p:nvSpPr>
        <p:spPr>
          <a:xfrm>
            <a:off x="2371625" y="816550"/>
            <a:ext cx="5512743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2000" b="1" i="0" u="none" strike="noStrike" cap="none" baseline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  <a:rtl val="0"/>
              </a:defRPr>
            </a:lvl1pPr>
            <a:lvl2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cs-CZ" sz="4000" dirty="0" err="1" smtClean="0"/>
              <a:t>Event</a:t>
            </a:r>
            <a:r>
              <a:rPr lang="cs-CZ" sz="4000" dirty="0" smtClean="0"/>
              <a:t> management</a:t>
            </a:r>
            <a:endParaRPr lang="en" sz="4000" dirty="0"/>
          </a:p>
        </p:txBody>
      </p:sp>
      <p:cxnSp>
        <p:nvCxnSpPr>
          <p:cNvPr id="7" name="Shape 93"/>
          <p:cNvCxnSpPr/>
          <p:nvPr/>
        </p:nvCxnSpPr>
        <p:spPr>
          <a:xfrm>
            <a:off x="7236296" y="1428750"/>
            <a:ext cx="190760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026" name="Picture 2" descr="D:\Kuba\ESF\Bez názv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0" y="803153"/>
            <a:ext cx="2024187" cy="13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dirty="0" smtClean="0">
                <a:latin typeface="Book Antiqua" panose="02040602050305030304" pitchFamily="18" charset="0"/>
              </a:rPr>
              <a:t>Ano či ne?</a:t>
            </a:r>
            <a:endParaRPr lang="cs-CZ" sz="2000" dirty="0">
              <a:latin typeface="Book Antiqua" panose="0204060205030503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Projektová komise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88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dirty="0">
                <a:latin typeface="Book Antiqua" panose="02040602050305030304" pitchFamily="18" charset="0"/>
              </a:rPr>
              <a:t>h</a:t>
            </a:r>
            <a:r>
              <a:rPr lang="cs-CZ" sz="2000" dirty="0" smtClean="0">
                <a:latin typeface="Book Antiqua" panose="02040602050305030304" pitchFamily="18" charset="0"/>
              </a:rPr>
              <a:t>odnotící kritéria</a:t>
            </a:r>
            <a:endParaRPr lang="cs-CZ" sz="2000" dirty="0">
              <a:latin typeface="Book Antiqua" panose="0204060205030503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2022225" y="1693523"/>
            <a:ext cx="5430095" cy="1159799"/>
          </a:xfrm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Posouzení projektu - </a:t>
            </a:r>
            <a:r>
              <a:rPr lang="cs-CZ" dirty="0" err="1" smtClean="0"/>
              <a:t>eventu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2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dirty="0" smtClean="0">
                <a:latin typeface="Book Antiqua" panose="02040602050305030304" pitchFamily="18" charset="0"/>
              </a:rPr>
              <a:t>práce </a:t>
            </a:r>
            <a:r>
              <a:rPr lang="cs-CZ" sz="2000" dirty="0" err="1" smtClean="0">
                <a:latin typeface="Book Antiqua" panose="02040602050305030304" pitchFamily="18" charset="0"/>
              </a:rPr>
              <a:t>event</a:t>
            </a:r>
            <a:r>
              <a:rPr lang="cs-CZ" sz="2000" dirty="0" err="1" smtClean="0">
                <a:solidFill>
                  <a:srgbClr val="FFC000"/>
                </a:solidFill>
                <a:latin typeface="Book Antiqua" panose="02040602050305030304" pitchFamily="18" charset="0"/>
              </a:rPr>
              <a:t>_</a:t>
            </a:r>
            <a:r>
              <a:rPr lang="cs-CZ" sz="2000" dirty="0" err="1" smtClean="0">
                <a:latin typeface="Book Antiqua" panose="02040602050305030304" pitchFamily="18" charset="0"/>
              </a:rPr>
              <a:t>managera</a:t>
            </a:r>
            <a:endParaRPr lang="cs-CZ" sz="2000" dirty="0">
              <a:latin typeface="Book Antiqua" panose="0204060205030503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Event</a:t>
            </a:r>
            <a:r>
              <a:rPr lang="cs-CZ" dirty="0" smtClean="0"/>
              <a:t> management</a:t>
            </a:r>
            <a:endParaRPr lang="cs-CZ" dirty="0"/>
          </a:p>
        </p:txBody>
      </p:sp>
      <p:cxnSp>
        <p:nvCxnSpPr>
          <p:cNvPr id="5" name="Shape 93"/>
          <p:cNvCxnSpPr/>
          <p:nvPr/>
        </p:nvCxnSpPr>
        <p:spPr>
          <a:xfrm>
            <a:off x="5796136" y="2571750"/>
            <a:ext cx="334776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5141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dirty="0">
                <a:latin typeface="Book Antiqua" panose="02040602050305030304" pitchFamily="18" charset="0"/>
              </a:rPr>
              <a:t>s</a:t>
            </a:r>
            <a:r>
              <a:rPr lang="cs-CZ" sz="2000" dirty="0" smtClean="0">
                <a:latin typeface="Book Antiqua" panose="02040602050305030304" pitchFamily="18" charset="0"/>
              </a:rPr>
              <a:t>pecifika neziskovek</a:t>
            </a:r>
            <a:endParaRPr lang="cs-CZ" sz="2000" dirty="0">
              <a:latin typeface="Book Antiqua" panose="020406020503050303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2022225" y="1693523"/>
            <a:ext cx="6294191" cy="1159799"/>
          </a:xfrm>
          <a:solidFill>
            <a:schemeClr val="bg1"/>
          </a:solidFill>
        </p:spPr>
        <p:txBody>
          <a:bodyPr/>
          <a:lstStyle/>
          <a:p>
            <a:r>
              <a:rPr lang="cs-CZ" sz="2400" dirty="0" err="1" smtClean="0">
                <a:solidFill>
                  <a:schemeClr val="tx1"/>
                </a:solidFill>
              </a:rPr>
              <a:t>Event</a:t>
            </a:r>
            <a:r>
              <a:rPr lang="cs-CZ" sz="2400" dirty="0" smtClean="0">
                <a:solidFill>
                  <a:schemeClr val="tx1"/>
                </a:solidFill>
              </a:rPr>
              <a:t> management v neziskovém sektoru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9"/>
          <p:cNvSpPr txBox="1">
            <a:spLocks/>
          </p:cNvSpPr>
          <p:nvPr/>
        </p:nvSpPr>
        <p:spPr>
          <a:xfrm>
            <a:off x="2371500" y="2093775"/>
            <a:ext cx="5021399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Char char="◉"/>
              <a:defRPr sz="24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1pPr>
            <a:lvl2pPr marR="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2pPr>
            <a:lvl3pPr marR="0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20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3pPr>
            <a:lvl4pPr marR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4pPr>
            <a:lvl5pPr marR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5pPr>
            <a:lvl6pPr marR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6pPr>
            <a:lvl7pPr marR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7pPr>
            <a:lvl8pPr marR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8pPr>
            <a:lvl9pPr marR="0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 baseline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  <a:rtl val="0"/>
              </a:defRPr>
            </a:lvl9pPr>
          </a:lstStyle>
          <a:p>
            <a:pPr>
              <a:spcBef>
                <a:spcPts val="0"/>
              </a:spcBef>
              <a:buFont typeface="Quattrocento Sans"/>
              <a:buNone/>
            </a:pPr>
            <a:r>
              <a:rPr lang="cs-CZ" sz="3600" b="1" i="1" dirty="0" smtClean="0">
                <a:latin typeface="Book Antiqua" panose="02040602050305030304" pitchFamily="18" charset="0"/>
                <a:ea typeface="Lora"/>
                <a:cs typeface="Lora"/>
                <a:sym typeface="Lora"/>
              </a:rPr>
              <a:t>Jakub </a:t>
            </a:r>
            <a:r>
              <a:rPr lang="cs-CZ" sz="3600" b="1" i="1" dirty="0" err="1" smtClean="0">
                <a:latin typeface="Book Antiqua" panose="02040602050305030304" pitchFamily="18" charset="0"/>
                <a:ea typeface="Lora"/>
                <a:cs typeface="Lora"/>
                <a:sym typeface="Lora"/>
              </a:rPr>
              <a:t>Glöckl</a:t>
            </a:r>
            <a:endParaRPr lang="cs-CZ" sz="3600" b="1" i="1" dirty="0" smtClean="0">
              <a:highlight>
                <a:srgbClr val="FFCD00"/>
              </a:highlight>
              <a:latin typeface="Book Antiqua" panose="02040602050305030304" pitchFamily="18" charset="0"/>
              <a:ea typeface="Lora"/>
              <a:cs typeface="Lora"/>
              <a:sym typeface="Lora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-CZ" sz="18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Člen správní tady </a:t>
            </a:r>
            <a:r>
              <a:rPr lang="cs-CZ" sz="1800" dirty="0" err="1" smtClean="0">
                <a:solidFill>
                  <a:schemeClr val="dk1"/>
                </a:solidFill>
                <a:latin typeface="Book Antiqua" panose="02040602050305030304" pitchFamily="18" charset="0"/>
              </a:rPr>
              <a:t>Vaizard</a:t>
            </a:r>
            <a:r>
              <a:rPr lang="cs-CZ" sz="18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, o.p.s.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-CZ" sz="1800" dirty="0">
                <a:solidFill>
                  <a:schemeClr val="dk1"/>
                </a:solidFill>
                <a:highlight>
                  <a:srgbClr val="FFCD00"/>
                </a:highlight>
                <a:latin typeface="Book Antiqua" panose="02040602050305030304" pitchFamily="18" charset="0"/>
              </a:rPr>
              <a:t>j</a:t>
            </a:r>
            <a:r>
              <a:rPr lang="cs-CZ" sz="1800" dirty="0" smtClean="0">
                <a:solidFill>
                  <a:schemeClr val="dk1"/>
                </a:solidFill>
                <a:highlight>
                  <a:srgbClr val="FFCD00"/>
                </a:highlight>
                <a:latin typeface="Book Antiqua" panose="02040602050305030304" pitchFamily="18" charset="0"/>
              </a:rPr>
              <a:t>akub.glockl@vaizard.org</a:t>
            </a:r>
          </a:p>
          <a:p>
            <a:pPr>
              <a:spcBef>
                <a:spcPts val="0"/>
              </a:spcBef>
              <a:buFont typeface="Quattrocento Sans"/>
              <a:buNone/>
            </a:pPr>
            <a:endParaRPr lang="cs-CZ" b="1" dirty="0">
              <a:latin typeface="Book Antiqua" panose="02040602050305030304" pitchFamily="18" charset="0"/>
            </a:endParaRPr>
          </a:p>
        </p:txBody>
      </p:sp>
      <p:cxnSp>
        <p:nvCxnSpPr>
          <p:cNvPr id="6" name="Shape 90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7" name="Shape 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7584" y="861900"/>
            <a:ext cx="1133700" cy="113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Shape 92"/>
          <p:cNvSpPr txBox="1">
            <a:spLocks/>
          </p:cNvSpPr>
          <p:nvPr/>
        </p:nvSpPr>
        <p:spPr>
          <a:xfrm>
            <a:off x="2371625" y="816550"/>
            <a:ext cx="4864671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None/>
              <a:defRPr sz="2000" b="1" i="0" u="none" strike="noStrike" cap="none" baseline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  <a:rtl val="0"/>
              </a:defRPr>
            </a:lvl1pPr>
            <a:lvl2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cs-CZ" sz="4000" dirty="0" err="1" smtClean="0"/>
              <a:t>Vaizard</a:t>
            </a:r>
            <a:r>
              <a:rPr lang="cs-CZ" sz="4000" dirty="0" smtClean="0"/>
              <a:t> / </a:t>
            </a:r>
            <a:r>
              <a:rPr lang="cs-CZ" sz="4000" dirty="0" err="1" smtClean="0"/>
              <a:t>Industra</a:t>
            </a:r>
            <a:endParaRPr lang="en" sz="4000" dirty="0"/>
          </a:p>
        </p:txBody>
      </p:sp>
      <p:cxnSp>
        <p:nvCxnSpPr>
          <p:cNvPr id="9" name="Shape 93"/>
          <p:cNvCxnSpPr/>
          <p:nvPr/>
        </p:nvCxnSpPr>
        <p:spPr>
          <a:xfrm>
            <a:off x="7092280" y="1428750"/>
            <a:ext cx="205162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074" name="Picture 2" descr="D:\Kuba\ESF\11949254_10204953523614647_388121512183557172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7" y="565210"/>
            <a:ext cx="1920964" cy="192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2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 smtClean="0"/>
              <a:t>Jak se zapojit?</a:t>
            </a:r>
            <a:endParaRPr lang="en" dirty="0"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-CZ" b="1" dirty="0" smtClean="0">
                <a:highlight>
                  <a:srgbClr val="FFCD00"/>
                </a:highlight>
              </a:rPr>
              <a:t>Stáže</a:t>
            </a:r>
            <a:endParaRPr lang="en" b="1" dirty="0">
              <a:highlight>
                <a:srgbClr val="FFCD00"/>
              </a:highlight>
            </a:endParaRPr>
          </a:p>
          <a:p>
            <a:pPr>
              <a:spcBef>
                <a:spcPts val="0"/>
              </a:spcBef>
              <a:buNone/>
            </a:pPr>
            <a:r>
              <a:rPr lang="cs-CZ" dirty="0" smtClean="0">
                <a:latin typeface="Book Antiqua" panose="02040602050305030304" pitchFamily="18" charset="0"/>
              </a:rPr>
              <a:t>V rámci výuky, pomoc při realizaci bakalářské / diplomové práce</a:t>
            </a:r>
            <a:endParaRPr lang="en" dirty="0">
              <a:latin typeface="Book Antiqua" panose="02040602050305030304" pitchFamily="18" charset="0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3834911" y="1651075"/>
            <a:ext cx="2333999" cy="312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-CZ" b="1" dirty="0" smtClean="0">
                <a:highlight>
                  <a:srgbClr val="FFCD00"/>
                </a:highlight>
              </a:rPr>
              <a:t>Dobrovolnictví</a:t>
            </a:r>
            <a:endParaRPr lang="en" b="1" dirty="0">
              <a:highlight>
                <a:srgbClr val="FFCD00"/>
              </a:highlight>
            </a:endParaRPr>
          </a:p>
          <a:p>
            <a:pPr>
              <a:spcBef>
                <a:spcPts val="0"/>
              </a:spcBef>
              <a:buNone/>
            </a:pPr>
            <a:r>
              <a:rPr lang="cs-CZ" dirty="0" smtClean="0">
                <a:latin typeface="Book Antiqua" panose="02040602050305030304" pitchFamily="18" charset="0"/>
              </a:rPr>
              <a:t>Dlouhodobé i jednorázová výpomoc</a:t>
            </a:r>
            <a:endParaRPr lang="en" dirty="0">
              <a:latin typeface="Book Antiqua" panose="02040602050305030304" pitchFamily="18" charset="0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171859" cy="312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b="1" dirty="0">
                <a:highlight>
                  <a:srgbClr val="FFCD00"/>
                </a:highlight>
              </a:rPr>
              <a:t>E</a:t>
            </a:r>
            <a:r>
              <a:rPr lang="cs-CZ" b="1" dirty="0" smtClean="0">
                <a:highlight>
                  <a:srgbClr val="FFCD00"/>
                </a:highlight>
              </a:rPr>
              <a:t>xterní spolupráce</a:t>
            </a:r>
            <a:endParaRPr lang="en" b="1" dirty="0">
              <a:highlight>
                <a:srgbClr val="FFCD00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latin typeface="Book Antiqua" panose="02040602050305030304" pitchFamily="18" charset="0"/>
              </a:rPr>
              <a:t> </a:t>
            </a:r>
            <a:r>
              <a:rPr lang="cs-CZ" dirty="0" smtClean="0">
                <a:latin typeface="Book Antiqua" panose="02040602050305030304" pitchFamily="18" charset="0"/>
              </a:rPr>
              <a:t>Konzultant, dárce, sponzor</a:t>
            </a:r>
            <a:endParaRPr lang="en" dirty="0">
              <a:latin typeface="Book Antiqua" panose="02040602050305030304" pitchFamily="18" charset="0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157" name="Shape 157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58" name="Shape 158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Book Antiqua" panose="02040602050305030304" pitchFamily="18" charset="0"/>
              </a:rPr>
              <a:t>Art</a:t>
            </a:r>
          </a:p>
          <a:p>
            <a:r>
              <a:rPr lang="cs-CZ" dirty="0" err="1" smtClean="0">
                <a:latin typeface="Book Antiqua" panose="02040602050305030304" pitchFamily="18" charset="0"/>
              </a:rPr>
              <a:t>Stage</a:t>
            </a:r>
            <a:endParaRPr lang="cs-CZ" dirty="0" smtClean="0">
              <a:latin typeface="Book Antiqua" panose="02040602050305030304" pitchFamily="18" charset="0"/>
            </a:endParaRPr>
          </a:p>
          <a:p>
            <a:r>
              <a:rPr lang="cs-CZ" dirty="0" err="1" smtClean="0">
                <a:latin typeface="Book Antiqua" panose="02040602050305030304" pitchFamily="18" charset="0"/>
              </a:rPr>
              <a:t>Lab</a:t>
            </a:r>
            <a:r>
              <a:rPr lang="cs-CZ" dirty="0" smtClean="0">
                <a:latin typeface="Book Antiqua" panose="02040602050305030304" pitchFamily="18" charset="0"/>
              </a:rPr>
              <a:t> / </a:t>
            </a:r>
            <a:r>
              <a:rPr lang="cs-CZ" dirty="0" err="1" smtClean="0">
                <a:latin typeface="Book Antiqua" panose="02040602050305030304" pitchFamily="18" charset="0"/>
              </a:rPr>
              <a:t>Cut</a:t>
            </a:r>
            <a:r>
              <a:rPr lang="cs-CZ" dirty="0" smtClean="0">
                <a:latin typeface="Book Antiqua" panose="02040602050305030304" pitchFamily="18" charset="0"/>
              </a:rPr>
              <a:t> &amp; </a:t>
            </a:r>
            <a:r>
              <a:rPr lang="cs-CZ" dirty="0" err="1" smtClean="0">
                <a:latin typeface="Book Antiqua" panose="02040602050305030304" pitchFamily="18" charset="0"/>
              </a:rPr>
              <a:t>Sew</a:t>
            </a:r>
            <a:endParaRPr lang="cs-CZ" dirty="0" smtClean="0">
              <a:latin typeface="Book Antiqua" panose="02040602050305030304" pitchFamily="18" charset="0"/>
            </a:endParaRPr>
          </a:p>
          <a:p>
            <a:r>
              <a:rPr lang="cs-CZ" dirty="0" err="1" smtClean="0">
                <a:latin typeface="Book Antiqua" panose="02040602050305030304" pitchFamily="18" charset="0"/>
              </a:rPr>
              <a:t>Coffe</a:t>
            </a:r>
            <a:endParaRPr lang="cs-CZ" dirty="0" smtClean="0">
              <a:latin typeface="Book Antiqua" panose="02040602050305030304" pitchFamily="18" charset="0"/>
            </a:endParaRPr>
          </a:p>
          <a:p>
            <a:r>
              <a:rPr lang="cs-CZ" dirty="0" smtClean="0">
                <a:latin typeface="Book Antiqua" panose="02040602050305030304" pitchFamily="18" charset="0"/>
              </a:rPr>
              <a:t>Hala</a:t>
            </a:r>
          </a:p>
          <a:p>
            <a:r>
              <a:rPr lang="cs-CZ" dirty="0" err="1" smtClean="0">
                <a:latin typeface="Book Antiqua" panose="02040602050305030304" pitchFamily="18" charset="0"/>
              </a:rPr>
              <a:t>Infra</a:t>
            </a:r>
            <a:r>
              <a:rPr lang="cs-CZ" dirty="0" smtClean="0">
                <a:latin typeface="Book Antiqua" panose="02040602050305030304" pitchFamily="18" charset="0"/>
              </a:rPr>
              <a:t> – </a:t>
            </a:r>
            <a:r>
              <a:rPr lang="cs-CZ" dirty="0" err="1" smtClean="0">
                <a:latin typeface="Book Antiqua" panose="02040602050305030304" pitchFamily="18" charset="0"/>
              </a:rPr>
              <a:t>fundraising</a:t>
            </a:r>
            <a:r>
              <a:rPr lang="cs-CZ" dirty="0" smtClean="0">
                <a:latin typeface="Book Antiqua" panose="02040602050305030304" pitchFamily="18" charset="0"/>
              </a:rPr>
              <a:t>, </a:t>
            </a:r>
            <a:r>
              <a:rPr lang="cs-CZ" dirty="0" err="1" smtClean="0">
                <a:latin typeface="Book Antiqua" panose="02040602050305030304" pitchFamily="18" charset="0"/>
              </a:rPr>
              <a:t>event</a:t>
            </a:r>
            <a:r>
              <a:rPr lang="cs-CZ" dirty="0" smtClean="0">
                <a:latin typeface="Book Antiqua" panose="02040602050305030304" pitchFamily="18" charset="0"/>
              </a:rPr>
              <a:t> management, projektové řízení, marketing, …</a:t>
            </a:r>
          </a:p>
          <a:p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15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399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sz="3600" b="1" i="1" dirty="0" smtClean="0">
                <a:highlight>
                  <a:srgbClr val="FFCD00"/>
                </a:highlight>
                <a:latin typeface="Book Antiqua" panose="02040602050305030304" pitchFamily="18" charset="0"/>
                <a:ea typeface="Lora"/>
                <a:cs typeface="Lora"/>
                <a:sym typeface="Lora"/>
              </a:rPr>
              <a:t>otázky</a:t>
            </a:r>
            <a:r>
              <a:rPr lang="en" sz="3600" b="1" i="1" dirty="0" smtClean="0">
                <a:latin typeface="Book Antiqua" panose="02040602050305030304" pitchFamily="18" charset="0"/>
                <a:ea typeface="Lora"/>
                <a:cs typeface="Lora"/>
                <a:sym typeface="Lora"/>
              </a:rPr>
              <a:t> </a:t>
            </a:r>
            <a:r>
              <a:rPr lang="en" sz="3600" b="1" i="1" dirty="0">
                <a:latin typeface="Book Antiqua" panose="02040602050305030304" pitchFamily="18" charset="0"/>
                <a:ea typeface="Lora"/>
                <a:cs typeface="Lora"/>
                <a:sym typeface="Lora"/>
              </a:rPr>
              <a:t>?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Book Antiqua" panose="02040602050305030304" pitchFamily="18" charset="0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cs-CZ" sz="18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Můžete nás najít</a:t>
            </a:r>
            <a:endParaRPr lang="en" sz="1800" dirty="0">
              <a:solidFill>
                <a:schemeClr val="dk1"/>
              </a:solidFill>
              <a:latin typeface="Book Antiqua" panose="02040602050305030304" pitchFamily="18" charset="0"/>
            </a:endParaRP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cs-CZ" sz="1800" dirty="0">
                <a:solidFill>
                  <a:schemeClr val="dk1"/>
                </a:solidFill>
                <a:latin typeface="Book Antiqua" panose="02040602050305030304" pitchFamily="18" charset="0"/>
              </a:rPr>
              <a:t>i</a:t>
            </a:r>
            <a:r>
              <a:rPr lang="cs-CZ" sz="18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ndustrabrno.cz</a:t>
            </a:r>
            <a:endParaRPr lang="en" sz="1800" dirty="0">
              <a:solidFill>
                <a:schemeClr val="dk1"/>
              </a:solidFill>
              <a:latin typeface="Book Antiqua" panose="02040602050305030304" pitchFamily="18" charset="0"/>
            </a:endParaRP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cs-CZ" sz="1800" dirty="0" err="1" smtClean="0">
                <a:solidFill>
                  <a:schemeClr val="dk1"/>
                </a:solidFill>
                <a:latin typeface="Book Antiqua" panose="02040602050305030304" pitchFamily="18" charset="0"/>
              </a:rPr>
              <a:t>Industra</a:t>
            </a:r>
            <a:r>
              <a:rPr lang="cs-CZ" sz="18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 – Masná 9</a:t>
            </a:r>
            <a:endParaRPr lang="en" sz="1800" dirty="0">
              <a:solidFill>
                <a:schemeClr val="dk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376" name="Shape 376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7" name="Shape 377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sz="6000" dirty="0" smtClean="0"/>
              <a:t>Děkujeme</a:t>
            </a:r>
            <a:r>
              <a:rPr lang="en" sz="6000" dirty="0" smtClean="0"/>
              <a:t>!</a:t>
            </a:r>
            <a:endParaRPr lang="en" sz="6000" dirty="0"/>
          </a:p>
        </p:txBody>
      </p:sp>
      <p:cxnSp>
        <p:nvCxnSpPr>
          <p:cNvPr id="378" name="Shape 378"/>
          <p:cNvCxnSpPr/>
          <p:nvPr/>
        </p:nvCxnSpPr>
        <p:spPr>
          <a:xfrm>
            <a:off x="6372200" y="1428750"/>
            <a:ext cx="27717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9" name="Shape 379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380" name="Shape 380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81" name="Shape 38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Pavel Stratil, Jakub </a:t>
            </a:r>
            <a:r>
              <a:rPr lang="cs-CZ" dirty="0" err="1" smtClean="0"/>
              <a:t>Konvica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Zakladatelé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281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3568" y="1635646"/>
            <a:ext cx="3425400" cy="323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-CZ" b="1" dirty="0" err="1" smtClean="0">
                <a:highlight>
                  <a:srgbClr val="FFCD00"/>
                </a:highlight>
              </a:rPr>
              <a:t>Vaizard</a:t>
            </a:r>
            <a:endParaRPr lang="en" b="1" dirty="0">
              <a:highlight>
                <a:srgbClr val="FFCD00"/>
              </a:highlight>
            </a:endParaRPr>
          </a:p>
          <a:p>
            <a:pPr>
              <a:buNone/>
            </a:pPr>
            <a:r>
              <a:rPr lang="cs-CZ" dirty="0" smtClean="0">
                <a:latin typeface="Book Antiqua" panose="02040602050305030304" pitchFamily="18" charset="0"/>
              </a:rPr>
              <a:t>je </a:t>
            </a:r>
            <a:r>
              <a:rPr lang="cs-CZ" dirty="0">
                <a:latin typeface="Book Antiqua" panose="02040602050305030304" pitchFamily="18" charset="0"/>
              </a:rPr>
              <a:t>nestátní nezisková organizace zřízená za účelem poskytování </a:t>
            </a:r>
            <a:r>
              <a:rPr lang="cs-CZ" dirty="0" smtClean="0">
                <a:latin typeface="Book Antiqua" panose="02040602050305030304" pitchFamily="18" charset="0"/>
              </a:rPr>
              <a:t>příležitostí </a:t>
            </a:r>
            <a:r>
              <a:rPr lang="cs-CZ" dirty="0">
                <a:latin typeface="Book Antiqua" panose="02040602050305030304" pitchFamily="18" charset="0"/>
              </a:rPr>
              <a:t>těm, kteří chtějí změnit svět k lepšímu</a:t>
            </a:r>
            <a:r>
              <a:rPr lang="cs-CZ" dirty="0" smtClean="0">
                <a:latin typeface="Book Antiqua" panose="02040602050305030304" pitchFamily="18" charset="0"/>
              </a:rPr>
              <a:t>.</a:t>
            </a:r>
          </a:p>
          <a:p>
            <a:pPr>
              <a:buNone/>
            </a:pPr>
            <a:endParaRPr lang="cs-CZ" dirty="0"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cs-CZ" dirty="0" smtClean="0">
                <a:latin typeface="Book Antiqua" panose="02040602050305030304" pitchFamily="18" charset="0"/>
              </a:rPr>
              <a:t>2010</a:t>
            </a:r>
            <a:endParaRPr lang="en" dirty="0">
              <a:latin typeface="Book Antiqua" panose="02040602050305030304" pitchFamily="18" charset="0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 err="1" smtClean="0"/>
              <a:t>Vaizard</a:t>
            </a:r>
            <a:endParaRPr lang="en" dirty="0"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4139952" y="1635646"/>
            <a:ext cx="4464496" cy="323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-CZ" b="1" dirty="0" err="1" smtClean="0">
                <a:highlight>
                  <a:srgbClr val="FFCD00"/>
                </a:highlight>
              </a:rPr>
              <a:t>Industra</a:t>
            </a:r>
            <a:endParaRPr lang="en" b="1" dirty="0">
              <a:highlight>
                <a:srgbClr val="FFCD00"/>
              </a:highlight>
            </a:endParaRPr>
          </a:p>
          <a:p>
            <a:pPr>
              <a:buNone/>
            </a:pPr>
            <a:r>
              <a:rPr lang="cs-CZ" dirty="0">
                <a:latin typeface="Book Antiqua" panose="02040602050305030304" pitchFamily="18" charset="0"/>
              </a:rPr>
              <a:t>Nezávislý neziskový </a:t>
            </a:r>
            <a:r>
              <a:rPr lang="cs-CZ" b="1" dirty="0">
                <a:latin typeface="Book Antiqua" panose="02040602050305030304" pitchFamily="18" charset="0"/>
              </a:rPr>
              <a:t>kreativní </a:t>
            </a:r>
            <a:r>
              <a:rPr lang="cs-CZ" b="1" dirty="0" smtClean="0">
                <a:latin typeface="Book Antiqua" panose="02040602050305030304" pitchFamily="18" charset="0"/>
              </a:rPr>
              <a:t>hub </a:t>
            </a:r>
            <a:r>
              <a:rPr lang="cs-CZ" dirty="0" smtClean="0">
                <a:latin typeface="Book Antiqua" panose="02040602050305030304" pitchFamily="18" charset="0"/>
              </a:rPr>
              <a:t>koncentrující </a:t>
            </a:r>
            <a:r>
              <a:rPr lang="cs-CZ" dirty="0">
                <a:latin typeface="Book Antiqua" panose="02040602050305030304" pitchFamily="18" charset="0"/>
              </a:rPr>
              <a:t>následováníhodné / inspirativní projekty z ČR i zahraničí do </a:t>
            </a:r>
            <a:r>
              <a:rPr lang="cs-CZ" b="1" dirty="0">
                <a:latin typeface="Book Antiqua" panose="02040602050305030304" pitchFamily="18" charset="0"/>
              </a:rPr>
              <a:t>průmyslového srdce města Brna</a:t>
            </a:r>
            <a:r>
              <a:rPr lang="cs-CZ" dirty="0">
                <a:latin typeface="Book Antiqua" panose="02040602050305030304" pitchFamily="18" charset="0"/>
              </a:rPr>
              <a:t>. Komunikační prostor ve kterém se setkává umění, design, věda, vzdělávání, inovace a občanská společnost</a:t>
            </a:r>
            <a:r>
              <a:rPr lang="cs-CZ" dirty="0" smtClean="0">
                <a:latin typeface="Book Antiqua" panose="02040602050305030304" pitchFamily="18" charset="0"/>
              </a:rPr>
              <a:t>.</a:t>
            </a:r>
          </a:p>
          <a:p>
            <a:pPr>
              <a:buNone/>
            </a:pPr>
            <a:r>
              <a:rPr lang="cs-CZ" dirty="0" smtClean="0">
                <a:latin typeface="Book Antiqua" panose="02040602050305030304" pitchFamily="18" charset="0"/>
              </a:rPr>
              <a:t>2012</a:t>
            </a:r>
            <a:endParaRPr lang="en" dirty="0">
              <a:latin typeface="Book Antiqua" panose="02040602050305030304" pitchFamily="18" charset="0"/>
            </a:endParaRPr>
          </a:p>
        </p:txBody>
      </p:sp>
      <p:grpSp>
        <p:nvGrpSpPr>
          <p:cNvPr id="144" name="Shape 144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45" name="Shape 14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043608" y="2238000"/>
            <a:ext cx="7272808" cy="819899"/>
          </a:xfrm>
        </p:spPr>
        <p:txBody>
          <a:bodyPr/>
          <a:lstStyle/>
          <a:p>
            <a:pPr>
              <a:buNone/>
            </a:pPr>
            <a:r>
              <a:rPr lang="cs-CZ" sz="2200" dirty="0" smtClean="0">
                <a:latin typeface="Book Antiqua" panose="02040602050305030304" pitchFamily="18" charset="0"/>
              </a:rPr>
              <a:t>Místo</a:t>
            </a:r>
            <a:r>
              <a:rPr lang="cs-CZ" sz="2200" dirty="0">
                <a:latin typeface="Book Antiqua" panose="02040602050305030304" pitchFamily="18" charset="0"/>
              </a:rPr>
              <a:t>, kam lidé nevchází jen proto, že jdou okolo, ale proto, že je </a:t>
            </a:r>
            <a:r>
              <a:rPr lang="cs-CZ" sz="2200" b="1" dirty="0" smtClean="0">
                <a:latin typeface="Book Antiqua" panose="02040602050305030304" pitchFamily="18" charset="0"/>
              </a:rPr>
              <a:t>cílem </a:t>
            </a:r>
            <a:r>
              <a:rPr lang="cs-CZ" sz="2200" dirty="0" smtClean="0">
                <a:latin typeface="Book Antiqua" panose="02040602050305030304" pitchFamily="18" charset="0"/>
              </a:rPr>
              <a:t>jejich </a:t>
            </a:r>
            <a:r>
              <a:rPr lang="cs-CZ" sz="2200" dirty="0">
                <a:latin typeface="Book Antiqua" panose="02040602050305030304" pitchFamily="18" charset="0"/>
              </a:rPr>
              <a:t>cesty. Místo, ve kterém se mohou </a:t>
            </a:r>
            <a:r>
              <a:rPr lang="cs-CZ" sz="2200" b="1" dirty="0">
                <a:latin typeface="Book Antiqua" panose="02040602050305030304" pitchFamily="18" charset="0"/>
              </a:rPr>
              <a:t>lidé</a:t>
            </a:r>
            <a:r>
              <a:rPr lang="cs-CZ" sz="2200" dirty="0">
                <a:latin typeface="Book Antiqua" panose="02040602050305030304" pitchFamily="18" charset="0"/>
              </a:rPr>
              <a:t> setkávat, učit, pracovat, odpočívat i objevovat. Prostor, </a:t>
            </a:r>
            <a:r>
              <a:rPr lang="cs-CZ" sz="2200" dirty="0" smtClean="0">
                <a:latin typeface="Book Antiqua" panose="02040602050305030304" pitchFamily="18" charset="0"/>
              </a:rPr>
              <a:t>jehož </a:t>
            </a:r>
            <a:r>
              <a:rPr lang="cs-CZ" sz="2200" b="1" dirty="0" smtClean="0">
                <a:latin typeface="Book Antiqua" panose="02040602050305030304" pitchFamily="18" charset="0"/>
              </a:rPr>
              <a:t>atmosféra</a:t>
            </a:r>
            <a:r>
              <a:rPr lang="cs-CZ" sz="2200" dirty="0">
                <a:latin typeface="Book Antiqua" panose="02040602050305030304" pitchFamily="18" charset="0"/>
              </a:rPr>
              <a:t> propojuje, inspiruje a dodává odvahu začínat </a:t>
            </a:r>
            <a:r>
              <a:rPr lang="cs-CZ" sz="2200" b="1" dirty="0">
                <a:latin typeface="Book Antiqua" panose="02040602050305030304" pitchFamily="18" charset="0"/>
              </a:rPr>
              <a:t>nové </a:t>
            </a:r>
            <a:r>
              <a:rPr lang="cs-CZ" sz="2200" b="1" dirty="0" smtClean="0">
                <a:latin typeface="Book Antiqua" panose="02040602050305030304" pitchFamily="18" charset="0"/>
              </a:rPr>
              <a:t>příběhy.</a:t>
            </a:r>
            <a:endParaRPr lang="cs-CZ" sz="2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0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Book Antiqua" panose="02040602050305030304" pitchFamily="18" charset="0"/>
              </a:rPr>
              <a:t>Art</a:t>
            </a:r>
          </a:p>
          <a:p>
            <a:r>
              <a:rPr lang="cs-CZ" dirty="0" err="1" smtClean="0">
                <a:latin typeface="Book Antiqua" panose="02040602050305030304" pitchFamily="18" charset="0"/>
              </a:rPr>
              <a:t>Stage</a:t>
            </a:r>
            <a:endParaRPr lang="cs-CZ" dirty="0" smtClean="0">
              <a:latin typeface="Book Antiqua" panose="02040602050305030304" pitchFamily="18" charset="0"/>
            </a:endParaRPr>
          </a:p>
          <a:p>
            <a:r>
              <a:rPr lang="cs-CZ" dirty="0" err="1" smtClean="0">
                <a:latin typeface="Book Antiqua" panose="02040602050305030304" pitchFamily="18" charset="0"/>
              </a:rPr>
              <a:t>Lab</a:t>
            </a:r>
            <a:r>
              <a:rPr lang="cs-CZ" dirty="0" smtClean="0">
                <a:latin typeface="Book Antiqua" panose="02040602050305030304" pitchFamily="18" charset="0"/>
              </a:rPr>
              <a:t> / </a:t>
            </a:r>
            <a:r>
              <a:rPr lang="cs-CZ" dirty="0" err="1" smtClean="0">
                <a:latin typeface="Book Antiqua" panose="02040602050305030304" pitchFamily="18" charset="0"/>
              </a:rPr>
              <a:t>Cut</a:t>
            </a:r>
            <a:r>
              <a:rPr lang="cs-CZ" dirty="0" smtClean="0">
                <a:latin typeface="Book Antiqua" panose="02040602050305030304" pitchFamily="18" charset="0"/>
              </a:rPr>
              <a:t> &amp; </a:t>
            </a:r>
            <a:r>
              <a:rPr lang="cs-CZ" dirty="0" err="1" smtClean="0">
                <a:latin typeface="Book Antiqua" panose="02040602050305030304" pitchFamily="18" charset="0"/>
              </a:rPr>
              <a:t>Sew</a:t>
            </a:r>
            <a:endParaRPr lang="cs-CZ" dirty="0" smtClean="0">
              <a:latin typeface="Book Antiqua" panose="02040602050305030304" pitchFamily="18" charset="0"/>
            </a:endParaRPr>
          </a:p>
          <a:p>
            <a:r>
              <a:rPr lang="cs-CZ" dirty="0" err="1" smtClean="0">
                <a:latin typeface="Book Antiqua" panose="02040602050305030304" pitchFamily="18" charset="0"/>
              </a:rPr>
              <a:t>Coffe</a:t>
            </a:r>
            <a:endParaRPr lang="cs-CZ" dirty="0" smtClean="0">
              <a:latin typeface="Book Antiqua" panose="02040602050305030304" pitchFamily="18" charset="0"/>
            </a:endParaRPr>
          </a:p>
          <a:p>
            <a:r>
              <a:rPr lang="cs-CZ" dirty="0" smtClean="0">
                <a:latin typeface="Book Antiqua" panose="02040602050305030304" pitchFamily="18" charset="0"/>
              </a:rPr>
              <a:t>Hala</a:t>
            </a:r>
          </a:p>
          <a:p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7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systému řízení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Book Antiqua" panose="02040602050305030304" pitchFamily="18" charset="0"/>
              </a:rPr>
              <a:t>Diskuzní kroužky</a:t>
            </a:r>
          </a:p>
          <a:p>
            <a:r>
              <a:rPr lang="cs-CZ" dirty="0" err="1" smtClean="0">
                <a:latin typeface="Book Antiqua" panose="02040602050305030304" pitchFamily="18" charset="0"/>
              </a:rPr>
              <a:t>Minicon</a:t>
            </a:r>
            <a:endParaRPr lang="cs-CZ" dirty="0" smtClean="0">
              <a:latin typeface="Book Antiqua" panose="02040602050305030304" pitchFamily="18" charset="0"/>
            </a:endParaRPr>
          </a:p>
          <a:p>
            <a:r>
              <a:rPr lang="cs-CZ" dirty="0" err="1" smtClean="0">
                <a:latin typeface="Book Antiqua" panose="02040602050305030304" pitchFamily="18" charset="0"/>
              </a:rPr>
              <a:t>Pidicon</a:t>
            </a:r>
            <a:endParaRPr lang="cs-CZ" dirty="0" smtClean="0">
              <a:latin typeface="Book Antiqua" panose="02040602050305030304" pitchFamily="18" charset="0"/>
            </a:endParaRPr>
          </a:p>
          <a:p>
            <a:r>
              <a:rPr lang="cs-CZ" dirty="0" smtClean="0">
                <a:latin typeface="Book Antiqua" panose="02040602050305030304" pitchFamily="18" charset="0"/>
              </a:rPr>
              <a:t>Porady vedení</a:t>
            </a:r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7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399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-CZ" sz="3600" b="1" i="1" dirty="0" smtClean="0">
                <a:latin typeface="Book Antiqua" panose="02040602050305030304" pitchFamily="18" charset="0"/>
                <a:ea typeface="Lora"/>
                <a:cs typeface="Lora"/>
                <a:sym typeface="Lora"/>
              </a:rPr>
              <a:t>Petra Ben </a:t>
            </a:r>
            <a:r>
              <a:rPr lang="cs-CZ" sz="3600" b="1" i="1" dirty="0" err="1" smtClean="0">
                <a:latin typeface="Book Antiqua" panose="02040602050305030304" pitchFamily="18" charset="0"/>
                <a:ea typeface="Lora"/>
                <a:cs typeface="Lora"/>
                <a:sym typeface="Lora"/>
              </a:rPr>
              <a:t>Touzia</a:t>
            </a:r>
            <a:endParaRPr lang="en" sz="3600" b="1" i="1" dirty="0">
              <a:highlight>
                <a:srgbClr val="FFCD00"/>
              </a:highlight>
              <a:latin typeface="Book Antiqua" panose="02040602050305030304" pitchFamily="18" charset="0"/>
              <a:ea typeface="Lora"/>
              <a:cs typeface="Lora"/>
              <a:sym typeface="Lor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-CZ" sz="1800" dirty="0" err="1" smtClean="0">
                <a:solidFill>
                  <a:schemeClr val="dk1"/>
                </a:solidFill>
                <a:latin typeface="Book Antiqua" panose="02040602050305030304" pitchFamily="18" charset="0"/>
              </a:rPr>
              <a:t>Foundraiser</a:t>
            </a:r>
            <a:r>
              <a:rPr lang="cs-CZ" sz="1800" dirty="0" smtClean="0">
                <a:solidFill>
                  <a:schemeClr val="dk1"/>
                </a:solidFill>
                <a:latin typeface="Book Antiqua" panose="02040602050305030304" pitchFamily="18" charset="0"/>
              </a:rPr>
              <a:t> INDUSTRA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-CZ" sz="1800" dirty="0" err="1" smtClean="0">
                <a:solidFill>
                  <a:schemeClr val="dk1"/>
                </a:solidFill>
                <a:highlight>
                  <a:srgbClr val="FFCD00"/>
                </a:highlight>
                <a:latin typeface="Book Antiqua" panose="02040602050305030304" pitchFamily="18" charset="0"/>
              </a:rPr>
              <a:t>fundraising</a:t>
            </a:r>
            <a:r>
              <a:rPr lang="en" sz="1800" dirty="0" smtClean="0">
                <a:solidFill>
                  <a:schemeClr val="dk1"/>
                </a:solidFill>
                <a:highlight>
                  <a:srgbClr val="FFCD00"/>
                </a:highlight>
                <a:latin typeface="Book Antiqua" panose="02040602050305030304" pitchFamily="18" charset="0"/>
              </a:rPr>
              <a:t>@</a:t>
            </a:r>
            <a:r>
              <a:rPr lang="cs-CZ" sz="1800" dirty="0" smtClean="0">
                <a:solidFill>
                  <a:schemeClr val="dk1"/>
                </a:solidFill>
                <a:highlight>
                  <a:srgbClr val="FFCD00"/>
                </a:highlight>
                <a:latin typeface="Book Antiqua" panose="02040602050305030304" pitchFamily="18" charset="0"/>
              </a:rPr>
              <a:t>vaizard</a:t>
            </a:r>
            <a:r>
              <a:rPr lang="cs-CZ" sz="1800" dirty="0" smtClean="0">
                <a:solidFill>
                  <a:schemeClr val="dk1"/>
                </a:solidFill>
                <a:highlight>
                  <a:srgbClr val="FFCD00"/>
                </a:highlight>
                <a:latin typeface="Book Antiqua" panose="02040602050305030304" pitchFamily="18" charset="0"/>
              </a:rPr>
              <a:t>.org</a:t>
            </a:r>
            <a:endParaRPr lang="en" sz="1800" dirty="0">
              <a:solidFill>
                <a:schemeClr val="dk1"/>
              </a:solidFill>
              <a:highlight>
                <a:srgbClr val="FFCD00"/>
              </a:highlight>
              <a:latin typeface="Book Antiqua" panose="02040602050305030304" pitchFamily="18" charset="0"/>
            </a:endParaRPr>
          </a:p>
          <a:p>
            <a:pPr>
              <a:spcBef>
                <a:spcPts val="0"/>
              </a:spcBef>
              <a:buNone/>
            </a:pPr>
            <a:endParaRPr b="1" dirty="0">
              <a:latin typeface="Book Antiqua" panose="02040602050305030304" pitchFamily="18" charset="0"/>
            </a:endParaRPr>
          </a:p>
        </p:txBody>
      </p:sp>
      <p:cxnSp>
        <p:nvCxnSpPr>
          <p:cNvPr id="90" name="Shape 90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2" name="Shape 92"/>
          <p:cNvSpPr txBox="1">
            <a:spLocks noGrp="1"/>
          </p:cNvSpPr>
          <p:nvPr>
            <p:ph type="ctrTitle" idx="4294967295"/>
          </p:nvPr>
        </p:nvSpPr>
        <p:spPr>
          <a:xfrm>
            <a:off x="2563616" y="848850"/>
            <a:ext cx="4648647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4000" dirty="0" err="1" smtClean="0"/>
              <a:t>Fundraising</a:t>
            </a:r>
            <a:endParaRPr lang="en" sz="4000" dirty="0"/>
          </a:p>
        </p:txBody>
      </p:sp>
      <p:cxnSp>
        <p:nvCxnSpPr>
          <p:cNvPr id="93" name="Shape 93"/>
          <p:cNvCxnSpPr/>
          <p:nvPr/>
        </p:nvCxnSpPr>
        <p:spPr>
          <a:xfrm>
            <a:off x="5796136" y="1428750"/>
            <a:ext cx="3347764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050" name="Picture 2" descr="D:\Kuba\ESF\Bez názvu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7534"/>
            <a:ext cx="240374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799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dirty="0" err="1" smtClean="0"/>
              <a:t>Fundraising</a:t>
            </a:r>
            <a:endParaRPr lang="en" dirty="0"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sz="2000" dirty="0" smtClean="0"/>
              <a:t>Jak ho vidím já?</a:t>
            </a:r>
            <a:endParaRPr lang="en" sz="2000" dirty="0"/>
          </a:p>
        </p:txBody>
      </p:sp>
      <p:cxnSp>
        <p:nvCxnSpPr>
          <p:cNvPr id="6" name="Shape 93"/>
          <p:cNvCxnSpPr/>
          <p:nvPr/>
        </p:nvCxnSpPr>
        <p:spPr>
          <a:xfrm>
            <a:off x="4499992" y="2571750"/>
            <a:ext cx="45719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Viola</Template>
  <TotalTime>503</TotalTime>
  <Words>284</Words>
  <Application>Microsoft Office PowerPoint</Application>
  <PresentationFormat>Předvádění na obrazovce (16:9)</PresentationFormat>
  <Paragraphs>92</Paragraphs>
  <Slides>22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Book Antiqua</vt:lpstr>
      <vt:lpstr>Quattrocento Sans</vt:lpstr>
      <vt:lpstr>Lora</vt:lpstr>
      <vt:lpstr>Viola</vt:lpstr>
      <vt:lpstr>Industra  Jakub Horniaček Jakub Glöckl Petra Ben Touzia Igor Netušil Zdeněk Gric</vt:lpstr>
      <vt:lpstr>Prezentace aplikace PowerPoint</vt:lpstr>
      <vt:lpstr>Zakladatelé</vt:lpstr>
      <vt:lpstr>Vaizard</vt:lpstr>
      <vt:lpstr>Prezentace aplikace PowerPoint</vt:lpstr>
      <vt:lpstr>Programy</vt:lpstr>
      <vt:lpstr>Vývoj systému řízení</vt:lpstr>
      <vt:lpstr>Fundraising</vt:lpstr>
      <vt:lpstr>Fundraising</vt:lpstr>
      <vt:lpstr>Poslání fundraisera</vt:lpstr>
      <vt:lpstr>100% úspěšnost?</vt:lpstr>
      <vt:lpstr>Proces fundraisingu</vt:lpstr>
      <vt:lpstr>Prezentace aplikace PowerPoint</vt:lpstr>
      <vt:lpstr>Prezentace aplikace PowerPoint</vt:lpstr>
      <vt:lpstr>Prezentace aplikace PowerPoint</vt:lpstr>
      <vt:lpstr>Projektová komise</vt:lpstr>
      <vt:lpstr>Posouzení projektu - eventu</vt:lpstr>
      <vt:lpstr>Event management</vt:lpstr>
      <vt:lpstr>Event management v neziskovém sektoru</vt:lpstr>
      <vt:lpstr>Jak se zapojit?</vt:lpstr>
      <vt:lpstr>Programy</vt:lpstr>
      <vt:lpstr>Děkujeme!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Jakub Glöckl</dc:creator>
  <cp:lastModifiedBy>Jakub Glöckl</cp:lastModifiedBy>
  <cp:revision>16</cp:revision>
  <dcterms:created xsi:type="dcterms:W3CDTF">2015-12-07T21:43:22Z</dcterms:created>
  <dcterms:modified xsi:type="dcterms:W3CDTF">2015-12-08T06:07:03Z</dcterms:modified>
</cp:coreProperties>
</file>