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3"/>
  </p:notesMasterIdLst>
  <p:sldIdLst>
    <p:sldId id="287" r:id="rId3"/>
    <p:sldId id="293" r:id="rId4"/>
    <p:sldId id="297" r:id="rId5"/>
    <p:sldId id="299" r:id="rId6"/>
    <p:sldId id="295" r:id="rId7"/>
    <p:sldId id="291" r:id="rId8"/>
    <p:sldId id="292" r:id="rId9"/>
    <p:sldId id="339" r:id="rId10"/>
    <p:sldId id="338" r:id="rId11"/>
    <p:sldId id="329" r:id="rId12"/>
    <p:sldId id="332" r:id="rId13"/>
    <p:sldId id="335" r:id="rId14"/>
    <p:sldId id="318" r:id="rId15"/>
    <p:sldId id="333" r:id="rId16"/>
    <p:sldId id="307" r:id="rId17"/>
    <p:sldId id="337" r:id="rId18"/>
    <p:sldId id="334" r:id="rId19"/>
    <p:sldId id="324" r:id="rId20"/>
    <p:sldId id="320" r:id="rId21"/>
    <p:sldId id="328" r:id="rId22"/>
    <p:sldId id="321" r:id="rId23"/>
    <p:sldId id="322" r:id="rId24"/>
    <p:sldId id="327" r:id="rId25"/>
    <p:sldId id="323" r:id="rId26"/>
    <p:sldId id="289" r:id="rId27"/>
    <p:sldId id="330" r:id="rId28"/>
    <p:sldId id="326" r:id="rId29"/>
    <p:sldId id="305" r:id="rId30"/>
    <p:sldId id="331" r:id="rId31"/>
    <p:sldId id="314" r:id="rId32"/>
  </p:sldIdLst>
  <p:sldSz cx="9144000" cy="6858000" type="screen4x3"/>
  <p:notesSz cx="6796088" cy="985678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defTabSz="449263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defTabSz="449263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defTabSz="449263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defTabSz="449263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55" autoAdjust="0"/>
  </p:normalViewPr>
  <p:slideViewPr>
    <p:cSldViewPr>
      <p:cViewPr>
        <p:scale>
          <a:sx n="117" d="100"/>
          <a:sy n="117" d="100"/>
        </p:scale>
        <p:origin x="-1194" y="-28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796088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r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2946400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r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849688" y="0"/>
            <a:ext cx="2946400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r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/>
          </a:p>
        </p:txBody>
      </p:sp>
      <p:sp>
        <p:nvSpPr>
          <p:cNvPr id="2765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5038" y="739775"/>
            <a:ext cx="4926012" cy="36941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681538"/>
            <a:ext cx="5437188" cy="4433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9361488"/>
            <a:ext cx="2946400" cy="493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r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361488"/>
            <a:ext cx="2944812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l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4E687CA-1F92-470E-8436-7CD2BCB632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939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E687CA-1F92-470E-8436-7CD2BCB632B0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308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3D</a:t>
            </a:r>
            <a:r>
              <a:rPr lang="cs-CZ" baseline="0" dirty="0" smtClean="0"/>
              <a:t> grafy </a:t>
            </a:r>
            <a:r>
              <a:rPr lang="cs-CZ" baseline="0" dirty="0" err="1" smtClean="0"/>
              <a:t>su</a:t>
            </a:r>
            <a:r>
              <a:rPr lang="cs-CZ" baseline="0" dirty="0" smtClean="0"/>
              <a:t> </a:t>
            </a:r>
            <a:r>
              <a:rPr lang="cs-CZ" baseline="0" dirty="0" err="1" smtClean="0"/>
              <a:t>naozaj</a:t>
            </a:r>
            <a:r>
              <a:rPr lang="cs-CZ" baseline="0" dirty="0" smtClean="0"/>
              <a:t> </a:t>
            </a:r>
            <a:r>
              <a:rPr lang="cs-CZ" baseline="0" dirty="0" err="1" smtClean="0"/>
              <a:t>zbytocne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E687CA-1F92-470E-8436-7CD2BCB632B0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470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E687CA-1F92-470E-8436-7CD2BCB632B0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124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E687CA-1F92-470E-8436-7CD2BCB632B0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32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dirty="0" smtClean="0"/>
              <a:t>http://www.econ.muni.cz/veda-a-vyzkum/stredisko-vedeckych-informaci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endParaRPr lang="cs-CZ" smtClean="0"/>
          </a:p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Source: http://www.lib.unimelb.edu.au/recite/citations</a:t>
            </a:r>
            <a:endParaRPr lang="cs-CZ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Source: http://www.lib.unimelb.edu.au/recite/citations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sk-SK" b="1" dirty="0" err="1" smtClean="0"/>
              <a:t>American</a:t>
            </a:r>
            <a:r>
              <a:rPr lang="sk-SK" b="1" dirty="0" smtClean="0"/>
              <a:t> </a:t>
            </a:r>
            <a:r>
              <a:rPr lang="sk-SK" b="1" dirty="0" err="1" smtClean="0"/>
              <a:t>Psychological</a:t>
            </a:r>
            <a:r>
              <a:rPr lang="sk-SK" b="1" dirty="0" smtClean="0"/>
              <a:t> </a:t>
            </a:r>
            <a:r>
              <a:rPr lang="sk-SK" b="1" dirty="0" err="1" smtClean="0"/>
              <a:t>Association</a:t>
            </a:r>
            <a:r>
              <a:rPr lang="sk-SK" b="1" dirty="0" smtClean="0"/>
              <a:t> (APA) </a:t>
            </a:r>
            <a:r>
              <a:rPr lang="sk-SK" b="1" dirty="0" err="1" smtClean="0"/>
              <a:t>Style</a:t>
            </a:r>
            <a:endParaRPr lang="sk-SK" b="1" dirty="0" smtClean="0"/>
          </a:p>
          <a:p>
            <a:endParaRPr lang="cs-CZ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Takto to </a:t>
            </a:r>
            <a:r>
              <a:rPr lang="sk-SK" dirty="0" err="1" smtClean="0"/>
              <a:t>nerobit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E687CA-1F92-470E-8436-7CD2BCB632B0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231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Zly </a:t>
            </a:r>
            <a:r>
              <a:rPr lang="cs-CZ" dirty="0" err="1" smtClean="0"/>
              <a:t>priklad</a:t>
            </a:r>
            <a:r>
              <a:rPr lang="cs-CZ" dirty="0" smtClean="0"/>
              <a:t>,</a:t>
            </a:r>
            <a:r>
              <a:rPr lang="cs-CZ" baseline="0" dirty="0" smtClean="0"/>
              <a:t> tabulky s </a:t>
            </a:r>
            <a:r>
              <a:rPr lang="cs-CZ" baseline="0" dirty="0" err="1" smtClean="0"/>
              <a:t>presnostou</a:t>
            </a:r>
            <a:r>
              <a:rPr lang="cs-CZ" baseline="0" dirty="0" smtClean="0"/>
              <a:t> na 9 </a:t>
            </a:r>
            <a:r>
              <a:rPr lang="cs-CZ" baseline="0" dirty="0" err="1" smtClean="0"/>
              <a:t>desati</a:t>
            </a:r>
            <a:r>
              <a:rPr lang="cs-CZ" baseline="0" dirty="0" smtClean="0"/>
              <a:t>. </a:t>
            </a:r>
            <a:r>
              <a:rPr lang="cs-CZ" baseline="0" dirty="0" err="1" smtClean="0"/>
              <a:t>Miest</a:t>
            </a:r>
            <a:endParaRPr lang="cs-CZ" baseline="0" dirty="0" smtClean="0"/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E687CA-1F92-470E-8436-7CD2BCB632B0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097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Popis grafu pod </a:t>
            </a:r>
            <a:r>
              <a:rPr lang="cs-CZ" dirty="0" err="1" smtClean="0"/>
              <a:t>grafov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E687CA-1F92-470E-8436-7CD2BCB632B0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959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C2C1F-82E3-47BC-81A2-7E9D1ACCD3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78744-C114-447B-971E-DB91ADBC70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534275" y="2708275"/>
            <a:ext cx="1608138" cy="55387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706688" y="2708275"/>
            <a:ext cx="4675187" cy="553878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1B928-9C4A-4B75-B83A-9B9C5C6EEF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C18F5-11CC-42E6-8127-B1C43ABEE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9EE68-9B2F-40BF-9E15-FD08DF4DF1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F498E-F104-470E-A5D2-2F315A17D1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98525" y="1773238"/>
            <a:ext cx="3810000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0925" y="1773238"/>
            <a:ext cx="3810000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4BDEA-D217-442A-AF92-A5956A06B5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7DD4E-9CC0-4399-9741-F4EC4A0462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6C843-D044-470F-A17E-BC5693EA1B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4A90C-2541-43DF-8E1C-040E0D7E28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911CA-9045-41D6-AF05-BEA5F29BA9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842EF-05D9-4252-A468-52DBD01538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077A3-0E01-4F3A-8479-6C1E1D1B6D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7DD13-CB05-4D81-93F9-3BA4CA5118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38938" y="1125538"/>
            <a:ext cx="1946275" cy="5003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98525" y="1125538"/>
            <a:ext cx="5688013" cy="5003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8130B-B893-4507-8FB0-82CEE1E21B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125538"/>
            <a:ext cx="7770813" cy="5016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898525" y="1773238"/>
            <a:ext cx="7772400" cy="43561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A4416-D79B-44F6-A173-22366F970D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898525" y="1125538"/>
            <a:ext cx="7786688" cy="5003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5860E-04A6-4C20-BF90-1CD1ECE574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B197A-3F3A-43C2-8D4A-19817F88E0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706688" y="6858000"/>
            <a:ext cx="3141662" cy="1389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00750" y="6858000"/>
            <a:ext cx="3141663" cy="1389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90D8E-6166-4C77-9E5A-DE428653B6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77027-7BB9-445A-AEAB-4EAFAF9AB2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459AE-0899-42A9-955A-8FE9BC7BB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17FF7-0652-43B3-9AA0-7E30415E9F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E5041-0FBB-4933-8433-F6C8AAF220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883AE-215A-4B2B-AD06-D13076F042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ECECE"/>
            </a:gs>
            <a:gs pos="100000">
              <a:srgbClr val="EAEAE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6350"/>
            <a:ext cx="9144000" cy="2355850"/>
          </a:xfrm>
          <a:prstGeom prst="rect">
            <a:avLst/>
          </a:prstGeom>
          <a:gradFill rotWithShape="0">
            <a:gsLst>
              <a:gs pos="0">
                <a:srgbClr val="5F1717"/>
              </a:gs>
              <a:gs pos="100000">
                <a:srgbClr val="7D1E1E"/>
              </a:gs>
            </a:gsLst>
            <a:lin ang="189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706688" y="6438900"/>
            <a:ext cx="4779962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r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7769225" y="6438900"/>
            <a:ext cx="915988" cy="265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7D1E1E"/>
              </a:buClr>
              <a:buSzPct val="100000"/>
              <a:buFont typeface="Trebuchet MS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rgbClr val="7D1E1E"/>
                </a:solidFill>
                <a:latin typeface="+mn-lt"/>
              </a:defRPr>
            </a:lvl1pPr>
          </a:lstStyle>
          <a:p>
            <a:pPr>
              <a:defRPr/>
            </a:pPr>
            <a:fld id="{1EDD575D-F5F1-491A-B579-5B1CFBA092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692400" y="858838"/>
            <a:ext cx="5275263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22325" y="517525"/>
            <a:ext cx="154305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00113" y="50800"/>
            <a:ext cx="1397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706688" y="2708275"/>
            <a:ext cx="596741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1080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3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06688" y="6858000"/>
            <a:ext cx="6435725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l" defTabSz="449263" rtl="0" eaLnBrk="0" fontAlgn="base" hangingPunct="0">
        <a:spcBef>
          <a:spcPts val="9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ts val="9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2pPr>
      <a:lvl3pPr algn="l" defTabSz="449263" rtl="0" eaLnBrk="0" fontAlgn="base" hangingPunct="0">
        <a:spcBef>
          <a:spcPts val="9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3pPr>
      <a:lvl4pPr algn="l" defTabSz="449263" rtl="0" eaLnBrk="0" fontAlgn="base" hangingPunct="0">
        <a:spcBef>
          <a:spcPts val="9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4pPr>
      <a:lvl5pPr algn="l" defTabSz="449263" rtl="0" eaLnBrk="0" fontAlgn="base" hangingPunct="0">
        <a:spcBef>
          <a:spcPts val="9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5pPr>
      <a:lvl6pPr marL="457200" algn="l" defTabSz="449263" rtl="0" eaLnBrk="0" fontAlgn="base" hangingPunct="0">
        <a:spcBef>
          <a:spcPts val="9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6pPr>
      <a:lvl7pPr marL="914400" algn="l" defTabSz="449263" rtl="0" eaLnBrk="0" fontAlgn="base" hangingPunct="0">
        <a:spcBef>
          <a:spcPts val="9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7pPr>
      <a:lvl8pPr marL="1371600" algn="l" defTabSz="449263" rtl="0" eaLnBrk="0" fontAlgn="base" hangingPunct="0">
        <a:spcBef>
          <a:spcPts val="9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8pPr>
      <a:lvl9pPr marL="1828800" algn="l" defTabSz="449263" rtl="0" eaLnBrk="0" fontAlgn="base" hangingPunct="0">
        <a:spcBef>
          <a:spcPts val="9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9pPr>
    </p:titleStyle>
    <p:bodyStyle>
      <a:lvl1pPr marL="341313" indent="-341313" algn="l" defTabSz="449263" rtl="0" eaLnBrk="0" fontAlgn="base" hangingPunct="0">
        <a:spcBef>
          <a:spcPts val="2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buChar char="•"/>
        <a:defRPr sz="800" b="1">
          <a:solidFill>
            <a:srgbClr val="7D1E1E"/>
          </a:solidFill>
          <a:latin typeface="+mn-lt"/>
          <a:ea typeface="+mn-ea"/>
          <a:cs typeface="+mn-cs"/>
        </a:defRPr>
      </a:lvl1pPr>
      <a:lvl2pPr marL="825500" indent="-285750" algn="l" defTabSz="449263" rtl="0" eaLnBrk="0" fontAlgn="base" hangingPunct="0">
        <a:spcBef>
          <a:spcPts val="200"/>
        </a:spcBef>
        <a:spcAft>
          <a:spcPct val="0"/>
        </a:spcAft>
        <a:buClr>
          <a:srgbClr val="7D1E1E"/>
        </a:buClr>
        <a:buSzPct val="75000"/>
        <a:buFont typeface="Wingdings" pitchFamily="2" charset="2"/>
        <a:buChar char="–"/>
        <a:defRPr sz="800">
          <a:solidFill>
            <a:srgbClr val="000000"/>
          </a:solidFill>
          <a:latin typeface="+mn-lt"/>
        </a:defRPr>
      </a:lvl2pPr>
      <a:lvl3pPr marL="1233488" indent="-228600" algn="l" defTabSz="449263" rtl="0" eaLnBrk="0" fontAlgn="base" hangingPunct="0">
        <a:spcBef>
          <a:spcPts val="2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•"/>
        <a:defRPr sz="800">
          <a:solidFill>
            <a:srgbClr val="000000"/>
          </a:solidFill>
          <a:latin typeface="+mn-lt"/>
        </a:defRPr>
      </a:lvl3pPr>
      <a:lvl4pPr marL="1641475" indent="-228600" algn="l" defTabSz="449263" rtl="0" eaLnBrk="0" fontAlgn="base" hangingPunct="0">
        <a:spcBef>
          <a:spcPts val="2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–"/>
        <a:defRPr sz="8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2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»"/>
        <a:defRPr sz="8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2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defRPr sz="8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2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defRPr sz="8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2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defRPr sz="8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2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defRPr sz="800">
          <a:solidFill>
            <a:srgbClr val="000000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0E0E0"/>
            </a:gs>
            <a:gs pos="100000">
              <a:srgbClr val="EAEAE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6350"/>
            <a:ext cx="9144000" cy="812800"/>
          </a:xfrm>
          <a:prstGeom prst="rect">
            <a:avLst/>
          </a:prstGeom>
          <a:gradFill rotWithShape="0">
            <a:gsLst>
              <a:gs pos="0">
                <a:srgbClr val="5F1717"/>
              </a:gs>
              <a:gs pos="100000">
                <a:srgbClr val="7D1E1E"/>
              </a:gs>
            </a:gsLst>
            <a:lin ang="189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25538"/>
            <a:ext cx="77708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1773238"/>
            <a:ext cx="77724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706688" y="6442075"/>
            <a:ext cx="4529137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r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885113" y="6438900"/>
            <a:ext cx="800100" cy="265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buClr>
                <a:srgbClr val="7D1E1E"/>
              </a:buClr>
              <a:buSzPct val="100000"/>
              <a:buFont typeface="Trebuchet MS" pitchFamily="34" charset="0"/>
              <a:buNone/>
              <a:tabLst>
                <a:tab pos="723900" algn="l"/>
              </a:tabLst>
              <a:defRPr sz="1000" b="1">
                <a:solidFill>
                  <a:srgbClr val="7D1E1E"/>
                </a:solidFill>
                <a:latin typeface="+mn-lt"/>
              </a:defRPr>
            </a:lvl1pPr>
          </a:lstStyle>
          <a:p>
            <a:pPr>
              <a:defRPr/>
            </a:pPr>
            <a:fld id="{0E169E65-EBA3-4BBB-8A03-41EBE471C6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00113" y="44450"/>
            <a:ext cx="1420812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00113" y="6423025"/>
            <a:ext cx="142081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548438" y="463550"/>
            <a:ext cx="2160587" cy="1825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5pPr>
            <a:lvl6pPr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6pPr>
            <a:lvl7pPr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7pPr>
            <a:lvl8pPr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8pPr>
            <a:lvl9pPr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spcBef>
                <a:spcPts val="750"/>
              </a:spcBef>
              <a:buClr>
                <a:srgbClr val="FFFFFF"/>
              </a:buClr>
              <a:buSzPct val="100000"/>
              <a:buFont typeface="Trebuchet MS" pitchFamily="34" charset="0"/>
              <a:buNone/>
              <a:defRPr/>
            </a:pPr>
            <a:r>
              <a:rPr lang="cs-CZ" sz="1200" b="1">
                <a:solidFill>
                  <a:srgbClr val="FFFFFF"/>
                </a:solidFill>
                <a:latin typeface="Trebuchet MS" pitchFamily="34" charset="0"/>
              </a:rPr>
              <a:t>www.econ.muni.cz</a:t>
            </a:r>
          </a:p>
        </p:txBody>
      </p:sp>
      <p:pic>
        <p:nvPicPr>
          <p:cNvPr id="13322" name="Picture 9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705100" y="222250"/>
            <a:ext cx="34147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  <p:sldLayoutId id="2147483661" r:id="rId13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7D1E1E"/>
        </a:buClr>
        <a:buSzPct val="100000"/>
        <a:buFont typeface="Trebuchet MS" pitchFamily="34" charset="0"/>
        <a:defRPr sz="2800">
          <a:solidFill>
            <a:srgbClr val="7D1E1E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7D1E1E"/>
        </a:buClr>
        <a:buSzPct val="100000"/>
        <a:buFont typeface="Trebuchet MS" pitchFamily="34" charset="0"/>
        <a:defRPr sz="2800">
          <a:solidFill>
            <a:srgbClr val="7D1E1E"/>
          </a:solidFill>
          <a:latin typeface="Trebuchet MS" pitchFamily="34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7D1E1E"/>
        </a:buClr>
        <a:buSzPct val="100000"/>
        <a:buFont typeface="Trebuchet MS" pitchFamily="34" charset="0"/>
        <a:defRPr sz="2800">
          <a:solidFill>
            <a:srgbClr val="7D1E1E"/>
          </a:solidFill>
          <a:latin typeface="Trebuchet MS" pitchFamily="34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7D1E1E"/>
        </a:buClr>
        <a:buSzPct val="100000"/>
        <a:buFont typeface="Trebuchet MS" pitchFamily="34" charset="0"/>
        <a:defRPr sz="2800">
          <a:solidFill>
            <a:srgbClr val="7D1E1E"/>
          </a:solidFill>
          <a:latin typeface="Trebuchet MS" pitchFamily="34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7D1E1E"/>
        </a:buClr>
        <a:buSzPct val="100000"/>
        <a:buFont typeface="Trebuchet MS" pitchFamily="34" charset="0"/>
        <a:defRPr sz="2800">
          <a:solidFill>
            <a:srgbClr val="7D1E1E"/>
          </a:solidFill>
          <a:latin typeface="Trebuchet MS" pitchFamily="34" charset="0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7D1E1E"/>
        </a:buClr>
        <a:buSzPct val="100000"/>
        <a:buFont typeface="Trebuchet MS" pitchFamily="34" charset="0"/>
        <a:defRPr sz="2800">
          <a:solidFill>
            <a:srgbClr val="7D1E1E"/>
          </a:solidFill>
          <a:latin typeface="Trebuchet MS" pitchFamily="34" charset="0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7D1E1E"/>
        </a:buClr>
        <a:buSzPct val="100000"/>
        <a:buFont typeface="Trebuchet MS" pitchFamily="34" charset="0"/>
        <a:defRPr sz="2800">
          <a:solidFill>
            <a:srgbClr val="7D1E1E"/>
          </a:solidFill>
          <a:latin typeface="Trebuchet MS" pitchFamily="34" charset="0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7D1E1E"/>
        </a:buClr>
        <a:buSzPct val="100000"/>
        <a:buFont typeface="Trebuchet MS" pitchFamily="34" charset="0"/>
        <a:defRPr sz="2800">
          <a:solidFill>
            <a:srgbClr val="7D1E1E"/>
          </a:solidFill>
          <a:latin typeface="Trebuchet MS" pitchFamily="34" charset="0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7D1E1E"/>
        </a:buClr>
        <a:buSzPct val="100000"/>
        <a:buFont typeface="Trebuchet MS" pitchFamily="34" charset="0"/>
        <a:defRPr sz="2800">
          <a:solidFill>
            <a:srgbClr val="7D1E1E"/>
          </a:solidFill>
          <a:latin typeface="Trebuchet MS" pitchFamily="34" charset="0"/>
        </a:defRPr>
      </a:lvl9pPr>
    </p:titleStyle>
    <p:bodyStyle>
      <a:lvl1pPr marL="341313" indent="-341313" algn="l" defTabSz="449263" rtl="0" eaLnBrk="0" fontAlgn="base" hangingPunct="0">
        <a:spcBef>
          <a:spcPts val="7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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spcBef>
          <a:spcPts val="65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"/>
        <a:defRPr sz="26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575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"/>
        <a:defRPr sz="23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1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>
          <a:xfrm>
            <a:off x="722313" y="3140968"/>
            <a:ext cx="7772400" cy="262800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cap="none" dirty="0" err="1" smtClean="0">
                <a:latin typeface="Arial" charset="0"/>
              </a:rPr>
              <a:t>Diplomov</a:t>
            </a:r>
            <a:r>
              <a:rPr lang="sk-SK" cap="none" dirty="0" smtClean="0">
                <a:latin typeface="Arial" charset="0"/>
              </a:rPr>
              <a:t>ý s</a:t>
            </a:r>
            <a:r>
              <a:rPr lang="cs-CZ" cap="none" dirty="0" err="1" smtClean="0">
                <a:latin typeface="Arial" charset="0"/>
              </a:rPr>
              <a:t>eminář</a:t>
            </a:r>
            <a:r>
              <a:rPr lang="en-US" cap="none" dirty="0">
                <a:latin typeface="Arial" charset="0"/>
              </a:rPr>
              <a:t/>
            </a:r>
            <a:br>
              <a:rPr lang="en-US" cap="none" dirty="0">
                <a:latin typeface="Arial" charset="0"/>
              </a:rPr>
            </a:br>
            <a:r>
              <a:rPr lang="en-US" cap="none" dirty="0" err="1" smtClean="0">
                <a:latin typeface="Arial" charset="0"/>
              </a:rPr>
              <a:t>Baka</a:t>
            </a:r>
            <a:r>
              <a:rPr lang="sk-SK" cap="none" dirty="0" err="1" smtClean="0">
                <a:latin typeface="Arial" charset="0"/>
              </a:rPr>
              <a:t>lářský</a:t>
            </a:r>
            <a:r>
              <a:rPr lang="sk-SK" cap="none" dirty="0" smtClean="0">
                <a:latin typeface="Arial" charset="0"/>
              </a:rPr>
              <a:t> s</a:t>
            </a:r>
            <a:r>
              <a:rPr lang="cs-CZ" cap="none" dirty="0" err="1">
                <a:latin typeface="Arial" charset="0"/>
              </a:rPr>
              <a:t>eminář</a:t>
            </a:r>
            <a:r>
              <a:rPr lang="cs-CZ" cap="none" dirty="0" smtClean="0">
                <a:latin typeface="Arial" charset="0"/>
              </a:rPr>
              <a:t/>
            </a:r>
            <a:br>
              <a:rPr lang="cs-CZ" cap="none" dirty="0" smtClean="0">
                <a:latin typeface="Arial" charset="0"/>
              </a:rPr>
            </a:br>
            <a:r>
              <a:rPr lang="cs-CZ" sz="2800" b="0" i="1" cap="none" dirty="0" smtClean="0">
                <a:latin typeface="Arial" charset="0"/>
              </a:rPr>
              <a:t>ÚPRAVA A </a:t>
            </a:r>
            <a:r>
              <a:rPr lang="en-US" sz="2800" b="0" i="1" dirty="0" err="1" smtClean="0"/>
              <a:t>StyL</a:t>
            </a:r>
            <a:r>
              <a:rPr lang="en-US" sz="2800" b="0" i="1" dirty="0" smtClean="0"/>
              <a:t> PR</a:t>
            </a:r>
            <a:r>
              <a:rPr lang="cs-CZ" sz="2800" b="0" i="1" dirty="0" err="1" smtClean="0"/>
              <a:t>Áce</a:t>
            </a:r>
            <a:endParaRPr lang="cs-CZ" sz="3200" b="0" i="1" cap="none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Harvardské citování</a:t>
            </a:r>
            <a:r>
              <a:rPr lang="en-US" dirty="0" smtClean="0"/>
              <a:t> (</a:t>
            </a:r>
            <a:r>
              <a:rPr lang="en-US" dirty="0" err="1" smtClean="0"/>
              <a:t>preferov</a:t>
            </a:r>
            <a:r>
              <a:rPr lang="cs-CZ" dirty="0" smtClean="0"/>
              <a:t>á</a:t>
            </a:r>
            <a:r>
              <a:rPr lang="en-US" dirty="0" smtClean="0"/>
              <a:t>n</a:t>
            </a:r>
            <a:r>
              <a:rPr lang="cs-CZ" dirty="0"/>
              <a:t>o</a:t>
            </a:r>
            <a:r>
              <a:rPr lang="cs-CZ" dirty="0" smtClean="0"/>
              <a:t>)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dirty="0"/>
              <a:t> </a:t>
            </a:r>
            <a:r>
              <a:rPr lang="sk-SK" sz="2200" dirty="0" err="1" smtClean="0"/>
              <a:t>Uvede</a:t>
            </a:r>
            <a:r>
              <a:rPr lang="sk-SK" sz="2200" dirty="0" smtClean="0"/>
              <a:t> </a:t>
            </a:r>
            <a:r>
              <a:rPr lang="sk-SK" sz="2200" dirty="0" err="1"/>
              <a:t>se</a:t>
            </a:r>
            <a:r>
              <a:rPr lang="sk-SK" sz="2200" dirty="0"/>
              <a:t> </a:t>
            </a:r>
            <a:r>
              <a:rPr lang="sk-SK" sz="2200" dirty="0" err="1"/>
              <a:t>jméno</a:t>
            </a:r>
            <a:r>
              <a:rPr lang="sk-SK" sz="2200" dirty="0"/>
              <a:t> autora bez iniciál a rok </a:t>
            </a:r>
            <a:r>
              <a:rPr lang="sk-SK" sz="2200" dirty="0" err="1" smtClean="0"/>
              <a:t>publikace</a:t>
            </a:r>
            <a:endParaRPr lang="sk-SK" sz="2200" dirty="0" smtClean="0"/>
          </a:p>
          <a:p>
            <a:pPr marL="457200" lvl="1" indent="0" algn="ctr">
              <a:buNone/>
            </a:pPr>
            <a:r>
              <a:rPr lang="sk-SK" sz="2000" i="1" dirty="0" smtClean="0"/>
              <a:t>Novák </a:t>
            </a:r>
            <a:r>
              <a:rPr lang="sk-SK" sz="2000" i="1" dirty="0"/>
              <a:t>(1998) </a:t>
            </a:r>
            <a:r>
              <a:rPr lang="sk-SK" sz="2000" i="1" dirty="0" err="1"/>
              <a:t>zjistil</a:t>
            </a:r>
            <a:r>
              <a:rPr lang="sk-SK" sz="2000" i="1" dirty="0"/>
              <a:t>, že </a:t>
            </a:r>
            <a:r>
              <a:rPr lang="sk-SK" sz="2000" i="1" dirty="0" smtClean="0"/>
              <a:t>….. </a:t>
            </a:r>
          </a:p>
          <a:p>
            <a:pPr marL="457200" lvl="1" indent="0" algn="ctr">
              <a:buNone/>
            </a:pPr>
            <a:r>
              <a:rPr lang="sk-SK" sz="2000" i="1" dirty="0" smtClean="0"/>
              <a:t>… </a:t>
            </a:r>
            <a:r>
              <a:rPr lang="sk-SK" sz="2000" i="1" dirty="0" err="1" smtClean="0"/>
              <a:t>bylo</a:t>
            </a:r>
            <a:r>
              <a:rPr lang="sk-SK" sz="2000" i="1" dirty="0" smtClean="0"/>
              <a:t> </a:t>
            </a:r>
            <a:r>
              <a:rPr lang="sk-SK" sz="2000" i="1" dirty="0" err="1" smtClean="0"/>
              <a:t>zjištěno</a:t>
            </a:r>
            <a:r>
              <a:rPr lang="sk-SK" sz="2000" i="1" dirty="0" smtClean="0"/>
              <a:t>, že … (Novák, 1998)</a:t>
            </a:r>
          </a:p>
          <a:p>
            <a:r>
              <a:rPr lang="cs-CZ" sz="2200" dirty="0" smtClean="0"/>
              <a:t>Více autorů</a:t>
            </a:r>
            <a:endParaRPr lang="sk-SK" sz="2200" dirty="0"/>
          </a:p>
          <a:p>
            <a:pPr marL="457200" lvl="1" indent="0" algn="ctr">
              <a:buNone/>
            </a:pPr>
            <a:r>
              <a:rPr lang="sk-SK" sz="2000" i="1" dirty="0" smtClean="0"/>
              <a:t>Novák </a:t>
            </a:r>
            <a:r>
              <a:rPr lang="sk-SK" sz="2000" i="1" dirty="0"/>
              <a:t>a </a:t>
            </a:r>
            <a:r>
              <a:rPr lang="sk-SK" sz="2000" i="1" dirty="0" err="1"/>
              <a:t>Janoušek</a:t>
            </a:r>
            <a:r>
              <a:rPr lang="sk-SK" sz="2000" i="1" dirty="0"/>
              <a:t> (1998) </a:t>
            </a:r>
            <a:r>
              <a:rPr lang="sk-SK" sz="2000" i="1" dirty="0" err="1"/>
              <a:t>zjistil</a:t>
            </a:r>
            <a:r>
              <a:rPr lang="sk-SK" sz="2000" i="1" dirty="0"/>
              <a:t>, že …..</a:t>
            </a:r>
          </a:p>
          <a:p>
            <a:pPr marL="457200" lvl="1" indent="0" algn="ctr">
              <a:buNone/>
            </a:pPr>
            <a:r>
              <a:rPr lang="fi-FI" sz="2000" i="1" dirty="0" smtClean="0"/>
              <a:t>… </a:t>
            </a:r>
            <a:r>
              <a:rPr lang="fi-FI" sz="2000" i="1" dirty="0"/>
              <a:t>bylo zjištěno, že … (Ptáček aj., 2001) </a:t>
            </a:r>
            <a:endParaRPr lang="cs-CZ" sz="2000" i="1" dirty="0"/>
          </a:p>
          <a:p>
            <a:pPr marL="400050" indent="-342900"/>
            <a:r>
              <a:rPr lang="cs-CZ" sz="2200" dirty="0"/>
              <a:t>Více </a:t>
            </a:r>
            <a:r>
              <a:rPr lang="cs-CZ" sz="2200" dirty="0" smtClean="0"/>
              <a:t>prací</a:t>
            </a:r>
            <a:endParaRPr lang="cs-CZ" sz="2000" i="1" dirty="0" smtClean="0"/>
          </a:p>
          <a:p>
            <a:pPr marL="457200" lvl="1" indent="0" algn="ctr">
              <a:buNone/>
            </a:pPr>
            <a:r>
              <a:rPr lang="cs-CZ" sz="2000" i="1" dirty="0" smtClean="0"/>
              <a:t>… </a:t>
            </a:r>
            <a:r>
              <a:rPr lang="cs-CZ" sz="2000" i="1" dirty="0"/>
              <a:t>diagnostika původců onemocnění je založena na metodě PCR (Novák, 1998; Málek </a:t>
            </a:r>
            <a:r>
              <a:rPr lang="cs-CZ" sz="2000" i="1" dirty="0" smtClean="0"/>
              <a:t>a Pátek</a:t>
            </a:r>
            <a:r>
              <a:rPr lang="cs-CZ" sz="2000" i="1" dirty="0"/>
              <a:t>, 2000; Ptáček aj., 2001)</a:t>
            </a:r>
          </a:p>
          <a:p>
            <a:pPr marL="400050" indent="-342900"/>
            <a:r>
              <a:rPr lang="en-US" sz="2200" dirty="0" err="1" smtClean="0"/>
              <a:t>Pozor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sk-SK" sz="2200" dirty="0" smtClean="0"/>
              <a:t>(Králik</a:t>
            </a:r>
            <a:r>
              <a:rPr lang="sk-SK" sz="2200" dirty="0"/>
              <a:t>, 2001a</a:t>
            </a:r>
            <a:r>
              <a:rPr lang="sk-SK" sz="2200" dirty="0" smtClean="0"/>
              <a:t>) a (</a:t>
            </a:r>
            <a:r>
              <a:rPr lang="sk-SK" sz="2200" dirty="0" err="1"/>
              <a:t>Králík</a:t>
            </a:r>
            <a:r>
              <a:rPr lang="sk-SK" sz="2200" dirty="0"/>
              <a:t>, </a:t>
            </a:r>
            <a:r>
              <a:rPr lang="sk-SK" sz="2200" dirty="0" smtClean="0"/>
              <a:t>2001b),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ale </a:t>
            </a:r>
            <a:r>
              <a:rPr lang="pl-PL" sz="2200" dirty="0" smtClean="0"/>
              <a:t>(Králik</a:t>
            </a:r>
            <a:r>
              <a:rPr lang="pl-PL" sz="2200" dirty="0"/>
              <a:t>, 2001; Králík a spol. 2001</a:t>
            </a:r>
            <a:r>
              <a:rPr lang="pl-PL" sz="2200" dirty="0" smtClean="0"/>
              <a:t>).</a:t>
            </a: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745094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Správné</a:t>
            </a:r>
            <a:r>
              <a:rPr lang="sk-SK" dirty="0"/>
              <a:t> kladení </a:t>
            </a:r>
            <a:r>
              <a:rPr lang="sk-SK" dirty="0" err="1"/>
              <a:t>citací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dirty="0" smtClean="0"/>
              <a:t>„</a:t>
            </a:r>
            <a:r>
              <a:rPr lang="sk-SK" sz="2200" dirty="0"/>
              <a:t>citlivé“ kladení </a:t>
            </a:r>
            <a:r>
              <a:rPr lang="sk-SK" sz="2200" dirty="0" err="1"/>
              <a:t>citací</a:t>
            </a:r>
            <a:r>
              <a:rPr lang="sk-SK" sz="2200" dirty="0"/>
              <a:t> – </a:t>
            </a:r>
            <a:r>
              <a:rPr lang="sk-SK" sz="2200" dirty="0" err="1"/>
              <a:t>tedy</a:t>
            </a:r>
            <a:r>
              <a:rPr lang="sk-SK" sz="2200" dirty="0"/>
              <a:t> tam, kam </a:t>
            </a:r>
            <a:r>
              <a:rPr lang="sk-SK" sz="2200" dirty="0" err="1"/>
              <a:t>patří</a:t>
            </a:r>
            <a:r>
              <a:rPr lang="sk-SK" sz="2200" dirty="0"/>
              <a:t> </a:t>
            </a:r>
            <a:endParaRPr lang="sk-SK" sz="2200" dirty="0" smtClean="0"/>
          </a:p>
          <a:p>
            <a:r>
              <a:rPr lang="sk-SK" sz="2200" dirty="0" err="1" smtClean="0"/>
              <a:t>jakmile</a:t>
            </a:r>
            <a:r>
              <a:rPr lang="sk-SK" sz="2200" dirty="0" smtClean="0"/>
              <a:t> </a:t>
            </a:r>
            <a:r>
              <a:rPr lang="sk-SK" sz="2200" dirty="0"/>
              <a:t>je </a:t>
            </a:r>
            <a:r>
              <a:rPr lang="sk-SK" sz="2200" dirty="0" err="1"/>
              <a:t>zmíněn</a:t>
            </a:r>
            <a:r>
              <a:rPr lang="sk-SK" sz="2200" dirty="0"/>
              <a:t> </a:t>
            </a:r>
            <a:r>
              <a:rPr lang="sk-SK" sz="2200" dirty="0" err="1"/>
              <a:t>poznatek</a:t>
            </a:r>
            <a:r>
              <a:rPr lang="sk-SK" sz="2200" dirty="0"/>
              <a:t> uvedený </a:t>
            </a:r>
            <a:r>
              <a:rPr lang="sk-SK" sz="2200" dirty="0" smtClean="0"/>
              <a:t>v </a:t>
            </a:r>
            <a:r>
              <a:rPr lang="sk-SK" sz="2200" dirty="0" err="1" smtClean="0"/>
              <a:t>nějakém</a:t>
            </a:r>
            <a:r>
              <a:rPr lang="sk-SK" sz="2200" dirty="0" smtClean="0"/>
              <a:t> </a:t>
            </a:r>
            <a:r>
              <a:rPr lang="sk-SK" sz="2200" dirty="0"/>
              <a:t>článku, </a:t>
            </a:r>
            <a:r>
              <a:rPr lang="sk-SK" sz="2200" dirty="0" err="1"/>
              <a:t>nejpozději</a:t>
            </a:r>
            <a:r>
              <a:rPr lang="sk-SK" sz="2200" dirty="0"/>
              <a:t> na konci </a:t>
            </a:r>
            <a:r>
              <a:rPr lang="sk-SK" sz="2200" dirty="0" err="1"/>
              <a:t>věty</a:t>
            </a:r>
            <a:r>
              <a:rPr lang="sk-SK" sz="2200" dirty="0"/>
              <a:t> </a:t>
            </a:r>
            <a:r>
              <a:rPr lang="sk-SK" sz="2200" dirty="0" err="1"/>
              <a:t>se</a:t>
            </a:r>
            <a:r>
              <a:rPr lang="sk-SK" sz="2200" dirty="0"/>
              <a:t> </a:t>
            </a:r>
            <a:r>
              <a:rPr lang="sk-SK" sz="2200" dirty="0" err="1"/>
              <a:t>uvádí</a:t>
            </a:r>
            <a:r>
              <a:rPr lang="sk-SK" sz="2200" dirty="0"/>
              <a:t> </a:t>
            </a:r>
            <a:r>
              <a:rPr lang="sk-SK" sz="2200" dirty="0" err="1" smtClean="0"/>
              <a:t>citace</a:t>
            </a:r>
            <a:r>
              <a:rPr lang="sk-SK" sz="2200" dirty="0" smtClean="0"/>
              <a:t> </a:t>
            </a:r>
            <a:r>
              <a:rPr lang="sk-SK" sz="2200" dirty="0" err="1" smtClean="0"/>
              <a:t>tohoto</a:t>
            </a:r>
            <a:r>
              <a:rPr lang="sk-SK" sz="2200" dirty="0" smtClean="0"/>
              <a:t> </a:t>
            </a:r>
            <a:r>
              <a:rPr lang="sk-SK" sz="2200" dirty="0"/>
              <a:t>článku</a:t>
            </a:r>
          </a:p>
          <a:p>
            <a:r>
              <a:rPr lang="sk-SK" sz="2200" dirty="0" err="1" smtClean="0"/>
              <a:t>pokud</a:t>
            </a:r>
            <a:r>
              <a:rPr lang="sk-SK" sz="2200" dirty="0" smtClean="0"/>
              <a:t> </a:t>
            </a:r>
            <a:r>
              <a:rPr lang="sk-SK" sz="2200" dirty="0"/>
              <a:t>v </a:t>
            </a:r>
            <a:r>
              <a:rPr lang="sk-SK" sz="2200" dirty="0" err="1"/>
              <a:t>dalších</a:t>
            </a:r>
            <a:r>
              <a:rPr lang="sk-SK" sz="2200" dirty="0"/>
              <a:t> </a:t>
            </a:r>
            <a:r>
              <a:rPr lang="sk-SK" sz="2200" dirty="0" err="1"/>
              <a:t>větách</a:t>
            </a:r>
            <a:r>
              <a:rPr lang="sk-SK" sz="2200" dirty="0"/>
              <a:t> čerpáme </a:t>
            </a:r>
            <a:r>
              <a:rPr lang="sk-SK" sz="2200" dirty="0" err="1"/>
              <a:t>informace</a:t>
            </a:r>
            <a:r>
              <a:rPr lang="sk-SK" sz="2200" dirty="0"/>
              <a:t> z </a:t>
            </a:r>
            <a:r>
              <a:rPr lang="sk-SK" sz="2200" dirty="0" err="1"/>
              <a:t>téhož</a:t>
            </a:r>
            <a:r>
              <a:rPr lang="sk-SK" sz="2200" dirty="0"/>
              <a:t> článku, </a:t>
            </a:r>
            <a:r>
              <a:rPr lang="sk-SK" sz="2200" dirty="0" err="1"/>
              <a:t>již</a:t>
            </a:r>
            <a:r>
              <a:rPr lang="sk-SK" sz="2200" dirty="0"/>
              <a:t> </a:t>
            </a:r>
            <a:r>
              <a:rPr lang="sk-SK" sz="2200" dirty="0" err="1"/>
              <a:t>citaci</a:t>
            </a:r>
            <a:r>
              <a:rPr lang="sk-SK" sz="2200" dirty="0"/>
              <a:t> znovu </a:t>
            </a:r>
            <a:r>
              <a:rPr lang="sk-SK" sz="2200" dirty="0" err="1"/>
              <a:t>neuvádíme</a:t>
            </a:r>
            <a:r>
              <a:rPr lang="sk-SK" sz="2200" dirty="0"/>
              <a:t> </a:t>
            </a:r>
            <a:r>
              <a:rPr lang="sk-SK" sz="2200" dirty="0" smtClean="0"/>
              <a:t>až do </a:t>
            </a:r>
            <a:r>
              <a:rPr lang="sk-SK" sz="2200" dirty="0"/>
              <a:t>chvíle, </a:t>
            </a:r>
            <a:r>
              <a:rPr lang="sk-SK" sz="2200" dirty="0" err="1"/>
              <a:t>kdy</a:t>
            </a:r>
            <a:r>
              <a:rPr lang="sk-SK" sz="2200" dirty="0"/>
              <a:t> </a:t>
            </a:r>
            <a:r>
              <a:rPr lang="sk-SK" sz="2200" dirty="0" err="1"/>
              <a:t>uvádíme</a:t>
            </a:r>
            <a:r>
              <a:rPr lang="sk-SK" sz="2200" dirty="0"/>
              <a:t> </a:t>
            </a:r>
            <a:r>
              <a:rPr lang="sk-SK" sz="2200" dirty="0" err="1"/>
              <a:t>informaci</a:t>
            </a:r>
            <a:r>
              <a:rPr lang="sk-SK" sz="2200" dirty="0"/>
              <a:t> z </a:t>
            </a:r>
            <a:r>
              <a:rPr lang="sk-SK" sz="2200" dirty="0" err="1"/>
              <a:t>jiného</a:t>
            </a:r>
            <a:r>
              <a:rPr lang="sk-SK" sz="2200" dirty="0"/>
              <a:t> zdroje</a:t>
            </a:r>
          </a:p>
          <a:p>
            <a:r>
              <a:rPr lang="sk-SK" sz="2200" dirty="0" smtClean="0"/>
              <a:t>chybou </a:t>
            </a:r>
            <a:r>
              <a:rPr lang="sk-SK" sz="2200" dirty="0"/>
              <a:t>je kladení </a:t>
            </a:r>
            <a:r>
              <a:rPr lang="sk-SK" sz="2200" dirty="0" err="1"/>
              <a:t>citací</a:t>
            </a:r>
            <a:r>
              <a:rPr lang="sk-SK" sz="2200" dirty="0"/>
              <a:t> až na </a:t>
            </a:r>
            <a:r>
              <a:rPr lang="sk-SK" sz="2200" dirty="0" err="1"/>
              <a:t>konec</a:t>
            </a:r>
            <a:r>
              <a:rPr lang="sk-SK" sz="2200" dirty="0"/>
              <a:t> poslední </a:t>
            </a:r>
            <a:r>
              <a:rPr lang="sk-SK" sz="2200" dirty="0" err="1"/>
              <a:t>věty</a:t>
            </a:r>
            <a:r>
              <a:rPr lang="sk-SK" sz="2200" dirty="0"/>
              <a:t> </a:t>
            </a:r>
            <a:r>
              <a:rPr lang="sk-SK" sz="2200" dirty="0" err="1"/>
              <a:t>odstavce</a:t>
            </a:r>
            <a:r>
              <a:rPr lang="sk-SK" sz="2200" dirty="0"/>
              <a:t> nebo až za poslední </a:t>
            </a:r>
            <a:r>
              <a:rPr lang="sk-SK" sz="2200" dirty="0" err="1" smtClean="0"/>
              <a:t>větu</a:t>
            </a:r>
            <a:r>
              <a:rPr lang="sk-SK" sz="2200" dirty="0" smtClean="0"/>
              <a:t> </a:t>
            </a:r>
            <a:r>
              <a:rPr lang="sk-SK" sz="2200" dirty="0" err="1" smtClean="0"/>
              <a:t>odstavce</a:t>
            </a: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4043313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sz="2000" dirty="0"/>
              <a:t>In this paper I focus on four types of labour market institutions: minimum wages, employment protection regulation, unions, and mandated benefits </a:t>
            </a:r>
            <a:r>
              <a:rPr lang="en-GB" sz="2000" b="1" dirty="0"/>
              <a:t>(</a:t>
            </a:r>
            <a:r>
              <a:rPr lang="en-GB" sz="2000" b="1" dirty="0" err="1"/>
              <a:t>Betcherman</a:t>
            </a:r>
            <a:r>
              <a:rPr lang="en-GB" sz="2000" b="1" dirty="0"/>
              <a:t>, 2013)</a:t>
            </a:r>
            <a:r>
              <a:rPr lang="en-GB" sz="2000" dirty="0"/>
              <a:t>. </a:t>
            </a:r>
            <a:r>
              <a:rPr lang="en-GB" sz="2000" dirty="0" smtClean="0"/>
              <a:t>The </a:t>
            </a:r>
            <a:r>
              <a:rPr lang="en-GB" sz="2000" dirty="0"/>
              <a:t>minimum wage can have ambiguous effects on immigrants’ composition and presence </a:t>
            </a:r>
            <a:r>
              <a:rPr lang="en-GB" sz="2000" b="1" dirty="0"/>
              <a:t>(</a:t>
            </a:r>
            <a:r>
              <a:rPr lang="en-GB" sz="2000" b="1" dirty="0" err="1"/>
              <a:t>Giulietti</a:t>
            </a:r>
            <a:r>
              <a:rPr lang="en-GB" sz="2000" b="1" dirty="0"/>
              <a:t>, 2014)</a:t>
            </a:r>
            <a:r>
              <a:rPr lang="en-GB" sz="2000" dirty="0"/>
              <a:t>;  on the one hand, the minimum wage increases the average wage </a:t>
            </a:r>
            <a:r>
              <a:rPr lang="en-GB" sz="2000" b="1" dirty="0"/>
              <a:t>(Cortes, 2004)</a:t>
            </a:r>
            <a:r>
              <a:rPr lang="en-GB" sz="2000" dirty="0"/>
              <a:t>, thus  attracting  and retaining  more  immigrants;  on  the  other  hand,  the minimum wage could also worsen immigrants’ employment prospects if it has adverse effect on employment levels </a:t>
            </a:r>
            <a:r>
              <a:rPr lang="en-GB" sz="2000" b="1" dirty="0"/>
              <a:t>(</a:t>
            </a:r>
            <a:r>
              <a:rPr lang="en-GB" sz="2000" b="1" dirty="0" err="1"/>
              <a:t>Neumark</a:t>
            </a:r>
            <a:r>
              <a:rPr lang="en-GB" sz="2000" b="1" dirty="0"/>
              <a:t> and </a:t>
            </a:r>
            <a:r>
              <a:rPr lang="en-GB" sz="2000" b="1" dirty="0" err="1"/>
              <a:t>Wascher</a:t>
            </a:r>
            <a:r>
              <a:rPr lang="en-GB" sz="2000" b="1" dirty="0"/>
              <a:t>, 2006)</a:t>
            </a:r>
            <a:r>
              <a:rPr lang="en-GB" sz="2000" dirty="0"/>
              <a:t>. The empirical literature provides evidence that the minimum wage represents an important determinant of immigrants’ location decisions, but the sign of its effect remains ambiguous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b="1" dirty="0" smtClean="0"/>
              <a:t>(</a:t>
            </a:r>
            <a:r>
              <a:rPr lang="en-GB" sz="2000" b="1" dirty="0" err="1"/>
              <a:t>Cadena</a:t>
            </a:r>
            <a:r>
              <a:rPr lang="en-GB" sz="2000" b="1" dirty="0"/>
              <a:t>, 2014; </a:t>
            </a:r>
            <a:r>
              <a:rPr lang="en-GB" sz="2000" b="1" dirty="0" err="1"/>
              <a:t>Boffy</a:t>
            </a:r>
            <a:r>
              <a:rPr lang="en-GB" sz="2000" b="1" dirty="0"/>
              <a:t>-Ramirez, 2013)</a:t>
            </a:r>
            <a:r>
              <a:rPr lang="en-GB" sz="2000" dirty="0"/>
              <a:t>.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98476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Nadpis 1"/>
          <p:cNvSpPr>
            <a:spLocks noGrp="1"/>
          </p:cNvSpPr>
          <p:nvPr>
            <p:ph type="title"/>
          </p:nvPr>
        </p:nvSpPr>
        <p:spPr>
          <a:xfrm>
            <a:off x="395288" y="1125538"/>
            <a:ext cx="8289925" cy="501650"/>
          </a:xfrm>
        </p:spPr>
        <p:txBody>
          <a:bodyPr/>
          <a:lstStyle/>
          <a:p>
            <a:r>
              <a:rPr lang="cs-CZ" dirty="0" smtClean="0"/>
              <a:t>Metody citace – poznámka pod čarou (náročnější)</a:t>
            </a:r>
            <a:endParaRPr lang="cs-CZ" b="1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1773238"/>
            <a:ext cx="8275637" cy="4356100"/>
          </a:xfrm>
        </p:spPr>
        <p:txBody>
          <a:bodyPr/>
          <a:lstStyle/>
          <a:p>
            <a:pPr marL="341313" lvl="1" indent="-341313" algn="just">
              <a:spcBef>
                <a:spcPts val="700"/>
              </a:spcBef>
              <a:defRPr/>
            </a:pPr>
            <a:r>
              <a:rPr lang="cs-CZ" sz="2200" dirty="0"/>
              <a:t>Nadměrné daňové břemeno je ztráta „</a:t>
            </a:r>
            <a:r>
              <a:rPr lang="cs-CZ" sz="2200" i="1" dirty="0"/>
              <a:t>čistého blahobytu jedince, neboť přesahuje částku nezbytnou pro financování určitého množství veřejného statku</a:t>
            </a:r>
            <a:r>
              <a:rPr lang="cs-CZ" sz="2200" dirty="0"/>
              <a:t>“ </a:t>
            </a:r>
            <a:r>
              <a:rPr lang="cs-CZ" sz="2200" b="1" baseline="30000" dirty="0" smtClean="0">
                <a:solidFill>
                  <a:srgbClr val="800000"/>
                </a:solidFill>
              </a:rPr>
              <a:t>134 </a:t>
            </a:r>
            <a:r>
              <a:rPr lang="cs-CZ" sz="2200" dirty="0" smtClean="0"/>
              <a:t>. Poněvadž </a:t>
            </a:r>
            <a:r>
              <a:rPr lang="cs-CZ" sz="2200" dirty="0"/>
              <a:t>kromě paušální daně je každá daň do určité míry distorzní, je nadměrné daňové břemeno v určité výši objektivně nutné</a:t>
            </a:r>
            <a:r>
              <a:rPr lang="cs-CZ" sz="2200" dirty="0" smtClean="0"/>
              <a:t>.</a:t>
            </a:r>
          </a:p>
          <a:p>
            <a:pPr marL="0" lvl="1" indent="0" algn="just">
              <a:spcBef>
                <a:spcPts val="700"/>
              </a:spcBef>
              <a:buFont typeface="Wingdings" pitchFamily="2" charset="2"/>
              <a:buNone/>
              <a:defRPr/>
            </a:pPr>
            <a:endParaRPr lang="cs-CZ" sz="2200" dirty="0" smtClean="0"/>
          </a:p>
          <a:p>
            <a:pPr marL="0" lvl="1" indent="0" algn="just">
              <a:spcBef>
                <a:spcPts val="700"/>
              </a:spcBef>
              <a:buFont typeface="Wingdings" pitchFamily="2" charset="2"/>
              <a:buNone/>
              <a:defRPr/>
            </a:pPr>
            <a:r>
              <a:rPr lang="cs-CZ" baseline="30000" dirty="0" smtClean="0"/>
              <a:t>134</a:t>
            </a:r>
            <a:r>
              <a:rPr lang="cs-CZ" dirty="0" smtClean="0"/>
              <a:t> </a:t>
            </a:r>
            <a:r>
              <a:rPr lang="cs-CZ" dirty="0"/>
              <a:t>BUCHANAN, James M</a:t>
            </a:r>
            <a:r>
              <a:rPr lang="cs-CZ" dirty="0" smtClean="0"/>
              <a:t>.: </a:t>
            </a:r>
            <a:r>
              <a:rPr lang="cs-CZ" i="1" dirty="0"/>
              <a:t>Veřejné finance v demokratickém systému</a:t>
            </a:r>
            <a:r>
              <a:rPr lang="cs-CZ" dirty="0"/>
              <a:t>. </a:t>
            </a:r>
            <a:r>
              <a:rPr lang="cs-CZ" dirty="0" smtClean="0"/>
              <a:t>str.44</a:t>
            </a:r>
          </a:p>
          <a:p>
            <a:pPr marL="457200" lvl="1" indent="-457200" algn="just">
              <a:spcBef>
                <a:spcPts val="700"/>
              </a:spcBef>
              <a:defRPr/>
            </a:pPr>
            <a:r>
              <a:rPr lang="cs-CZ" dirty="0" smtClean="0"/>
              <a:t>BUCHANAN</a:t>
            </a:r>
            <a:r>
              <a:rPr lang="cs-CZ" dirty="0"/>
              <a:t>, James M. </a:t>
            </a:r>
            <a:r>
              <a:rPr lang="cs-CZ" i="1" dirty="0"/>
              <a:t>Veřejné finance v demokratickém systému</a:t>
            </a:r>
            <a:r>
              <a:rPr lang="cs-CZ" dirty="0"/>
              <a:t>. Vyd. 1. Brno: </a:t>
            </a:r>
            <a:r>
              <a:rPr lang="cs-CZ" dirty="0" err="1"/>
              <a:t>Computer</a:t>
            </a:r>
            <a:r>
              <a:rPr lang="cs-CZ" dirty="0"/>
              <a:t> </a:t>
            </a:r>
            <a:r>
              <a:rPr lang="cs-CZ" dirty="0" err="1"/>
              <a:t>Press</a:t>
            </a:r>
            <a:r>
              <a:rPr lang="cs-CZ" dirty="0"/>
              <a:t>, 1998, </a:t>
            </a:r>
            <a:r>
              <a:rPr lang="cs-CZ" dirty="0" err="1"/>
              <a:t>xvi</a:t>
            </a:r>
            <a:r>
              <a:rPr lang="cs-CZ" dirty="0"/>
              <a:t>, 324 s. ISBN 80-722-6116-9.</a:t>
            </a:r>
          </a:p>
          <a:p>
            <a:pPr marL="341313" lvl="1" indent="-341313">
              <a:spcBef>
                <a:spcPts val="700"/>
              </a:spcBef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Seznam</a:t>
            </a:r>
            <a:r>
              <a:rPr lang="sk-SK" dirty="0"/>
              <a:t> použité </a:t>
            </a:r>
            <a:r>
              <a:rPr lang="sk-SK" dirty="0" err="1"/>
              <a:t>literatury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>
                <a:solidFill>
                  <a:schemeClr val="tx1"/>
                </a:solidFill>
              </a:rPr>
              <a:t>Doporučeno </a:t>
            </a:r>
            <a:r>
              <a:rPr lang="cs-CZ" sz="2000" dirty="0">
                <a:solidFill>
                  <a:schemeClr val="tx1"/>
                </a:solidFill>
              </a:rPr>
              <a:t>použít software (</a:t>
            </a:r>
            <a:r>
              <a:rPr lang="cs-CZ" sz="2000" dirty="0" err="1">
                <a:solidFill>
                  <a:schemeClr val="tx1"/>
                </a:solidFill>
              </a:rPr>
              <a:t>Zotero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Mendeley</a:t>
            </a:r>
            <a:r>
              <a:rPr lang="cs-CZ" sz="2000" dirty="0" smtClean="0">
                <a:solidFill>
                  <a:schemeClr val="tx1"/>
                </a:solidFill>
              </a:rPr>
              <a:t>, citace.com)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sk-SK" sz="2000" dirty="0" err="1" smtClean="0"/>
              <a:t>Uvést</a:t>
            </a:r>
            <a:r>
              <a:rPr lang="sk-SK" sz="2000" dirty="0" smtClean="0"/>
              <a:t> </a:t>
            </a:r>
            <a:r>
              <a:rPr lang="sk-SK" sz="2000" dirty="0" err="1" smtClean="0"/>
              <a:t>jména</a:t>
            </a:r>
            <a:r>
              <a:rPr lang="sk-SK" sz="2000" dirty="0" smtClean="0"/>
              <a:t> </a:t>
            </a:r>
            <a:r>
              <a:rPr lang="sk-SK" sz="2000" dirty="0" err="1"/>
              <a:t>všech</a:t>
            </a:r>
            <a:r>
              <a:rPr lang="sk-SK" sz="2000" dirty="0"/>
              <a:t> </a:t>
            </a:r>
            <a:r>
              <a:rPr lang="sk-SK" sz="2000" dirty="0" err="1"/>
              <a:t>autorů</a:t>
            </a:r>
            <a:r>
              <a:rPr lang="sk-SK" sz="2000" dirty="0"/>
              <a:t> </a:t>
            </a:r>
            <a:r>
              <a:rPr lang="sk-SK" sz="2000" dirty="0" err="1"/>
              <a:t>se</a:t>
            </a:r>
            <a:r>
              <a:rPr lang="sk-SK" sz="2000" dirty="0"/>
              <a:t> </a:t>
            </a:r>
            <a:r>
              <a:rPr lang="sk-SK" sz="2000" dirty="0" err="1"/>
              <a:t>všemi</a:t>
            </a:r>
            <a:r>
              <a:rPr lang="sk-SK" sz="2000" dirty="0"/>
              <a:t> iniciálami, plný </a:t>
            </a:r>
            <a:r>
              <a:rPr lang="sk-SK" sz="2000" dirty="0" err="1"/>
              <a:t>název</a:t>
            </a:r>
            <a:r>
              <a:rPr lang="sk-SK" sz="2000" dirty="0"/>
              <a:t> článku, plný </a:t>
            </a:r>
            <a:r>
              <a:rPr lang="sk-SK" sz="2000" dirty="0" err="1"/>
              <a:t>název</a:t>
            </a:r>
            <a:r>
              <a:rPr lang="sk-SK" sz="2000" dirty="0"/>
              <a:t> časopisu, </a:t>
            </a:r>
            <a:r>
              <a:rPr lang="sk-SK" sz="2000" dirty="0" err="1" smtClean="0"/>
              <a:t>svazek</a:t>
            </a:r>
            <a:r>
              <a:rPr lang="sk-SK" sz="2000" dirty="0" smtClean="0"/>
              <a:t>, </a:t>
            </a:r>
            <a:r>
              <a:rPr lang="sk-SK" sz="2000" dirty="0" err="1" smtClean="0"/>
              <a:t>první</a:t>
            </a:r>
            <a:r>
              <a:rPr lang="sk-SK" sz="2000" dirty="0" smtClean="0"/>
              <a:t> </a:t>
            </a:r>
            <a:r>
              <a:rPr lang="sk-SK" sz="2000" dirty="0"/>
              <a:t>a poslední stránka, rok </a:t>
            </a:r>
            <a:r>
              <a:rPr lang="sk-SK" sz="2000" dirty="0" err="1"/>
              <a:t>vydání</a:t>
            </a:r>
            <a:endParaRPr lang="sk-SK" sz="2000" dirty="0"/>
          </a:p>
          <a:p>
            <a:r>
              <a:rPr lang="sk-SK" sz="2000" dirty="0"/>
              <a:t>V </a:t>
            </a:r>
            <a:r>
              <a:rPr lang="sk-SK" sz="2000" dirty="0" err="1"/>
              <a:t>časopisech</a:t>
            </a:r>
            <a:r>
              <a:rPr lang="sk-SK" sz="2000" dirty="0"/>
              <a:t> </a:t>
            </a:r>
            <a:r>
              <a:rPr lang="sk-SK" sz="2000" dirty="0" err="1"/>
              <a:t>se</a:t>
            </a:r>
            <a:r>
              <a:rPr lang="sk-SK" sz="2000" dirty="0"/>
              <a:t> </a:t>
            </a:r>
            <a:r>
              <a:rPr lang="sk-SK" sz="2000" dirty="0" err="1"/>
              <a:t>lze</a:t>
            </a:r>
            <a:r>
              <a:rPr lang="sk-SK" sz="2000" dirty="0"/>
              <a:t> </a:t>
            </a:r>
            <a:r>
              <a:rPr lang="sk-SK" sz="2000" dirty="0" err="1"/>
              <a:t>setkat</a:t>
            </a:r>
            <a:r>
              <a:rPr lang="sk-SK" sz="2000" dirty="0"/>
              <a:t> s </a:t>
            </a:r>
            <a:r>
              <a:rPr lang="sk-SK" sz="2000" dirty="0" err="1"/>
              <a:t>velkým</a:t>
            </a:r>
            <a:r>
              <a:rPr lang="sk-SK" sz="2000" dirty="0"/>
              <a:t> </a:t>
            </a:r>
            <a:r>
              <a:rPr lang="sk-SK" sz="2000" dirty="0" err="1"/>
              <a:t>počtem</a:t>
            </a:r>
            <a:r>
              <a:rPr lang="sk-SK" sz="2000" dirty="0"/>
              <a:t> </a:t>
            </a:r>
            <a:r>
              <a:rPr lang="sk-SK" sz="2000" dirty="0" err="1"/>
              <a:t>způsobů</a:t>
            </a:r>
            <a:r>
              <a:rPr lang="sk-SK" sz="2000" dirty="0"/>
              <a:t> </a:t>
            </a:r>
            <a:r>
              <a:rPr lang="sk-SK" sz="2000" dirty="0" err="1"/>
              <a:t>citování</a:t>
            </a:r>
            <a:r>
              <a:rPr lang="sk-SK" sz="2000" dirty="0"/>
              <a:t> </a:t>
            </a:r>
            <a:r>
              <a:rPr lang="sk-SK" sz="2000" dirty="0" err="1" smtClean="0"/>
              <a:t>literatury</a:t>
            </a:r>
            <a:r>
              <a:rPr lang="sk-SK" sz="2000" dirty="0"/>
              <a:t>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4" y="3861048"/>
            <a:ext cx="90297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245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Seznam</a:t>
            </a:r>
            <a:r>
              <a:rPr lang="sk-SK" b="1" dirty="0"/>
              <a:t> použité </a:t>
            </a:r>
            <a:r>
              <a:rPr lang="sk-SK" b="1" dirty="0" err="1" smtClean="0"/>
              <a:t>literatury</a:t>
            </a:r>
            <a:r>
              <a:rPr lang="en-US" b="1" dirty="0" smtClean="0"/>
              <a:t> </a:t>
            </a:r>
            <a:r>
              <a:rPr lang="en-US" sz="2400" b="1" dirty="0" smtClean="0"/>
              <a:t>(Harvard </a:t>
            </a:r>
            <a:r>
              <a:rPr lang="en-US" sz="2400" b="1" dirty="0" err="1" smtClean="0"/>
              <a:t>styl</a:t>
            </a:r>
            <a:r>
              <a:rPr lang="sk-SK" sz="2400" b="1" dirty="0" smtClean="0"/>
              <a:t>e</a:t>
            </a:r>
            <a:r>
              <a:rPr lang="en-US" sz="2400" b="1" dirty="0" smtClean="0"/>
              <a:t>)</a:t>
            </a:r>
            <a:endParaRPr lang="cs-CZ" dirty="0" smtClean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[1]	G</a:t>
            </a:r>
            <a:r>
              <a:rPr lang="en-US" sz="1600" dirty="0" err="1" smtClean="0">
                <a:solidFill>
                  <a:schemeClr val="tx1"/>
                </a:solidFill>
              </a:rPr>
              <a:t>uzi</a:t>
            </a:r>
            <a:r>
              <a:rPr lang="cs-CZ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smtClean="0">
                <a:solidFill>
                  <a:schemeClr val="tx1"/>
                </a:solidFill>
              </a:rPr>
              <a:t>M 2013, ‘</a:t>
            </a:r>
            <a:r>
              <a:rPr lang="cs-CZ" sz="1600" dirty="0" err="1" smtClean="0">
                <a:solidFill>
                  <a:schemeClr val="tx1"/>
                </a:solidFill>
              </a:rPr>
              <a:t>An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Empirical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Analysis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of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Welfare</a:t>
            </a:r>
            <a:r>
              <a:rPr lang="cs-CZ" sz="1600" dirty="0" smtClean="0">
                <a:solidFill>
                  <a:schemeClr val="tx1"/>
                </a:solidFill>
              </a:rPr>
              <a:t> Dependence in </a:t>
            </a:r>
            <a:r>
              <a:rPr lang="cs-CZ" sz="1600" dirty="0" err="1" smtClean="0">
                <a:solidFill>
                  <a:schemeClr val="tx1"/>
                </a:solidFill>
              </a:rPr>
              <a:t>the</a:t>
            </a:r>
            <a:r>
              <a:rPr lang="cs-CZ" sz="1600" dirty="0" smtClean="0">
                <a:solidFill>
                  <a:schemeClr val="tx1"/>
                </a:solidFill>
              </a:rPr>
              <a:t> Czech Republic</a:t>
            </a:r>
            <a:r>
              <a:rPr lang="en-US" sz="1600" dirty="0" smtClean="0">
                <a:solidFill>
                  <a:schemeClr val="tx1"/>
                </a:solidFill>
              </a:rPr>
              <a:t>’, </a:t>
            </a:r>
            <a:r>
              <a:rPr lang="cs-CZ" sz="1600" i="1" dirty="0" smtClean="0">
                <a:solidFill>
                  <a:schemeClr val="tx1"/>
                </a:solidFill>
              </a:rPr>
              <a:t>Czech </a:t>
            </a:r>
            <a:r>
              <a:rPr lang="cs-CZ" sz="1600" i="1" dirty="0" err="1" smtClean="0">
                <a:solidFill>
                  <a:schemeClr val="tx1"/>
                </a:solidFill>
              </a:rPr>
              <a:t>Journal</a:t>
            </a:r>
            <a:r>
              <a:rPr lang="cs-CZ" sz="1600" i="1" dirty="0" smtClean="0">
                <a:solidFill>
                  <a:schemeClr val="tx1"/>
                </a:solidFill>
              </a:rPr>
              <a:t> </a:t>
            </a:r>
            <a:r>
              <a:rPr lang="cs-CZ" sz="1600" i="1" dirty="0" err="1" smtClean="0">
                <a:solidFill>
                  <a:schemeClr val="tx1"/>
                </a:solidFill>
              </a:rPr>
              <a:t>of</a:t>
            </a:r>
            <a:r>
              <a:rPr lang="cs-CZ" sz="1600" i="1" dirty="0" smtClean="0">
                <a:solidFill>
                  <a:schemeClr val="tx1"/>
                </a:solidFill>
              </a:rPr>
              <a:t> </a:t>
            </a:r>
            <a:r>
              <a:rPr lang="cs-CZ" sz="1600" i="1" dirty="0" err="1" smtClean="0">
                <a:solidFill>
                  <a:schemeClr val="tx1"/>
                </a:solidFill>
              </a:rPr>
              <a:t>Economics</a:t>
            </a:r>
            <a:r>
              <a:rPr lang="cs-CZ" sz="1600" i="1" dirty="0" smtClean="0">
                <a:solidFill>
                  <a:schemeClr val="tx1"/>
                </a:solidFill>
              </a:rPr>
              <a:t> and Finance</a:t>
            </a:r>
            <a:r>
              <a:rPr lang="en-US" sz="1600" i="1" dirty="0" smtClean="0">
                <a:solidFill>
                  <a:schemeClr val="tx1"/>
                </a:solidFill>
              </a:rPr>
              <a:t>,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vol. </a:t>
            </a:r>
            <a:r>
              <a:rPr lang="cs-CZ" sz="1600" dirty="0" smtClean="0">
                <a:solidFill>
                  <a:schemeClr val="tx1"/>
                </a:solidFill>
              </a:rPr>
              <a:t>64</a:t>
            </a:r>
            <a:r>
              <a:rPr lang="en-US" sz="1600" dirty="0" smtClean="0">
                <a:solidFill>
                  <a:schemeClr val="tx1"/>
                </a:solidFill>
              </a:rPr>
              <a:t>, no. </a:t>
            </a:r>
            <a:r>
              <a:rPr lang="cs-CZ" sz="1600" dirty="0" smtClean="0">
                <a:solidFill>
                  <a:schemeClr val="tx1"/>
                </a:solidFill>
              </a:rPr>
              <a:t>5, </a:t>
            </a:r>
            <a:r>
              <a:rPr lang="en-US" sz="1600" dirty="0" smtClean="0">
                <a:solidFill>
                  <a:schemeClr val="tx1"/>
                </a:solidFill>
              </a:rPr>
              <a:t>pp. </a:t>
            </a:r>
            <a:r>
              <a:rPr lang="cs-CZ" sz="1600" dirty="0" smtClean="0">
                <a:solidFill>
                  <a:schemeClr val="tx1"/>
                </a:solidFill>
              </a:rPr>
              <a:t>407-431.</a:t>
            </a:r>
          </a:p>
          <a:p>
            <a:pPr>
              <a:lnSpc>
                <a:spcPct val="90000"/>
              </a:lnSpc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[2] </a:t>
            </a:r>
            <a:r>
              <a:rPr lang="en-US" sz="1600" dirty="0">
                <a:solidFill>
                  <a:schemeClr val="tx1"/>
                </a:solidFill>
              </a:rPr>
              <a:t>Hassan, R 2004, </a:t>
            </a:r>
            <a:r>
              <a:rPr lang="en-US" sz="1600" i="1" dirty="0">
                <a:solidFill>
                  <a:schemeClr val="tx1"/>
                </a:solidFill>
              </a:rPr>
              <a:t>Media, politics and the network society</a:t>
            </a:r>
            <a:r>
              <a:rPr lang="en-US" sz="1600" dirty="0">
                <a:solidFill>
                  <a:schemeClr val="tx1"/>
                </a:solidFill>
              </a:rPr>
              <a:t>, Open University Press, Maidenhead.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sz="1600" dirty="0" smtClean="0"/>
              <a:t>[3] Cooke, D.J. and Philip, L. 2001. To treat or not to treat? An empirical perspective. In: </a:t>
            </a:r>
            <a:r>
              <a:rPr lang="en-US" sz="1600" dirty="0" err="1" smtClean="0"/>
              <a:t>Hollin</a:t>
            </a:r>
            <a:r>
              <a:rPr lang="en-US" sz="1600" dirty="0" smtClean="0"/>
              <a:t>, C.R. ed. </a:t>
            </a:r>
            <a:r>
              <a:rPr lang="en-US" sz="1600" i="1" dirty="0" smtClean="0"/>
              <a:t>Handbook of offender assessment and treatment</a:t>
            </a:r>
            <a:r>
              <a:rPr lang="en-US" sz="1600" dirty="0" smtClean="0"/>
              <a:t>. </a:t>
            </a:r>
            <a:r>
              <a:rPr lang="en-US" sz="1600" dirty="0" err="1" smtClean="0"/>
              <a:t>Chichester</a:t>
            </a:r>
            <a:r>
              <a:rPr lang="en-US" sz="1600" dirty="0" smtClean="0"/>
              <a:t>: Wiley, pp. 3-15.</a:t>
            </a:r>
            <a:endParaRPr lang="sk-SK" sz="1600" dirty="0" smtClean="0"/>
          </a:p>
          <a:p>
            <a:pPr>
              <a:lnSpc>
                <a:spcPct val="90000"/>
              </a:lnSpc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[4] </a:t>
            </a:r>
            <a:r>
              <a:rPr lang="en-US" sz="1600" dirty="0">
                <a:solidFill>
                  <a:schemeClr val="tx1"/>
                </a:solidFill>
              </a:rPr>
              <a:t>Greenblatt, S 2002, A special letter from Stephen Greenblatt, viewed 25th March 2010, &lt;http://mla.org/scholarly_pub</a:t>
            </a:r>
            <a:r>
              <a:rPr lang="en-US" sz="1600" dirty="0" smtClean="0">
                <a:solidFill>
                  <a:schemeClr val="tx1"/>
                </a:solidFill>
              </a:rPr>
              <a:t>&gt;.</a:t>
            </a:r>
            <a:endParaRPr lang="sk-SK" sz="16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[5] </a:t>
            </a:r>
            <a:r>
              <a:rPr lang="en-US" sz="1600" dirty="0" err="1" smtClean="0">
                <a:solidFill>
                  <a:schemeClr val="tx1"/>
                </a:solidFill>
              </a:rPr>
              <a:t>Kissane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smtClean="0">
                <a:solidFill>
                  <a:schemeClr val="tx1"/>
                </a:solidFill>
              </a:rPr>
              <a:t>K </a:t>
            </a:r>
            <a:r>
              <a:rPr lang="en-US" sz="1600" dirty="0">
                <a:solidFill>
                  <a:schemeClr val="tx1"/>
                </a:solidFill>
              </a:rPr>
              <a:t>2008, 'Brumby calls for tough sentences', </a:t>
            </a:r>
            <a:r>
              <a:rPr lang="en-US" sz="1600" i="1" dirty="0">
                <a:solidFill>
                  <a:schemeClr val="tx1"/>
                </a:solidFill>
              </a:rPr>
              <a:t>The Age</a:t>
            </a:r>
            <a:r>
              <a:rPr lang="en-US" sz="1600" dirty="0">
                <a:solidFill>
                  <a:schemeClr val="tx1"/>
                </a:solidFill>
              </a:rPr>
              <a:t>, 29 October, p. 8.</a:t>
            </a:r>
            <a:endParaRPr lang="cs-CZ" sz="16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[6] </a:t>
            </a:r>
            <a:r>
              <a:rPr lang="en-US" sz="1600" dirty="0"/>
              <a:t>Kraus, </a:t>
            </a:r>
            <a:r>
              <a:rPr lang="en-US" sz="1600" dirty="0" smtClean="0"/>
              <a:t>L. </a:t>
            </a:r>
            <a:r>
              <a:rPr lang="en-US" sz="1600" dirty="0"/>
              <a:t>(2010, July 1). Great animation on motivation [Web log post]. Retrieved from http://www.leekrausonline.com/</a:t>
            </a:r>
            <a:endParaRPr lang="en-US" sz="1600" dirty="0" smtClean="0"/>
          </a:p>
          <a:p>
            <a:r>
              <a:rPr lang="cs-CZ" sz="1100" dirty="0" smtClean="0"/>
              <a:t>[1] představuje příklad odkazu na vědecký článek, </a:t>
            </a:r>
          </a:p>
          <a:p>
            <a:r>
              <a:rPr lang="cs-CZ" sz="1100" dirty="0" smtClean="0"/>
              <a:t>[2], [3]  představuje příklad odkazu na knihu a </a:t>
            </a:r>
            <a:r>
              <a:rPr lang="en-US" sz="1100" dirty="0" err="1" smtClean="0"/>
              <a:t>kapitolu</a:t>
            </a:r>
            <a:r>
              <a:rPr lang="en-US" sz="1100" dirty="0" smtClean="0"/>
              <a:t> v </a:t>
            </a:r>
            <a:r>
              <a:rPr lang="en-US" sz="1100" dirty="0" err="1" smtClean="0"/>
              <a:t>knize</a:t>
            </a:r>
            <a:r>
              <a:rPr lang="cs-CZ" sz="1100" dirty="0" smtClean="0"/>
              <a:t>,</a:t>
            </a:r>
          </a:p>
          <a:p>
            <a:r>
              <a:rPr lang="cs-CZ" sz="1100" dirty="0"/>
              <a:t>[4</a:t>
            </a:r>
            <a:r>
              <a:rPr lang="cs-CZ" sz="1100" dirty="0" smtClean="0"/>
              <a:t>] - [6]  </a:t>
            </a:r>
            <a:r>
              <a:rPr lang="cs-CZ" sz="1100" dirty="0"/>
              <a:t>představuje příklad odkazu na </a:t>
            </a:r>
            <a:r>
              <a:rPr lang="cs-CZ" sz="1100" dirty="0" smtClean="0"/>
              <a:t>www, novinový článek </a:t>
            </a:r>
            <a:r>
              <a:rPr lang="en-US" sz="1100" dirty="0" smtClean="0"/>
              <a:t>a </a:t>
            </a:r>
            <a:r>
              <a:rPr lang="sk-SK" sz="1100" dirty="0" err="1" smtClean="0"/>
              <a:t>blog</a:t>
            </a:r>
            <a:endParaRPr lang="cs-CZ" sz="1100" dirty="0"/>
          </a:p>
          <a:p>
            <a:r>
              <a:rPr lang="cs-CZ" sz="1100" dirty="0" smtClean="0"/>
              <a:t>Je možné využít generátor: http://citace.com/generator.php</a:t>
            </a:r>
          </a:p>
          <a:p>
            <a:pPr>
              <a:lnSpc>
                <a:spcPct val="90000"/>
              </a:lnSpc>
              <a:buNone/>
            </a:pPr>
            <a:endParaRPr lang="cs-CZ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Seznam</a:t>
            </a:r>
            <a:r>
              <a:rPr lang="sk-SK" b="1" dirty="0"/>
              <a:t> použité </a:t>
            </a:r>
            <a:r>
              <a:rPr lang="sk-SK" b="1" dirty="0" err="1" smtClean="0"/>
              <a:t>literatury</a:t>
            </a:r>
            <a:r>
              <a:rPr lang="en-US" b="1" dirty="0" smtClean="0"/>
              <a:t> </a:t>
            </a:r>
            <a:r>
              <a:rPr lang="en-US" sz="2400" b="1" dirty="0" smtClean="0"/>
              <a:t>(APA </a:t>
            </a:r>
            <a:r>
              <a:rPr lang="en-US" sz="2400" b="1" dirty="0" err="1" smtClean="0"/>
              <a:t>styl</a:t>
            </a:r>
            <a:r>
              <a:rPr lang="en-US" sz="2400" b="1" dirty="0" smtClean="0"/>
              <a:t>)</a:t>
            </a:r>
            <a:endParaRPr lang="cs-CZ" dirty="0" smtClean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[1]	G</a:t>
            </a:r>
            <a:r>
              <a:rPr lang="en-US" sz="1600" dirty="0" err="1" smtClean="0">
                <a:solidFill>
                  <a:schemeClr val="tx1"/>
                </a:solidFill>
              </a:rPr>
              <a:t>uzi</a:t>
            </a:r>
            <a:r>
              <a:rPr lang="cs-CZ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smtClean="0">
                <a:solidFill>
                  <a:schemeClr val="tx1"/>
                </a:solidFill>
              </a:rPr>
              <a:t>M. (2013). </a:t>
            </a:r>
            <a:r>
              <a:rPr lang="cs-CZ" sz="1600" dirty="0" err="1" smtClean="0">
                <a:solidFill>
                  <a:schemeClr val="tx1"/>
                </a:solidFill>
              </a:rPr>
              <a:t>An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Empirical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Analysis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of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Welfare</a:t>
            </a:r>
            <a:r>
              <a:rPr lang="cs-CZ" sz="1600" dirty="0" smtClean="0">
                <a:solidFill>
                  <a:schemeClr val="tx1"/>
                </a:solidFill>
              </a:rPr>
              <a:t> Dependence in </a:t>
            </a:r>
            <a:r>
              <a:rPr lang="cs-CZ" sz="1600" dirty="0" err="1" smtClean="0">
                <a:solidFill>
                  <a:schemeClr val="tx1"/>
                </a:solidFill>
              </a:rPr>
              <a:t>the</a:t>
            </a:r>
            <a:r>
              <a:rPr lang="cs-CZ" sz="1600" dirty="0" smtClean="0">
                <a:solidFill>
                  <a:schemeClr val="tx1"/>
                </a:solidFill>
              </a:rPr>
              <a:t> Czech Republic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cs-CZ" sz="1600" i="1" dirty="0" smtClean="0">
                <a:solidFill>
                  <a:schemeClr val="tx1"/>
                </a:solidFill>
              </a:rPr>
              <a:t>Czech </a:t>
            </a:r>
            <a:r>
              <a:rPr lang="cs-CZ" sz="1600" i="1" dirty="0" err="1" smtClean="0">
                <a:solidFill>
                  <a:schemeClr val="tx1"/>
                </a:solidFill>
              </a:rPr>
              <a:t>Journal</a:t>
            </a:r>
            <a:r>
              <a:rPr lang="cs-CZ" sz="1600" i="1" dirty="0" smtClean="0">
                <a:solidFill>
                  <a:schemeClr val="tx1"/>
                </a:solidFill>
              </a:rPr>
              <a:t> </a:t>
            </a:r>
            <a:r>
              <a:rPr lang="cs-CZ" sz="1600" i="1" dirty="0" err="1" smtClean="0">
                <a:solidFill>
                  <a:schemeClr val="tx1"/>
                </a:solidFill>
              </a:rPr>
              <a:t>of</a:t>
            </a:r>
            <a:r>
              <a:rPr lang="cs-CZ" sz="1600" i="1" dirty="0" smtClean="0">
                <a:solidFill>
                  <a:schemeClr val="tx1"/>
                </a:solidFill>
              </a:rPr>
              <a:t> </a:t>
            </a:r>
            <a:r>
              <a:rPr lang="cs-CZ" sz="1600" i="1" dirty="0" err="1" smtClean="0">
                <a:solidFill>
                  <a:schemeClr val="tx1"/>
                </a:solidFill>
              </a:rPr>
              <a:t>Economics</a:t>
            </a:r>
            <a:r>
              <a:rPr lang="cs-CZ" sz="1600" i="1" dirty="0" smtClean="0">
                <a:solidFill>
                  <a:schemeClr val="tx1"/>
                </a:solidFill>
              </a:rPr>
              <a:t> and Finance</a:t>
            </a:r>
            <a:r>
              <a:rPr lang="en-US" sz="1600" i="1" dirty="0" smtClean="0">
                <a:solidFill>
                  <a:schemeClr val="tx1"/>
                </a:solidFill>
              </a:rPr>
              <a:t>,</a:t>
            </a:r>
            <a:r>
              <a:rPr lang="cs-CZ" sz="1600" dirty="0" smtClean="0">
                <a:solidFill>
                  <a:schemeClr val="tx1"/>
                </a:solidFill>
              </a:rPr>
              <a:t> 64</a:t>
            </a:r>
            <a:r>
              <a:rPr lang="en-US" sz="1600" dirty="0" smtClean="0">
                <a:solidFill>
                  <a:schemeClr val="tx1"/>
                </a:solidFill>
              </a:rPr>
              <a:t>(5),</a:t>
            </a:r>
            <a:r>
              <a:rPr lang="cs-CZ" sz="1600" dirty="0" smtClean="0">
                <a:solidFill>
                  <a:schemeClr val="tx1"/>
                </a:solidFill>
              </a:rPr>
              <a:t> 407-431.</a:t>
            </a:r>
          </a:p>
          <a:p>
            <a:pPr>
              <a:lnSpc>
                <a:spcPct val="90000"/>
              </a:lnSpc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[2] </a:t>
            </a:r>
            <a:r>
              <a:rPr lang="en-US" sz="1600" dirty="0">
                <a:solidFill>
                  <a:schemeClr val="tx1"/>
                </a:solidFill>
              </a:rPr>
              <a:t>Hassan, </a:t>
            </a:r>
            <a:r>
              <a:rPr lang="en-US" sz="1600" dirty="0" smtClean="0">
                <a:solidFill>
                  <a:schemeClr val="tx1"/>
                </a:solidFill>
              </a:rPr>
              <a:t>R. </a:t>
            </a:r>
            <a:r>
              <a:rPr lang="en-US" sz="1600" dirty="0">
                <a:solidFill>
                  <a:schemeClr val="tx1"/>
                </a:solidFill>
              </a:rPr>
              <a:t>(2004). Media, politics and the network society. Maidenhead, England: Open University Press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n-US" sz="1600" dirty="0" smtClean="0"/>
              <a:t>[3</a:t>
            </a:r>
            <a:r>
              <a:rPr lang="en-US" sz="1600" dirty="0"/>
              <a:t>] Daniels, P. J. (1993). Australia's foreign debt: Searching for the benefits.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In </a:t>
            </a:r>
            <a:r>
              <a:rPr lang="en-US" sz="1600" dirty="0"/>
              <a:t>P. Maxwell &amp; S. Hopkins (Eds.), Macroeconomics: Contemporary Australian readings (pp. 200-250). </a:t>
            </a:r>
            <a:r>
              <a:rPr lang="en-US" sz="1600" dirty="0" err="1"/>
              <a:t>Pymble</a:t>
            </a:r>
            <a:r>
              <a:rPr lang="en-US" sz="1600" dirty="0"/>
              <a:t>, Australia: Harper Educational. </a:t>
            </a:r>
            <a:endParaRPr lang="sk-SK" sz="1600" dirty="0" smtClean="0"/>
          </a:p>
          <a:p>
            <a:pPr>
              <a:lnSpc>
                <a:spcPct val="90000"/>
              </a:lnSpc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[4] </a:t>
            </a:r>
            <a:r>
              <a:rPr lang="en-US" sz="1600" dirty="0" err="1">
                <a:solidFill>
                  <a:schemeClr val="tx1"/>
                </a:solidFill>
              </a:rPr>
              <a:t>Klass</a:t>
            </a:r>
            <a:r>
              <a:rPr lang="en-US" sz="1600" dirty="0">
                <a:solidFill>
                  <a:schemeClr val="tx1"/>
                </a:solidFill>
              </a:rPr>
              <a:t>, P. (2011, July 11). Guarding privacy may not always protect patients. The New York Times, Retrieved from http://www.nytimes.com.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[5] </a:t>
            </a:r>
            <a:r>
              <a:rPr lang="en-US" sz="1600" dirty="0"/>
              <a:t>In an email dated 6 May 2011, </a:t>
            </a:r>
            <a:r>
              <a:rPr lang="en-US" sz="1600" dirty="0" err="1"/>
              <a:t>Ms</a:t>
            </a:r>
            <a:r>
              <a:rPr lang="en-US" sz="1600" dirty="0"/>
              <a:t> C Jones wrote “the crime was committed during daylight hours</a:t>
            </a:r>
            <a:r>
              <a:rPr lang="en-US" sz="1600" dirty="0" smtClean="0"/>
              <a:t>.” OR  It </a:t>
            </a:r>
            <a:r>
              <a:rPr lang="en-US" sz="1600" dirty="0"/>
              <a:t>was confirmed recently that the crime was committed during daylight hours (C Jones 2011, pers. comm., 6 May</a:t>
            </a:r>
            <a:r>
              <a:rPr lang="en-US" sz="1600" dirty="0" smtClean="0"/>
              <a:t>).</a:t>
            </a:r>
          </a:p>
          <a:p>
            <a:r>
              <a:rPr lang="cs-CZ" sz="1100" dirty="0" smtClean="0"/>
              <a:t>[1] představuje příklad odkazu na vědecký článek, </a:t>
            </a:r>
          </a:p>
          <a:p>
            <a:r>
              <a:rPr lang="cs-CZ" sz="1100" dirty="0" smtClean="0"/>
              <a:t>[2], [3]  představuje příklad odkazu na knihu a </a:t>
            </a:r>
            <a:r>
              <a:rPr lang="en-US" sz="1100" dirty="0" err="1" smtClean="0"/>
              <a:t>kapitolu</a:t>
            </a:r>
            <a:r>
              <a:rPr lang="en-US" sz="1100" dirty="0" smtClean="0"/>
              <a:t> v </a:t>
            </a:r>
            <a:r>
              <a:rPr lang="en-US" sz="1100" dirty="0" err="1" smtClean="0"/>
              <a:t>knize</a:t>
            </a:r>
            <a:r>
              <a:rPr lang="cs-CZ" sz="1100" dirty="0" smtClean="0"/>
              <a:t>,</a:t>
            </a:r>
          </a:p>
          <a:p>
            <a:r>
              <a:rPr lang="cs-CZ" sz="1100" dirty="0" smtClean="0"/>
              <a:t>[4], [5]  představuje příklad odkazu na novinový článek </a:t>
            </a:r>
            <a:r>
              <a:rPr lang="en-US" sz="1100" dirty="0" smtClean="0"/>
              <a:t>a </a:t>
            </a:r>
            <a:r>
              <a:rPr lang="en-US" sz="1100" dirty="0" err="1" smtClean="0"/>
              <a:t>osobn</a:t>
            </a:r>
            <a:r>
              <a:rPr lang="sk-SK" sz="1100" dirty="0" smtClean="0"/>
              <a:t>í </a:t>
            </a:r>
            <a:r>
              <a:rPr lang="sk-SK" sz="1100" dirty="0" err="1" smtClean="0"/>
              <a:t>komunikaci</a:t>
            </a:r>
            <a:r>
              <a:rPr lang="sk-SK" sz="1100" dirty="0" smtClean="0"/>
              <a:t> (email)</a:t>
            </a:r>
            <a:endParaRPr lang="cs-CZ" sz="1100" dirty="0" smtClean="0"/>
          </a:p>
          <a:p>
            <a:r>
              <a:rPr lang="cs-CZ" sz="1100" dirty="0" smtClean="0"/>
              <a:t>Je možné využít generátor: http://citace.com/generator.php</a:t>
            </a:r>
          </a:p>
          <a:p>
            <a:pPr>
              <a:lnSpc>
                <a:spcPct val="90000"/>
              </a:lnSpc>
              <a:buNone/>
            </a:pPr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7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Časté chyby v </a:t>
            </a:r>
            <a:r>
              <a:rPr lang="sk-SK" b="1" dirty="0" err="1" smtClean="0"/>
              <a:t>seznamu</a:t>
            </a:r>
            <a:r>
              <a:rPr lang="sk-SK" b="1" dirty="0" smtClean="0"/>
              <a:t> </a:t>
            </a:r>
            <a:r>
              <a:rPr lang="sk-SK" b="1" dirty="0" err="1" smtClean="0"/>
              <a:t>literatury</a:t>
            </a:r>
            <a:r>
              <a:rPr lang="sk-SK" b="1" dirty="0"/>
              <a:t/>
            </a:r>
            <a:br>
              <a:rPr lang="sk-SK" b="1" dirty="0"/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chybějící</a:t>
            </a:r>
            <a:r>
              <a:rPr lang="sk-SK" dirty="0"/>
              <a:t> nebo </a:t>
            </a:r>
            <a:r>
              <a:rPr lang="sk-SK" dirty="0" err="1"/>
              <a:t>přebývající</a:t>
            </a:r>
            <a:r>
              <a:rPr lang="sk-SK" dirty="0"/>
              <a:t> </a:t>
            </a:r>
            <a:r>
              <a:rPr lang="sk-SK" dirty="0" err="1"/>
              <a:t>citace</a:t>
            </a:r>
            <a:r>
              <a:rPr lang="sk-SK" dirty="0"/>
              <a:t> oproti </a:t>
            </a:r>
            <a:r>
              <a:rPr lang="sk-SK" dirty="0" err="1"/>
              <a:t>citacím</a:t>
            </a:r>
            <a:r>
              <a:rPr lang="sk-SK" dirty="0"/>
              <a:t> v textu práce</a:t>
            </a:r>
          </a:p>
          <a:p>
            <a:r>
              <a:rPr lang="sk-SK" dirty="0" err="1" smtClean="0"/>
              <a:t>uvádění</a:t>
            </a:r>
            <a:r>
              <a:rPr lang="sk-SK" dirty="0" smtClean="0"/>
              <a:t> </a:t>
            </a:r>
            <a:r>
              <a:rPr lang="sk-SK" i="1" dirty="0" err="1"/>
              <a:t>et</a:t>
            </a:r>
            <a:r>
              <a:rPr lang="sk-SK" i="1" dirty="0"/>
              <a:t> al.</a:t>
            </a:r>
            <a:r>
              <a:rPr lang="sk-SK" dirty="0"/>
              <a:t> </a:t>
            </a:r>
            <a:r>
              <a:rPr lang="sk-SK" dirty="0" err="1"/>
              <a:t>namísto</a:t>
            </a:r>
            <a:r>
              <a:rPr lang="sk-SK" dirty="0"/>
              <a:t> uvedení </a:t>
            </a:r>
            <a:r>
              <a:rPr lang="sk-SK" dirty="0" err="1"/>
              <a:t>všech</a:t>
            </a:r>
            <a:r>
              <a:rPr lang="sk-SK" dirty="0"/>
              <a:t> </a:t>
            </a:r>
            <a:r>
              <a:rPr lang="sk-SK" dirty="0" err="1" smtClean="0"/>
              <a:t>autorů</a:t>
            </a:r>
            <a:endParaRPr lang="sk-SK" dirty="0"/>
          </a:p>
          <a:p>
            <a:r>
              <a:rPr lang="sk-SK" dirty="0" err="1" smtClean="0"/>
              <a:t>neuspořádání</a:t>
            </a:r>
            <a:r>
              <a:rPr lang="sk-SK" dirty="0" smtClean="0"/>
              <a:t> </a:t>
            </a:r>
            <a:r>
              <a:rPr lang="sk-SK" dirty="0" err="1"/>
              <a:t>dle</a:t>
            </a:r>
            <a:r>
              <a:rPr lang="sk-SK" dirty="0"/>
              <a:t> abecedy a roku </a:t>
            </a:r>
            <a:r>
              <a:rPr lang="sk-SK" dirty="0" err="1"/>
              <a:t>publikace</a:t>
            </a:r>
            <a:endParaRPr lang="sk-SK" dirty="0"/>
          </a:p>
          <a:p>
            <a:r>
              <a:rPr lang="sk-SK" dirty="0" err="1" smtClean="0"/>
              <a:t>nesouhlasí</a:t>
            </a:r>
            <a:r>
              <a:rPr lang="sk-SK" dirty="0" smtClean="0"/>
              <a:t> </a:t>
            </a:r>
            <a:r>
              <a:rPr lang="sk-SK" dirty="0"/>
              <a:t>rok nebo </a:t>
            </a:r>
            <a:r>
              <a:rPr lang="sk-SK" dirty="0" err="1"/>
              <a:t>jméno</a:t>
            </a:r>
            <a:r>
              <a:rPr lang="sk-SK" dirty="0"/>
              <a:t> (komolení) v textu a v </a:t>
            </a:r>
            <a:r>
              <a:rPr lang="sk-SK" dirty="0" err="1"/>
              <a:t>přehledu</a:t>
            </a:r>
            <a:r>
              <a:rPr lang="sk-SK" dirty="0"/>
              <a:t> </a:t>
            </a:r>
            <a:r>
              <a:rPr lang="sk-SK" dirty="0" err="1"/>
              <a:t>literatury</a:t>
            </a:r>
            <a:endParaRPr lang="sk-SK" dirty="0"/>
          </a:p>
          <a:p>
            <a:r>
              <a:rPr lang="sk-SK" dirty="0" smtClean="0"/>
              <a:t>nejednotná </a:t>
            </a:r>
            <a:r>
              <a:rPr lang="sk-SK" dirty="0"/>
              <a:t>forma </a:t>
            </a:r>
            <a:r>
              <a:rPr lang="sk-SK" dirty="0" err="1"/>
              <a:t>citací</a:t>
            </a:r>
            <a:endParaRPr lang="sk-SK" dirty="0"/>
          </a:p>
          <a:p>
            <a:r>
              <a:rPr lang="sk-SK" dirty="0" err="1" smtClean="0"/>
              <a:t>uvádění</a:t>
            </a:r>
            <a:r>
              <a:rPr lang="sk-SK" dirty="0" smtClean="0"/>
              <a:t> </a:t>
            </a:r>
            <a:r>
              <a:rPr lang="sk-SK" dirty="0"/>
              <a:t>akademických a </a:t>
            </a:r>
            <a:r>
              <a:rPr lang="sk-SK" dirty="0" err="1"/>
              <a:t>vědeckých</a:t>
            </a:r>
            <a:r>
              <a:rPr lang="sk-SK" dirty="0"/>
              <a:t> </a:t>
            </a:r>
            <a:r>
              <a:rPr lang="sk-SK" dirty="0" err="1" smtClean="0"/>
              <a:t>titulů</a:t>
            </a:r>
            <a:endParaRPr lang="sk-SK" dirty="0" smtClean="0"/>
          </a:p>
          <a:p>
            <a:r>
              <a:rPr lang="sk-SK" dirty="0"/>
              <a:t>o</a:t>
            </a:r>
            <a:r>
              <a:rPr lang="sk-SK" dirty="0" smtClean="0"/>
              <a:t>ptimálni je jeden </a:t>
            </a:r>
            <a:r>
              <a:rPr lang="sk-SK" dirty="0" err="1" smtClean="0"/>
              <a:t>seznam</a:t>
            </a:r>
            <a:r>
              <a:rPr lang="sk-SK" dirty="0" smtClean="0"/>
              <a:t> </a:t>
            </a:r>
            <a:r>
              <a:rPr lang="sk-SK" dirty="0" err="1" smtClean="0"/>
              <a:t>literatury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60268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55776" y="836712"/>
            <a:ext cx="4612382" cy="5885309"/>
            <a:chOff x="1012751" y="1042988"/>
            <a:chExt cx="4612382" cy="588530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042988"/>
              <a:ext cx="4581525" cy="159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666306"/>
              <a:ext cx="4486275" cy="153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083" y="4243388"/>
              <a:ext cx="4495800" cy="162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751" y="5842447"/>
              <a:ext cx="4514850" cy="1085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1584176" cy="895648"/>
          </a:xfrm>
        </p:spPr>
        <p:txBody>
          <a:bodyPr/>
          <a:lstStyle/>
          <a:p>
            <a:r>
              <a:rPr lang="sk-SK" dirty="0" err="1" smtClean="0"/>
              <a:t>Takle</a:t>
            </a:r>
            <a:r>
              <a:rPr lang="sk-SK" dirty="0" smtClean="0"/>
              <a:t> ne!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6664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Grafy a obrázky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Jednoduší je číslovaní podle kapitol (1.X, 2.X,...)</a:t>
            </a:r>
          </a:p>
          <a:p>
            <a:r>
              <a:rPr lang="cs-CZ" sz="2400" dirty="0" smtClean="0"/>
              <a:t>Vždy uvést zdroj (např. převzaté, vlastní zpracovaní)</a:t>
            </a:r>
          </a:p>
          <a:p>
            <a:r>
              <a:rPr lang="cs-CZ" sz="2400" dirty="0" smtClean="0"/>
              <a:t>Software na grafy (</a:t>
            </a:r>
            <a:r>
              <a:rPr lang="cs-CZ" sz="2400" dirty="0" err="1" smtClean="0"/>
              <a:t>Powerpoint</a:t>
            </a:r>
            <a:r>
              <a:rPr lang="cs-CZ" sz="2400" dirty="0" smtClean="0"/>
              <a:t>, </a:t>
            </a:r>
            <a:r>
              <a:rPr lang="cs-CZ" sz="2400" dirty="0" err="1" smtClean="0"/>
              <a:t>GeoGebra</a:t>
            </a:r>
            <a:r>
              <a:rPr lang="cs-CZ" sz="2400" dirty="0" smtClean="0"/>
              <a:t>, </a:t>
            </a:r>
            <a:r>
              <a:rPr lang="cs-CZ" sz="2400" dirty="0" err="1" smtClean="0"/>
              <a:t>InkSpace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Adekvátní kvalita obrázku pro tisk.</a:t>
            </a:r>
          </a:p>
          <a:p>
            <a:r>
              <a:rPr lang="sk-SK" sz="2400" dirty="0" smtClean="0"/>
              <a:t>Grafy </a:t>
            </a:r>
            <a:r>
              <a:rPr lang="sk-SK" sz="2400" dirty="0" err="1" smtClean="0"/>
              <a:t>stažené</a:t>
            </a:r>
            <a:r>
              <a:rPr lang="sk-SK" sz="2400" dirty="0" smtClean="0"/>
              <a:t> </a:t>
            </a:r>
            <a:r>
              <a:rPr lang="sk-SK" sz="2400" dirty="0"/>
              <a:t>z internetu </a:t>
            </a:r>
            <a:r>
              <a:rPr lang="sk-SK" sz="2400" dirty="0" err="1"/>
              <a:t>jsou</a:t>
            </a:r>
            <a:r>
              <a:rPr lang="sk-SK" sz="2400" dirty="0"/>
              <a:t> </a:t>
            </a:r>
            <a:r>
              <a:rPr lang="sk-SK" sz="2400" dirty="0" err="1" smtClean="0"/>
              <a:t>nevyhovující</a:t>
            </a:r>
            <a:r>
              <a:rPr lang="sk-SK" sz="2400" dirty="0"/>
              <a:t>.</a:t>
            </a:r>
            <a:endParaRPr lang="cs-CZ" sz="2400" dirty="0" smtClean="0"/>
          </a:p>
          <a:p>
            <a:r>
              <a:rPr lang="cs-CZ" sz="2400" dirty="0" smtClean="0"/>
              <a:t>Šetříte přírodu – sivá barva nebo rastr místo černé.</a:t>
            </a:r>
          </a:p>
          <a:p>
            <a:r>
              <a:rPr lang="cs-CZ" sz="2400" dirty="0" smtClean="0"/>
              <a:t>Koláčové grafy a 3D grafy ne!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en-US" sz="2400" dirty="0" smtClean="0"/>
          </a:p>
          <a:p>
            <a:endParaRPr lang="sk-SK" sz="2400" dirty="0" smtClean="0"/>
          </a:p>
          <a:p>
            <a:endParaRPr lang="sk-SK" sz="2400" dirty="0"/>
          </a:p>
        </p:txBody>
      </p:sp>
      <p:pic>
        <p:nvPicPr>
          <p:cNvPr id="1026" name="Picture 2" descr="http://osiprodweuodcspstoa01.blob.core.windows.net/sk-sk/media/6f444128-f10a-41fd-b1d4-0b2ae46f5c7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94398"/>
            <a:ext cx="1924050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íklad dvojrozmerného a priestorového rozlo&amp;zcaron;eného kolá&amp;ccaron;ového graf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910" y="5794398"/>
            <a:ext cx="1924050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597321"/>
            <a:ext cx="3979540" cy="117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0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sah 6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pPr marL="342900" indent="-342900" algn="just" defTabSz="914400"/>
            <a:r>
              <a:rPr lang="cs-CZ" b="1" dirty="0" smtClean="0"/>
              <a:t>Směrnice č. 9/2014 k odevzdávání a zveřejňování závěrečných prací</a:t>
            </a:r>
          </a:p>
          <a:p>
            <a:pPr marL="742950" lvl="1" indent="-285750" defTabSz="914400"/>
            <a:r>
              <a:rPr lang="cs-CZ" dirty="0" smtClean="0"/>
              <a:t>důležité termíny</a:t>
            </a:r>
          </a:p>
          <a:p>
            <a:pPr marL="742950" lvl="1" indent="-285750" algn="just" defTabSz="914400"/>
            <a:r>
              <a:rPr lang="cs-CZ" dirty="0" smtClean="0"/>
              <a:t>formát (struktura práce, typ a velikost písma)</a:t>
            </a:r>
          </a:p>
          <a:p>
            <a:pPr marL="742950" lvl="1" indent="-285750" defTabSz="914400"/>
            <a:r>
              <a:rPr lang="cs-CZ" dirty="0" smtClean="0"/>
              <a:t>rozsah práce</a:t>
            </a:r>
          </a:p>
          <a:p>
            <a:pPr marL="742950" lvl="1" indent="-285750" defTabSz="914400"/>
            <a:r>
              <a:rPr lang="cs-CZ" dirty="0" smtClean="0"/>
              <a:t>odevzdání (způsob vazby a tisku)</a:t>
            </a:r>
          </a:p>
          <a:p>
            <a:pPr marL="742950" lvl="1" indent="-285750" defTabSz="914400"/>
            <a:r>
              <a:rPr lang="cs-CZ" dirty="0"/>
              <a:t>p</a:t>
            </a:r>
            <a:r>
              <a:rPr lang="cs-CZ" dirty="0" smtClean="0"/>
              <a:t>lagiátorství</a:t>
            </a:r>
          </a:p>
          <a:p>
            <a:pPr marL="742950" lvl="1" indent="-285750" defTabSz="914400"/>
            <a:r>
              <a:rPr lang="cs-CZ" dirty="0" smtClean="0"/>
              <a:t>technika citování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Tabulky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Jednoduché </a:t>
            </a:r>
            <a:r>
              <a:rPr lang="sk-SK" dirty="0" err="1"/>
              <a:t>formátování</a:t>
            </a:r>
            <a:r>
              <a:rPr lang="sk-SK" dirty="0"/>
              <a:t>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2000" dirty="0" err="1" smtClean="0"/>
              <a:t>černá</a:t>
            </a:r>
            <a:r>
              <a:rPr lang="sk-SK" sz="2000" dirty="0" smtClean="0"/>
              <a:t> </a:t>
            </a:r>
            <a:r>
              <a:rPr lang="sk-SK" sz="2000" dirty="0" err="1"/>
              <a:t>barva</a:t>
            </a:r>
            <a:r>
              <a:rPr lang="sk-SK" sz="2000" dirty="0"/>
              <a:t>, jeden typ </a:t>
            </a:r>
            <a:r>
              <a:rPr lang="sk-SK" sz="2000" dirty="0" err="1"/>
              <a:t>čáry</a:t>
            </a:r>
            <a:r>
              <a:rPr lang="sk-SK" sz="2000" dirty="0"/>
              <a:t>, </a:t>
            </a:r>
            <a:r>
              <a:rPr lang="sk-SK" sz="2000" dirty="0" err="1"/>
              <a:t>formátování</a:t>
            </a:r>
            <a:r>
              <a:rPr lang="sk-SK" sz="2000" dirty="0"/>
              <a:t> </a:t>
            </a:r>
            <a:r>
              <a:rPr lang="sk-SK" sz="2000" dirty="0" smtClean="0"/>
              <a:t>textu, </a:t>
            </a:r>
            <a:br>
              <a:rPr lang="sk-SK" sz="2000" dirty="0" smtClean="0"/>
            </a:br>
            <a:r>
              <a:rPr lang="sk-SK" sz="2000" dirty="0" err="1" smtClean="0"/>
              <a:t>nepoužívejte</a:t>
            </a:r>
            <a:r>
              <a:rPr lang="sk-SK" sz="2000" dirty="0" smtClean="0"/>
              <a:t> </a:t>
            </a:r>
            <a:r>
              <a:rPr lang="sk-SK" sz="2000" dirty="0" err="1"/>
              <a:t>žádné</a:t>
            </a:r>
            <a:r>
              <a:rPr lang="sk-SK" sz="2000" dirty="0"/>
              <a:t> </a:t>
            </a:r>
            <a:r>
              <a:rPr lang="sk-SK" sz="2000" dirty="0" err="1"/>
              <a:t>stínování</a:t>
            </a:r>
            <a:r>
              <a:rPr lang="sk-SK" sz="2000" dirty="0"/>
              <a:t> nebo </a:t>
            </a:r>
            <a:r>
              <a:rPr lang="sk-SK" sz="2000" dirty="0" err="1"/>
              <a:t>několikeré</a:t>
            </a:r>
            <a:r>
              <a:rPr lang="sk-SK" sz="2000" dirty="0"/>
              <a:t> typy čar. </a:t>
            </a:r>
            <a:endParaRPr lang="sk-SK" sz="2000" dirty="0" smtClean="0"/>
          </a:p>
          <a:p>
            <a:r>
              <a:rPr lang="cs-CZ" dirty="0" smtClean="0"/>
              <a:t>Tabulky </a:t>
            </a:r>
            <a:r>
              <a:rPr lang="cs-CZ" dirty="0"/>
              <a:t>musí být </a:t>
            </a:r>
            <a:r>
              <a:rPr lang="cs-CZ" i="1" dirty="0" err="1"/>
              <a:t>self-explanatory</a:t>
            </a:r>
            <a:r>
              <a:rPr lang="cs-CZ" i="1" dirty="0"/>
              <a:t>.</a:t>
            </a:r>
          </a:p>
          <a:p>
            <a:r>
              <a:rPr lang="cs-CZ" dirty="0" smtClean="0"/>
              <a:t>Používat poznámky </a:t>
            </a:r>
            <a:r>
              <a:rPr lang="cs-CZ" dirty="0"/>
              <a:t>pod </a:t>
            </a:r>
            <a:r>
              <a:rPr lang="cs-CZ" dirty="0" smtClean="0"/>
              <a:t>tabulkou.</a:t>
            </a:r>
          </a:p>
          <a:p>
            <a:r>
              <a:rPr lang="cs-CZ" dirty="0" smtClean="0"/>
              <a:t>Vždy uvést zdroj.</a:t>
            </a:r>
          </a:p>
          <a:p>
            <a:r>
              <a:rPr lang="cs-CZ" dirty="0" smtClean="0"/>
              <a:t>Zvážit počet desetinných míst u čísel.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44144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Čeho se </a:t>
            </a:r>
            <a:br>
              <a:rPr lang="cs-CZ" dirty="0" smtClean="0"/>
            </a:br>
            <a:r>
              <a:rPr lang="cs-CZ" dirty="0" smtClean="0"/>
              <a:t>vyvarovat?</a:t>
            </a:r>
            <a:endParaRPr lang="cs-CZ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08720"/>
            <a:ext cx="5688632" cy="586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34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892480" cy="399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4400" y="1125538"/>
            <a:ext cx="7770813" cy="501650"/>
          </a:xfrm>
        </p:spPr>
        <p:txBody>
          <a:bodyPr/>
          <a:lstStyle/>
          <a:p>
            <a:r>
              <a:rPr lang="cs-CZ" dirty="0" smtClean="0"/>
              <a:t>Pozitivní příklady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731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304219"/>
              </p:ext>
            </p:extLst>
          </p:nvPr>
        </p:nvGraphicFramePr>
        <p:xfrm>
          <a:off x="1115616" y="1036956"/>
          <a:ext cx="7352374" cy="5741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Document" r:id="rId4" imgW="5759710" imgH="4498002" progId="Word.Document.12">
                  <p:embed/>
                </p:oleObj>
              </mc:Choice>
              <mc:Fallback>
                <p:oleObj name="Document" r:id="rId4" imgW="5759710" imgH="44980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5616" y="1036956"/>
                        <a:ext cx="7352374" cy="5741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813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96" y="908720"/>
            <a:ext cx="7831072" cy="550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07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25538"/>
            <a:ext cx="8275637" cy="50165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dirty="0" smtClean="0"/>
              <a:t>Technické aspekty psaní</a:t>
            </a:r>
            <a:endParaRPr lang="cs-CZ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9" y="1773238"/>
            <a:ext cx="7776864" cy="4895850"/>
          </a:xfrm>
        </p:spPr>
        <p:txBody>
          <a:bodyPr/>
          <a:lstStyle/>
          <a:p>
            <a:pPr algn="just">
              <a:lnSpc>
                <a:spcPct val="80000"/>
              </a:lnSpc>
              <a:defRPr/>
            </a:pPr>
            <a:r>
              <a:rPr lang="cs-CZ" sz="2400" dirty="0" smtClean="0"/>
              <a:t>Pište v první osobě jednotného čísla („já“) nebo </a:t>
            </a:r>
            <a:br>
              <a:rPr lang="cs-CZ" sz="2400" dirty="0" smtClean="0"/>
            </a:br>
            <a:r>
              <a:rPr lang="cs-CZ" sz="2400" dirty="0" smtClean="0"/>
              <a:t>v třetí osobě</a:t>
            </a:r>
          </a:p>
          <a:p>
            <a:pPr algn="just">
              <a:lnSpc>
                <a:spcPct val="80000"/>
              </a:lnSpc>
              <a:defRPr/>
            </a:pPr>
            <a:r>
              <a:rPr lang="cs-CZ" sz="2400" dirty="0" smtClean="0"/>
              <a:t>Poznámky pod čarou používat s mírou</a:t>
            </a:r>
          </a:p>
          <a:p>
            <a:pPr algn="just">
              <a:lnSpc>
                <a:spcPct val="80000"/>
              </a:lnSpc>
              <a:defRPr/>
            </a:pPr>
            <a:r>
              <a:rPr lang="cs-CZ" sz="2400" dirty="0" smtClean="0"/>
              <a:t>Nepodtrhávejte ani ke zdůraznění nepoužívejte tučný font.</a:t>
            </a:r>
          </a:p>
          <a:p>
            <a:pPr algn="just">
              <a:lnSpc>
                <a:spcPct val="80000"/>
              </a:lnSpc>
              <a:defRPr/>
            </a:pPr>
            <a:r>
              <a:rPr lang="cs-CZ" sz="2400" dirty="0" smtClean="0"/>
              <a:t>Používejte jen všeobecně používané zkratky (HDP). </a:t>
            </a:r>
          </a:p>
          <a:p>
            <a:r>
              <a:rPr lang="cs-CZ" sz="2400" dirty="0" smtClean="0"/>
              <a:t>Tón </a:t>
            </a:r>
            <a:r>
              <a:rPr lang="cs-CZ" sz="2400" dirty="0"/>
              <a:t>práce by měl být nezaujatý, </a:t>
            </a:r>
            <a:r>
              <a:rPr lang="cs-CZ" sz="2400" dirty="0" smtClean="0"/>
              <a:t>bez </a:t>
            </a:r>
            <a:r>
              <a:rPr lang="cs-CZ" sz="2400" dirty="0"/>
              <a:t>hovorových </a:t>
            </a:r>
            <a:r>
              <a:rPr lang="cs-CZ" sz="2400" dirty="0" smtClean="0"/>
              <a:t>výrazu.</a:t>
            </a:r>
            <a:endParaRPr lang="cs-CZ" sz="2400" dirty="0"/>
          </a:p>
          <a:p>
            <a:pPr algn="just">
              <a:lnSpc>
                <a:spcPct val="80000"/>
              </a:lnSpc>
              <a:defRPr/>
            </a:pPr>
            <a:r>
              <a:rPr lang="cs-CZ" sz="2400" dirty="0" smtClean="0"/>
              <a:t>Nepoužívejte vykřičníky. </a:t>
            </a:r>
          </a:p>
          <a:p>
            <a:pPr algn="just">
              <a:lnSpc>
                <a:spcPct val="80000"/>
              </a:lnSpc>
              <a:defRPr/>
            </a:pPr>
            <a:r>
              <a:rPr lang="cs-CZ" sz="2400" dirty="0"/>
              <a:t>Na konci pročistěte svůj text. Mnoho slov je možné vypustit bez ztráty významu.</a:t>
            </a:r>
          </a:p>
          <a:p>
            <a:pPr algn="just">
              <a:lnSpc>
                <a:spcPct val="80000"/>
              </a:lnSpc>
              <a:defRPr/>
            </a:pPr>
            <a:endParaRPr lang="cs-CZ" sz="2400" dirty="0"/>
          </a:p>
          <a:p>
            <a:pPr algn="just">
              <a:lnSpc>
                <a:spcPct val="80000"/>
              </a:lnSpc>
              <a:defRPr/>
            </a:pPr>
            <a:endParaRPr lang="cs-CZ" sz="2400" dirty="0" smtClean="0"/>
          </a:p>
          <a:p>
            <a:pPr algn="just">
              <a:lnSpc>
                <a:spcPct val="80000"/>
              </a:lnSpc>
              <a:defRPr/>
            </a:pPr>
            <a:endParaRPr lang="cs-CZ" sz="2400" dirty="0" smtClean="0"/>
          </a:p>
          <a:p>
            <a:pPr algn="just">
              <a:lnSpc>
                <a:spcPct val="80000"/>
              </a:lnSpc>
              <a:defRPr/>
            </a:pPr>
            <a:endParaRPr lang="cs-CZ" sz="2400" dirty="0" smtClean="0"/>
          </a:p>
          <a:p>
            <a:pPr algn="just">
              <a:lnSpc>
                <a:spcPct val="80000"/>
              </a:lnSpc>
              <a:defRPr/>
            </a:pPr>
            <a:endParaRPr lang="cs-CZ" sz="2400" dirty="0" smtClean="0"/>
          </a:p>
          <a:p>
            <a:pPr lvl="1" algn="just">
              <a:lnSpc>
                <a:spcPct val="80000"/>
              </a:lnSpc>
              <a:defRPr/>
            </a:pPr>
            <a:endParaRPr lang="cs-CZ" sz="2400" dirty="0" smtClean="0"/>
          </a:p>
          <a:p>
            <a:pPr algn="just">
              <a:lnSpc>
                <a:spcPct val="80000"/>
              </a:lnSpc>
              <a:defRPr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Styl psaní a jazyk akademického textu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Práce je akademický text (ne sloh ani esej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Držte se faktu, nespekulujte. </a:t>
            </a:r>
            <a:r>
              <a:rPr lang="cs-CZ" sz="2400" dirty="0"/>
              <a:t>Buďte věcný. </a:t>
            </a:r>
            <a:endParaRPr lang="cs-CZ" sz="2400" dirty="0" smtClean="0"/>
          </a:p>
          <a:p>
            <a:r>
              <a:rPr lang="cs-CZ" sz="2400" dirty="0" smtClean="0"/>
              <a:t>Zbytečně se neopakujte (výjimkou jsou úvod a závěr). </a:t>
            </a:r>
          </a:p>
          <a:p>
            <a:r>
              <a:rPr lang="cs-CZ" sz="2400" dirty="0" smtClean="0"/>
              <a:t>Neodbočujte </a:t>
            </a:r>
            <a:r>
              <a:rPr lang="cs-CZ" sz="2400" dirty="0"/>
              <a:t>od tématu</a:t>
            </a:r>
            <a:r>
              <a:rPr lang="cs-CZ" sz="2400" dirty="0" smtClean="0"/>
              <a:t>. Text by měl držet pohromadě.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039492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Mluvte a diskutujte o svém výzkumu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525" y="1773238"/>
            <a:ext cx="7772400" cy="4968130"/>
          </a:xfrm>
        </p:spPr>
        <p:txBody>
          <a:bodyPr/>
          <a:lstStyle/>
          <a:p>
            <a:pPr algn="just">
              <a:lnSpc>
                <a:spcPct val="80000"/>
              </a:lnSpc>
              <a:defRPr/>
            </a:pPr>
            <a:r>
              <a:rPr lang="cs-CZ" sz="2200" dirty="0" smtClean="0"/>
              <a:t>Udržujte kontakt </a:t>
            </a:r>
            <a:r>
              <a:rPr lang="cs-CZ" sz="2200" dirty="0"/>
              <a:t>s vedoucím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cs-CZ" sz="2000" dirty="0" smtClean="0"/>
              <a:t>Dodržujte domluvený systém konzultací,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cs-CZ" sz="2000" dirty="0"/>
              <a:t>buďte aktivní, dávejte o sobě vědět, 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cs-CZ" sz="2000" dirty="0"/>
              <a:t>choďte s konkrétními </a:t>
            </a:r>
            <a:r>
              <a:rPr lang="cs-CZ" sz="2000" dirty="0" smtClean="0"/>
              <a:t>dotazy.</a:t>
            </a:r>
            <a:endParaRPr lang="cs-CZ" sz="2000" dirty="0"/>
          </a:p>
          <a:p>
            <a:pPr lvl="1" algn="just">
              <a:lnSpc>
                <a:spcPct val="80000"/>
              </a:lnSpc>
              <a:defRPr/>
            </a:pPr>
            <a:r>
              <a:rPr lang="cs-CZ" sz="2000" dirty="0" smtClean="0"/>
              <a:t>Konzultujte </a:t>
            </a:r>
            <a:r>
              <a:rPr lang="cs-CZ" sz="2000" dirty="0"/>
              <a:t>průběžně, opravdu nezvládneme připomínkovat Vaši práci za jeden den, a ještě k tomu jeden den před odevzdáním.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cs-CZ" sz="2000" dirty="0"/>
              <a:t>Průběžná kontrola cíle a </a:t>
            </a:r>
            <a:r>
              <a:rPr lang="cs-CZ" sz="2000" dirty="0" smtClean="0"/>
              <a:t>obsahu.</a:t>
            </a:r>
            <a:endParaRPr lang="sk-SK" dirty="0" smtClean="0"/>
          </a:p>
          <a:p>
            <a:pPr algn="just">
              <a:lnSpc>
                <a:spcPct val="80000"/>
              </a:lnSpc>
              <a:defRPr/>
            </a:pPr>
            <a:r>
              <a:rPr lang="cs-CZ" sz="2200" dirty="0"/>
              <a:t>Zapracování připomínek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cs-CZ" sz="2000" dirty="0"/>
              <a:t>Pokud už vám vedoucí poradí, snažte se jeho připomínky do práce zapracovat, myslí to s vámi dobře, má více zkušeností než Vy</a:t>
            </a:r>
            <a:r>
              <a:rPr lang="cs-CZ" sz="2000" dirty="0" smtClean="0"/>
              <a:t>.</a:t>
            </a:r>
          </a:p>
          <a:p>
            <a:pPr algn="just">
              <a:lnSpc>
                <a:spcPct val="80000"/>
              </a:lnSpc>
              <a:defRPr/>
            </a:pPr>
            <a:r>
              <a:rPr lang="cs-CZ" sz="2200" dirty="0" smtClean="0"/>
              <a:t>Diskutujte </a:t>
            </a:r>
            <a:r>
              <a:rPr lang="cs-CZ" sz="2200" dirty="0"/>
              <a:t>s kolegy a s učiteli o </a:t>
            </a:r>
            <a:r>
              <a:rPr lang="cs-CZ" sz="2200" dirty="0" smtClean="0"/>
              <a:t>výzkumu.</a:t>
            </a:r>
          </a:p>
          <a:p>
            <a:pPr algn="just">
              <a:lnSpc>
                <a:spcPct val="80000"/>
              </a:lnSpc>
              <a:defRPr/>
            </a:pPr>
            <a:r>
              <a:rPr lang="cs-CZ" sz="2200" dirty="0" smtClean="0"/>
              <a:t>Přijďte na </a:t>
            </a:r>
            <a:r>
              <a:rPr lang="cs-CZ" sz="2200" smtClean="0"/>
              <a:t>MUES přednášky:</a:t>
            </a:r>
            <a:endParaRPr lang="cs-CZ" sz="2400" dirty="0" smtClean="0"/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cs-CZ" sz="2400" dirty="0" smtClean="0"/>
              <a:t>				http</a:t>
            </a:r>
            <a:r>
              <a:rPr lang="cs-CZ" sz="2400" dirty="0"/>
              <a:t>://mues.econ.muni.cz/</a:t>
            </a:r>
          </a:p>
          <a:p>
            <a:pPr algn="just">
              <a:lnSpc>
                <a:spcPct val="80000"/>
              </a:lnSpc>
              <a:defRPr/>
            </a:pPr>
            <a:endParaRPr lang="cs-CZ" sz="2200" dirty="0"/>
          </a:p>
          <a:p>
            <a:pPr lvl="1" algn="just">
              <a:lnSpc>
                <a:spcPct val="80000"/>
              </a:lnSpc>
              <a:defRPr/>
            </a:pPr>
            <a:endParaRPr lang="cs-CZ" sz="2000" dirty="0"/>
          </a:p>
          <a:p>
            <a:pPr lvl="1" algn="just">
              <a:lnSpc>
                <a:spcPct val="80000"/>
              </a:lnSpc>
              <a:defRPr/>
            </a:pPr>
            <a:endParaRPr lang="cs-CZ" sz="2000" dirty="0" smtClean="0"/>
          </a:p>
        </p:txBody>
      </p:sp>
      <p:pic>
        <p:nvPicPr>
          <p:cNvPr id="4" name="Picture 2" descr="D:\Documents\Dropbox\MUES\logo\MU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805412"/>
            <a:ext cx="1308051" cy="65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1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Dobré rady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44500" lvl="1" indent="-266700">
              <a:lnSpc>
                <a:spcPct val="80000"/>
              </a:lnSpc>
            </a:pPr>
            <a:r>
              <a:rPr lang="cs-CZ" sz="2200" dirty="0" smtClean="0">
                <a:solidFill>
                  <a:schemeClr val="tx1"/>
                </a:solidFill>
              </a:rPr>
              <a:t>Neopisujte zákony a učebnice.</a:t>
            </a:r>
          </a:p>
          <a:p>
            <a:pPr marL="444500" lvl="1" indent="-266700">
              <a:lnSpc>
                <a:spcPct val="80000"/>
              </a:lnSpc>
            </a:pPr>
            <a:r>
              <a:rPr lang="cs-CZ" sz="2200" dirty="0" smtClean="0">
                <a:solidFill>
                  <a:schemeClr val="tx1"/>
                </a:solidFill>
              </a:rPr>
              <a:t>Seznamte se a využívejte databáze, na které škola </a:t>
            </a:r>
            <a:br>
              <a:rPr lang="cs-CZ" sz="2200" dirty="0" smtClean="0">
                <a:solidFill>
                  <a:schemeClr val="tx1"/>
                </a:solidFill>
              </a:rPr>
            </a:br>
            <a:r>
              <a:rPr lang="cs-CZ" sz="2200" dirty="0" smtClean="0">
                <a:solidFill>
                  <a:schemeClr val="tx1"/>
                </a:solidFill>
              </a:rPr>
              <a:t>má zakoupené licence.</a:t>
            </a:r>
          </a:p>
          <a:p>
            <a:pPr marL="444500" lvl="1" indent="-266700">
              <a:lnSpc>
                <a:spcPct val="80000"/>
              </a:lnSpc>
            </a:pPr>
            <a:r>
              <a:rPr lang="cs-CZ" sz="2200" dirty="0" smtClean="0">
                <a:solidFill>
                  <a:schemeClr val="tx1"/>
                </a:solidFill>
              </a:rPr>
              <a:t>Statistické údaje citujte z prvotních zdrojů.</a:t>
            </a:r>
          </a:p>
          <a:p>
            <a:pPr marL="444500" lvl="1" indent="-266700">
              <a:lnSpc>
                <a:spcPct val="80000"/>
              </a:lnSpc>
            </a:pPr>
            <a:r>
              <a:rPr lang="cs-CZ" sz="2200" dirty="0" smtClean="0">
                <a:solidFill>
                  <a:schemeClr val="tx1"/>
                </a:solidFill>
              </a:rPr>
              <a:t>Čerpejte i ze zahraničních zdrojů.</a:t>
            </a:r>
          </a:p>
          <a:p>
            <a:pPr marL="444500" lvl="1" indent="-266700">
              <a:lnSpc>
                <a:spcPct val="80000"/>
              </a:lnSpc>
            </a:pPr>
            <a:r>
              <a:rPr lang="cs-CZ" sz="2200" dirty="0" smtClean="0">
                <a:solidFill>
                  <a:schemeClr val="tx1"/>
                </a:solidFill>
              </a:rPr>
              <a:t>Pište si poznámky průběžně. </a:t>
            </a:r>
          </a:p>
          <a:p>
            <a:pPr marL="444500" lvl="1" indent="-266700">
              <a:lnSpc>
                <a:spcPct val="80000"/>
              </a:lnSpc>
            </a:pPr>
            <a:r>
              <a:rPr lang="cs-CZ" sz="2200" dirty="0" smtClean="0"/>
              <a:t>Jazyk práce musí odpovídat vědecké práci.</a:t>
            </a:r>
          </a:p>
          <a:p>
            <a:pPr marL="444500" lvl="1" indent="-266700">
              <a:lnSpc>
                <a:spcPct val="80000"/>
              </a:lnSpc>
            </a:pPr>
            <a:r>
              <a:rPr lang="cs-CZ" sz="2200" dirty="0" smtClean="0"/>
              <a:t>Grafy a tabulky musejí mít uvedený zdroj a popis.</a:t>
            </a:r>
          </a:p>
          <a:p>
            <a:pPr marL="444500" lvl="1" indent="-266700">
              <a:lnSpc>
                <a:spcPct val="80000"/>
              </a:lnSpc>
            </a:pPr>
            <a:r>
              <a:rPr lang="cs-CZ" sz="2200" dirty="0" smtClean="0"/>
              <a:t>Úvod k práci napište nakonec.</a:t>
            </a:r>
          </a:p>
          <a:p>
            <a:pPr marL="444500" lvl="1" indent="-266700">
              <a:lnSpc>
                <a:spcPct val="80000"/>
              </a:lnSpc>
            </a:pPr>
            <a:r>
              <a:rPr lang="cs-CZ" sz="2200" dirty="0" smtClean="0"/>
              <a:t>Plánujte první draft celého textu v únoru 2016.</a:t>
            </a:r>
          </a:p>
          <a:p>
            <a:pPr marL="444500" lvl="1" indent="-266700">
              <a:lnSpc>
                <a:spcPct val="80000"/>
              </a:lnSpc>
            </a:pPr>
            <a:r>
              <a:rPr lang="cs-CZ" sz="2200" dirty="0"/>
              <a:t>Před vazbou </a:t>
            </a:r>
            <a:r>
              <a:rPr lang="cs-CZ" sz="2200" dirty="0" smtClean="0"/>
              <a:t>práce </a:t>
            </a:r>
            <a:r>
              <a:rPr lang="cs-CZ" sz="2200" dirty="0"/>
              <a:t>důkladně zkontroluj, zda jsou všechny citace v textu </a:t>
            </a:r>
            <a:r>
              <a:rPr lang="cs-CZ" sz="2200" dirty="0" smtClean="0"/>
              <a:t>citovány také </a:t>
            </a:r>
            <a:r>
              <a:rPr lang="cs-CZ" sz="2200" dirty="0"/>
              <a:t>v přehledu literatury a naopak.</a:t>
            </a:r>
            <a:endParaRPr lang="cs-CZ" sz="2200" dirty="0" smtClean="0"/>
          </a:p>
          <a:p>
            <a:pPr marL="444500" lvl="1" indent="-266700">
              <a:lnSpc>
                <a:spcPct val="80000"/>
              </a:lnSpc>
            </a:pPr>
            <a:endParaRPr lang="cs-CZ" sz="2200" dirty="0" smtClean="0"/>
          </a:p>
          <a:p>
            <a:pPr marL="444500" indent="-266700"/>
            <a:endParaRPr lang="cs-CZ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práce po formální stránce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 smtClean="0"/>
              <a:t>Formální zpracovaní vypovídá o kvalitě práce</a:t>
            </a:r>
          </a:p>
          <a:p>
            <a:r>
              <a:rPr lang="pl-PL" sz="2200" dirty="0" smtClean="0"/>
              <a:t>Struktura </a:t>
            </a:r>
            <a:r>
              <a:rPr lang="pl-PL" sz="2200" dirty="0"/>
              <a:t>výkladu. Je struktura práce logická? </a:t>
            </a:r>
            <a:endParaRPr lang="pl-PL" sz="2200" dirty="0" smtClean="0"/>
          </a:p>
          <a:p>
            <a:r>
              <a:rPr lang="sk-SK" sz="2200" dirty="0" smtClean="0"/>
              <a:t>Obsahuje </a:t>
            </a:r>
            <a:r>
              <a:rPr lang="sk-SK" sz="2200" dirty="0"/>
              <a:t>text irelevantní </a:t>
            </a:r>
            <a:r>
              <a:rPr lang="sk-SK" sz="2200" dirty="0" smtClean="0"/>
              <a:t>balastní pasáže?</a:t>
            </a:r>
          </a:p>
          <a:p>
            <a:r>
              <a:rPr lang="pl-PL" sz="2200" dirty="0"/>
              <a:t>Je u všech převzatých informací </a:t>
            </a:r>
            <a:r>
              <a:rPr lang="pl-PL" sz="2200" dirty="0" smtClean="0"/>
              <a:t>uveden jejich zdroj?</a:t>
            </a:r>
          </a:p>
          <a:p>
            <a:r>
              <a:rPr lang="sk-SK" sz="2200" dirty="0"/>
              <a:t>K </a:t>
            </a:r>
            <a:r>
              <a:rPr lang="sk-SK" sz="2200" dirty="0" err="1"/>
              <a:t>nejzávažnějším</a:t>
            </a:r>
            <a:r>
              <a:rPr lang="sk-SK" sz="2200" dirty="0"/>
              <a:t> etickým </a:t>
            </a:r>
            <a:r>
              <a:rPr lang="sk-SK" sz="2200" dirty="0" err="1"/>
              <a:t>prohřeškům</a:t>
            </a:r>
            <a:r>
              <a:rPr lang="sk-SK" sz="2200" dirty="0"/>
              <a:t> </a:t>
            </a:r>
            <a:r>
              <a:rPr lang="sk-SK" sz="2200" dirty="0" err="1"/>
              <a:t>patří</a:t>
            </a:r>
            <a:r>
              <a:rPr lang="sk-SK" sz="2200" dirty="0"/>
              <a:t> </a:t>
            </a:r>
            <a:r>
              <a:rPr lang="sk-SK" sz="2200" dirty="0" err="1"/>
              <a:t>plagiátorství</a:t>
            </a:r>
            <a:r>
              <a:rPr lang="sk-SK" sz="2200" dirty="0"/>
              <a:t>, </a:t>
            </a:r>
            <a:r>
              <a:rPr lang="sk-SK" sz="2200" dirty="0" err="1"/>
              <a:t>tj</a:t>
            </a:r>
            <a:r>
              <a:rPr lang="sk-SK" sz="2200" dirty="0"/>
              <a:t>. (byť i </a:t>
            </a:r>
            <a:r>
              <a:rPr lang="sk-SK" sz="2200" dirty="0" err="1"/>
              <a:t>nezáměrné</a:t>
            </a:r>
            <a:r>
              <a:rPr lang="sk-SK" sz="2200" dirty="0" smtClean="0"/>
              <a:t>).</a:t>
            </a:r>
          </a:p>
          <a:p>
            <a:r>
              <a:rPr lang="cs-CZ" sz="2200" dirty="0" smtClean="0"/>
              <a:t>Kvalitní seznam použitých zdrojů</a:t>
            </a: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872152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dpis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pPr defTabSz="914400"/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916113"/>
            <a:ext cx="8229600" cy="4465637"/>
          </a:xfrm>
        </p:spPr>
        <p:txBody>
          <a:bodyPr lIns="91440" tIns="45720" rIns="91440" bIns="45720">
            <a:normAutofit lnSpcReduction="10000"/>
          </a:bodyPr>
          <a:lstStyle/>
          <a:p>
            <a:pPr marL="342900" indent="-342900" defTabSz="914400">
              <a:lnSpc>
                <a:spcPct val="80000"/>
              </a:lnSpc>
              <a:defRPr/>
            </a:pPr>
            <a:r>
              <a:rPr lang="cs-CZ" sz="2600" dirty="0" smtClean="0">
                <a:solidFill>
                  <a:srgbClr val="990000"/>
                </a:solidFill>
              </a:rPr>
              <a:t>Struktura práce</a:t>
            </a:r>
          </a:p>
          <a:p>
            <a:pPr marL="742950" lvl="1" indent="-285750" defTabSz="914400">
              <a:defRPr/>
            </a:pPr>
            <a:r>
              <a:rPr lang="cs-CZ" sz="2300" dirty="0"/>
              <a:t>ú</a:t>
            </a:r>
            <a:r>
              <a:rPr lang="cs-CZ" sz="2300" dirty="0" smtClean="0"/>
              <a:t>vodní strany (desky, titulní strany, </a:t>
            </a:r>
            <a:br>
              <a:rPr lang="cs-CZ" sz="2300" dirty="0" smtClean="0"/>
            </a:br>
            <a:r>
              <a:rPr lang="cs-CZ" sz="2300" cap="all" dirty="0" smtClean="0">
                <a:solidFill>
                  <a:srgbClr val="990000"/>
                </a:solidFill>
              </a:rPr>
              <a:t>zadání závěrečné práce</a:t>
            </a:r>
            <a:r>
              <a:rPr lang="cs-CZ" sz="2300" dirty="0" smtClean="0"/>
              <a:t>, bibliografické identifikace, prohlášení autora, poděkování)</a:t>
            </a:r>
          </a:p>
          <a:p>
            <a:pPr marL="742950" lvl="1" indent="-285750" defTabSz="914400">
              <a:lnSpc>
                <a:spcPct val="80000"/>
              </a:lnSpc>
              <a:defRPr/>
            </a:pPr>
            <a:r>
              <a:rPr lang="cs-CZ" sz="2300" dirty="0"/>
              <a:t>o</a:t>
            </a:r>
            <a:r>
              <a:rPr lang="cs-CZ" sz="2300" dirty="0" smtClean="0"/>
              <a:t>bsah práce</a:t>
            </a:r>
          </a:p>
          <a:p>
            <a:pPr marL="742950" lvl="1" indent="-285750" defTabSz="914400">
              <a:lnSpc>
                <a:spcPct val="80000"/>
              </a:lnSpc>
              <a:defRPr/>
            </a:pPr>
            <a:r>
              <a:rPr lang="cs-CZ" sz="2300" dirty="0"/>
              <a:t>ú</a:t>
            </a:r>
            <a:r>
              <a:rPr lang="cs-CZ" sz="2300" dirty="0" smtClean="0"/>
              <a:t>vod práce</a:t>
            </a:r>
          </a:p>
          <a:p>
            <a:pPr marL="742950" lvl="1" indent="-285750" defTabSz="914400">
              <a:lnSpc>
                <a:spcPct val="80000"/>
              </a:lnSpc>
              <a:defRPr/>
            </a:pPr>
            <a:r>
              <a:rPr lang="cs-CZ" sz="2300" dirty="0"/>
              <a:t>t</a:t>
            </a:r>
            <a:r>
              <a:rPr lang="cs-CZ" sz="2300" dirty="0" smtClean="0"/>
              <a:t>ext</a:t>
            </a:r>
          </a:p>
          <a:p>
            <a:pPr marL="742950" lvl="1" indent="-285750" defTabSz="914400">
              <a:lnSpc>
                <a:spcPct val="80000"/>
              </a:lnSpc>
              <a:defRPr/>
            </a:pPr>
            <a:r>
              <a:rPr lang="cs-CZ" sz="2300" dirty="0"/>
              <a:t>z</a:t>
            </a:r>
            <a:r>
              <a:rPr lang="cs-CZ" sz="2300" dirty="0" smtClean="0"/>
              <a:t>ávěr práce</a:t>
            </a:r>
          </a:p>
          <a:p>
            <a:pPr marL="742950" lvl="1" indent="-285750" defTabSz="914400">
              <a:lnSpc>
                <a:spcPct val="80000"/>
              </a:lnSpc>
              <a:defRPr/>
            </a:pPr>
            <a:r>
              <a:rPr lang="cs-CZ" sz="2300" dirty="0"/>
              <a:t>s</a:t>
            </a:r>
            <a:r>
              <a:rPr lang="cs-CZ" sz="2300" dirty="0" smtClean="0"/>
              <a:t>eznam použitých zdrojů</a:t>
            </a:r>
          </a:p>
          <a:p>
            <a:pPr marL="742950" lvl="1" indent="-285750" defTabSz="914400">
              <a:lnSpc>
                <a:spcPct val="80000"/>
              </a:lnSpc>
              <a:defRPr/>
            </a:pPr>
            <a:r>
              <a:rPr lang="cs-CZ" sz="2300" dirty="0"/>
              <a:t>s</a:t>
            </a:r>
            <a:r>
              <a:rPr lang="cs-CZ" sz="2300" dirty="0" smtClean="0"/>
              <a:t>eznamy tabulek, grafů, obrázků, schémat (povinné)</a:t>
            </a:r>
          </a:p>
          <a:p>
            <a:pPr marL="742950" lvl="1" indent="-285750" defTabSz="914400">
              <a:lnSpc>
                <a:spcPct val="80000"/>
              </a:lnSpc>
              <a:defRPr/>
            </a:pPr>
            <a:r>
              <a:rPr lang="cs-CZ" sz="2300" dirty="0"/>
              <a:t>s</a:t>
            </a:r>
            <a:r>
              <a:rPr lang="cs-CZ" sz="2300" dirty="0" smtClean="0"/>
              <a:t>eznam použitých zkratek (nepovinné)</a:t>
            </a:r>
          </a:p>
          <a:p>
            <a:pPr marL="742950" lvl="1" indent="-285750" defTabSz="914400">
              <a:lnSpc>
                <a:spcPct val="80000"/>
              </a:lnSpc>
              <a:defRPr/>
            </a:pPr>
            <a:r>
              <a:rPr lang="cs-CZ" sz="2300" dirty="0"/>
              <a:t>s</a:t>
            </a:r>
            <a:r>
              <a:rPr lang="cs-CZ" sz="2300" dirty="0" smtClean="0"/>
              <a:t>eznam příloh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Jak prezentovat práci</a:t>
            </a:r>
          </a:p>
        </p:txBody>
      </p:sp>
      <p:sp>
        <p:nvSpPr>
          <p:cNvPr id="5734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charset="0"/>
              </a:rPr>
              <a:t>Design prezentace (ESF layout)</a:t>
            </a:r>
          </a:p>
          <a:p>
            <a:r>
              <a:rPr lang="cs-CZ" dirty="0">
                <a:latin typeface="Arial" charset="0"/>
              </a:rPr>
              <a:t>Vyhnout se „omáčce“ (struktura práce apod.)</a:t>
            </a:r>
          </a:p>
          <a:p>
            <a:r>
              <a:rPr lang="cs-CZ" dirty="0" smtClean="0">
                <a:latin typeface="Arial" charset="0"/>
              </a:rPr>
              <a:t>Co bylo cílem? </a:t>
            </a:r>
            <a:r>
              <a:rPr lang="cs-CZ" dirty="0" smtClean="0">
                <a:solidFill>
                  <a:srgbClr val="800000"/>
                </a:solidFill>
                <a:latin typeface="Arial" charset="0"/>
              </a:rPr>
              <a:t>Co jste zjistili? </a:t>
            </a:r>
            <a:r>
              <a:rPr lang="cs-CZ" dirty="0" smtClean="0">
                <a:solidFill>
                  <a:schemeClr val="tx1"/>
                </a:solidFill>
                <a:latin typeface="Arial" charset="0"/>
              </a:rPr>
              <a:t>S jakými problémy jste se při zpracování setkali?</a:t>
            </a:r>
          </a:p>
          <a:p>
            <a:r>
              <a:rPr lang="cs-CZ" dirty="0">
                <a:latin typeface="Arial" charset="0"/>
              </a:rPr>
              <a:t>Stručně, jasně, výstižně (5 minut)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charset="0"/>
              </a:rPr>
              <a:t>Připravte si </a:t>
            </a:r>
            <a:r>
              <a:rPr lang="cs-CZ" dirty="0" err="1" smtClean="0">
                <a:solidFill>
                  <a:schemeClr val="tx1"/>
                </a:solidFill>
                <a:latin typeface="Arial" charset="0"/>
              </a:rPr>
              <a:t>slides</a:t>
            </a:r>
            <a:r>
              <a:rPr lang="cs-CZ" dirty="0" smtClean="0">
                <a:solidFill>
                  <a:schemeClr val="tx1"/>
                </a:solidFill>
                <a:latin typeface="Arial" charset="0"/>
              </a:rPr>
              <a:t> i k otázkám z posudku</a:t>
            </a:r>
          </a:p>
          <a:p>
            <a:endParaRPr lang="cs-CZ" dirty="0" smtClean="0">
              <a:solidFill>
                <a:schemeClr val="tx1"/>
              </a:solidFill>
              <a:latin typeface="Arial" charset="0"/>
            </a:endParaRPr>
          </a:p>
          <a:p>
            <a:pPr marL="0" indent="0">
              <a:buNone/>
            </a:pPr>
            <a:endParaRPr lang="cs-CZ" dirty="0" smtClean="0">
              <a:latin typeface="Arial" charset="0"/>
            </a:endParaRPr>
          </a:p>
          <a:p>
            <a:pPr marL="0" indent="0">
              <a:buNone/>
            </a:pPr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adpis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pPr defTabSz="914400"/>
            <a:endParaRPr lang="cs-CZ" dirty="0" smtClean="0"/>
          </a:p>
        </p:txBody>
      </p:sp>
      <p:sp>
        <p:nvSpPr>
          <p:cNvPr id="43011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773238"/>
            <a:ext cx="8229600" cy="4352925"/>
          </a:xfrm>
        </p:spPr>
        <p:txBody>
          <a:bodyPr lIns="91440" tIns="45720" rIns="91440" bIns="45720"/>
          <a:lstStyle/>
          <a:p>
            <a:pPr marL="342900" indent="-342900" defTabSz="914400">
              <a:defRPr/>
            </a:pPr>
            <a:r>
              <a:rPr lang="cs-CZ" dirty="0">
                <a:solidFill>
                  <a:srgbClr val="990000"/>
                </a:solidFill>
              </a:rPr>
              <a:t>Odevzdání práce</a:t>
            </a:r>
            <a:endParaRPr lang="cs-CZ" dirty="0" smtClean="0">
              <a:solidFill>
                <a:srgbClr val="990000"/>
              </a:solidFill>
            </a:endParaRPr>
          </a:p>
          <a:p>
            <a:pPr marL="742950" lvl="1" indent="-285750" defTabSz="914400">
              <a:defRPr/>
            </a:pPr>
            <a:r>
              <a:rPr lang="cs-CZ" dirty="0" smtClean="0"/>
              <a:t>dva výtisky  v nerozebíratelné pevné vazbě</a:t>
            </a:r>
          </a:p>
          <a:p>
            <a:pPr marL="742950" lvl="1" indent="-285750" defTabSz="914400">
              <a:defRPr/>
            </a:pPr>
            <a:r>
              <a:rPr lang="cs-CZ" dirty="0" smtClean="0"/>
              <a:t>ve stanovený termín sekretářce katedry</a:t>
            </a:r>
          </a:p>
          <a:p>
            <a:pPr marL="742950" lvl="1" indent="-285750" defTabSz="914400">
              <a:defRPr/>
            </a:pPr>
            <a:r>
              <a:rPr lang="cs-CZ" dirty="0"/>
              <a:t>s</a:t>
            </a:r>
            <a:r>
              <a:rPr lang="cs-CZ" dirty="0" smtClean="0"/>
              <a:t>oučástí je </a:t>
            </a:r>
            <a:r>
              <a:rPr lang="cs-CZ" dirty="0" smtClean="0">
                <a:solidFill>
                  <a:srgbClr val="990000"/>
                </a:solidFill>
              </a:rPr>
              <a:t>Zadání diplomové práce </a:t>
            </a:r>
          </a:p>
          <a:p>
            <a:pPr marL="457200" lvl="1" indent="0" algn="just" defTabSz="914400">
              <a:buFont typeface="Wingdings" pitchFamily="2" charset="2"/>
              <a:buNone/>
              <a:defRPr/>
            </a:pPr>
            <a:endParaRPr lang="cs-CZ" sz="2000" i="1" dirty="0" smtClean="0"/>
          </a:p>
          <a:p>
            <a:pPr marL="342900" indent="-342900" defTabSz="914400">
              <a:defRPr/>
            </a:pPr>
            <a:r>
              <a:rPr lang="cs-CZ" dirty="0" smtClean="0">
                <a:solidFill>
                  <a:srgbClr val="990000"/>
                </a:solidFill>
              </a:rPr>
              <a:t>Archivace práce v IS MU</a:t>
            </a:r>
          </a:p>
          <a:p>
            <a:pPr marL="742950" lvl="1" indent="-285750" defTabSz="914400">
              <a:defRPr/>
            </a:pPr>
            <a:r>
              <a:rPr lang="cs-CZ" dirty="0"/>
              <a:t>c</a:t>
            </a:r>
            <a:r>
              <a:rPr lang="cs-CZ" dirty="0" smtClean="0"/>
              <a:t>elá práce (bez zadání)</a:t>
            </a:r>
          </a:p>
          <a:p>
            <a:pPr marL="742950" lvl="1" indent="-285750" defTabSz="914400">
              <a:defRPr/>
            </a:pPr>
            <a:r>
              <a:rPr lang="cs-CZ" dirty="0"/>
              <a:t>v</a:t>
            </a:r>
            <a:r>
              <a:rPr lang="cs-CZ" dirty="0" smtClean="0"/>
              <a:t>ždy dřív než se odevzdají výtisky na katedru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title" idx="4294967295"/>
          </p:nvPr>
        </p:nvSpPr>
        <p:spPr>
          <a:xfrm>
            <a:off x="539750" y="1125538"/>
            <a:ext cx="8145463" cy="501650"/>
          </a:xfrm>
        </p:spPr>
        <p:txBody>
          <a:bodyPr lIns="91440" tIns="45720" rIns="91440" bIns="45720" anchor="ctr"/>
          <a:lstStyle/>
          <a:p>
            <a:pPr defTabSz="914400"/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844675"/>
            <a:ext cx="8229600" cy="4281488"/>
          </a:xfrm>
        </p:spPr>
        <p:txBody>
          <a:bodyPr lIns="91440" tIns="45720" rIns="91440" bIns="45720">
            <a:normAutofit/>
          </a:bodyPr>
          <a:lstStyle/>
          <a:p>
            <a:pPr marL="342900" indent="-342900" algn="just" defTabSz="914400">
              <a:lnSpc>
                <a:spcPct val="90000"/>
              </a:lnSpc>
              <a:defRPr/>
            </a:pPr>
            <a:r>
              <a:rPr lang="cs-CZ" sz="2600" dirty="0" smtClean="0">
                <a:solidFill>
                  <a:srgbClr val="990000"/>
                </a:solidFill>
              </a:rPr>
              <a:t>JEDNOTNÁ GRAFICKÁ ÚPRAVA</a:t>
            </a:r>
          </a:p>
          <a:p>
            <a:pPr marL="742950" lvl="1" indent="-285750" algn="just" defTabSz="914400">
              <a:lnSpc>
                <a:spcPct val="90000"/>
              </a:lnSpc>
              <a:defRPr/>
            </a:pPr>
            <a:r>
              <a:rPr lang="cs-CZ" sz="2300" dirty="0" smtClean="0"/>
              <a:t>Bílý papír, A4, tisk oboustranně, </a:t>
            </a:r>
            <a:r>
              <a:rPr lang="en-US" sz="2300" dirty="0"/>
              <a:t>35-45(BP)/</a:t>
            </a:r>
            <a:r>
              <a:rPr lang="cs-CZ" sz="2300" dirty="0"/>
              <a:t>60-80</a:t>
            </a:r>
            <a:r>
              <a:rPr lang="en-US" sz="2300" dirty="0"/>
              <a:t>(DP) </a:t>
            </a:r>
            <a:r>
              <a:rPr lang="en-US" sz="2300" dirty="0" smtClean="0"/>
              <a:t>s</a:t>
            </a:r>
            <a:endParaRPr lang="cs-CZ" sz="2300" dirty="0" smtClean="0"/>
          </a:p>
          <a:p>
            <a:pPr marL="742950" lvl="1" indent="-285750" algn="just" defTabSz="914400">
              <a:lnSpc>
                <a:spcPct val="90000"/>
              </a:lnSpc>
              <a:defRPr/>
            </a:pPr>
            <a:r>
              <a:rPr lang="cs-CZ" sz="2300" dirty="0" smtClean="0"/>
              <a:t>Patkové písmo velikost 11pt nebo 12pt</a:t>
            </a:r>
            <a:r>
              <a:rPr lang="sk-SK" sz="2300" dirty="0" smtClean="0"/>
              <a:t>, </a:t>
            </a:r>
          </a:p>
          <a:p>
            <a:pPr marL="742950" lvl="1" indent="-285750" algn="just" defTabSz="914400">
              <a:lnSpc>
                <a:spcPct val="90000"/>
              </a:lnSpc>
              <a:defRPr/>
            </a:pPr>
            <a:r>
              <a:rPr lang="cs-CZ" sz="2300" dirty="0" smtClean="0"/>
              <a:t>Řádkování 1</a:t>
            </a:r>
            <a:r>
              <a:rPr lang="en-US" sz="2300" dirty="0" smtClean="0"/>
              <a:t>,0 </a:t>
            </a:r>
            <a:r>
              <a:rPr lang="sk-SK" sz="2300" dirty="0"/>
              <a:t>-</a:t>
            </a:r>
            <a:r>
              <a:rPr lang="sk-SK" sz="2300" dirty="0" smtClean="0"/>
              <a:t> </a:t>
            </a:r>
            <a:r>
              <a:rPr lang="cs-CZ" sz="2300" dirty="0" smtClean="0"/>
              <a:t>1,5</a:t>
            </a:r>
          </a:p>
          <a:p>
            <a:pPr marL="742950" lvl="1" indent="-285750" algn="just" defTabSz="914400">
              <a:lnSpc>
                <a:spcPct val="90000"/>
              </a:lnSpc>
              <a:defRPr/>
            </a:pPr>
            <a:r>
              <a:rPr lang="cs-CZ" sz="2300" dirty="0"/>
              <a:t>T</a:t>
            </a:r>
            <a:r>
              <a:rPr lang="cs-CZ" sz="2300" dirty="0" smtClean="0"/>
              <a:t>ext zarovnán na oba okraje (do bloku)</a:t>
            </a:r>
          </a:p>
          <a:p>
            <a:pPr marL="742950" lvl="1" indent="-285750" algn="just" defTabSz="914400">
              <a:lnSpc>
                <a:spcPct val="90000"/>
              </a:lnSpc>
              <a:defRPr/>
            </a:pPr>
            <a:r>
              <a:rPr lang="cs-CZ" sz="2300" dirty="0" smtClean="0"/>
              <a:t>Číslování (pozor některé strany se nečíslují)</a:t>
            </a:r>
          </a:p>
          <a:p>
            <a:pPr marL="742950" lvl="1" indent="-285750" algn="just" defTabSz="914400">
              <a:lnSpc>
                <a:spcPct val="90000"/>
              </a:lnSpc>
              <a:defRPr/>
            </a:pPr>
            <a:r>
              <a:rPr lang="cs-CZ" sz="2400" dirty="0" smtClean="0"/>
              <a:t>Kapitoly se </a:t>
            </a:r>
            <a:r>
              <a:rPr lang="cs-CZ" sz="2400" dirty="0"/>
              <a:t>začínají psát na novém listu </a:t>
            </a:r>
            <a:r>
              <a:rPr lang="cs-CZ" sz="2400" dirty="0" smtClean="0"/>
              <a:t>papíru</a:t>
            </a:r>
            <a:endParaRPr lang="cs-CZ" sz="2300" dirty="0" smtClean="0"/>
          </a:p>
          <a:p>
            <a:pPr marL="742950" lvl="1" indent="-285750" defTabSz="914400"/>
            <a:r>
              <a:rPr lang="cs-CZ" sz="2400" dirty="0" smtClean="0"/>
              <a:t>Kapitoly (16pt)- podkapitoly (14pt) </a:t>
            </a:r>
            <a:endParaRPr lang="en-US" sz="2400" dirty="0" smtClean="0"/>
          </a:p>
          <a:p>
            <a:pPr marL="742950" lvl="1" indent="-285750" defTabSz="914400"/>
            <a:r>
              <a:rPr lang="cs-CZ" sz="2400" dirty="0" smtClean="0"/>
              <a:t>Maximálně </a:t>
            </a:r>
            <a:r>
              <a:rPr lang="cs-CZ" sz="2400" dirty="0"/>
              <a:t>tří úrovní </a:t>
            </a:r>
            <a:r>
              <a:rPr lang="cs-CZ" sz="2400" dirty="0" smtClean="0"/>
              <a:t>členění kapitol (1 </a:t>
            </a:r>
            <a:r>
              <a:rPr lang="cs-CZ" sz="2400" dirty="0"/>
              <a:t>– 1.1 – 1.1.1</a:t>
            </a:r>
            <a:r>
              <a:rPr lang="cs-CZ" sz="2400" dirty="0" smtClean="0"/>
              <a:t>)</a:t>
            </a:r>
          </a:p>
          <a:p>
            <a:pPr lvl="1" algn="just">
              <a:lnSpc>
                <a:spcPct val="80000"/>
              </a:lnSpc>
            </a:pPr>
            <a:r>
              <a:rPr lang="cs-CZ" sz="2400" dirty="0" smtClean="0"/>
              <a:t>Grafy </a:t>
            </a:r>
            <a:r>
              <a:rPr lang="cs-CZ" sz="2400" dirty="0"/>
              <a:t>a tabulky musejí mít uvedený zdroj a popis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Literatura</a:t>
            </a:r>
            <a:r>
              <a:rPr lang="sk-SK" dirty="0" smtClean="0"/>
              <a:t> a zdroje</a:t>
            </a:r>
            <a:endParaRPr lang="cs-CZ" dirty="0" smtClean="0"/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773238"/>
            <a:ext cx="7772400" cy="43561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Arial" charset="0"/>
                <a:cs typeface="Arial" charset="0"/>
              </a:rPr>
              <a:t>Čtením se učíte psát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Minimum 50 zdrojů 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Kvalitní primární zdroje </a:t>
            </a:r>
            <a:br>
              <a:rPr lang="cs-CZ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aktuální texty‚ renomované časopisy, pozor na odborné monografie v ČR, které neprocházejí recenzním řízením</a:t>
            </a:r>
          </a:p>
          <a:p>
            <a:pPr marL="341313" lvl="1" indent="-341313">
              <a:spcBef>
                <a:spcPts val="700"/>
              </a:spcBef>
            </a:pPr>
            <a:r>
              <a:rPr lang="cs-CZ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Omezit sekundární zdroje </a:t>
            </a:r>
            <a:r>
              <a:rPr lang="cs-CZ" dirty="0">
                <a:solidFill>
                  <a:schemeClr val="tx1"/>
                </a:solidFill>
                <a:latin typeface="Arial" charset="0"/>
                <a:cs typeface="Arial" charset="0"/>
              </a:rPr>
              <a:t>(</a:t>
            </a:r>
            <a:r>
              <a:rPr lang="cs-CZ" sz="2200" dirty="0" smtClean="0"/>
              <a:t>wikipedie.cz</a:t>
            </a:r>
            <a:r>
              <a:rPr lang="cs-CZ" sz="2200" dirty="0"/>
              <a:t>, </a:t>
            </a:r>
            <a:r>
              <a:rPr lang="cs-CZ" sz="2200" dirty="0" smtClean="0"/>
              <a:t>aktualne.cz)</a:t>
            </a:r>
          </a:p>
          <a:p>
            <a:pPr marL="341313" lvl="1" indent="-341313">
              <a:spcBef>
                <a:spcPts val="700"/>
              </a:spcBef>
            </a:pPr>
            <a:r>
              <a:rPr lang="cs-CZ" dirty="0" err="1">
                <a:solidFill>
                  <a:schemeClr val="tx1"/>
                </a:solidFill>
                <a:latin typeface="Arial" charset="0"/>
                <a:cs typeface="Arial" charset="0"/>
              </a:rPr>
              <a:t>Skriptum</a:t>
            </a:r>
            <a:r>
              <a:rPr lang="cs-CZ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cs-CZ" i="1" dirty="0">
                <a:solidFill>
                  <a:schemeClr val="tx1"/>
                </a:solidFill>
                <a:latin typeface="Arial" charset="0"/>
                <a:cs typeface="Arial" charset="0"/>
              </a:rPr>
              <a:t>Sociálně-ekonomické informace a práce s nimi, </a:t>
            </a:r>
            <a:r>
              <a:rPr lang="cs-CZ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Kuželíková L, Nekuda J a Poláček J,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916113"/>
            <a:ext cx="7772400" cy="4213225"/>
          </a:xfrm>
        </p:spPr>
        <p:txBody>
          <a:bodyPr/>
          <a:lstStyle/>
          <a:p>
            <a:pPr algn="just"/>
            <a:r>
              <a:rPr lang="cs-CZ" sz="2200" dirty="0" smtClean="0"/>
              <a:t>Používat citace jednotně </a:t>
            </a:r>
            <a:r>
              <a:rPr lang="cs-CZ" sz="2200" dirty="0"/>
              <a:t>v </a:t>
            </a:r>
            <a:r>
              <a:rPr lang="cs-CZ" sz="2200" dirty="0" smtClean="0"/>
              <a:t>celé práci</a:t>
            </a:r>
          </a:p>
          <a:p>
            <a:pPr algn="just">
              <a:defRPr/>
            </a:pPr>
            <a:r>
              <a:rPr lang="cs-CZ" sz="2200" dirty="0"/>
              <a:t>Existují nejen přímé ale také nepřímé citace, i ty je potřeba odcitovat. V případě, že necitujete myšlenky někoho jiného dopouštíte se </a:t>
            </a:r>
            <a:r>
              <a:rPr lang="cs-CZ" sz="2200" dirty="0" smtClean="0"/>
              <a:t>plagiátorství (</a:t>
            </a:r>
            <a:r>
              <a:rPr lang="cs-CZ" sz="2200" dirty="0" err="1" smtClean="0"/>
              <a:t>vi</a:t>
            </a:r>
            <a:r>
              <a:rPr lang="sk-SK" sz="2200" dirty="0" smtClean="0"/>
              <a:t>z</a:t>
            </a:r>
            <a:r>
              <a:rPr lang="cs-CZ" sz="2200" dirty="0" smtClean="0"/>
              <a:t> směrnice).</a:t>
            </a:r>
            <a:endParaRPr lang="cs-CZ" sz="2200" dirty="0"/>
          </a:p>
          <a:p>
            <a:pPr algn="just">
              <a:defRPr/>
            </a:pPr>
            <a:r>
              <a:rPr lang="cs-CZ" sz="2200" dirty="0"/>
              <a:t>Citujte průběžně: když to necháte nakonec, může se Vám stát, že zdroj už nedohledáte.</a:t>
            </a:r>
          </a:p>
          <a:p>
            <a:pPr algn="just">
              <a:defRPr/>
            </a:pPr>
            <a:r>
              <a:rPr lang="cs-CZ" sz="2200" dirty="0"/>
              <a:t>I internetové zdroje musíte odcitovat dle citační normy, nestačí jen </a:t>
            </a:r>
            <a:r>
              <a:rPr lang="cs-CZ" sz="2200" dirty="0" smtClean="0"/>
              <a:t>odkaz. </a:t>
            </a:r>
            <a:endParaRPr lang="cs-CZ" sz="2200" dirty="0"/>
          </a:p>
          <a:p>
            <a:pPr algn="just"/>
            <a:endParaRPr lang="cs-CZ" sz="2200" dirty="0"/>
          </a:p>
          <a:p>
            <a:pPr algn="just"/>
            <a:endParaRPr lang="cs-CZ" sz="2200" dirty="0" smtClean="0"/>
          </a:p>
          <a:p>
            <a:endParaRPr lang="cs-CZ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Přímá citace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dirty="0" smtClean="0"/>
              <a:t>Doslovné </a:t>
            </a:r>
            <a:r>
              <a:rPr lang="sk-SK" sz="2200" dirty="0" err="1"/>
              <a:t>převzetí</a:t>
            </a:r>
            <a:r>
              <a:rPr lang="sk-SK" sz="2200" dirty="0"/>
              <a:t> textu </a:t>
            </a:r>
            <a:r>
              <a:rPr lang="sk-SK" sz="2200" dirty="0" smtClean="0"/>
              <a:t>autora</a:t>
            </a:r>
            <a:r>
              <a:rPr lang="sk-SK" sz="2200" dirty="0"/>
              <a:t>.</a:t>
            </a:r>
            <a:endParaRPr lang="sk-SK" sz="2200" dirty="0" smtClean="0"/>
          </a:p>
          <a:p>
            <a:r>
              <a:rPr lang="cs-CZ" sz="2200" dirty="0" smtClean="0"/>
              <a:t>Citovaný text odlište buď uvozovkami nebo odsazením (pro delší citáty), ne oboje současně.  Každou citaci označte. </a:t>
            </a:r>
          </a:p>
          <a:p>
            <a:pPr algn="just">
              <a:lnSpc>
                <a:spcPct val="80000"/>
              </a:lnSpc>
              <a:defRPr/>
            </a:pPr>
            <a:r>
              <a:rPr lang="cs-CZ" sz="2200" dirty="0" smtClean="0"/>
              <a:t>Text </a:t>
            </a:r>
            <a:r>
              <a:rPr lang="cs-CZ" sz="2200" dirty="0"/>
              <a:t>italikou slouží ke zvýraznění, ne k citaci</a:t>
            </a:r>
          </a:p>
          <a:p>
            <a:r>
              <a:rPr lang="sk-SK" sz="2200" dirty="0" err="1" smtClean="0"/>
              <a:t>Přímá</a:t>
            </a:r>
            <a:r>
              <a:rPr lang="sk-SK" sz="2200" dirty="0" smtClean="0"/>
              <a:t> </a:t>
            </a:r>
            <a:r>
              <a:rPr lang="sk-SK" sz="2200" dirty="0" err="1"/>
              <a:t>citace</a:t>
            </a:r>
            <a:r>
              <a:rPr lang="sk-SK" sz="2200" dirty="0"/>
              <a:t> </a:t>
            </a:r>
            <a:r>
              <a:rPr lang="sk-SK" sz="2200" dirty="0" err="1"/>
              <a:t>bývá</a:t>
            </a:r>
            <a:r>
              <a:rPr lang="sk-SK" sz="2200" dirty="0"/>
              <a:t> v textu </a:t>
            </a:r>
            <a:r>
              <a:rPr lang="sk-SK" sz="2200" dirty="0" err="1"/>
              <a:t>uvedena</a:t>
            </a:r>
            <a:r>
              <a:rPr lang="sk-SK" sz="2200" dirty="0"/>
              <a:t> </a:t>
            </a:r>
            <a:r>
              <a:rPr lang="sk-SK" sz="2200" dirty="0" err="1"/>
              <a:t>např</a:t>
            </a:r>
            <a:r>
              <a:rPr lang="sk-SK" sz="2200" dirty="0"/>
              <a:t>.:</a:t>
            </a:r>
          </a:p>
          <a:p>
            <a:pPr marL="457200" lvl="1" indent="0">
              <a:buNone/>
            </a:pPr>
            <a:r>
              <a:rPr lang="sk-SK" sz="2200" dirty="0"/>
              <a:t>Novák (2010, s. 87) tvrdí, že …</a:t>
            </a:r>
          </a:p>
          <a:p>
            <a:pPr marL="457200" lvl="1" indent="0">
              <a:buNone/>
            </a:pPr>
            <a:r>
              <a:rPr lang="sk-SK" sz="2200" dirty="0" err="1"/>
              <a:t>Podle</a:t>
            </a:r>
            <a:r>
              <a:rPr lang="sk-SK" sz="2200" dirty="0"/>
              <a:t> Nováka (2010, s. 87) je …</a:t>
            </a:r>
          </a:p>
          <a:p>
            <a:pPr marL="457200" lvl="1" indent="0">
              <a:buNone/>
            </a:pPr>
            <a:r>
              <a:rPr lang="sk-SK" sz="2200" dirty="0"/>
              <a:t>Jak </a:t>
            </a:r>
            <a:r>
              <a:rPr lang="sk-SK" sz="2200" dirty="0" err="1"/>
              <a:t>uvádí</a:t>
            </a:r>
            <a:r>
              <a:rPr lang="sk-SK" sz="2200" dirty="0"/>
              <a:t> Novák (2010), </a:t>
            </a:r>
            <a:r>
              <a:rPr lang="sk-SK" sz="2200" dirty="0" err="1"/>
              <a:t>všechny</a:t>
            </a:r>
            <a:r>
              <a:rPr lang="sk-SK" sz="2200" dirty="0"/>
              <a:t>…</a:t>
            </a:r>
          </a:p>
          <a:p>
            <a:pPr marL="457200" lvl="1" indent="0">
              <a:buNone/>
            </a:pPr>
            <a:r>
              <a:rPr lang="sk-SK" sz="2200" dirty="0"/>
              <a:t>… je </a:t>
            </a:r>
            <a:r>
              <a:rPr lang="sk-SK" sz="2200" dirty="0" err="1"/>
              <a:t>zcela</a:t>
            </a:r>
            <a:r>
              <a:rPr lang="sk-SK" sz="2200" dirty="0"/>
              <a:t> zásadní.“ (Novák, 2010, s. </a:t>
            </a:r>
            <a:r>
              <a:rPr lang="sk-SK" sz="2200" dirty="0" smtClean="0"/>
              <a:t>87)</a:t>
            </a:r>
          </a:p>
          <a:p>
            <a:r>
              <a:rPr lang="sk-SK" sz="2200" dirty="0" smtClean="0"/>
              <a:t>v práci by </a:t>
            </a:r>
            <a:r>
              <a:rPr lang="sk-SK" sz="2200" dirty="0" err="1" smtClean="0"/>
              <a:t>nemělo</a:t>
            </a:r>
            <a:r>
              <a:rPr lang="sk-SK" sz="2200" dirty="0" smtClean="0"/>
              <a:t> </a:t>
            </a:r>
            <a:r>
              <a:rPr lang="sk-SK" sz="2200" dirty="0" err="1" smtClean="0"/>
              <a:t>být</a:t>
            </a:r>
            <a:r>
              <a:rPr lang="sk-SK" sz="2200" dirty="0" smtClean="0"/>
              <a:t> </a:t>
            </a:r>
            <a:r>
              <a:rPr lang="sk-SK" sz="2200" dirty="0" err="1" smtClean="0"/>
              <a:t>více</a:t>
            </a:r>
            <a:r>
              <a:rPr lang="sk-SK" sz="2200" dirty="0" smtClean="0"/>
              <a:t> než 10 % </a:t>
            </a:r>
            <a:r>
              <a:rPr lang="sk-SK" sz="2200" dirty="0" err="1" smtClean="0"/>
              <a:t>přímých</a:t>
            </a:r>
            <a:r>
              <a:rPr lang="sk-SK" sz="2200" dirty="0" smtClean="0"/>
              <a:t> </a:t>
            </a:r>
            <a:r>
              <a:rPr lang="sk-SK" sz="2200" dirty="0" err="1" smtClean="0"/>
              <a:t>citacích</a:t>
            </a:r>
            <a:r>
              <a:rPr lang="sk-SK" sz="2200" dirty="0" smtClean="0"/>
              <a:t>, </a:t>
            </a:r>
            <a:r>
              <a:rPr lang="sk-SK" sz="2200" dirty="0" err="1" smtClean="0"/>
              <a:t>doporučuje</a:t>
            </a:r>
            <a:r>
              <a:rPr lang="sk-SK" sz="2200" dirty="0" smtClean="0"/>
              <a:t> </a:t>
            </a:r>
            <a:r>
              <a:rPr lang="sk-SK" sz="2200" dirty="0" err="1" smtClean="0"/>
              <a:t>se</a:t>
            </a:r>
            <a:r>
              <a:rPr lang="sk-SK" sz="2200" dirty="0" smtClean="0"/>
              <a:t> kolem 5 %</a:t>
            </a:r>
          </a:p>
          <a:p>
            <a:pPr marL="457200" lvl="1" indent="0">
              <a:buNone/>
            </a:pPr>
            <a:endParaRPr lang="sk-SK" sz="2200" dirty="0" smtClean="0"/>
          </a:p>
          <a:p>
            <a:pPr marL="457200" lvl="1" indent="0">
              <a:buNone/>
            </a:pPr>
            <a:endParaRPr lang="sk-SK" sz="2200" dirty="0"/>
          </a:p>
          <a:p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4015698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Nepřímá</a:t>
            </a:r>
            <a:r>
              <a:rPr lang="sk-SK" b="1" dirty="0" smtClean="0"/>
              <a:t> </a:t>
            </a:r>
            <a:r>
              <a:rPr lang="sk-SK" b="1" dirty="0" err="1"/>
              <a:t>citace</a:t>
            </a:r>
            <a:r>
              <a:rPr lang="sk-SK" b="1" dirty="0"/>
              <a:t/>
            </a:r>
            <a:br>
              <a:rPr lang="sk-SK" b="1" dirty="0"/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dirty="0" smtClean="0"/>
              <a:t>parafráze </a:t>
            </a:r>
            <a:r>
              <a:rPr lang="sk-SK" sz="2200" dirty="0"/>
              <a:t>obsahu </a:t>
            </a:r>
            <a:r>
              <a:rPr lang="sk-SK" sz="2200" dirty="0" err="1"/>
              <a:t>myšlenek</a:t>
            </a:r>
            <a:r>
              <a:rPr lang="sk-SK" sz="2200" dirty="0"/>
              <a:t> nebo </a:t>
            </a:r>
            <a:r>
              <a:rPr lang="sk-SK" sz="2200" dirty="0" err="1"/>
              <a:t>informací</a:t>
            </a:r>
            <a:r>
              <a:rPr lang="sk-SK" sz="2200" dirty="0"/>
              <a:t> </a:t>
            </a:r>
            <a:r>
              <a:rPr lang="sk-SK" sz="2200" dirty="0" err="1"/>
              <a:t>původního</a:t>
            </a:r>
            <a:r>
              <a:rPr lang="sk-SK" sz="2200" dirty="0"/>
              <a:t> dokumentu, </a:t>
            </a:r>
            <a:r>
              <a:rPr lang="sk-SK" sz="2200" dirty="0" err="1"/>
              <a:t>vyjádřená</a:t>
            </a:r>
            <a:r>
              <a:rPr lang="sk-SK" sz="2200" dirty="0"/>
              <a:t> </a:t>
            </a:r>
            <a:r>
              <a:rPr lang="sk-SK" sz="2200" dirty="0" err="1"/>
              <a:t>vlastními</a:t>
            </a:r>
            <a:r>
              <a:rPr lang="sk-SK" sz="2200" dirty="0"/>
              <a:t> </a:t>
            </a:r>
            <a:r>
              <a:rPr lang="sk-SK" sz="2200" dirty="0" err="1" smtClean="0"/>
              <a:t>slovy</a:t>
            </a:r>
            <a:endParaRPr lang="sk-SK" sz="2200" dirty="0" smtClean="0"/>
          </a:p>
          <a:p>
            <a:r>
              <a:rPr lang="sk-SK" sz="2200" dirty="0" err="1"/>
              <a:t>Nepřímá</a:t>
            </a:r>
            <a:r>
              <a:rPr lang="sk-SK" sz="2200" dirty="0"/>
              <a:t> </a:t>
            </a:r>
            <a:r>
              <a:rPr lang="sk-SK" sz="2200" dirty="0" err="1"/>
              <a:t>citace</a:t>
            </a:r>
            <a:r>
              <a:rPr lang="sk-SK" sz="2200" dirty="0"/>
              <a:t> </a:t>
            </a:r>
            <a:r>
              <a:rPr lang="sk-SK" sz="2200" dirty="0" err="1"/>
              <a:t>bývá</a:t>
            </a:r>
            <a:r>
              <a:rPr lang="sk-SK" sz="2200" dirty="0"/>
              <a:t> v textu </a:t>
            </a:r>
            <a:r>
              <a:rPr lang="sk-SK" sz="2200" dirty="0" err="1"/>
              <a:t>uvedena</a:t>
            </a:r>
            <a:r>
              <a:rPr lang="sk-SK" sz="2200" dirty="0"/>
              <a:t> </a:t>
            </a:r>
            <a:r>
              <a:rPr lang="sk-SK" sz="2200" dirty="0" err="1"/>
              <a:t>např</a:t>
            </a:r>
            <a:r>
              <a:rPr lang="sk-SK" sz="2200" dirty="0"/>
              <a:t>.:</a:t>
            </a:r>
          </a:p>
          <a:p>
            <a:pPr marL="457200" lvl="1" indent="0">
              <a:buNone/>
            </a:pPr>
            <a:r>
              <a:rPr lang="sk-SK" sz="1800" dirty="0" smtClean="0"/>
              <a:t>    </a:t>
            </a:r>
            <a:r>
              <a:rPr lang="sk-SK" sz="1800" dirty="0" err="1"/>
              <a:t>Podle</a:t>
            </a:r>
            <a:r>
              <a:rPr lang="sk-SK" sz="1800" dirty="0"/>
              <a:t> Nováka (2010, s. 87 a </a:t>
            </a:r>
            <a:r>
              <a:rPr lang="sk-SK" sz="1800" dirty="0" err="1"/>
              <a:t>násl</a:t>
            </a:r>
            <a:r>
              <a:rPr lang="sk-SK" sz="1800" dirty="0"/>
              <a:t>.) je </a:t>
            </a:r>
            <a:r>
              <a:rPr lang="sk-SK" sz="1800" dirty="0" err="1"/>
              <a:t>dělení</a:t>
            </a:r>
            <a:r>
              <a:rPr lang="sk-SK" sz="1800" dirty="0"/>
              <a:t> </a:t>
            </a:r>
            <a:r>
              <a:rPr lang="sk-SK" sz="1800" dirty="0" err="1"/>
              <a:t>následující</a:t>
            </a:r>
            <a:r>
              <a:rPr lang="sk-SK" sz="1800" dirty="0"/>
              <a:t>…</a:t>
            </a:r>
          </a:p>
          <a:p>
            <a:pPr marL="457200" lvl="1" indent="0">
              <a:buNone/>
            </a:pPr>
            <a:r>
              <a:rPr lang="sk-SK" sz="1800" dirty="0"/>
              <a:t>    </a:t>
            </a:r>
            <a:r>
              <a:rPr lang="sk-SK" sz="1800" dirty="0" err="1"/>
              <a:t>Výzkumy</a:t>
            </a:r>
            <a:r>
              <a:rPr lang="sk-SK" sz="1800" dirty="0"/>
              <a:t> </a:t>
            </a:r>
            <a:r>
              <a:rPr lang="sk-SK" sz="1800" dirty="0" err="1"/>
              <a:t>ukázaly</a:t>
            </a:r>
            <a:r>
              <a:rPr lang="sk-SK" sz="1800" dirty="0"/>
              <a:t>… (Novák, 2010, s. 87–102)</a:t>
            </a:r>
          </a:p>
          <a:p>
            <a:pPr marL="457200" lvl="1" indent="0">
              <a:buNone/>
            </a:pPr>
            <a:r>
              <a:rPr lang="sk-SK" sz="1800" dirty="0"/>
              <a:t>    </a:t>
            </a:r>
            <a:r>
              <a:rPr lang="sk-SK" sz="1800" dirty="0" err="1"/>
              <a:t>Srov</a:t>
            </a:r>
            <a:r>
              <a:rPr lang="sk-SK" sz="1800" dirty="0"/>
              <a:t>. s (Novák, 2010, s. 87).</a:t>
            </a:r>
          </a:p>
          <a:p>
            <a:pPr marL="457200" lvl="1" indent="0">
              <a:buNone/>
            </a:pPr>
            <a:r>
              <a:rPr lang="sk-SK" sz="1800" dirty="0"/>
              <a:t>    … </a:t>
            </a:r>
            <a:r>
              <a:rPr lang="sk-SK" sz="1800" dirty="0" err="1"/>
              <a:t>více</a:t>
            </a:r>
            <a:r>
              <a:rPr lang="sk-SK" sz="1800" dirty="0"/>
              <a:t> </a:t>
            </a:r>
            <a:r>
              <a:rPr lang="sk-SK" sz="1800" dirty="0" err="1"/>
              <a:t>příkladů</a:t>
            </a:r>
            <a:r>
              <a:rPr lang="sk-SK" sz="1800" dirty="0"/>
              <a:t> k </a:t>
            </a:r>
            <a:r>
              <a:rPr lang="sk-SK" sz="1800" dirty="0" err="1"/>
              <a:t>této</a:t>
            </a:r>
            <a:r>
              <a:rPr lang="sk-SK" sz="1800" dirty="0"/>
              <a:t> </a:t>
            </a:r>
            <a:r>
              <a:rPr lang="sk-SK" sz="1800" dirty="0" err="1"/>
              <a:t>problematice</a:t>
            </a:r>
            <a:r>
              <a:rPr lang="sk-SK" sz="1800" dirty="0"/>
              <a:t> </a:t>
            </a:r>
            <a:r>
              <a:rPr lang="sk-SK" sz="1800" dirty="0" err="1"/>
              <a:t>uvádí</a:t>
            </a:r>
            <a:r>
              <a:rPr lang="sk-SK" sz="1800" dirty="0"/>
              <a:t> </a:t>
            </a:r>
            <a:r>
              <a:rPr lang="sk-SK" sz="1800" dirty="0" err="1"/>
              <a:t>např</a:t>
            </a:r>
            <a:r>
              <a:rPr lang="sk-SK" sz="1800" dirty="0"/>
              <a:t>. Novák (2010, s. 87).</a:t>
            </a:r>
          </a:p>
          <a:p>
            <a:pPr marL="457200" lvl="1" indent="0">
              <a:buNone/>
            </a:pPr>
            <a:r>
              <a:rPr lang="sk-SK" sz="1800" dirty="0"/>
              <a:t>    … </a:t>
            </a:r>
            <a:r>
              <a:rPr lang="sk-SK" sz="1800" dirty="0" err="1"/>
              <a:t>podrobně</a:t>
            </a:r>
            <a:r>
              <a:rPr lang="sk-SK" sz="1800" dirty="0"/>
              <a:t> </a:t>
            </a:r>
            <a:r>
              <a:rPr lang="sk-SK" sz="1800" dirty="0" err="1"/>
              <a:t>viz</a:t>
            </a:r>
            <a:r>
              <a:rPr lang="sk-SK" sz="1800" dirty="0"/>
              <a:t> (Novák, 2010, s. 87).</a:t>
            </a:r>
          </a:p>
          <a:p>
            <a:pPr marL="457200" lvl="1" indent="0">
              <a:buNone/>
            </a:pPr>
            <a:r>
              <a:rPr lang="sk-SK" sz="1800" dirty="0"/>
              <a:t>    … jak </a:t>
            </a:r>
            <a:r>
              <a:rPr lang="sk-SK" sz="1800" dirty="0" err="1"/>
              <a:t>uvádějí</a:t>
            </a:r>
            <a:r>
              <a:rPr lang="sk-SK" sz="1800" dirty="0"/>
              <a:t> Novák (2010) a Kučera (2009)…</a:t>
            </a:r>
          </a:p>
          <a:p>
            <a:pPr marL="457200" lvl="1" indent="0">
              <a:buNone/>
            </a:pPr>
            <a:r>
              <a:rPr lang="sk-SK" sz="1800" dirty="0"/>
              <a:t>    … to je </a:t>
            </a:r>
            <a:r>
              <a:rPr lang="sk-SK" sz="1800" dirty="0" err="1"/>
              <a:t>zřejmé</a:t>
            </a:r>
            <a:r>
              <a:rPr lang="sk-SK" sz="1800" dirty="0"/>
              <a:t> z </a:t>
            </a:r>
            <a:r>
              <a:rPr lang="sk-SK" sz="1800" dirty="0" err="1"/>
              <a:t>již</a:t>
            </a:r>
            <a:r>
              <a:rPr lang="sk-SK" sz="1800" dirty="0"/>
              <a:t> </a:t>
            </a:r>
            <a:r>
              <a:rPr lang="sk-SK" sz="1800" dirty="0" err="1"/>
              <a:t>proběhlých</a:t>
            </a:r>
            <a:r>
              <a:rPr lang="sk-SK" sz="1800" dirty="0"/>
              <a:t> </a:t>
            </a:r>
            <a:r>
              <a:rPr lang="sk-SK" sz="1800" dirty="0" err="1"/>
              <a:t>šetření</a:t>
            </a:r>
            <a:r>
              <a:rPr lang="sk-SK" sz="1800" dirty="0"/>
              <a:t> (Novák, 2010; Kučera, 2010; Svoboda, 2009).</a:t>
            </a:r>
          </a:p>
          <a:p>
            <a:r>
              <a:rPr lang="sk-SK" sz="2200" dirty="0" err="1"/>
              <a:t>Citace</a:t>
            </a:r>
            <a:r>
              <a:rPr lang="sk-SK" sz="2200" dirty="0"/>
              <a:t> </a:t>
            </a:r>
            <a:r>
              <a:rPr lang="sk-SK" sz="2200" dirty="0" err="1" smtClean="0"/>
              <a:t>mají</a:t>
            </a:r>
            <a:r>
              <a:rPr lang="sk-SK" sz="2200" dirty="0" smtClean="0"/>
              <a:t> </a:t>
            </a:r>
            <a:r>
              <a:rPr lang="sk-SK" sz="2200" dirty="0" err="1" smtClean="0"/>
              <a:t>podpořit</a:t>
            </a:r>
            <a:r>
              <a:rPr lang="sk-SK" sz="2200" dirty="0" smtClean="0"/>
              <a:t> </a:t>
            </a:r>
            <a:r>
              <a:rPr lang="sk-SK" sz="2200" dirty="0" err="1"/>
              <a:t>myšlenky</a:t>
            </a:r>
            <a:r>
              <a:rPr lang="sk-SK" sz="2200" dirty="0"/>
              <a:t> autora textu. </a:t>
            </a:r>
          </a:p>
        </p:txBody>
      </p:sp>
    </p:spTree>
    <p:extLst>
      <p:ext uri="{BB962C8B-B14F-4D97-AF65-F5344CB8AC3E}">
        <p14:creationId xmlns:p14="http://schemas.microsoft.com/office/powerpoint/2010/main" val="2360298589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</TotalTime>
  <Words>1256</Words>
  <Application>Microsoft Office PowerPoint</Application>
  <PresentationFormat>On-screen Show (4:3)</PresentationFormat>
  <Paragraphs>218</Paragraphs>
  <Slides>30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Výchozí návrh</vt:lpstr>
      <vt:lpstr>Výchozí návrh</vt:lpstr>
      <vt:lpstr>Document</vt:lpstr>
      <vt:lpstr>Diplomový seminář Bakalářský seminář ÚPRAVA A StyL PRÁce</vt:lpstr>
      <vt:lpstr>PowerPoint Presentation</vt:lpstr>
      <vt:lpstr>PowerPoint Presentation</vt:lpstr>
      <vt:lpstr>PowerPoint Presentation</vt:lpstr>
      <vt:lpstr>PowerPoint Presentation</vt:lpstr>
      <vt:lpstr>Literatura a zdroje</vt:lpstr>
      <vt:lpstr>Citace</vt:lpstr>
      <vt:lpstr>Přímá citace</vt:lpstr>
      <vt:lpstr>Nepřímá citace </vt:lpstr>
      <vt:lpstr>Harvardské citování (preferováno)</vt:lpstr>
      <vt:lpstr>Správné kladení citací </vt:lpstr>
      <vt:lpstr>PowerPoint Presentation</vt:lpstr>
      <vt:lpstr>Metody citace – poznámka pod čarou (náročnější)</vt:lpstr>
      <vt:lpstr>Seznam použité literatury</vt:lpstr>
      <vt:lpstr>Seznam použité literatury (Harvard style)</vt:lpstr>
      <vt:lpstr>Seznam použité literatury (APA styl)</vt:lpstr>
      <vt:lpstr>Časté chyby v seznamu literatury </vt:lpstr>
      <vt:lpstr>Takle ne!</vt:lpstr>
      <vt:lpstr>Grafy a obrázky</vt:lpstr>
      <vt:lpstr>Tabulky</vt:lpstr>
      <vt:lpstr>Čeho se  vyvarovat?</vt:lpstr>
      <vt:lpstr>Pozitivní příklady </vt:lpstr>
      <vt:lpstr>PowerPoint Presentation</vt:lpstr>
      <vt:lpstr>PowerPoint Presentation</vt:lpstr>
      <vt:lpstr>Technické aspekty psaní</vt:lpstr>
      <vt:lpstr>Styl psaní a jazyk akademického textu</vt:lpstr>
      <vt:lpstr>Mluvte a diskutujte o svém výzkumu</vt:lpstr>
      <vt:lpstr>Dobré rady</vt:lpstr>
      <vt:lpstr>Hodnocení práce po formální stránce</vt:lpstr>
      <vt:lpstr>Jak prezentovat práci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Zpráva děkana o činnosti fakulty v roce 2004</dc:title>
  <dc:creator>Roman Horňák</dc:creator>
  <cp:lastModifiedBy>Guzi</cp:lastModifiedBy>
  <cp:revision>128</cp:revision>
  <dcterms:modified xsi:type="dcterms:W3CDTF">2015-10-11T21:59:07Z</dcterms:modified>
</cp:coreProperties>
</file>