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298" r:id="rId4"/>
    <p:sldId id="317" r:id="rId5"/>
    <p:sldId id="262" r:id="rId6"/>
    <p:sldId id="318" r:id="rId7"/>
    <p:sldId id="319" r:id="rId8"/>
    <p:sldId id="320" r:id="rId9"/>
    <p:sldId id="263" r:id="rId10"/>
    <p:sldId id="321" r:id="rId11"/>
    <p:sldId id="264" r:id="rId12"/>
    <p:sldId id="322" r:id="rId13"/>
    <p:sldId id="325" r:id="rId14"/>
    <p:sldId id="324" r:id="rId15"/>
    <p:sldId id="323" r:id="rId16"/>
    <p:sldId id="326" r:id="rId17"/>
    <p:sldId id="327" r:id="rId18"/>
    <p:sldId id="265" r:id="rId19"/>
    <p:sldId id="328" r:id="rId20"/>
    <p:sldId id="329" r:id="rId21"/>
    <p:sldId id="267" r:id="rId22"/>
    <p:sldId id="268" r:id="rId23"/>
    <p:sldId id="278" r:id="rId24"/>
    <p:sldId id="279" r:id="rId25"/>
    <p:sldId id="258" r:id="rId26"/>
    <p:sldId id="269" r:id="rId27"/>
    <p:sldId id="296" r:id="rId28"/>
    <p:sldId id="270" r:id="rId29"/>
    <p:sldId id="299" r:id="rId30"/>
    <p:sldId id="271" r:id="rId31"/>
    <p:sldId id="273" r:id="rId32"/>
    <p:sldId id="274" r:id="rId33"/>
    <p:sldId id="297" r:id="rId34"/>
    <p:sldId id="275" r:id="rId35"/>
    <p:sldId id="300" r:id="rId36"/>
    <p:sldId id="301" r:id="rId37"/>
    <p:sldId id="277" r:id="rId38"/>
    <p:sldId id="260" r:id="rId39"/>
    <p:sldId id="280" r:id="rId40"/>
    <p:sldId id="281" r:id="rId41"/>
    <p:sldId id="282" r:id="rId42"/>
    <p:sldId id="283" r:id="rId43"/>
    <p:sldId id="306" r:id="rId44"/>
    <p:sldId id="307" r:id="rId45"/>
    <p:sldId id="284" r:id="rId46"/>
    <p:sldId id="285" r:id="rId47"/>
    <p:sldId id="286" r:id="rId48"/>
    <p:sldId id="287" r:id="rId49"/>
    <p:sldId id="259" r:id="rId50"/>
    <p:sldId id="289" r:id="rId51"/>
    <p:sldId id="308" r:id="rId52"/>
    <p:sldId id="290" r:id="rId53"/>
    <p:sldId id="292" r:id="rId54"/>
    <p:sldId id="293" r:id="rId55"/>
    <p:sldId id="294" r:id="rId56"/>
    <p:sldId id="303" r:id="rId57"/>
    <p:sldId id="261" r:id="rId58"/>
    <p:sldId id="304" r:id="rId59"/>
    <p:sldId id="309" r:id="rId60"/>
    <p:sldId id="310" r:id="rId61"/>
    <p:sldId id="311" r:id="rId62"/>
    <p:sldId id="312" r:id="rId63"/>
    <p:sldId id="313" r:id="rId64"/>
    <p:sldId id="314" r:id="rId65"/>
    <p:sldId id="315" r:id="rId66"/>
    <p:sldId id="316" r:id="rId67"/>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38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7665A8B-85EA-4219-A871-7334CE061D0E}" type="datetimeFigureOut">
              <a:rPr lang="en-US" smtClean="0"/>
              <a:t>10/20/2015</a:t>
            </a:fld>
            <a:endParaRPr lang="en-US"/>
          </a:p>
        </p:txBody>
      </p:sp>
      <p:sp>
        <p:nvSpPr>
          <p:cNvPr id="4" name="Zástupný symbol pro zápatí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4A056FEE-2F91-445A-A792-48F09D832B90}" type="slidenum">
              <a:rPr lang="en-US" smtClean="0"/>
              <a:t>‹#›</a:t>
            </a:fld>
            <a:endParaRPr lang="en-US"/>
          </a:p>
        </p:txBody>
      </p:sp>
    </p:spTree>
    <p:extLst>
      <p:ext uri="{BB962C8B-B14F-4D97-AF65-F5344CB8AC3E}">
        <p14:creationId xmlns:p14="http://schemas.microsoft.com/office/powerpoint/2010/main" val="179251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US"/>
          </a:p>
        </p:txBody>
      </p:sp>
      <p:sp>
        <p:nvSpPr>
          <p:cNvPr id="3" name="Zástupný symbol pro datum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3D4A12FD-3C72-4F79-80C4-29C9E46D698B}" type="datetimeFigureOut">
              <a:rPr lang="en-US" smtClean="0"/>
              <a:t>10/20/2015</a:t>
            </a:fld>
            <a:endParaRPr lang="en-US"/>
          </a:p>
        </p:txBody>
      </p:sp>
      <p:sp>
        <p:nvSpPr>
          <p:cNvPr id="4" name="Zástupný symbol pro obrázek snímku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US"/>
          </a:p>
        </p:txBody>
      </p:sp>
      <p:sp>
        <p:nvSpPr>
          <p:cNvPr id="5" name="Zástupný symbol pro poznámky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US"/>
          </a:p>
        </p:txBody>
      </p:sp>
      <p:sp>
        <p:nvSpPr>
          <p:cNvPr id="7" name="Zástupný symbol pro číslo snímku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0F21D1F0-DF19-44FA-BD88-9CDAAC0FCC1B}" type="slidenum">
              <a:rPr lang="en-US" smtClean="0"/>
              <a:t>‹#›</a:t>
            </a:fld>
            <a:endParaRPr lang="en-US"/>
          </a:p>
        </p:txBody>
      </p:sp>
    </p:spTree>
    <p:extLst>
      <p:ext uri="{BB962C8B-B14F-4D97-AF65-F5344CB8AC3E}">
        <p14:creationId xmlns:p14="http://schemas.microsoft.com/office/powerpoint/2010/main" val="363578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5C82825E-FEC0-4C56-A0F9-DE4D705BFC8A}" type="datetimeFigureOut">
              <a:rPr lang="en-US" smtClean="0"/>
              <a:t>10/20/2015</a:t>
            </a:fld>
            <a:endParaRPr lang="en-US"/>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a:p>
        </p:txBody>
      </p:sp>
      <p:sp>
        <p:nvSpPr>
          <p:cNvPr id="29" name="Zástupný symbol pro číslo snímku 28"/>
          <p:cNvSpPr>
            <a:spLocks noGrp="1"/>
          </p:cNvSpPr>
          <p:nvPr>
            <p:ph type="sldNum" sz="quarter" idx="12"/>
          </p:nvPr>
        </p:nvSpPr>
        <p:spPr>
          <a:xfrm>
            <a:off x="1216152" y="6355080"/>
            <a:ext cx="1219200" cy="365760"/>
          </a:xfrm>
        </p:spPr>
        <p:txBody>
          <a:bodyPr/>
          <a:lstStyle/>
          <a:p>
            <a:fld id="{ED2690CF-E160-479A-A407-4CDA9EF95431}" type="slidenum">
              <a:rPr lang="en-US" smtClean="0"/>
              <a:t>‹#›</a:t>
            </a:fld>
            <a:endParaRPr lang="en-US"/>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82825E-FEC0-4C56-A0F9-DE4D705BFC8A}" type="datetimeFigureOut">
              <a:rPr lang="en-US" smtClean="0"/>
              <a:t>10/20/2015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ED2690CF-E160-479A-A407-4CDA9EF954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5C82825E-FEC0-4C56-A0F9-DE4D705BFC8A}" type="datetimeFigureOut">
              <a:rPr lang="en-US" smtClean="0"/>
              <a:t>10/20/2015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ED2690CF-E160-479A-A407-4CDA9EF95431}" type="slidenum">
              <a:rPr lang="en-US" smtClean="0"/>
              <a:t>‹#›</a:t>
            </a:fld>
            <a:endParaRPr lang="en-US"/>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5C82825E-FEC0-4C56-A0F9-DE4D705BFC8A}" type="datetimeFigureOut">
              <a:rPr lang="en-US" smtClean="0"/>
              <a:t>10/20/2015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ED2690CF-E160-479A-A407-4CDA9EF95431}" type="slidenum">
              <a:rPr lang="en-US" smtClean="0"/>
              <a:t>‹#›</a:t>
            </a:fld>
            <a:endParaRPr lang="en-US"/>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5C82825E-FEC0-4C56-A0F9-DE4D705BFC8A}" type="datetimeFigureOut">
              <a:rPr lang="en-US" smtClean="0"/>
              <a:t>10/20/2015</a:t>
            </a:fld>
            <a:endParaRPr lang="en-US"/>
          </a:p>
        </p:txBody>
      </p:sp>
      <p:sp>
        <p:nvSpPr>
          <p:cNvPr id="5" name="Zástupný symbol pro zápatí 4"/>
          <p:cNvSpPr>
            <a:spLocks noGrp="1"/>
          </p:cNvSpPr>
          <p:nvPr>
            <p:ph type="ftr" sz="quarter" idx="11"/>
          </p:nvPr>
        </p:nvSpPr>
        <p:spPr>
          <a:xfrm>
            <a:off x="2898648" y="6355080"/>
            <a:ext cx="3474720" cy="365760"/>
          </a:xfrm>
        </p:spPr>
        <p:txBody>
          <a:bodyPr/>
          <a:lstStyle/>
          <a:p>
            <a:endParaRPr lang="en-US"/>
          </a:p>
        </p:txBody>
      </p:sp>
      <p:sp>
        <p:nvSpPr>
          <p:cNvPr id="6" name="Zástupný symbol pro číslo snímku 5"/>
          <p:cNvSpPr>
            <a:spLocks noGrp="1"/>
          </p:cNvSpPr>
          <p:nvPr>
            <p:ph type="sldNum" sz="quarter" idx="12"/>
          </p:nvPr>
        </p:nvSpPr>
        <p:spPr>
          <a:xfrm>
            <a:off x="1069848" y="6355080"/>
            <a:ext cx="1520952" cy="365760"/>
          </a:xfrm>
        </p:spPr>
        <p:txBody>
          <a:bodyPr/>
          <a:lstStyle/>
          <a:p>
            <a:fld id="{ED2690CF-E160-479A-A407-4CDA9EF95431}" type="slidenum">
              <a:rPr lang="en-US" smtClean="0"/>
              <a:t>‹#›</a:t>
            </a:fld>
            <a:endParaRPr lang="en-US"/>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5C82825E-FEC0-4C56-A0F9-DE4D705BFC8A}" type="datetimeFigureOut">
              <a:rPr lang="en-US" smtClean="0"/>
              <a:t>10/20/2015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ED2690CF-E160-479A-A407-4CDA9EF95431}" type="slidenum">
              <a:rPr lang="en-US" smtClean="0"/>
              <a:t>‹#›</a:t>
            </a:fld>
            <a:endParaRPr lang="en-US"/>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5C82825E-FEC0-4C56-A0F9-DE4D705BFC8A}" type="datetimeFigureOut">
              <a:rPr lang="en-US" smtClean="0"/>
              <a:t>10/20/2015</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ED2690CF-E160-479A-A407-4CDA9EF95431}" type="slidenum">
              <a:rPr lang="en-US" smtClean="0"/>
              <a:t>‹#›</a:t>
            </a:fld>
            <a:endParaRPr lang="en-US"/>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5C82825E-FEC0-4C56-A0F9-DE4D705BFC8A}" type="datetimeFigureOut">
              <a:rPr lang="en-US" smtClean="0"/>
              <a:t>10/20/2015</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ED2690CF-E160-479A-A407-4CDA9EF95431}" type="slidenum">
              <a:rPr lang="en-US" smtClean="0"/>
              <a:t>‹#›</a:t>
            </a:fld>
            <a:endParaRPr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C82825E-FEC0-4C56-A0F9-DE4D705BFC8A}" type="datetimeFigureOut">
              <a:rPr lang="en-US" smtClean="0"/>
              <a:t>10/20/2015</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ED2690CF-E160-479A-A407-4CDA9EF95431}" type="slidenum">
              <a:rPr lang="en-US" smtClean="0"/>
              <a:t>‹#›</a:t>
            </a:fld>
            <a:endParaRPr lang="en-US"/>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5C82825E-FEC0-4C56-A0F9-DE4D705BFC8A}" type="datetimeFigureOut">
              <a:rPr lang="en-US" smtClean="0"/>
              <a:t>10/20/2015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ED2690CF-E160-479A-A407-4CDA9EF95431}"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5C82825E-FEC0-4C56-A0F9-DE4D705BFC8A}" type="datetimeFigureOut">
              <a:rPr lang="en-US" smtClean="0"/>
              <a:t>10/20/2015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ED2690CF-E160-479A-A407-4CDA9EF95431}"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C82825E-FEC0-4C56-A0F9-DE4D705BFC8A}" type="datetimeFigureOut">
              <a:rPr lang="en-US" smtClean="0"/>
              <a:t>10/20/2015</a:t>
            </a:fld>
            <a:endParaRPr lang="en-US"/>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D2690CF-E160-479A-A407-4CDA9EF95431}" type="slidenum">
              <a:rPr lang="en-US" smtClean="0"/>
              <a:t>‹#›</a:t>
            </a:fld>
            <a:endParaRPr lang="en-US"/>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20.docx"/><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21.docx"/><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22.docx"/><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23.docx"/><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24.docx"/><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25.docx"/><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26.docx"/><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9.emf"/></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27.docx"/><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0.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Document28.docx"/><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b="1" noProof="0" dirty="0" smtClean="0">
                <a:latin typeface="Calibri" panose="020F0502020204030204" pitchFamily="34" charset="0"/>
              </a:rPr>
              <a:t>3. Transportation demand</a:t>
            </a:r>
            <a:endParaRPr lang="en-US" sz="3600" b="1" noProof="0" dirty="0">
              <a:latin typeface="Calibri" panose="020F0502020204030204" pitchFamily="34" charset="0"/>
            </a:endParaRPr>
          </a:p>
        </p:txBody>
      </p:sp>
      <p:sp>
        <p:nvSpPr>
          <p:cNvPr id="3" name="Podnadpis 2"/>
          <p:cNvSpPr>
            <a:spLocks noGrp="1"/>
          </p:cNvSpPr>
          <p:nvPr>
            <p:ph type="subTitle" idx="1"/>
          </p:nvPr>
        </p:nvSpPr>
        <p:spPr/>
        <p:txBody>
          <a:bodyPr/>
          <a:lstStyle/>
          <a:p>
            <a:r>
              <a:rPr lang="en-US" noProof="0" dirty="0" smtClean="0">
                <a:latin typeface="Calibri" panose="020F0502020204030204" pitchFamily="34" charset="0"/>
              </a:rPr>
              <a:t>The discrete good case</a:t>
            </a:r>
            <a:endParaRPr lang="en-US" noProof="0" dirty="0">
              <a:latin typeface="Calibri" panose="020F0502020204030204" pitchFamily="34" charset="0"/>
            </a:endParaRPr>
          </a:p>
        </p:txBody>
      </p:sp>
    </p:spTree>
    <p:extLst>
      <p:ext uri="{BB962C8B-B14F-4D97-AF65-F5344CB8AC3E}">
        <p14:creationId xmlns:p14="http://schemas.microsoft.com/office/powerpoint/2010/main" val="170841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Random utility model</a:t>
            </a:r>
            <a:endParaRPr lang="en-US" noProof="0" dirty="0"/>
          </a:p>
        </p:txBody>
      </p:sp>
      <p:graphicFrame>
        <p:nvGraphicFramePr>
          <p:cNvPr id="5" name="Objekt 4"/>
          <p:cNvGraphicFramePr>
            <a:graphicFrameLocks noChangeAspect="1"/>
          </p:cNvGraphicFramePr>
          <p:nvPr>
            <p:extLst>
              <p:ext uri="{D42A27DB-BD31-4B8C-83A1-F6EECF244321}">
                <p14:modId xmlns:p14="http://schemas.microsoft.com/office/powerpoint/2010/main" val="3694013428"/>
              </p:ext>
            </p:extLst>
          </p:nvPr>
        </p:nvGraphicFramePr>
        <p:xfrm>
          <a:off x="971600" y="4869160"/>
          <a:ext cx="9883775" cy="1366837"/>
        </p:xfrm>
        <a:graphic>
          <a:graphicData uri="http://schemas.openxmlformats.org/presentationml/2006/ole">
            <mc:AlternateContent xmlns:mc="http://schemas.openxmlformats.org/markup-compatibility/2006">
              <mc:Choice xmlns:v="urn:schemas-microsoft-com:vml" Requires="v">
                <p:oleObj spid="_x0000_s29711" name="Document" r:id="rId3" imgW="5257080" imgH="722160" progId="Word.Document.12">
                  <p:embed/>
                </p:oleObj>
              </mc:Choice>
              <mc:Fallback>
                <p:oleObj name="Document" r:id="rId3" imgW="5257080" imgH="722160"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869160"/>
                        <a:ext cx="98837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Zástupný symbol pro obsah 5"/>
          <p:cNvSpPr>
            <a:spLocks noGrp="1"/>
          </p:cNvSpPr>
          <p:nvPr>
            <p:ph sz="quarter" idx="1"/>
          </p:nvPr>
        </p:nvSpPr>
        <p:spPr>
          <a:xfrm>
            <a:off x="457200" y="1219200"/>
            <a:ext cx="8229600" cy="3577952"/>
          </a:xfrm>
        </p:spPr>
        <p:txBody>
          <a:bodyPr>
            <a:normAutofit/>
          </a:bodyPr>
          <a:lstStyle/>
          <a:p>
            <a:r>
              <a:rPr lang="en-US" sz="2400" noProof="0" dirty="0" smtClean="0">
                <a:latin typeface="Calibri" panose="020F0502020204030204" pitchFamily="34" charset="0"/>
              </a:rPr>
              <a:t>Since each consumer’s utility depends upon an unobserved individual specific term, </a:t>
            </a:r>
            <a:r>
              <a:rPr lang="en-US" sz="2400" noProof="0" dirty="0" err="1" smtClean="0">
                <a:latin typeface="Calibri" panose="020F0502020204030204" pitchFamily="34" charset="0"/>
              </a:rPr>
              <a:t>ε</a:t>
            </a:r>
            <a:r>
              <a:rPr lang="en-US" sz="2400" baseline="-25000" noProof="0" dirty="0" err="1" smtClean="0">
                <a:latin typeface="Calibri" panose="020F0502020204030204" pitchFamily="34" charset="0"/>
              </a:rPr>
              <a:t>i</a:t>
            </a:r>
            <a:r>
              <a:rPr lang="en-US" sz="2400" baseline="-25000" noProof="0" dirty="0" smtClean="0">
                <a:latin typeface="Calibri" panose="020F0502020204030204" pitchFamily="34" charset="0"/>
              </a:rPr>
              <a:t> </a:t>
            </a:r>
            <a:r>
              <a:rPr lang="en-US" sz="2400" noProof="0" dirty="0" smtClean="0">
                <a:latin typeface="Calibri" panose="020F0502020204030204" pitchFamily="34" charset="0"/>
              </a:rPr>
              <a:t>which is assumed to randomly vary from one individual to another, indirect utility also varies randomly from one individual to another. </a:t>
            </a:r>
          </a:p>
          <a:p>
            <a:r>
              <a:rPr lang="en-US" sz="2400" noProof="0" dirty="0" smtClean="0">
                <a:latin typeface="Calibri" panose="020F0502020204030204" pitchFamily="34" charset="0"/>
              </a:rPr>
              <a:t>The fact that we cannot observe </a:t>
            </a:r>
            <a:r>
              <a:rPr lang="en-US" sz="2400" noProof="0" dirty="0" smtClean="0">
                <a:latin typeface="Calibri"/>
              </a:rPr>
              <a:t>ε for any individual implies that his choice cannot be predicted with certainty, but only probabilistically. </a:t>
            </a:r>
          </a:p>
          <a:p>
            <a:r>
              <a:rPr lang="en-US" sz="2400" noProof="0" dirty="0" smtClean="0">
                <a:latin typeface="Calibri"/>
              </a:rPr>
              <a:t>Thus, for an individual randomly selected, the probability that he chooses and automobile is: </a:t>
            </a:r>
          </a:p>
          <a:p>
            <a:endParaRPr lang="en-US" sz="2400" noProof="0" dirty="0">
              <a:latin typeface="Calibri" panose="020F0502020204030204" pitchFamily="34" charset="0"/>
            </a:endParaRPr>
          </a:p>
        </p:txBody>
      </p:sp>
    </p:spTree>
    <p:extLst>
      <p:ext uri="{BB962C8B-B14F-4D97-AF65-F5344CB8AC3E}">
        <p14:creationId xmlns:p14="http://schemas.microsoft.com/office/powerpoint/2010/main" val="381251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Distribution function</a:t>
            </a:r>
            <a:endParaRPr lang="en-US" noProof="0" dirty="0">
              <a:latin typeface="Calibri" panose="020F0502020204030204" pitchFamily="34" charset="0"/>
            </a:endParaRPr>
          </a:p>
        </p:txBody>
      </p:sp>
      <p:sp>
        <p:nvSpPr>
          <p:cNvPr id="5" name="TextovéPole 4"/>
          <p:cNvSpPr txBox="1"/>
          <p:nvPr/>
        </p:nvSpPr>
        <p:spPr>
          <a:xfrm>
            <a:off x="683568" y="1340768"/>
            <a:ext cx="7704856" cy="4062651"/>
          </a:xfrm>
          <a:prstGeom prst="rect">
            <a:avLst/>
          </a:prstGeom>
          <a:noFill/>
        </p:spPr>
        <p:txBody>
          <a:bodyPr wrap="square" rtlCol="0">
            <a:spAutoFit/>
          </a:bodyPr>
          <a:lstStyle/>
          <a:p>
            <a:r>
              <a:rPr lang="cs-CZ" sz="2400" dirty="0" smtClean="0">
                <a:latin typeface="Calibri" panose="020F0502020204030204" pitchFamily="34" charset="0"/>
              </a:rPr>
              <a:t>A </a:t>
            </a:r>
            <a:r>
              <a:rPr lang="cs-CZ" sz="2400" dirty="0" err="1" smtClean="0">
                <a:latin typeface="Calibri" panose="020F0502020204030204" pitchFamily="34" charset="0"/>
              </a:rPr>
              <a:t>distribution</a:t>
            </a:r>
            <a:r>
              <a:rPr lang="cs-CZ" sz="2400" dirty="0" smtClean="0">
                <a:latin typeface="Calibri" panose="020F0502020204030204" pitchFamily="34" charset="0"/>
              </a:rPr>
              <a:t> </a:t>
            </a:r>
            <a:r>
              <a:rPr lang="cs-CZ" sz="2400" dirty="0" err="1" smtClean="0">
                <a:latin typeface="Calibri" panose="020F0502020204030204" pitchFamily="34" charset="0"/>
              </a:rPr>
              <a:t>function</a:t>
            </a:r>
            <a:r>
              <a:rPr lang="cs-CZ" sz="2400" dirty="0" smtClean="0">
                <a:latin typeface="Calibri" panose="020F0502020204030204" pitchFamily="34" charset="0"/>
              </a:rPr>
              <a:t> </a:t>
            </a:r>
            <a:r>
              <a:rPr lang="cs-CZ" sz="2400" dirty="0" err="1" smtClean="0">
                <a:latin typeface="Calibri" panose="020F0502020204030204" pitchFamily="34" charset="0"/>
              </a:rPr>
              <a:t>gives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probability </a:t>
            </a:r>
            <a:r>
              <a:rPr lang="cs-CZ" sz="2400" dirty="0" err="1" smtClean="0">
                <a:latin typeface="Calibri" panose="020F0502020204030204" pitchFamily="34" charset="0"/>
              </a:rPr>
              <a:t>that</a:t>
            </a:r>
            <a:r>
              <a:rPr lang="cs-CZ" sz="2400" dirty="0" smtClean="0">
                <a:latin typeface="Calibri" panose="020F0502020204030204" pitchFamily="34" charset="0"/>
              </a:rPr>
              <a:t> a </a:t>
            </a:r>
            <a:r>
              <a:rPr lang="cs-CZ" sz="2400" dirty="0" err="1" smtClean="0">
                <a:latin typeface="Calibri" panose="020F0502020204030204" pitchFamily="34" charset="0"/>
              </a:rPr>
              <a:t>random</a:t>
            </a:r>
            <a:r>
              <a:rPr lang="cs-CZ" sz="2400" dirty="0" smtClean="0">
                <a:latin typeface="Calibri" panose="020F0502020204030204" pitchFamily="34" charset="0"/>
              </a:rPr>
              <a:t> </a:t>
            </a:r>
            <a:r>
              <a:rPr lang="cs-CZ" sz="2400" dirty="0" err="1" smtClean="0">
                <a:latin typeface="Calibri" panose="020F0502020204030204" pitchFamily="34" charset="0"/>
              </a:rPr>
              <a:t>variable</a:t>
            </a:r>
            <a:r>
              <a:rPr lang="cs-CZ" sz="2400" dirty="0" smtClean="0">
                <a:latin typeface="Calibri" panose="020F0502020204030204" pitchFamily="34" charset="0"/>
              </a:rPr>
              <a:t> </a:t>
            </a:r>
            <a:r>
              <a:rPr lang="cs-CZ" sz="2400" dirty="0" err="1" smtClean="0">
                <a:latin typeface="Calibri" panose="020F0502020204030204" pitchFamily="34" charset="0"/>
              </a:rPr>
              <a:t>takes</a:t>
            </a:r>
            <a:r>
              <a:rPr lang="cs-CZ" sz="2400" dirty="0" smtClean="0">
                <a:latin typeface="Calibri" panose="020F0502020204030204" pitchFamily="34" charset="0"/>
              </a:rPr>
              <a:t> on a </a:t>
            </a:r>
            <a:r>
              <a:rPr lang="cs-CZ" sz="2400" dirty="0" err="1" smtClean="0">
                <a:latin typeface="Calibri" panose="020F0502020204030204" pitchFamily="34" charset="0"/>
              </a:rPr>
              <a:t>value</a:t>
            </a:r>
            <a:r>
              <a:rPr lang="cs-CZ" sz="2400" dirty="0" smtClean="0">
                <a:latin typeface="Calibri" panose="020F0502020204030204" pitchFamily="34" charset="0"/>
              </a:rPr>
              <a:t>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less</a:t>
            </a:r>
            <a:r>
              <a:rPr lang="cs-CZ" sz="2400" dirty="0" smtClean="0">
                <a:latin typeface="Calibri" panose="020F0502020204030204" pitchFamily="34" charset="0"/>
              </a:rPr>
              <a:t> </a:t>
            </a:r>
            <a:r>
              <a:rPr lang="cs-CZ" sz="2400" dirty="0" err="1" smtClean="0">
                <a:latin typeface="Calibri" panose="020F0502020204030204" pitchFamily="34" charset="0"/>
              </a:rPr>
              <a:t>than</a:t>
            </a:r>
            <a:r>
              <a:rPr lang="cs-CZ" sz="2400" dirty="0" smtClean="0">
                <a:latin typeface="Calibri" panose="020F0502020204030204" pitchFamily="34" charset="0"/>
              </a:rPr>
              <a:t> </a:t>
            </a:r>
            <a:r>
              <a:rPr lang="cs-CZ" sz="2400" dirty="0" err="1" smtClean="0">
                <a:latin typeface="Calibri" panose="020F0502020204030204" pitchFamily="34" charset="0"/>
              </a:rPr>
              <a:t>or</a:t>
            </a:r>
            <a:r>
              <a:rPr lang="cs-CZ" sz="2400" dirty="0" smtClean="0">
                <a:latin typeface="Calibri" panose="020F0502020204030204" pitchFamily="34" charset="0"/>
              </a:rPr>
              <a:t> </a:t>
            </a:r>
            <a:r>
              <a:rPr lang="cs-CZ" sz="2400" dirty="0" err="1" smtClean="0">
                <a:latin typeface="Calibri" panose="020F0502020204030204" pitchFamily="34" charset="0"/>
              </a:rPr>
              <a:t>equal</a:t>
            </a:r>
            <a:r>
              <a:rPr lang="cs-CZ" sz="2400" dirty="0" smtClean="0">
                <a:latin typeface="Calibri" panose="020F0502020204030204" pitchFamily="34" charset="0"/>
              </a:rPr>
              <a:t> to a </a:t>
            </a:r>
            <a:r>
              <a:rPr lang="cs-CZ" sz="2400" dirty="0" err="1" smtClean="0">
                <a:latin typeface="Calibri" panose="020F0502020204030204" pitchFamily="34" charset="0"/>
              </a:rPr>
              <a:t>given</a:t>
            </a:r>
            <a:r>
              <a:rPr lang="cs-CZ" sz="2400" dirty="0" smtClean="0">
                <a:latin typeface="Calibri" panose="020F0502020204030204" pitchFamily="34" charset="0"/>
              </a:rPr>
              <a:t> </a:t>
            </a:r>
            <a:r>
              <a:rPr lang="cs-CZ" sz="2400" dirty="0" err="1" smtClean="0">
                <a:latin typeface="Calibri" panose="020F0502020204030204" pitchFamily="34" charset="0"/>
              </a:rPr>
              <a:t>value</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x. </a:t>
            </a:r>
            <a:r>
              <a:rPr lang="cs-CZ" sz="2400" dirty="0" err="1" smtClean="0">
                <a:latin typeface="Calibri" panose="020F0502020204030204" pitchFamily="34" charset="0"/>
              </a:rPr>
              <a:t>If</a:t>
            </a:r>
            <a:r>
              <a:rPr lang="cs-CZ" sz="2400" dirty="0" smtClean="0">
                <a:latin typeface="Calibri" panose="020F0502020204030204" pitchFamily="34" charset="0"/>
              </a:rPr>
              <a:t> X </a:t>
            </a:r>
            <a:r>
              <a:rPr lang="cs-CZ" sz="2400" dirty="0" err="1" smtClean="0">
                <a:latin typeface="Calibri" panose="020F0502020204030204" pitchFamily="34" charset="0"/>
              </a:rPr>
              <a:t>is</a:t>
            </a:r>
            <a:r>
              <a:rPr lang="cs-CZ" sz="2400" dirty="0" smtClean="0">
                <a:latin typeface="Calibri" panose="020F0502020204030204" pitchFamily="34" charset="0"/>
              </a:rPr>
              <a:t> a </a:t>
            </a:r>
            <a:r>
              <a:rPr lang="cs-CZ" sz="2400" dirty="0" err="1" smtClean="0">
                <a:latin typeface="Calibri" panose="020F0502020204030204" pitchFamily="34" charset="0"/>
              </a:rPr>
              <a:t>random</a:t>
            </a:r>
            <a:r>
              <a:rPr lang="cs-CZ" sz="2400" dirty="0" smtClean="0">
                <a:latin typeface="Calibri" panose="020F0502020204030204" pitchFamily="34" charset="0"/>
              </a:rPr>
              <a:t> </a:t>
            </a:r>
            <a:r>
              <a:rPr lang="cs-CZ" sz="2400" dirty="0" err="1" smtClean="0">
                <a:latin typeface="Calibri" panose="020F0502020204030204" pitchFamily="34" charset="0"/>
              </a:rPr>
              <a:t>variable</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distribution</a:t>
            </a:r>
            <a:r>
              <a:rPr lang="cs-CZ" sz="2400" dirty="0" smtClean="0">
                <a:latin typeface="Calibri" panose="020F0502020204030204" pitchFamily="34" charset="0"/>
              </a:rPr>
              <a:t> </a:t>
            </a:r>
            <a:r>
              <a:rPr lang="cs-CZ" sz="2400" dirty="0" err="1" smtClean="0">
                <a:latin typeface="Calibri" panose="020F0502020204030204" pitchFamily="34" charset="0"/>
              </a:rPr>
              <a:t>function</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X </a:t>
            </a:r>
            <a:r>
              <a:rPr lang="cs-CZ" sz="2400" dirty="0" err="1" smtClean="0">
                <a:latin typeface="Calibri" panose="020F0502020204030204" pitchFamily="34" charset="0"/>
              </a:rPr>
              <a:t>evaluated</a:t>
            </a:r>
            <a:r>
              <a:rPr lang="cs-CZ" sz="2400" dirty="0" smtClean="0">
                <a:latin typeface="Calibri" panose="020F0502020204030204" pitchFamily="34" charset="0"/>
              </a:rPr>
              <a:t> </a:t>
            </a:r>
            <a:r>
              <a:rPr lang="cs-CZ" sz="2400" dirty="0" err="1" smtClean="0">
                <a:latin typeface="Calibri" panose="020F0502020204030204" pitchFamily="34" charset="0"/>
              </a:rPr>
              <a:t>at</a:t>
            </a:r>
            <a:r>
              <a:rPr lang="cs-CZ" sz="2400" dirty="0" smtClean="0">
                <a:latin typeface="Calibri" panose="020F0502020204030204" pitchFamily="34" charset="0"/>
              </a:rPr>
              <a:t> point x </a:t>
            </a:r>
            <a:r>
              <a:rPr lang="cs-CZ" sz="2400" dirty="0" err="1" smtClean="0">
                <a:latin typeface="Calibri" panose="020F0502020204030204" pitchFamily="34" charset="0"/>
              </a:rPr>
              <a:t>is</a:t>
            </a:r>
            <a:r>
              <a:rPr lang="cs-CZ" sz="2400" dirty="0" smtClean="0">
                <a:latin typeface="Calibri" panose="020F0502020204030204" pitchFamily="34" charset="0"/>
              </a:rPr>
              <a:t>:</a:t>
            </a:r>
          </a:p>
          <a:p>
            <a:endParaRPr lang="cs-CZ" sz="2400" dirty="0" smtClean="0">
              <a:latin typeface="Calibri" panose="020F0502020204030204" pitchFamily="34" charset="0"/>
            </a:endParaRPr>
          </a:p>
          <a:p>
            <a:r>
              <a:rPr lang="cs-CZ" sz="2400" dirty="0" smtClean="0">
                <a:latin typeface="Calibri" panose="020F0502020204030204" pitchFamily="34" charset="0"/>
              </a:rPr>
              <a:t>F(x) = </a:t>
            </a:r>
            <a:r>
              <a:rPr lang="cs-CZ" sz="2400" dirty="0" err="1" smtClean="0">
                <a:latin typeface="Calibri" panose="020F0502020204030204" pitchFamily="34" charset="0"/>
              </a:rPr>
              <a:t>Pr</a:t>
            </a:r>
            <a:r>
              <a:rPr lang="cs-CZ" sz="2400" dirty="0" smtClean="0">
                <a:latin typeface="Calibri" panose="020F0502020204030204" pitchFamily="34" charset="0"/>
              </a:rPr>
              <a:t> (X </a:t>
            </a:r>
            <a:r>
              <a:rPr lang="cs-CZ" sz="2400" dirty="0" smtClean="0">
                <a:latin typeface="Calibri"/>
              </a:rPr>
              <a:t>≤ x)</a:t>
            </a:r>
          </a:p>
          <a:p>
            <a:endParaRPr lang="cs-CZ" sz="2400" dirty="0" smtClean="0">
              <a:latin typeface="Calibri"/>
            </a:endParaRPr>
          </a:p>
          <a:p>
            <a:r>
              <a:rPr lang="cs-CZ" sz="2400" dirty="0" err="1" smtClean="0">
                <a:latin typeface="Calibri"/>
              </a:rPr>
              <a:t>Which</a:t>
            </a:r>
            <a:r>
              <a:rPr lang="cs-CZ" sz="2400" dirty="0" smtClean="0">
                <a:latin typeface="Calibri"/>
              </a:rPr>
              <a:t> </a:t>
            </a:r>
            <a:r>
              <a:rPr lang="cs-CZ" sz="2400" dirty="0" err="1" smtClean="0">
                <a:latin typeface="Calibri"/>
              </a:rPr>
              <a:t>is</a:t>
            </a:r>
            <a:r>
              <a:rPr lang="cs-CZ" sz="2400" dirty="0" smtClean="0">
                <a:latin typeface="Calibri"/>
              </a:rPr>
              <a:t> </a:t>
            </a:r>
            <a:r>
              <a:rPr lang="cs-CZ" sz="2400" dirty="0" err="1" smtClean="0">
                <a:latin typeface="Calibri"/>
              </a:rPr>
              <a:t>the</a:t>
            </a:r>
            <a:r>
              <a:rPr lang="cs-CZ" sz="2400" dirty="0" smtClean="0">
                <a:latin typeface="Calibri"/>
              </a:rPr>
              <a:t> probability </a:t>
            </a:r>
            <a:r>
              <a:rPr lang="cs-CZ" sz="2400" dirty="0" err="1" smtClean="0">
                <a:latin typeface="Calibri"/>
              </a:rPr>
              <a:t>that</a:t>
            </a:r>
            <a:r>
              <a:rPr lang="cs-CZ" sz="2400" dirty="0" smtClean="0">
                <a:latin typeface="Calibri"/>
              </a:rPr>
              <a:t> X </a:t>
            </a:r>
            <a:r>
              <a:rPr lang="cs-CZ" sz="2400" dirty="0" err="1" smtClean="0">
                <a:latin typeface="Calibri"/>
              </a:rPr>
              <a:t>is</a:t>
            </a:r>
            <a:r>
              <a:rPr lang="cs-CZ" sz="2400" dirty="0" smtClean="0">
                <a:latin typeface="Calibri"/>
              </a:rPr>
              <a:t> </a:t>
            </a:r>
            <a:r>
              <a:rPr lang="cs-CZ" sz="2400" dirty="0" err="1" smtClean="0">
                <a:latin typeface="Calibri"/>
              </a:rPr>
              <a:t>less</a:t>
            </a:r>
            <a:r>
              <a:rPr lang="cs-CZ" sz="2400" dirty="0" smtClean="0">
                <a:latin typeface="Calibri"/>
              </a:rPr>
              <a:t> </a:t>
            </a:r>
            <a:r>
              <a:rPr lang="cs-CZ" sz="2400" dirty="0" err="1" smtClean="0">
                <a:latin typeface="Calibri"/>
              </a:rPr>
              <a:t>or</a:t>
            </a:r>
            <a:r>
              <a:rPr lang="cs-CZ" sz="2400" dirty="0" smtClean="0">
                <a:latin typeface="Calibri"/>
              </a:rPr>
              <a:t> </a:t>
            </a:r>
            <a:r>
              <a:rPr lang="cs-CZ" sz="2400" dirty="0" err="1" smtClean="0">
                <a:latin typeface="Calibri"/>
              </a:rPr>
              <a:t>equal</a:t>
            </a:r>
            <a:r>
              <a:rPr lang="cs-CZ" sz="2400" dirty="0" smtClean="0">
                <a:latin typeface="Calibri"/>
              </a:rPr>
              <a:t> to a </a:t>
            </a:r>
            <a:r>
              <a:rPr lang="cs-CZ" sz="2400" dirty="0" err="1" smtClean="0">
                <a:latin typeface="Calibri"/>
              </a:rPr>
              <a:t>specific</a:t>
            </a:r>
            <a:r>
              <a:rPr lang="cs-CZ" sz="2400" dirty="0" smtClean="0">
                <a:latin typeface="Calibri"/>
              </a:rPr>
              <a:t> </a:t>
            </a:r>
            <a:r>
              <a:rPr lang="cs-CZ" sz="2400" dirty="0" err="1" smtClean="0">
                <a:latin typeface="Calibri"/>
              </a:rPr>
              <a:t>value</a:t>
            </a:r>
            <a:r>
              <a:rPr lang="cs-CZ" sz="2400" dirty="0" smtClean="0">
                <a:latin typeface="Calibri"/>
              </a:rPr>
              <a:t> x. </a:t>
            </a:r>
            <a:r>
              <a:rPr lang="cs-CZ" sz="2400" dirty="0" err="1" smtClean="0">
                <a:latin typeface="Calibri"/>
              </a:rPr>
              <a:t>Since</a:t>
            </a:r>
            <a:r>
              <a:rPr lang="cs-CZ" sz="2400" dirty="0" smtClean="0">
                <a:latin typeface="Calibri"/>
              </a:rPr>
              <a:t> </a:t>
            </a:r>
            <a:r>
              <a:rPr lang="cs-CZ" sz="2400" dirty="0" err="1" smtClean="0">
                <a:latin typeface="Calibri"/>
              </a:rPr>
              <a:t>the</a:t>
            </a:r>
            <a:r>
              <a:rPr lang="cs-CZ" sz="2400" dirty="0" smtClean="0">
                <a:latin typeface="Calibri"/>
              </a:rPr>
              <a:t> </a:t>
            </a:r>
            <a:r>
              <a:rPr lang="cs-CZ" sz="2400" dirty="0" err="1" smtClean="0">
                <a:latin typeface="Calibri"/>
              </a:rPr>
              <a:t>distribution</a:t>
            </a:r>
            <a:r>
              <a:rPr lang="cs-CZ" sz="2400" dirty="0" smtClean="0">
                <a:latin typeface="Calibri"/>
              </a:rPr>
              <a:t> </a:t>
            </a:r>
            <a:r>
              <a:rPr lang="cs-CZ" sz="2400" dirty="0" err="1" smtClean="0">
                <a:latin typeface="Calibri"/>
              </a:rPr>
              <a:t>function</a:t>
            </a:r>
            <a:r>
              <a:rPr lang="cs-CZ" sz="2400" dirty="0" smtClean="0">
                <a:latin typeface="Calibri"/>
              </a:rPr>
              <a:t> </a:t>
            </a:r>
            <a:r>
              <a:rPr lang="cs-CZ" sz="2400" dirty="0" err="1" smtClean="0">
                <a:latin typeface="Calibri"/>
              </a:rPr>
              <a:t>is</a:t>
            </a:r>
            <a:r>
              <a:rPr lang="cs-CZ" sz="2400" dirty="0" smtClean="0">
                <a:latin typeface="Calibri"/>
              </a:rPr>
              <a:t> a </a:t>
            </a:r>
            <a:r>
              <a:rPr lang="cs-CZ" sz="2400" dirty="0" err="1" smtClean="0">
                <a:latin typeface="Calibri"/>
              </a:rPr>
              <a:t>probabilioty</a:t>
            </a:r>
            <a:r>
              <a:rPr lang="cs-CZ" sz="2400" dirty="0" smtClean="0">
                <a:latin typeface="Calibri"/>
              </a:rPr>
              <a:t>, </a:t>
            </a:r>
            <a:r>
              <a:rPr lang="cs-CZ" sz="2400" dirty="0" err="1" smtClean="0">
                <a:latin typeface="Calibri"/>
              </a:rPr>
              <a:t>its</a:t>
            </a:r>
            <a:r>
              <a:rPr lang="cs-CZ" sz="2400" dirty="0" smtClean="0">
                <a:latin typeface="Calibri"/>
              </a:rPr>
              <a:t> </a:t>
            </a:r>
            <a:r>
              <a:rPr lang="cs-CZ" sz="2400" dirty="0" err="1" smtClean="0">
                <a:latin typeface="Calibri"/>
              </a:rPr>
              <a:t>value</a:t>
            </a:r>
            <a:r>
              <a:rPr lang="cs-CZ" sz="2400" dirty="0" smtClean="0">
                <a:latin typeface="Calibri"/>
              </a:rPr>
              <a:t> </a:t>
            </a:r>
            <a:r>
              <a:rPr lang="cs-CZ" sz="2400" dirty="0" err="1" smtClean="0">
                <a:latin typeface="Calibri"/>
              </a:rPr>
              <a:t>lies</a:t>
            </a:r>
            <a:r>
              <a:rPr lang="cs-CZ" sz="2400" dirty="0" smtClean="0">
                <a:latin typeface="Calibri"/>
              </a:rPr>
              <a:t> </a:t>
            </a:r>
            <a:r>
              <a:rPr lang="cs-CZ" sz="2400" dirty="0" err="1" smtClean="0">
                <a:latin typeface="Calibri"/>
              </a:rPr>
              <a:t>between</a:t>
            </a:r>
            <a:r>
              <a:rPr lang="cs-CZ" sz="2400" dirty="0" smtClean="0">
                <a:latin typeface="Calibri"/>
              </a:rPr>
              <a:t> </a:t>
            </a:r>
            <a:r>
              <a:rPr lang="cs-CZ" sz="2400" dirty="0" err="1" smtClean="0">
                <a:latin typeface="Calibri"/>
              </a:rPr>
              <a:t>zero</a:t>
            </a:r>
            <a:r>
              <a:rPr lang="cs-CZ" sz="2400" dirty="0" smtClean="0">
                <a:latin typeface="Calibri"/>
              </a:rPr>
              <a:t> and </a:t>
            </a:r>
            <a:r>
              <a:rPr lang="cs-CZ" sz="2400" dirty="0" err="1" smtClean="0">
                <a:latin typeface="Calibri"/>
              </a:rPr>
              <a:t>one</a:t>
            </a:r>
            <a:r>
              <a:rPr lang="cs-CZ" sz="2400" dirty="0" smtClean="0">
                <a:latin typeface="Calibri"/>
              </a:rPr>
              <a:t>. </a:t>
            </a:r>
            <a:endParaRPr lang="cs-CZ" sz="2400"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15073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Probabilistic choice models</a:t>
            </a:r>
            <a:endParaRPr lang="en-US" noProof="0" dirty="0"/>
          </a:p>
        </p:txBody>
      </p:sp>
      <p:sp>
        <p:nvSpPr>
          <p:cNvPr id="7" name="TextovéPole 6"/>
          <p:cNvSpPr txBox="1"/>
          <p:nvPr/>
        </p:nvSpPr>
        <p:spPr>
          <a:xfrm>
            <a:off x="686968" y="1268760"/>
            <a:ext cx="7344816" cy="2554545"/>
          </a:xfrm>
          <a:prstGeom prst="rect">
            <a:avLst/>
          </a:prstGeom>
          <a:noFill/>
        </p:spPr>
        <p:txBody>
          <a:bodyPr wrap="square" rtlCol="0">
            <a:spAutoFit/>
          </a:bodyPr>
          <a:lstStyle/>
          <a:p>
            <a:r>
              <a:rPr lang="cs-CZ" sz="2000" dirty="0" err="1" smtClean="0">
                <a:latin typeface="Calibri" panose="020F0502020204030204" pitchFamily="34" charset="0"/>
              </a:rPr>
              <a:t>Replacing</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random</a:t>
            </a:r>
            <a:r>
              <a:rPr lang="cs-CZ" sz="2000" dirty="0" smtClean="0">
                <a:latin typeface="Calibri" panose="020F0502020204030204" pitchFamily="34" charset="0"/>
              </a:rPr>
              <a:t> </a:t>
            </a:r>
            <a:r>
              <a:rPr lang="cs-CZ" sz="2000" dirty="0" err="1" smtClean="0">
                <a:latin typeface="Calibri" panose="020F0502020204030204" pitchFamily="34" charset="0"/>
              </a:rPr>
              <a:t>variable</a:t>
            </a:r>
            <a:r>
              <a:rPr lang="cs-CZ" sz="2000" dirty="0" smtClean="0">
                <a:latin typeface="Calibri" panose="020F0502020204030204" pitchFamily="34" charset="0"/>
              </a:rPr>
              <a:t> X </a:t>
            </a:r>
            <a:r>
              <a:rPr lang="cs-CZ" sz="2000" dirty="0" err="1" smtClean="0">
                <a:latin typeface="Calibri" panose="020F0502020204030204" pitchFamily="34" charset="0"/>
              </a:rPr>
              <a:t>with</a:t>
            </a:r>
            <a:r>
              <a:rPr lang="cs-CZ" sz="2000" dirty="0" smtClean="0">
                <a:latin typeface="Calibri" panose="020F0502020204030204" pitchFamily="34" charset="0"/>
              </a:rPr>
              <a:t> </a:t>
            </a:r>
            <a:r>
              <a:rPr lang="el-GR" sz="2000" dirty="0" smtClean="0">
                <a:latin typeface="Calibri" panose="020F0502020204030204" pitchFamily="34" charset="0"/>
              </a:rPr>
              <a:t>ε</a:t>
            </a:r>
            <a:r>
              <a:rPr lang="cs-CZ" sz="2000" baseline="-25000" dirty="0" smtClean="0">
                <a:latin typeface="Calibri" panose="020F0502020204030204" pitchFamily="34" charset="0"/>
              </a:rPr>
              <a:t>b</a:t>
            </a:r>
            <a:r>
              <a:rPr lang="cs-CZ" sz="2000" dirty="0" smtClean="0">
                <a:latin typeface="Calibri" panose="020F0502020204030204" pitchFamily="34" charset="0"/>
              </a:rPr>
              <a:t> – </a:t>
            </a:r>
            <a:r>
              <a:rPr lang="el-GR" sz="2000" dirty="0" smtClean="0">
                <a:latin typeface="Calibri" panose="020F0502020204030204" pitchFamily="34" charset="0"/>
              </a:rPr>
              <a:t>ε</a:t>
            </a:r>
            <a:r>
              <a:rPr lang="cs-CZ" sz="2000" baseline="-25000" dirty="0" smtClean="0">
                <a:latin typeface="Calibri" panose="020F0502020204030204" pitchFamily="34" charset="0"/>
              </a:rPr>
              <a:t>a </a:t>
            </a:r>
            <a:r>
              <a:rPr lang="cs-CZ" sz="2000" dirty="0" smtClean="0">
                <a:latin typeface="Calibri" panose="020F0502020204030204" pitchFamily="34" charset="0"/>
              </a:rPr>
              <a:t>and x </a:t>
            </a:r>
            <a:r>
              <a:rPr lang="cs-CZ" sz="2000" dirty="0" err="1" smtClean="0">
                <a:latin typeface="Calibri" panose="020F0502020204030204" pitchFamily="34" charset="0"/>
              </a:rPr>
              <a:t>with</a:t>
            </a:r>
            <a:r>
              <a:rPr lang="cs-CZ" sz="2000" dirty="0" smtClean="0">
                <a:latin typeface="Calibri" panose="020F0502020204030204" pitchFamily="34" charset="0"/>
              </a:rPr>
              <a:t> </a:t>
            </a:r>
            <a:r>
              <a:rPr lang="cs-CZ" sz="2000" dirty="0" err="1" smtClean="0">
                <a:latin typeface="Calibri" panose="020F0502020204030204" pitchFamily="34" charset="0"/>
              </a:rPr>
              <a:t>V</a:t>
            </a:r>
            <a:r>
              <a:rPr lang="cs-CZ" sz="2000" baseline="-25000" dirty="0" err="1" smtClean="0">
                <a:latin typeface="Calibri" panose="020F0502020204030204" pitchFamily="34" charset="0"/>
              </a:rPr>
              <a:t>a</a:t>
            </a:r>
            <a:r>
              <a:rPr lang="cs-CZ" sz="2000" dirty="0" smtClean="0">
                <a:latin typeface="Calibri" panose="020F0502020204030204" pitchFamily="34" charset="0"/>
              </a:rPr>
              <a:t> – </a:t>
            </a:r>
            <a:r>
              <a:rPr lang="cs-CZ" sz="2000" dirty="0" err="1" smtClean="0">
                <a:latin typeface="Calibri" panose="020F0502020204030204" pitchFamily="34" charset="0"/>
              </a:rPr>
              <a:t>V</a:t>
            </a:r>
            <a:r>
              <a:rPr lang="cs-CZ" sz="2000" baseline="-25000" dirty="0" err="1" smtClean="0">
                <a:latin typeface="Calibri" panose="020F0502020204030204" pitchFamily="34" charset="0"/>
              </a:rPr>
              <a:t>b</a:t>
            </a:r>
            <a:r>
              <a:rPr lang="cs-CZ" sz="2000" dirty="0" smtClean="0">
                <a:latin typeface="Calibri" panose="020F0502020204030204" pitchFamily="34" charset="0"/>
              </a:rPr>
              <a:t> in </a:t>
            </a:r>
            <a:r>
              <a:rPr lang="cs-CZ" sz="2000" dirty="0" err="1" smtClean="0">
                <a:latin typeface="Calibri" panose="020F0502020204030204" pitchFamily="34" charset="0"/>
              </a:rPr>
              <a:t>distribution</a:t>
            </a:r>
            <a:r>
              <a:rPr lang="cs-CZ" sz="2000" dirty="0" smtClean="0">
                <a:latin typeface="Calibri" panose="020F0502020204030204" pitchFamily="34" charset="0"/>
              </a:rPr>
              <a:t> </a:t>
            </a:r>
            <a:r>
              <a:rPr lang="cs-CZ" sz="2000" dirty="0" err="1" smtClean="0">
                <a:latin typeface="Calibri" panose="020F0502020204030204" pitchFamily="34" charset="0"/>
              </a:rPr>
              <a:t>function</a:t>
            </a:r>
            <a:r>
              <a:rPr lang="cs-CZ" sz="2000" dirty="0" smtClean="0">
                <a:latin typeface="Calibri" panose="020F0502020204030204" pitchFamily="34" charset="0"/>
              </a:rPr>
              <a:t> </a:t>
            </a:r>
            <a:r>
              <a:rPr lang="cs-CZ" sz="2000" dirty="0" err="1" smtClean="0">
                <a:latin typeface="Calibri" panose="020F0502020204030204" pitchFamily="34" charset="0"/>
              </a:rPr>
              <a:t>gives</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random</a:t>
            </a:r>
            <a:r>
              <a:rPr lang="cs-CZ" sz="2000" dirty="0" smtClean="0">
                <a:latin typeface="Calibri" panose="020F0502020204030204" pitchFamily="34" charset="0"/>
              </a:rPr>
              <a:t> utility model. In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other</a:t>
            </a:r>
            <a:r>
              <a:rPr lang="cs-CZ" sz="2000" dirty="0" smtClean="0">
                <a:latin typeface="Calibri" panose="020F0502020204030204" pitchFamily="34" charset="0"/>
              </a:rPr>
              <a:t> </a:t>
            </a:r>
            <a:r>
              <a:rPr lang="cs-CZ" sz="2000" dirty="0" err="1" smtClean="0">
                <a:latin typeface="Calibri" panose="020F0502020204030204" pitchFamily="34" charset="0"/>
              </a:rPr>
              <a:t>words</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probability </a:t>
            </a:r>
            <a:r>
              <a:rPr lang="cs-CZ" sz="2000" dirty="0" err="1" smtClean="0">
                <a:latin typeface="Calibri" panose="020F0502020204030204" pitchFamily="34" charset="0"/>
              </a:rPr>
              <a:t>function</a:t>
            </a:r>
            <a:r>
              <a:rPr lang="cs-CZ" sz="2000" dirty="0" smtClean="0">
                <a:latin typeface="Calibri" panose="020F0502020204030204" pitchFamily="34" charset="0"/>
              </a:rPr>
              <a:t> </a:t>
            </a:r>
            <a:r>
              <a:rPr lang="cs-CZ" sz="2000" dirty="0" err="1" smtClean="0">
                <a:latin typeface="Calibri" panose="020F0502020204030204" pitchFamily="34" charset="0"/>
              </a:rPr>
              <a:t>is</a:t>
            </a:r>
            <a:r>
              <a:rPr lang="cs-CZ" sz="2000" dirty="0" smtClean="0">
                <a:latin typeface="Calibri" panose="020F0502020204030204" pitchFamily="34" charset="0"/>
              </a:rPr>
              <a:t> a </a:t>
            </a:r>
            <a:r>
              <a:rPr lang="cs-CZ" sz="2000" dirty="0" err="1" smtClean="0">
                <a:latin typeface="Calibri" panose="020F0502020204030204" pitchFamily="34" charset="0"/>
              </a:rPr>
              <a:t>cumulative</a:t>
            </a:r>
            <a:r>
              <a:rPr lang="cs-CZ" sz="2000" dirty="0" smtClean="0">
                <a:latin typeface="Calibri" panose="020F0502020204030204" pitchFamily="34" charset="0"/>
              </a:rPr>
              <a:t> </a:t>
            </a:r>
            <a:r>
              <a:rPr lang="cs-CZ" sz="2000" dirty="0" err="1" smtClean="0">
                <a:latin typeface="Calibri" panose="020F0502020204030204" pitchFamily="34" charset="0"/>
              </a:rPr>
              <a:t>distribution</a:t>
            </a:r>
            <a:r>
              <a:rPr lang="cs-CZ" sz="2000" dirty="0" smtClean="0">
                <a:latin typeface="Calibri" panose="020F0502020204030204" pitchFamily="34" charset="0"/>
              </a:rPr>
              <a:t> </a:t>
            </a:r>
            <a:r>
              <a:rPr lang="cs-CZ" sz="2000" dirty="0" err="1" smtClean="0">
                <a:latin typeface="Calibri" panose="020F0502020204030204" pitchFamily="34" charset="0"/>
              </a:rPr>
              <a:t>function</a:t>
            </a:r>
            <a:r>
              <a:rPr lang="cs-CZ" sz="2000" dirty="0" smtClean="0">
                <a:latin typeface="Calibri" panose="020F0502020204030204" pitchFamily="34" charset="0"/>
              </a:rPr>
              <a:t> and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random</a:t>
            </a:r>
            <a:r>
              <a:rPr lang="cs-CZ" sz="2000" dirty="0" smtClean="0">
                <a:latin typeface="Calibri" panose="020F0502020204030204" pitchFamily="34" charset="0"/>
              </a:rPr>
              <a:t> utility model </a:t>
            </a:r>
            <a:r>
              <a:rPr lang="cs-CZ" sz="2000" dirty="0" err="1" smtClean="0">
                <a:latin typeface="Calibri" panose="020F0502020204030204" pitchFamily="34" charset="0"/>
              </a:rPr>
              <a:t>represents</a:t>
            </a:r>
            <a:r>
              <a:rPr lang="cs-CZ" sz="2000" dirty="0" smtClean="0">
                <a:latin typeface="Calibri" panose="020F0502020204030204" pitchFamily="34" charset="0"/>
              </a:rPr>
              <a:t> a probability model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transportation</a:t>
            </a:r>
            <a:r>
              <a:rPr lang="cs-CZ" sz="2000" dirty="0" smtClean="0">
                <a:latin typeface="Calibri" panose="020F0502020204030204" pitchFamily="34" charset="0"/>
              </a:rPr>
              <a:t> </a:t>
            </a:r>
            <a:r>
              <a:rPr lang="cs-CZ" sz="2000" dirty="0" err="1" smtClean="0">
                <a:latin typeface="Calibri" panose="020F0502020204030204" pitchFamily="34" charset="0"/>
              </a:rPr>
              <a:t>choice</a:t>
            </a:r>
            <a:r>
              <a:rPr lang="cs-CZ" sz="2000" dirty="0" smtClean="0">
                <a:latin typeface="Calibri" panose="020F0502020204030204" pitchFamily="34" charset="0"/>
              </a:rPr>
              <a:t>. </a:t>
            </a:r>
          </a:p>
          <a:p>
            <a:endParaRPr lang="cs-CZ" sz="2000" dirty="0" smtClean="0">
              <a:latin typeface="Calibri" panose="020F0502020204030204" pitchFamily="34" charset="0"/>
            </a:endParaRPr>
          </a:p>
          <a:p>
            <a:r>
              <a:rPr lang="cs-CZ" sz="2000" dirty="0" err="1" smtClean="0">
                <a:latin typeface="Calibri" panose="020F0502020204030204" pitchFamily="34" charset="0"/>
              </a:rPr>
              <a:t>Specifically</a:t>
            </a:r>
            <a:r>
              <a:rPr lang="cs-CZ" sz="2000" dirty="0" smtClean="0">
                <a:latin typeface="Calibri" panose="020F0502020204030204" pitchFamily="34" charset="0"/>
              </a:rPr>
              <a:t>: </a:t>
            </a:r>
          </a:p>
          <a:p>
            <a:r>
              <a:rPr lang="cs-CZ" sz="2000" dirty="0" smtClean="0">
                <a:latin typeface="Calibri"/>
              </a:rPr>
              <a:t>   </a:t>
            </a:r>
            <a:endParaRPr lang="en-US" sz="2000" dirty="0"/>
          </a:p>
        </p:txBody>
      </p:sp>
      <p:graphicFrame>
        <p:nvGraphicFramePr>
          <p:cNvPr id="8" name="Objekt 7"/>
          <p:cNvGraphicFramePr>
            <a:graphicFrameLocks noChangeAspect="1"/>
          </p:cNvGraphicFramePr>
          <p:nvPr>
            <p:extLst>
              <p:ext uri="{D42A27DB-BD31-4B8C-83A1-F6EECF244321}">
                <p14:modId xmlns:p14="http://schemas.microsoft.com/office/powerpoint/2010/main" val="2518976126"/>
              </p:ext>
            </p:extLst>
          </p:nvPr>
        </p:nvGraphicFramePr>
        <p:xfrm>
          <a:off x="395536" y="4008552"/>
          <a:ext cx="9867900" cy="1347787"/>
        </p:xfrm>
        <a:graphic>
          <a:graphicData uri="http://schemas.openxmlformats.org/presentationml/2006/ole">
            <mc:AlternateContent xmlns:mc="http://schemas.openxmlformats.org/markup-compatibility/2006">
              <mc:Choice xmlns:v="urn:schemas-microsoft-com:vml" Requires="v">
                <p:oleObj spid="_x0000_s30733" name="Dokument" r:id="rId3" imgW="5275593" imgH="722078" progId="Word.Document.12">
                  <p:embed/>
                </p:oleObj>
              </mc:Choice>
              <mc:Fallback>
                <p:oleObj name="Dokument" r:id="rId3" imgW="5275593" imgH="722078" progId="Word.Document.12">
                  <p:embed/>
                  <p:pic>
                    <p:nvPicPr>
                      <p:cNvPr id="0" name="Objekt 4"/>
                      <p:cNvPicPr>
                        <a:picLocks noChangeAspect="1" noChangeArrowheads="1"/>
                      </p:cNvPicPr>
                      <p:nvPr/>
                    </p:nvPicPr>
                    <p:blipFill>
                      <a:blip r:embed="rId4"/>
                      <a:srcRect/>
                      <a:stretch>
                        <a:fillRect/>
                      </a:stretch>
                    </p:blipFill>
                    <p:spPr bwMode="auto">
                      <a:xfrm>
                        <a:off x="395536" y="4008552"/>
                        <a:ext cx="98679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ovéPole 8"/>
          <p:cNvSpPr txBox="1"/>
          <p:nvPr/>
        </p:nvSpPr>
        <p:spPr>
          <a:xfrm>
            <a:off x="899592" y="5661248"/>
            <a:ext cx="5184576" cy="400110"/>
          </a:xfrm>
          <a:prstGeom prst="rect">
            <a:avLst/>
          </a:prstGeom>
          <a:noFill/>
        </p:spPr>
        <p:txBody>
          <a:bodyPr wrap="square" rtlCol="0">
            <a:spAutoFit/>
          </a:bodyPr>
          <a:lstStyle/>
          <a:p>
            <a:r>
              <a:rPr lang="cs-CZ" sz="2000" dirty="0" err="1">
                <a:latin typeface="Calibri" panose="020F0502020204030204" pitchFamily="34" charset="0"/>
              </a:rPr>
              <a:t>w</a:t>
            </a:r>
            <a:r>
              <a:rPr lang="cs-CZ" sz="2000" dirty="0" err="1" smtClean="0">
                <a:latin typeface="Calibri" panose="020F0502020204030204" pitchFamily="34" charset="0"/>
              </a:rPr>
              <a:t>here</a:t>
            </a:r>
            <a:r>
              <a:rPr lang="cs-CZ" sz="2000" dirty="0" smtClean="0">
                <a:latin typeface="Calibri" panose="020F0502020204030204" pitchFamily="34" charset="0"/>
              </a:rPr>
              <a:t> F </a:t>
            </a:r>
            <a:r>
              <a:rPr lang="cs-CZ" sz="2000" dirty="0" err="1" smtClean="0">
                <a:latin typeface="Calibri" panose="020F0502020204030204" pitchFamily="34" charset="0"/>
              </a:rPr>
              <a:t>is</a:t>
            </a:r>
            <a:r>
              <a:rPr lang="cs-CZ" sz="2000" dirty="0" smtClean="0">
                <a:latin typeface="Calibri" panose="020F0502020204030204" pitchFamily="34" charset="0"/>
              </a:rPr>
              <a:t> a </a:t>
            </a:r>
            <a:r>
              <a:rPr lang="cs-CZ" sz="2000" dirty="0" err="1" smtClean="0">
                <a:latin typeface="Calibri" panose="020F0502020204030204" pitchFamily="34" charset="0"/>
              </a:rPr>
              <a:t>distribution</a:t>
            </a:r>
            <a:r>
              <a:rPr lang="cs-CZ" sz="2000" dirty="0" smtClean="0">
                <a:latin typeface="Calibri" panose="020F0502020204030204" pitchFamily="34" charset="0"/>
              </a:rPr>
              <a:t> </a:t>
            </a:r>
            <a:r>
              <a:rPr lang="cs-CZ" sz="2000" dirty="0" err="1" smtClean="0">
                <a:latin typeface="Calibri" panose="020F0502020204030204" pitchFamily="34" charset="0"/>
              </a:rPr>
              <a:t>function</a:t>
            </a:r>
            <a:r>
              <a:rPr lang="cs-CZ" sz="2000" dirty="0" smtClean="0">
                <a:latin typeface="Calibri" panose="020F0502020204030204" pitchFamily="34" charset="0"/>
              </a:rPr>
              <a:t>. </a:t>
            </a:r>
            <a:endParaRPr lang="en-US" sz="2000" dirty="0">
              <a:latin typeface="Calibri" panose="020F0502020204030204" pitchFamily="34" charset="0"/>
            </a:endParaRPr>
          </a:p>
        </p:txBody>
      </p:sp>
    </p:spTree>
    <p:extLst>
      <p:ext uri="{BB962C8B-B14F-4D97-AF65-F5344CB8AC3E}">
        <p14:creationId xmlns:p14="http://schemas.microsoft.com/office/powerpoint/2010/main" val="327167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Logistic distribution function</a:t>
            </a:r>
            <a:endParaRPr lang="en-US" noProof="0" dirty="0"/>
          </a:p>
        </p:txBody>
      </p:sp>
      <p:sp>
        <p:nvSpPr>
          <p:cNvPr id="3" name="Zástupný symbol pro obsah 2"/>
          <p:cNvSpPr>
            <a:spLocks noGrp="1"/>
          </p:cNvSpPr>
          <p:nvPr>
            <p:ph sz="quarter" idx="1"/>
          </p:nvPr>
        </p:nvSpPr>
        <p:spPr/>
        <p:txBody>
          <a:bodyPr>
            <a:normAutofit/>
          </a:bodyPr>
          <a:lstStyle/>
          <a:p>
            <a:r>
              <a:rPr lang="en-US" sz="2400" noProof="0" dirty="0" smtClean="0">
                <a:latin typeface="Calibri" panose="020F0502020204030204" pitchFamily="34" charset="0"/>
              </a:rPr>
              <a:t>What is the form of the distribution function F?</a:t>
            </a:r>
          </a:p>
          <a:p>
            <a:r>
              <a:rPr lang="en-US" sz="2400" noProof="0" dirty="0" smtClean="0">
                <a:latin typeface="Calibri" panose="020F0502020204030204" pitchFamily="34" charset="0"/>
              </a:rPr>
              <a:t>Although there are many such statistical functions from which to choose, the distribution function which has been found to be must useful in transportation analysis is a logistic distribution function.</a:t>
            </a:r>
          </a:p>
          <a:p>
            <a:r>
              <a:rPr lang="en-US" sz="2400" noProof="0" dirty="0" smtClean="0">
                <a:latin typeface="Calibri" panose="020F0502020204030204" pitchFamily="34" charset="0"/>
              </a:rPr>
              <a:t>The logistic distribution function for random variable X is:</a:t>
            </a:r>
          </a:p>
          <a:p>
            <a:endParaRPr lang="en-US" sz="2400" noProof="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Obdélník 3"/>
              <p:cNvSpPr/>
              <p:nvPr/>
            </p:nvSpPr>
            <p:spPr>
              <a:xfrm>
                <a:off x="1547664" y="4221088"/>
                <a:ext cx="6408712" cy="675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000" i="1">
                          <a:latin typeface="Cambria Math"/>
                        </a:rPr>
                        <m:t>𝐹</m:t>
                      </m:r>
                      <m:d>
                        <m:dPr>
                          <m:ctrlPr>
                            <a:rPr lang="en-US" sz="2000" i="1">
                              <a:latin typeface="Cambria Math"/>
                            </a:rPr>
                          </m:ctrlPr>
                        </m:dPr>
                        <m:e>
                          <m:r>
                            <a:rPr lang="en-GB" sz="2000" i="1">
                              <a:latin typeface="Cambria Math"/>
                            </a:rPr>
                            <m:t>𝑥</m:t>
                          </m:r>
                        </m:e>
                      </m:d>
                      <m:r>
                        <a:rPr lang="en-GB" sz="2000" i="1">
                          <a:latin typeface="Cambria Math"/>
                        </a:rPr>
                        <m:t>=</m:t>
                      </m:r>
                      <m:r>
                        <m:rPr>
                          <m:sty m:val="p"/>
                        </m:rPr>
                        <a:rPr lang="en-GB" sz="2000">
                          <a:latin typeface="Cambria Math"/>
                        </a:rPr>
                        <m:t>Pr</m:t>
                      </m:r>
                      <m:d>
                        <m:dPr>
                          <m:ctrlPr>
                            <a:rPr lang="en-US" sz="2000" i="1">
                              <a:latin typeface="Cambria Math"/>
                            </a:rPr>
                          </m:ctrlPr>
                        </m:dPr>
                        <m:e>
                          <m:r>
                            <a:rPr lang="en-GB" sz="2000" i="1">
                              <a:latin typeface="Cambria Math"/>
                            </a:rPr>
                            <m:t>𝑋</m:t>
                          </m:r>
                          <m:r>
                            <a:rPr lang="en-GB" sz="2000" i="1">
                              <a:latin typeface="Cambria Math"/>
                            </a:rPr>
                            <m:t>≤</m:t>
                          </m:r>
                          <m:r>
                            <a:rPr lang="en-GB" sz="2000" i="1">
                              <a:latin typeface="Cambria Math"/>
                            </a:rPr>
                            <m:t>𝑥</m:t>
                          </m:r>
                        </m:e>
                      </m:d>
                      <m:r>
                        <a:rPr lang="en-GB" sz="2000" i="1">
                          <a:latin typeface="Cambria Math"/>
                        </a:rPr>
                        <m:t>=</m:t>
                      </m:r>
                      <m:f>
                        <m:fPr>
                          <m:ctrlPr>
                            <a:rPr lang="en-US" sz="2000" i="1">
                              <a:latin typeface="Cambria Math"/>
                            </a:rPr>
                          </m:ctrlPr>
                        </m:fPr>
                        <m:num>
                          <m:r>
                            <a:rPr lang="en-GB" sz="2000" i="1">
                              <a:latin typeface="Cambria Math"/>
                            </a:rPr>
                            <m:t>1</m:t>
                          </m:r>
                        </m:num>
                        <m:den>
                          <m:r>
                            <a:rPr lang="en-GB" sz="2000" i="1">
                              <a:latin typeface="Cambria Math"/>
                            </a:rPr>
                            <m:t>1+</m:t>
                          </m:r>
                          <m:sSup>
                            <m:sSupPr>
                              <m:ctrlPr>
                                <a:rPr lang="en-US" sz="2000" i="1">
                                  <a:latin typeface="Cambria Math"/>
                                </a:rPr>
                              </m:ctrlPr>
                            </m:sSupPr>
                            <m:e>
                              <m:r>
                                <m:rPr>
                                  <m:sty m:val="p"/>
                                </m:rPr>
                                <a:rPr lang="en-GB" sz="2000">
                                  <a:latin typeface="Cambria Math"/>
                                </a:rPr>
                                <m:t>e</m:t>
                              </m:r>
                            </m:e>
                            <m:sup>
                              <m:r>
                                <a:rPr lang="en-GB" sz="2000" i="1">
                                  <a:latin typeface="Cambria Math"/>
                                </a:rPr>
                                <m:t>−</m:t>
                              </m:r>
                              <m:r>
                                <a:rPr lang="en-GB" sz="2000" i="1">
                                  <a:latin typeface="Cambria Math"/>
                                </a:rPr>
                                <m:t>𝑥</m:t>
                              </m:r>
                            </m:sup>
                          </m:sSup>
                        </m:den>
                      </m:f>
                    </m:oMath>
                  </m:oMathPara>
                </a14:m>
                <a:endParaRPr lang="en-US" sz="2000" dirty="0"/>
              </a:p>
            </p:txBody>
          </p:sp>
        </mc:Choice>
        <mc:Fallback xmlns="">
          <p:sp>
            <p:nvSpPr>
              <p:cNvPr id="4" name="Obdélník 3"/>
              <p:cNvSpPr>
                <a:spLocks noRot="1" noChangeAspect="1" noMove="1" noResize="1" noEditPoints="1" noAdjustHandles="1" noChangeArrowheads="1" noChangeShapeType="1" noTextEdit="1"/>
              </p:cNvSpPr>
              <p:nvPr/>
            </p:nvSpPr>
            <p:spPr>
              <a:xfrm>
                <a:off x="1547664" y="4221088"/>
                <a:ext cx="6408712" cy="67569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717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The cumulative logistic curve</a:t>
            </a:r>
            <a:endParaRPr lang="en-US" noProof="0" dirty="0"/>
          </a:p>
        </p:txBody>
      </p:sp>
      <p:pic>
        <p:nvPicPr>
          <p:cNvPr id="327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7743" y="2204864"/>
            <a:ext cx="504056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58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Logit model</a:t>
            </a:r>
            <a:endParaRPr lang="en-US" noProof="0" dirty="0"/>
          </a:p>
        </p:txBody>
      </p:sp>
      <p:graphicFrame>
        <p:nvGraphicFramePr>
          <p:cNvPr id="4" name="Zástupný symbol pro obsah 3"/>
          <p:cNvGraphicFramePr>
            <a:graphicFrameLocks noGrp="1" noChangeAspect="1"/>
          </p:cNvGraphicFramePr>
          <p:nvPr>
            <p:ph sz="quarter" idx="1"/>
            <p:extLst>
              <p:ext uri="{D42A27DB-BD31-4B8C-83A1-F6EECF244321}">
                <p14:modId xmlns:p14="http://schemas.microsoft.com/office/powerpoint/2010/main" val="1641169648"/>
              </p:ext>
            </p:extLst>
          </p:nvPr>
        </p:nvGraphicFramePr>
        <p:xfrm>
          <a:off x="755430" y="3068960"/>
          <a:ext cx="8012113" cy="3567113"/>
        </p:xfrm>
        <a:graphic>
          <a:graphicData uri="http://schemas.openxmlformats.org/presentationml/2006/ole">
            <mc:AlternateContent xmlns:mc="http://schemas.openxmlformats.org/markup-compatibility/2006">
              <mc:Choice xmlns:v="urn:schemas-microsoft-com:vml" Requires="v">
                <p:oleObj spid="_x0000_s31756" name="Dokument" r:id="rId3" imgW="5275593" imgH="2350894" progId="Word.Document.12">
                  <p:embed/>
                </p:oleObj>
              </mc:Choice>
              <mc:Fallback>
                <p:oleObj name="Dokument" r:id="rId3" imgW="5275593" imgH="2350894" progId="Word.Document.12">
                  <p:embed/>
                  <p:pic>
                    <p:nvPicPr>
                      <p:cNvPr id="0" name="Zástupný symbol pro obsah 3"/>
                      <p:cNvPicPr>
                        <a:picLocks noGrp="1" noChangeAspect="1" noChangeArrowheads="1"/>
                      </p:cNvPicPr>
                      <p:nvPr/>
                    </p:nvPicPr>
                    <p:blipFill>
                      <a:blip r:embed="rId4"/>
                      <a:srcRect/>
                      <a:stretch>
                        <a:fillRect/>
                      </a:stretch>
                    </p:blipFill>
                    <p:spPr bwMode="auto">
                      <a:xfrm>
                        <a:off x="755430" y="3068960"/>
                        <a:ext cx="8012113" cy="3567113"/>
                      </a:xfrm>
                      <a:prstGeom prst="rect">
                        <a:avLst/>
                      </a:prstGeom>
                      <a:noFill/>
                      <a:ln>
                        <a:noFill/>
                      </a:ln>
                    </p:spPr>
                  </p:pic>
                </p:oleObj>
              </mc:Fallback>
            </mc:AlternateContent>
          </a:graphicData>
        </a:graphic>
      </p:graphicFrame>
      <p:sp>
        <p:nvSpPr>
          <p:cNvPr id="5" name="TextovéPole 4"/>
          <p:cNvSpPr txBox="1"/>
          <p:nvPr/>
        </p:nvSpPr>
        <p:spPr>
          <a:xfrm>
            <a:off x="755576" y="1340768"/>
            <a:ext cx="7632848" cy="1569660"/>
          </a:xfrm>
          <a:prstGeom prst="rect">
            <a:avLst/>
          </a:prstGeom>
          <a:noFill/>
        </p:spPr>
        <p:txBody>
          <a:bodyPr wrap="square" rtlCol="0">
            <a:spAutoFit/>
          </a:bodyPr>
          <a:lstStyle/>
          <a:p>
            <a:r>
              <a:rPr lang="cs-CZ" sz="2400" dirty="0" err="1" smtClean="0">
                <a:latin typeface="Calibri" panose="020F0502020204030204" pitchFamily="34" charset="0"/>
              </a:rPr>
              <a:t>Adopting</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logistic</a:t>
            </a:r>
            <a:r>
              <a:rPr lang="cs-CZ" sz="2400" dirty="0" smtClean="0">
                <a:latin typeface="Calibri" panose="020F0502020204030204" pitchFamily="34" charset="0"/>
              </a:rPr>
              <a:t> </a:t>
            </a:r>
            <a:r>
              <a:rPr lang="cs-CZ" sz="2400" dirty="0" err="1" smtClean="0">
                <a:latin typeface="Calibri" panose="020F0502020204030204" pitchFamily="34" charset="0"/>
              </a:rPr>
              <a:t>distribution</a:t>
            </a:r>
            <a:r>
              <a:rPr lang="cs-CZ" sz="2400" dirty="0" smtClean="0">
                <a:latin typeface="Calibri" panose="020F0502020204030204" pitchFamily="34" charset="0"/>
              </a:rPr>
              <a:t> </a:t>
            </a:r>
            <a:r>
              <a:rPr lang="cs-CZ" sz="2400" dirty="0" err="1" smtClean="0">
                <a:latin typeface="Calibri" panose="020F0502020204030204" pitchFamily="34" charset="0"/>
              </a:rPr>
              <a:t>function</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t>
            </a:r>
            <a:r>
              <a:rPr lang="cs-CZ" sz="2400" dirty="0" err="1" smtClean="0">
                <a:latin typeface="Calibri" panose="020F0502020204030204" pitchFamily="34" charset="0"/>
              </a:rPr>
              <a:t>our</a:t>
            </a:r>
            <a:r>
              <a:rPr lang="cs-CZ" sz="2400" dirty="0" smtClean="0">
                <a:latin typeface="Calibri" panose="020F0502020204030204" pitchFamily="34" charset="0"/>
              </a:rPr>
              <a:t> </a:t>
            </a:r>
            <a:r>
              <a:rPr lang="cs-CZ" sz="2400" dirty="0" err="1" smtClean="0">
                <a:latin typeface="Calibri" panose="020F0502020204030204" pitchFamily="34" charset="0"/>
              </a:rPr>
              <a:t>random</a:t>
            </a:r>
            <a:r>
              <a:rPr lang="cs-CZ" sz="2400" dirty="0" smtClean="0">
                <a:latin typeface="Calibri" panose="020F0502020204030204" pitchFamily="34" charset="0"/>
              </a:rPr>
              <a:t> utility probability model, </a:t>
            </a:r>
            <a:r>
              <a:rPr lang="cs-CZ" sz="2400" dirty="0" err="1" smtClean="0">
                <a:latin typeface="Calibri" panose="020F0502020204030204" pitchFamily="34" charset="0"/>
              </a:rPr>
              <a:t>replace</a:t>
            </a:r>
            <a:r>
              <a:rPr lang="cs-CZ" sz="2400" dirty="0" smtClean="0">
                <a:latin typeface="Calibri" panose="020F0502020204030204" pitchFamily="34" charset="0"/>
              </a:rPr>
              <a:t> x </a:t>
            </a:r>
            <a:r>
              <a:rPr lang="cs-CZ" sz="2400" dirty="0" err="1" smtClean="0">
                <a:latin typeface="Calibri" panose="020F0502020204030204" pitchFamily="34" charset="0"/>
              </a:rPr>
              <a:t>with</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observed</a:t>
            </a:r>
            <a:r>
              <a:rPr lang="cs-CZ" sz="2400" dirty="0" smtClean="0">
                <a:latin typeface="Calibri" panose="020F0502020204030204" pitchFamily="34" charset="0"/>
              </a:rPr>
              <a:t> </a:t>
            </a:r>
            <a:r>
              <a:rPr lang="cs-CZ" sz="2400" dirty="0" err="1" smtClean="0">
                <a:latin typeface="Calibri" panose="020F0502020204030204" pitchFamily="34" charset="0"/>
              </a:rPr>
              <a:t>difference</a:t>
            </a:r>
            <a:r>
              <a:rPr lang="cs-CZ" sz="2400" dirty="0" smtClean="0">
                <a:latin typeface="Calibri" panose="020F0502020204030204" pitchFamily="34" charset="0"/>
              </a:rPr>
              <a:t> in </a:t>
            </a:r>
            <a:r>
              <a:rPr lang="cs-CZ" sz="2400" dirty="0" err="1" smtClean="0">
                <a:latin typeface="Calibri" panose="020F0502020204030204" pitchFamily="34" charset="0"/>
              </a:rPr>
              <a:t>indirect</a:t>
            </a:r>
            <a:r>
              <a:rPr lang="cs-CZ" sz="2400" dirty="0" smtClean="0">
                <a:latin typeface="Calibri" panose="020F0502020204030204" pitchFamily="34" charset="0"/>
              </a:rPr>
              <a:t> </a:t>
            </a:r>
            <a:r>
              <a:rPr lang="cs-CZ" sz="2400" dirty="0" err="1" smtClean="0">
                <a:latin typeface="Calibri" panose="020F0502020204030204" pitchFamily="34" charset="0"/>
              </a:rPr>
              <a:t>utilities</a:t>
            </a:r>
            <a:r>
              <a:rPr lang="cs-CZ" sz="2400" dirty="0" smtClean="0">
                <a:latin typeface="Calibri" panose="020F0502020204030204" pitchFamily="34" charset="0"/>
              </a:rPr>
              <a:t> </a:t>
            </a:r>
            <a:r>
              <a:rPr lang="cs-CZ" sz="2400" dirty="0" err="1" smtClean="0">
                <a:latin typeface="Calibri" panose="020F0502020204030204" pitchFamily="34" charset="0"/>
              </a:rPr>
              <a:t>V</a:t>
            </a:r>
            <a:r>
              <a:rPr lang="cs-CZ" sz="2400" baseline="-25000" dirty="0" err="1" smtClean="0">
                <a:latin typeface="Calibri" panose="020F0502020204030204" pitchFamily="34" charset="0"/>
              </a:rPr>
              <a:t>a</a:t>
            </a:r>
            <a:r>
              <a:rPr lang="cs-CZ" sz="2400" dirty="0" smtClean="0">
                <a:latin typeface="Calibri" panose="020F0502020204030204" pitchFamily="34" charset="0"/>
              </a:rPr>
              <a:t>(</a:t>
            </a:r>
            <a:r>
              <a:rPr lang="cs-CZ" sz="2400" dirty="0" err="1" smtClean="0">
                <a:latin typeface="Calibri" panose="020F0502020204030204" pitchFamily="34" charset="0"/>
              </a:rPr>
              <a:t>p</a:t>
            </a:r>
            <a:r>
              <a:rPr lang="cs-CZ" sz="2400" baseline="-25000" dirty="0" err="1" smtClean="0">
                <a:latin typeface="Calibri" panose="020F0502020204030204" pitchFamily="34" charset="0"/>
              </a:rPr>
              <a:t>Ta</a:t>
            </a:r>
            <a:r>
              <a:rPr lang="cs-CZ" sz="2400" dirty="0" smtClean="0">
                <a:latin typeface="Calibri" panose="020F0502020204030204" pitchFamily="34" charset="0"/>
              </a:rPr>
              <a:t>; Y; </a:t>
            </a:r>
            <a:r>
              <a:rPr lang="cs-CZ" sz="2400" dirty="0" smtClean="0">
                <a:latin typeface="Calibri" panose="020F0502020204030204" pitchFamily="34" charset="0"/>
                <a:cs typeface="Arial"/>
              </a:rPr>
              <a:t>ɸ) -</a:t>
            </a:r>
            <a:r>
              <a:rPr lang="cs-CZ" sz="2400" dirty="0">
                <a:latin typeface="Calibri" panose="020F0502020204030204" pitchFamily="34" charset="0"/>
              </a:rPr>
              <a:t> </a:t>
            </a:r>
            <a:r>
              <a:rPr lang="cs-CZ" sz="2400" dirty="0" err="1" smtClean="0">
                <a:latin typeface="Calibri" panose="020F0502020204030204" pitchFamily="34" charset="0"/>
              </a:rPr>
              <a:t>V</a:t>
            </a:r>
            <a:r>
              <a:rPr lang="cs-CZ" sz="2400" baseline="-25000" dirty="0" err="1" smtClean="0">
                <a:latin typeface="Calibri" panose="020F0502020204030204" pitchFamily="34" charset="0"/>
              </a:rPr>
              <a:t>b</a:t>
            </a:r>
            <a:r>
              <a:rPr lang="cs-CZ" sz="2400" dirty="0" smtClean="0">
                <a:latin typeface="Calibri" panose="020F0502020204030204" pitchFamily="34" charset="0"/>
              </a:rPr>
              <a:t>(</a:t>
            </a:r>
            <a:r>
              <a:rPr lang="cs-CZ" sz="2400" dirty="0" err="1" smtClean="0">
                <a:latin typeface="Calibri" panose="020F0502020204030204" pitchFamily="34" charset="0"/>
              </a:rPr>
              <a:t>p</a:t>
            </a:r>
            <a:r>
              <a:rPr lang="cs-CZ" sz="2400" baseline="-25000" dirty="0" err="1" smtClean="0">
                <a:latin typeface="Calibri" panose="020F0502020204030204" pitchFamily="34" charset="0"/>
              </a:rPr>
              <a:t>Tb</a:t>
            </a:r>
            <a:r>
              <a:rPr lang="cs-CZ" sz="2400" dirty="0" smtClean="0">
                <a:latin typeface="Calibri" panose="020F0502020204030204" pitchFamily="34" charset="0"/>
              </a:rPr>
              <a:t>; </a:t>
            </a:r>
            <a:r>
              <a:rPr lang="cs-CZ" sz="2400" dirty="0">
                <a:latin typeface="Calibri" panose="020F0502020204030204" pitchFamily="34" charset="0"/>
              </a:rPr>
              <a:t>Y; </a:t>
            </a:r>
            <a:r>
              <a:rPr lang="cs-CZ" sz="2400" dirty="0">
                <a:latin typeface="Calibri" panose="020F0502020204030204" pitchFamily="34" charset="0"/>
                <a:cs typeface="Arial"/>
              </a:rPr>
              <a:t>ɸ</a:t>
            </a:r>
            <a:r>
              <a:rPr lang="cs-CZ" sz="2400" dirty="0" smtClean="0">
                <a:latin typeface="Calibri" panose="020F0502020204030204" pitchFamily="34" charset="0"/>
                <a:cs typeface="Arial"/>
              </a:rPr>
              <a:t>). </a:t>
            </a:r>
          </a:p>
          <a:p>
            <a:r>
              <a:rPr lang="cs-CZ" sz="2400" dirty="0" err="1" smtClean="0">
                <a:latin typeface="Calibri" panose="020F0502020204030204" pitchFamily="34" charset="0"/>
                <a:cs typeface="Arial"/>
              </a:rPr>
              <a:t>This</a:t>
            </a:r>
            <a:r>
              <a:rPr lang="cs-CZ" sz="2400" dirty="0" smtClean="0">
                <a:latin typeface="Calibri" panose="020F0502020204030204" pitchFamily="34" charset="0"/>
                <a:cs typeface="Arial"/>
              </a:rPr>
              <a:t> </a:t>
            </a:r>
            <a:r>
              <a:rPr lang="cs-CZ" sz="2400" dirty="0" err="1" smtClean="0">
                <a:latin typeface="Calibri" panose="020F0502020204030204" pitchFamily="34" charset="0"/>
                <a:cs typeface="Arial"/>
              </a:rPr>
              <a:t>defines</a:t>
            </a:r>
            <a:r>
              <a:rPr lang="cs-CZ" sz="2400" dirty="0" smtClean="0">
                <a:latin typeface="Calibri" panose="020F0502020204030204" pitchFamily="34" charset="0"/>
                <a:cs typeface="Arial"/>
              </a:rPr>
              <a:t> </a:t>
            </a:r>
            <a:r>
              <a:rPr lang="cs-CZ" sz="2400" dirty="0" err="1" smtClean="0">
                <a:latin typeface="Calibri" panose="020F0502020204030204" pitchFamily="34" charset="0"/>
                <a:cs typeface="Arial"/>
              </a:rPr>
              <a:t>the</a:t>
            </a:r>
            <a:r>
              <a:rPr lang="cs-CZ" sz="2400" dirty="0" smtClean="0">
                <a:latin typeface="Calibri" panose="020F0502020204030204" pitchFamily="34" charset="0"/>
                <a:cs typeface="Arial"/>
              </a:rPr>
              <a:t> probability </a:t>
            </a:r>
            <a:r>
              <a:rPr lang="cs-CZ" sz="2400" dirty="0" err="1" smtClean="0">
                <a:latin typeface="Calibri" panose="020F0502020204030204" pitchFamily="34" charset="0"/>
                <a:cs typeface="Arial"/>
              </a:rPr>
              <a:t>of</a:t>
            </a:r>
            <a:r>
              <a:rPr lang="cs-CZ" sz="2400" dirty="0" smtClean="0">
                <a:latin typeface="Calibri" panose="020F0502020204030204" pitchFamily="34" charset="0"/>
                <a:cs typeface="Arial"/>
              </a:rPr>
              <a:t> </a:t>
            </a:r>
            <a:r>
              <a:rPr lang="cs-CZ" sz="2400" dirty="0" err="1" smtClean="0">
                <a:latin typeface="Calibri" panose="020F0502020204030204" pitchFamily="34" charset="0"/>
                <a:cs typeface="Arial"/>
              </a:rPr>
              <a:t>taking</a:t>
            </a:r>
            <a:r>
              <a:rPr lang="cs-CZ" sz="2400" dirty="0" smtClean="0">
                <a:latin typeface="Calibri" panose="020F0502020204030204" pitchFamily="34" charset="0"/>
                <a:cs typeface="Arial"/>
              </a:rPr>
              <a:t> </a:t>
            </a:r>
            <a:r>
              <a:rPr lang="cs-CZ" sz="2400" dirty="0" err="1" smtClean="0">
                <a:latin typeface="Calibri" panose="020F0502020204030204" pitchFamily="34" charset="0"/>
                <a:cs typeface="Arial"/>
              </a:rPr>
              <a:t>an</a:t>
            </a:r>
            <a:r>
              <a:rPr lang="cs-CZ" sz="2400" dirty="0" smtClean="0">
                <a:latin typeface="Calibri" panose="020F0502020204030204" pitchFamily="34" charset="0"/>
                <a:cs typeface="Arial"/>
              </a:rPr>
              <a:t> automobile to </a:t>
            </a:r>
            <a:r>
              <a:rPr lang="cs-CZ" sz="2400" dirty="0" err="1" smtClean="0">
                <a:latin typeface="Calibri" panose="020F0502020204030204" pitchFamily="34" charset="0"/>
                <a:cs typeface="Arial"/>
              </a:rPr>
              <a:t>be</a:t>
            </a:r>
            <a:r>
              <a:rPr lang="cs-CZ" sz="2400" dirty="0" smtClean="0">
                <a:latin typeface="Calibri" panose="020F0502020204030204" pitchFamily="34" charset="0"/>
                <a:cs typeface="Arial"/>
              </a:rPr>
              <a:t>:    </a:t>
            </a:r>
            <a:endParaRPr lang="en-US" sz="2400" dirty="0">
              <a:latin typeface="Calibri" panose="020F0502020204030204" pitchFamily="34" charset="0"/>
            </a:endParaRPr>
          </a:p>
        </p:txBody>
      </p:sp>
    </p:spTree>
    <p:extLst>
      <p:ext uri="{BB962C8B-B14F-4D97-AF65-F5344CB8AC3E}">
        <p14:creationId xmlns:p14="http://schemas.microsoft.com/office/powerpoint/2010/main" val="124850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Binary logit model</a:t>
            </a:r>
            <a:endParaRPr lang="en-US" noProof="0" dirty="0"/>
          </a:p>
        </p:txBody>
      </p:sp>
      <mc:AlternateContent xmlns:mc="http://schemas.openxmlformats.org/markup-compatibility/2006" xmlns:a14="http://schemas.microsoft.com/office/drawing/2010/main">
        <mc:Choice Requires="a14">
          <p:sp>
            <p:nvSpPr>
              <p:cNvPr id="3" name="Zástupný symbol pro obsah 2"/>
              <p:cNvSpPr>
                <a:spLocks noGrp="1"/>
              </p:cNvSpPr>
              <p:nvPr>
                <p:ph sz="quarter" idx="1"/>
              </p:nvPr>
            </p:nvSpPr>
            <p:spPr/>
            <p:txBody>
              <a:bodyPr/>
              <a:lstStyle/>
              <a:p>
                <a:r>
                  <a:rPr lang="en-US" sz="2400" noProof="0" dirty="0" smtClean="0">
                    <a:latin typeface="Calibri" panose="020F0502020204030204" pitchFamily="34" charset="0"/>
                  </a:rPr>
                  <a:t>This probabilistic choice model is referred to as binary logit model of transportation choice. </a:t>
                </a:r>
              </a:p>
              <a:p>
                <a:r>
                  <a:rPr lang="en-US" sz="2400" noProof="0" dirty="0" smtClean="0">
                    <a:latin typeface="Calibri" panose="020F0502020204030204" pitchFamily="34" charset="0"/>
                  </a:rPr>
                  <a:t>It is a binary model because only two choices are available to the trip maker and it is a logit model because the model is based upon a logistic distribution function.</a:t>
                </a:r>
              </a:p>
              <a:p>
                <a:r>
                  <a:rPr lang="en-US" sz="2400" dirty="0" smtClean="0">
                    <a:latin typeface="Calibri" panose="020F0502020204030204" pitchFamily="34" charset="0"/>
                  </a:rPr>
                  <a:t>Since the probability of taking an automobile plus the probability of taking a bus must add up to one, </a:t>
                </a:r>
                <a:r>
                  <a:rPr lang="en-US" sz="2400" dirty="0" err="1" smtClean="0">
                    <a:latin typeface="Calibri" panose="020F0502020204030204" pitchFamily="34" charset="0"/>
                  </a:rPr>
                  <a:t>P</a:t>
                </a:r>
                <a:r>
                  <a:rPr lang="en-US" sz="2400" baseline="-25000" dirty="0" err="1" smtClean="0">
                    <a:latin typeface="Calibri" panose="020F0502020204030204" pitchFamily="34" charset="0"/>
                  </a:rPr>
                  <a:t>b</a:t>
                </a:r>
                <a:r>
                  <a:rPr lang="en-US" sz="2400" dirty="0" smtClean="0">
                    <a:latin typeface="Calibri" panose="020F0502020204030204" pitchFamily="34" charset="0"/>
                  </a:rPr>
                  <a:t> = 1 – P</a:t>
                </a:r>
                <a:r>
                  <a:rPr lang="en-US" sz="2400" baseline="-25000" dirty="0" smtClean="0">
                    <a:latin typeface="Calibri" panose="020F0502020204030204" pitchFamily="34" charset="0"/>
                  </a:rPr>
                  <a:t>a</a:t>
                </a:r>
                <a:r>
                  <a:rPr lang="en-US" sz="2400" dirty="0" smtClean="0">
                    <a:latin typeface="Calibri" panose="020F0502020204030204" pitchFamily="34" charset="0"/>
                  </a:rPr>
                  <a:t>, which can be easily shown to be equivalent to</a:t>
                </a:r>
              </a:p>
              <a:p>
                <a:endParaRPr lang="cs-CZ" i="1"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GB" i="1">
                              <a:latin typeface="Cambria Math"/>
                            </a:rPr>
                            <m:t>𝑃</m:t>
                          </m:r>
                        </m:e>
                        <m:sub>
                          <m:r>
                            <m:rPr>
                              <m:sty m:val="p"/>
                            </m:rPr>
                            <a:rPr lang="en-GB">
                              <a:latin typeface="Cambria Math"/>
                            </a:rPr>
                            <m:t>b</m:t>
                          </m:r>
                        </m:sub>
                      </m:sSub>
                      <m:r>
                        <a:rPr lang="en-GB" i="1">
                          <a:latin typeface="Cambria Math"/>
                        </a:rPr>
                        <m:t>=</m:t>
                      </m:r>
                      <m:f>
                        <m:fPr>
                          <m:ctrlPr>
                            <a:rPr lang="en-US" i="1">
                              <a:latin typeface="Cambria Math"/>
                            </a:rPr>
                          </m:ctrlPr>
                        </m:fPr>
                        <m:num>
                          <m:sSup>
                            <m:sSupPr>
                              <m:ctrlPr>
                                <a:rPr lang="en-US" i="1">
                                  <a:latin typeface="Cambria Math"/>
                                </a:rPr>
                              </m:ctrlPr>
                            </m:sSupPr>
                            <m:e>
                              <m:r>
                                <m:rPr>
                                  <m:sty m:val="p"/>
                                </m:rPr>
                                <a:rPr lang="en-GB">
                                  <a:latin typeface="Cambria Math"/>
                                </a:rPr>
                                <m:t>e</m:t>
                              </m:r>
                            </m:e>
                            <m:sup>
                              <m:sSub>
                                <m:sSubPr>
                                  <m:ctrlPr>
                                    <a:rPr lang="en-US" i="1">
                                      <a:latin typeface="Cambria Math"/>
                                    </a:rPr>
                                  </m:ctrlPr>
                                </m:sSubPr>
                                <m:e>
                                  <m:r>
                                    <a:rPr lang="en-GB" i="1">
                                      <a:latin typeface="Cambria Math"/>
                                    </a:rPr>
                                    <m:t>𝑉</m:t>
                                  </m:r>
                                </m:e>
                                <m:sub>
                                  <m:r>
                                    <m:rPr>
                                      <m:sty m:val="p"/>
                                    </m:rPr>
                                    <a:rPr lang="en-GB">
                                      <a:latin typeface="Cambria Math"/>
                                    </a:rPr>
                                    <m:t>b</m:t>
                                  </m:r>
                                </m:sub>
                              </m:sSub>
                            </m:sup>
                          </m:sSup>
                        </m:num>
                        <m:den>
                          <m:sSup>
                            <m:sSupPr>
                              <m:ctrlPr>
                                <a:rPr lang="en-US" i="1">
                                  <a:latin typeface="Cambria Math"/>
                                </a:rPr>
                              </m:ctrlPr>
                            </m:sSupPr>
                            <m:e>
                              <m:r>
                                <m:rPr>
                                  <m:sty m:val="p"/>
                                </m:rPr>
                                <a:rPr lang="en-GB">
                                  <a:latin typeface="Cambria Math"/>
                                </a:rPr>
                                <m:t>e</m:t>
                              </m:r>
                            </m:e>
                            <m:sup>
                              <m:sSub>
                                <m:sSubPr>
                                  <m:ctrlPr>
                                    <a:rPr lang="en-US" i="1">
                                      <a:latin typeface="Cambria Math"/>
                                    </a:rPr>
                                  </m:ctrlPr>
                                </m:sSubPr>
                                <m:e>
                                  <m:r>
                                    <a:rPr lang="en-GB" i="1">
                                      <a:latin typeface="Cambria Math"/>
                                    </a:rPr>
                                    <m:t>𝑉</m:t>
                                  </m:r>
                                </m:e>
                                <m:sub>
                                  <m:r>
                                    <m:rPr>
                                      <m:sty m:val="p"/>
                                    </m:rPr>
                                    <a:rPr lang="en-GB">
                                      <a:latin typeface="Cambria Math"/>
                                    </a:rPr>
                                    <m:t>a</m:t>
                                  </m:r>
                                </m:sub>
                              </m:sSub>
                            </m:sup>
                          </m:sSup>
                          <m:r>
                            <a:rPr lang="en-GB" i="1">
                              <a:latin typeface="Cambria Math"/>
                            </a:rPr>
                            <m:t>+</m:t>
                          </m:r>
                          <m:sSup>
                            <m:sSupPr>
                              <m:ctrlPr>
                                <a:rPr lang="en-US" i="1">
                                  <a:latin typeface="Cambria Math"/>
                                </a:rPr>
                              </m:ctrlPr>
                            </m:sSupPr>
                            <m:e>
                              <m:r>
                                <m:rPr>
                                  <m:sty m:val="p"/>
                                </m:rPr>
                                <a:rPr lang="en-GB">
                                  <a:latin typeface="Cambria Math"/>
                                </a:rPr>
                                <m:t>e</m:t>
                              </m:r>
                            </m:e>
                            <m:sup>
                              <m:sSub>
                                <m:sSubPr>
                                  <m:ctrlPr>
                                    <a:rPr lang="en-US" i="1">
                                      <a:latin typeface="Cambria Math"/>
                                    </a:rPr>
                                  </m:ctrlPr>
                                </m:sSubPr>
                                <m:e>
                                  <m:r>
                                    <a:rPr lang="en-GB" i="1">
                                      <a:latin typeface="Cambria Math"/>
                                    </a:rPr>
                                    <m:t>𝑉</m:t>
                                  </m:r>
                                </m:e>
                                <m:sub>
                                  <m:r>
                                    <m:rPr>
                                      <m:sty m:val="p"/>
                                    </m:rPr>
                                    <a:rPr lang="en-GB">
                                      <a:latin typeface="Cambria Math"/>
                                    </a:rPr>
                                    <m:t>b</m:t>
                                  </m:r>
                                </m:sub>
                              </m:sSub>
                            </m:sup>
                          </m:sSup>
                        </m:den>
                      </m:f>
                    </m:oMath>
                  </m:oMathPara>
                </a14:m>
                <a:endParaRPr lang="en-US" dirty="0"/>
              </a:p>
              <a:p>
                <a:endParaRPr lang="en-US" baseline="-25000" dirty="0"/>
              </a:p>
            </p:txBody>
          </p:sp>
        </mc:Choice>
        <mc:Fallback xmlns="">
          <p:sp>
            <p:nvSpPr>
              <p:cNvPr id="3" name="Zástupný symbol pro obsah 2"/>
              <p:cNvSpPr>
                <a:spLocks noGrp="1" noRot="1" noChangeAspect="1" noMove="1" noResize="1" noEditPoints="1" noAdjustHandles="1" noChangeArrowheads="1" noChangeShapeType="1" noTextEdit="1"/>
              </p:cNvSpPr>
              <p:nvPr>
                <p:ph sz="quarter" idx="1"/>
              </p:nvPr>
            </p:nvSpPr>
            <p:spPr>
              <a:blipFill rotWithShape="1">
                <a:blip r:embed="rId2"/>
                <a:stretch>
                  <a:fillRect l="-444" t="-988"/>
                </a:stretch>
              </a:blipFill>
            </p:spPr>
            <p:txBody>
              <a:bodyPr/>
              <a:lstStyle/>
              <a:p>
                <a:r>
                  <a:rPr lang="en-US">
                    <a:noFill/>
                  </a:rPr>
                  <a:t> </a:t>
                </a:r>
              </a:p>
            </p:txBody>
          </p:sp>
        </mc:Fallback>
      </mc:AlternateContent>
    </p:spTree>
    <p:extLst>
      <p:ext uri="{BB962C8B-B14F-4D97-AF65-F5344CB8AC3E}">
        <p14:creationId xmlns:p14="http://schemas.microsoft.com/office/powerpoint/2010/main" val="374014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Generic</a:t>
            </a:r>
            <a:r>
              <a:rPr lang="cs-CZ" dirty="0" smtClean="0"/>
              <a:t> and </a:t>
            </a:r>
            <a:r>
              <a:rPr lang="cs-CZ" dirty="0" err="1" smtClean="0"/>
              <a:t>alternative</a:t>
            </a:r>
            <a:r>
              <a:rPr lang="cs-CZ" dirty="0" smtClean="0"/>
              <a:t> </a:t>
            </a:r>
            <a:r>
              <a:rPr lang="cs-CZ" dirty="0" err="1" smtClean="0"/>
              <a:t>specific</a:t>
            </a:r>
            <a:r>
              <a:rPr lang="cs-CZ" dirty="0" smtClean="0"/>
              <a:t> </a:t>
            </a:r>
            <a:r>
              <a:rPr lang="cs-CZ" dirty="0" err="1" smtClean="0"/>
              <a:t>variable</a:t>
            </a:r>
            <a:endParaRPr lang="en-US" dirty="0"/>
          </a:p>
        </p:txBody>
      </p:sp>
      <p:sp>
        <p:nvSpPr>
          <p:cNvPr id="3" name="Zástupný symbol pro obsah 2"/>
          <p:cNvSpPr>
            <a:spLocks noGrp="1"/>
          </p:cNvSpPr>
          <p:nvPr>
            <p:ph sz="quarter" idx="1"/>
          </p:nvPr>
        </p:nvSpPr>
        <p:spPr/>
        <p:txBody>
          <a:bodyPr/>
          <a:lstStyle/>
          <a:p>
            <a:pPr marL="0" indent="0">
              <a:buNone/>
            </a:pPr>
            <a:r>
              <a:rPr lang="en-US" dirty="0" smtClean="0">
                <a:latin typeface="Calibri" panose="020F0502020204030204" pitchFamily="34" charset="0"/>
              </a:rPr>
              <a:t>In order to estimate our binary logit model, we need to identify the observable parts of consumer’s</a:t>
            </a:r>
            <a:r>
              <a:rPr lang="cs-CZ" dirty="0" smtClean="0">
                <a:latin typeface="Calibri" panose="020F0502020204030204" pitchFamily="34" charset="0"/>
              </a:rPr>
              <a:t> </a:t>
            </a:r>
            <a:r>
              <a:rPr lang="en-US" dirty="0" smtClean="0">
                <a:latin typeface="Calibri" panose="020F0502020204030204" pitchFamily="34" charset="0"/>
              </a:rPr>
              <a:t>indirect utility function. Ass</a:t>
            </a:r>
            <a:r>
              <a:rPr lang="cs-CZ" dirty="0" smtClean="0">
                <a:latin typeface="Calibri" panose="020F0502020204030204" pitchFamily="34" charset="0"/>
              </a:rPr>
              <a:t>ume:</a:t>
            </a:r>
          </a:p>
          <a:p>
            <a:pPr marL="0" indent="0">
              <a:buNone/>
            </a:pPr>
            <a:r>
              <a:rPr lang="cs-CZ" i="1" dirty="0">
                <a:latin typeface="Calibri" panose="020F0502020204030204" pitchFamily="34" charset="0"/>
              </a:rPr>
              <a:t> </a:t>
            </a:r>
            <a:r>
              <a:rPr lang="cs-CZ" i="1" dirty="0" smtClean="0">
                <a:latin typeface="Calibri" panose="020F0502020204030204" pitchFamily="34" charset="0"/>
              </a:rPr>
              <a:t>                        </a:t>
            </a:r>
            <a:r>
              <a:rPr lang="en-US" i="1" dirty="0" err="1" smtClean="0">
                <a:latin typeface="Calibri" panose="020F0502020204030204" pitchFamily="34" charset="0"/>
              </a:rPr>
              <a:t>V</a:t>
            </a:r>
            <a:r>
              <a:rPr lang="en-US" i="1" baseline="-25000" dirty="0" err="1" smtClean="0">
                <a:latin typeface="Calibri" panose="020F0502020204030204" pitchFamily="34" charset="0"/>
              </a:rPr>
              <a:t>a</a:t>
            </a:r>
            <a:r>
              <a:rPr lang="en-US" i="1" dirty="0" smtClean="0">
                <a:latin typeface="Calibri" panose="020F0502020204030204" pitchFamily="34" charset="0"/>
              </a:rPr>
              <a:t> = </a:t>
            </a:r>
            <a:r>
              <a:rPr lang="en-US" i="1" dirty="0" smtClean="0">
                <a:latin typeface="Arial"/>
                <a:cs typeface="Arial"/>
              </a:rPr>
              <a:t>β</a:t>
            </a:r>
            <a:r>
              <a:rPr lang="en-US" i="1" baseline="-25000" dirty="0" smtClean="0">
                <a:latin typeface="Arial"/>
                <a:cs typeface="Arial"/>
              </a:rPr>
              <a:t>1</a:t>
            </a:r>
            <a:r>
              <a:rPr lang="en-US" i="1" dirty="0" smtClean="0">
                <a:latin typeface="Arial"/>
                <a:cs typeface="Arial"/>
              </a:rPr>
              <a:t>p</a:t>
            </a:r>
            <a:r>
              <a:rPr lang="en-US" i="1" baseline="-25000" dirty="0" smtClean="0">
                <a:latin typeface="Arial"/>
                <a:cs typeface="Arial"/>
              </a:rPr>
              <a:t>Ta</a:t>
            </a:r>
            <a:r>
              <a:rPr lang="en-US" i="1" dirty="0" smtClean="0">
                <a:latin typeface="Arial"/>
                <a:cs typeface="Arial"/>
              </a:rPr>
              <a:t> + β</a:t>
            </a:r>
            <a:r>
              <a:rPr lang="en-US" i="1" baseline="-25000" dirty="0" smtClean="0">
                <a:latin typeface="Arial"/>
                <a:cs typeface="Arial"/>
              </a:rPr>
              <a:t>2</a:t>
            </a:r>
            <a:r>
              <a:rPr lang="en-US" i="1" dirty="0" smtClean="0">
                <a:latin typeface="Arial"/>
                <a:cs typeface="Arial"/>
              </a:rPr>
              <a:t>Y</a:t>
            </a:r>
            <a:r>
              <a:rPr lang="en-US" i="1" dirty="0" smtClean="0">
                <a:latin typeface="Calibri" panose="020F0502020204030204" pitchFamily="34" charset="0"/>
              </a:rPr>
              <a:t>   </a:t>
            </a:r>
            <a:endParaRPr lang="cs-CZ" i="1" dirty="0" smtClean="0">
              <a:latin typeface="Calibri" panose="020F0502020204030204" pitchFamily="34" charset="0"/>
            </a:endParaRPr>
          </a:p>
          <a:p>
            <a:pPr marL="0" indent="0">
              <a:buNone/>
            </a:pPr>
            <a:r>
              <a:rPr lang="cs-CZ" i="1" dirty="0">
                <a:latin typeface="Calibri" panose="020F0502020204030204" pitchFamily="34" charset="0"/>
              </a:rPr>
              <a:t> </a:t>
            </a:r>
            <a:r>
              <a:rPr lang="cs-CZ" i="1" dirty="0" smtClean="0">
                <a:latin typeface="Calibri" panose="020F0502020204030204" pitchFamily="34" charset="0"/>
              </a:rPr>
              <a:t>                        </a:t>
            </a:r>
            <a:r>
              <a:rPr lang="en-US" i="1" dirty="0" err="1" smtClean="0">
                <a:latin typeface="Calibri" panose="020F0502020204030204" pitchFamily="34" charset="0"/>
              </a:rPr>
              <a:t>V</a:t>
            </a:r>
            <a:r>
              <a:rPr lang="en-US" i="1" baseline="-25000" dirty="0" err="1" smtClean="0">
                <a:latin typeface="Calibri" panose="020F0502020204030204" pitchFamily="34" charset="0"/>
              </a:rPr>
              <a:t>b</a:t>
            </a:r>
            <a:r>
              <a:rPr lang="en-US" i="1" dirty="0" smtClean="0">
                <a:latin typeface="Calibri" panose="020F0502020204030204" pitchFamily="34" charset="0"/>
              </a:rPr>
              <a:t> = </a:t>
            </a:r>
            <a:r>
              <a:rPr lang="en-US" i="1" dirty="0" smtClean="0">
                <a:latin typeface="Arial"/>
                <a:cs typeface="Arial"/>
              </a:rPr>
              <a:t>β</a:t>
            </a:r>
            <a:r>
              <a:rPr lang="en-US" i="1" baseline="-25000" dirty="0" smtClean="0">
                <a:latin typeface="Arial"/>
                <a:cs typeface="Arial"/>
              </a:rPr>
              <a:t>1</a:t>
            </a:r>
            <a:r>
              <a:rPr lang="en-US" i="1" dirty="0" smtClean="0">
                <a:latin typeface="Arial"/>
                <a:cs typeface="Arial"/>
              </a:rPr>
              <a:t>p</a:t>
            </a:r>
            <a:r>
              <a:rPr lang="en-US" i="1" baseline="-25000" dirty="0" smtClean="0">
                <a:latin typeface="Arial"/>
                <a:cs typeface="Arial"/>
              </a:rPr>
              <a:t>Tb</a:t>
            </a:r>
            <a:r>
              <a:rPr lang="en-US" i="1" dirty="0" smtClean="0">
                <a:latin typeface="Arial"/>
                <a:cs typeface="Arial"/>
              </a:rPr>
              <a:t> + β</a:t>
            </a:r>
            <a:r>
              <a:rPr lang="en-US" i="1" baseline="-25000" dirty="0" smtClean="0">
                <a:latin typeface="Arial"/>
                <a:cs typeface="Arial"/>
              </a:rPr>
              <a:t>3</a:t>
            </a:r>
            <a:r>
              <a:rPr lang="en-US" i="1" dirty="0" smtClean="0">
                <a:latin typeface="Arial"/>
                <a:cs typeface="Arial"/>
              </a:rPr>
              <a:t>Y</a:t>
            </a:r>
            <a:r>
              <a:rPr lang="en-US" i="1" dirty="0" smtClean="0">
                <a:latin typeface="Calibri" panose="020F0502020204030204" pitchFamily="34" charset="0"/>
              </a:rPr>
              <a:t> </a:t>
            </a:r>
          </a:p>
          <a:p>
            <a:pPr marL="0" indent="0">
              <a:buNone/>
            </a:pPr>
            <a:endParaRPr lang="en-US" dirty="0" smtClean="0"/>
          </a:p>
          <a:p>
            <a:pPr marL="0" indent="0">
              <a:buNone/>
            </a:pPr>
            <a:r>
              <a:rPr lang="en-US" b="1" dirty="0" smtClean="0">
                <a:latin typeface="Calibri" panose="020F0502020204030204" pitchFamily="34" charset="0"/>
              </a:rPr>
              <a:t>Generic variable </a:t>
            </a:r>
            <a:r>
              <a:rPr lang="en-US" dirty="0" smtClean="0">
                <a:latin typeface="Calibri" panose="020F0502020204030204" pitchFamily="34" charset="0"/>
              </a:rPr>
              <a:t>= when marginal effect of a variable is assumed to have same impact on the indirect utility of each alternative (price)</a:t>
            </a:r>
          </a:p>
          <a:p>
            <a:pPr marL="0" indent="0">
              <a:buNone/>
            </a:pPr>
            <a:r>
              <a:rPr lang="en-US" b="1" dirty="0" smtClean="0">
                <a:latin typeface="Calibri" panose="020F0502020204030204" pitchFamily="34" charset="0"/>
              </a:rPr>
              <a:t>Alternative specific variable </a:t>
            </a:r>
            <a:r>
              <a:rPr lang="en-US" dirty="0" smtClean="0">
                <a:latin typeface="Calibri" panose="020F0502020204030204" pitchFamily="34" charset="0"/>
              </a:rPr>
              <a:t>= when marginal effect of a variable depends upon the alternative (income)</a:t>
            </a:r>
          </a:p>
          <a:p>
            <a:pPr marL="0" indent="0">
              <a:buNone/>
            </a:pPr>
            <a:endParaRPr lang="cs-CZ" dirty="0" smtClean="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066996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smtClean="0">
                <a:latin typeface="Calibri" panose="020F0502020204030204" pitchFamily="34" charset="0"/>
              </a:rPr>
              <a:t>Transportation</a:t>
            </a:r>
            <a:r>
              <a:rPr lang="cs-CZ" noProof="0" dirty="0" smtClean="0">
                <a:latin typeface="Calibri" panose="020F0502020204030204" pitchFamily="34" charset="0"/>
              </a:rPr>
              <a:t> </a:t>
            </a:r>
            <a:r>
              <a:rPr lang="cs-CZ" noProof="0" dirty="0" err="1" smtClean="0">
                <a:latin typeface="Calibri" panose="020F0502020204030204" pitchFamily="34" charset="0"/>
              </a:rPr>
              <a:t>choice</a:t>
            </a:r>
            <a:r>
              <a:rPr lang="cs-CZ" noProof="0" dirty="0" smtClean="0">
                <a:latin typeface="Calibri" panose="020F0502020204030204" pitchFamily="34" charset="0"/>
              </a:rPr>
              <a:t> model - </a:t>
            </a:r>
            <a:r>
              <a:rPr lang="cs-CZ" noProof="0" dirty="0" err="1" smtClean="0">
                <a:latin typeface="Calibri" panose="020F0502020204030204" pitchFamily="34" charset="0"/>
              </a:rPr>
              <a:t>estimation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089334526"/>
              </p:ext>
            </p:extLst>
          </p:nvPr>
        </p:nvGraphicFramePr>
        <p:xfrm>
          <a:off x="476467" y="1844675"/>
          <a:ext cx="8560029" cy="3816573"/>
        </p:xfrm>
        <a:graphic>
          <a:graphicData uri="http://schemas.openxmlformats.org/presentationml/2006/ole">
            <mc:AlternateContent xmlns:mc="http://schemas.openxmlformats.org/markup-compatibility/2006">
              <mc:Choice xmlns:v="urn:schemas-microsoft-com:vml" Requires="v">
                <p:oleObj spid="_x0000_s4131" name="Dokument" r:id="rId3" imgW="5275593" imgH="2374652" progId="Word.Document.12">
                  <p:embed/>
                </p:oleObj>
              </mc:Choice>
              <mc:Fallback>
                <p:oleObj name="Dokument" r:id="rId3" imgW="5275593" imgH="2374652" progId="Word.Document.12">
                  <p:embed/>
                  <p:pic>
                    <p:nvPicPr>
                      <p:cNvPr id="0" name=""/>
                      <p:cNvPicPr/>
                      <p:nvPr/>
                    </p:nvPicPr>
                    <p:blipFill>
                      <a:blip r:embed="rId4"/>
                      <a:stretch>
                        <a:fillRect/>
                      </a:stretch>
                    </p:blipFill>
                    <p:spPr>
                      <a:xfrm>
                        <a:off x="476467" y="1844675"/>
                        <a:ext cx="8560029" cy="3816573"/>
                      </a:xfrm>
                      <a:prstGeom prst="rect">
                        <a:avLst/>
                      </a:prstGeom>
                    </p:spPr>
                  </p:pic>
                </p:oleObj>
              </mc:Fallback>
            </mc:AlternateContent>
          </a:graphicData>
        </a:graphic>
      </p:graphicFrame>
    </p:spTree>
    <p:extLst>
      <p:ext uri="{BB962C8B-B14F-4D97-AF65-F5344CB8AC3E}">
        <p14:creationId xmlns:p14="http://schemas.microsoft.com/office/powerpoint/2010/main" val="235691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Normalizing</a:t>
            </a:r>
            <a:r>
              <a:rPr lang="cs-CZ" dirty="0" smtClean="0"/>
              <a:t> </a:t>
            </a:r>
            <a:r>
              <a:rPr lang="cs-CZ" dirty="0" err="1" smtClean="0"/>
              <a:t>alternatives</a:t>
            </a:r>
            <a:endParaRPr lang="en-US" dirty="0"/>
          </a:p>
        </p:txBody>
      </p:sp>
      <mc:AlternateContent xmlns:mc="http://schemas.openxmlformats.org/markup-compatibility/2006" xmlns:a14="http://schemas.microsoft.com/office/drawing/2010/main">
        <mc:Choice Requires="a14">
          <p:sp>
            <p:nvSpPr>
              <p:cNvPr id="3" name="Zástupný symbol pro obsah 2"/>
              <p:cNvSpPr>
                <a:spLocks noGrp="1"/>
              </p:cNvSpPr>
              <p:nvPr>
                <p:ph sz="quarter" idx="1"/>
              </p:nvPr>
            </p:nvSpPr>
            <p:spPr/>
            <p:txBody>
              <a:bodyPr/>
              <a:lstStyle/>
              <a:p>
                <a:pPr marL="0" indent="0">
                  <a:buNone/>
                </a:pPr>
                <a:r>
                  <a:rPr lang="en-US" dirty="0" smtClean="0">
                    <a:latin typeface="Calibri" panose="020F0502020204030204" pitchFamily="34" charset="0"/>
                  </a:rPr>
                  <a:t>Because  </a:t>
                </a:r>
                <a14:m>
                  <m:oMath xmlns:m="http://schemas.openxmlformats.org/officeDocument/2006/math">
                    <m:acc>
                      <m:accPr>
                        <m:chr m:val="̅"/>
                        <m:ctrlPr>
                          <a:rPr lang="en-US" i="1">
                            <a:latin typeface="Cambria Math"/>
                          </a:rPr>
                        </m:ctrlPr>
                      </m:accPr>
                      <m:e>
                        <m:r>
                          <a:rPr lang="en-GB" i="1">
                            <a:latin typeface="Cambria Math"/>
                          </a:rPr>
                          <m:t>𝛽</m:t>
                        </m:r>
                      </m:e>
                    </m:acc>
                  </m:oMath>
                </a14:m>
                <a:r>
                  <a:rPr lang="en-US" dirty="0" smtClean="0">
                    <a:latin typeface="Calibri" panose="020F0502020204030204" pitchFamily="34" charset="0"/>
                  </a:rPr>
                  <a:t>  gives the marginal impact of income on automobile choice relative to its impact on bus choice, the bus alternative is said to be a </a:t>
                </a:r>
                <a:r>
                  <a:rPr lang="en-US" dirty="0" err="1" smtClean="0">
                    <a:latin typeface="Calibri" panose="020F0502020204030204" pitchFamily="34" charset="0"/>
                  </a:rPr>
                  <a:t>normali</a:t>
                </a:r>
                <a:r>
                  <a:rPr lang="cs-CZ" dirty="0" smtClean="0">
                    <a:latin typeface="Calibri" panose="020F0502020204030204" pitchFamily="34" charset="0"/>
                  </a:rPr>
                  <a:t>z</a:t>
                </a:r>
                <a:r>
                  <a:rPr lang="en-US" dirty="0" err="1" smtClean="0">
                    <a:latin typeface="Calibri" panose="020F0502020204030204" pitchFamily="34" charset="0"/>
                  </a:rPr>
                  <a:t>ing</a:t>
                </a:r>
                <a:r>
                  <a:rPr lang="en-US" dirty="0" smtClean="0">
                    <a:latin typeface="Calibri" panose="020F0502020204030204" pitchFamily="34" charset="0"/>
                  </a:rPr>
                  <a:t> alternative.</a:t>
                </a:r>
                <a:endParaRPr lang="cs-CZ" dirty="0" smtClean="0">
                  <a:latin typeface="Calibri" panose="020F0502020204030204" pitchFamily="34" charset="0"/>
                </a:endParaRPr>
              </a:p>
              <a:p>
                <a:pPr marL="0" indent="0">
                  <a:buNone/>
                </a:pPr>
                <a:r>
                  <a:rPr lang="en-US" dirty="0" smtClean="0">
                    <a:latin typeface="Calibri" panose="020F0502020204030204" pitchFamily="34" charset="0"/>
                  </a:rPr>
                  <a:t> </a:t>
                </a:r>
                <a:r>
                  <a:rPr lang="cs-CZ" dirty="0" smtClean="0">
                    <a:latin typeface="Calibri" panose="020F0502020204030204" pitchFamily="34" charset="0"/>
                  </a:rPr>
                  <a:t>          </a:t>
                </a:r>
                <a:r>
                  <a:rPr lang="en-US" i="1" dirty="0" err="1" smtClean="0">
                    <a:latin typeface="Calibri" panose="020F0502020204030204" pitchFamily="34" charset="0"/>
                  </a:rPr>
                  <a:t>V</a:t>
                </a:r>
                <a:r>
                  <a:rPr lang="en-US" i="1" baseline="-25000" dirty="0" err="1" smtClean="0">
                    <a:latin typeface="Calibri" panose="020F0502020204030204" pitchFamily="34" charset="0"/>
                  </a:rPr>
                  <a:t>a</a:t>
                </a:r>
                <a:r>
                  <a:rPr lang="en-US" i="1" dirty="0" smtClean="0">
                    <a:latin typeface="Calibri" panose="020F0502020204030204" pitchFamily="34" charset="0"/>
                  </a:rPr>
                  <a:t> = </a:t>
                </a:r>
                <a:r>
                  <a:rPr lang="en-US" i="1" dirty="0" smtClean="0">
                    <a:latin typeface="Arial"/>
                    <a:cs typeface="Arial"/>
                  </a:rPr>
                  <a:t>β</a:t>
                </a:r>
                <a:r>
                  <a:rPr lang="en-US" i="1" baseline="-25000" dirty="0" smtClean="0">
                    <a:latin typeface="Arial"/>
                    <a:cs typeface="Arial"/>
                  </a:rPr>
                  <a:t>1</a:t>
                </a:r>
                <a:r>
                  <a:rPr lang="en-US" i="1" dirty="0" smtClean="0">
                    <a:latin typeface="Arial"/>
                    <a:cs typeface="Arial"/>
                  </a:rPr>
                  <a:t>p</a:t>
                </a:r>
                <a:r>
                  <a:rPr lang="en-US" i="1" baseline="-25000" dirty="0" smtClean="0">
                    <a:latin typeface="Arial"/>
                    <a:cs typeface="Arial"/>
                  </a:rPr>
                  <a:t>Ta</a:t>
                </a:r>
                <a:r>
                  <a:rPr lang="en-US" i="1" dirty="0" smtClean="0">
                    <a:latin typeface="Arial"/>
                    <a:cs typeface="Arial"/>
                  </a:rPr>
                  <a:t> + </a:t>
                </a:r>
                <a14:m>
                  <m:oMath xmlns:m="http://schemas.openxmlformats.org/officeDocument/2006/math">
                    <m:acc>
                      <m:accPr>
                        <m:chr m:val="̅"/>
                        <m:ctrlPr>
                          <a:rPr lang="en-US" i="1">
                            <a:latin typeface="Cambria Math"/>
                          </a:rPr>
                        </m:ctrlPr>
                      </m:accPr>
                      <m:e>
                        <m:r>
                          <a:rPr lang="en-GB" i="1">
                            <a:latin typeface="Cambria Math"/>
                          </a:rPr>
                          <m:t>𝛽</m:t>
                        </m:r>
                      </m:e>
                    </m:acc>
                  </m:oMath>
                </a14:m>
                <a:r>
                  <a:rPr lang="en-US" i="1" dirty="0" smtClean="0">
                    <a:latin typeface="Arial"/>
                    <a:cs typeface="Arial"/>
                  </a:rPr>
                  <a:t>Y</a:t>
                </a:r>
                <a:r>
                  <a:rPr lang="en-US" i="1" dirty="0" smtClean="0">
                    <a:latin typeface="Calibri" panose="020F0502020204030204" pitchFamily="34" charset="0"/>
                  </a:rPr>
                  <a:t>      </a:t>
                </a:r>
                <a:r>
                  <a:rPr lang="cs-CZ" i="1" dirty="0" smtClean="0">
                    <a:latin typeface="Calibri" panose="020F0502020204030204" pitchFamily="34" charset="0"/>
                  </a:rPr>
                  <a:t>    </a:t>
                </a:r>
                <a:r>
                  <a:rPr lang="en-US" i="1" dirty="0" smtClean="0">
                    <a:latin typeface="Calibri" panose="020F0502020204030204" pitchFamily="34" charset="0"/>
                  </a:rPr>
                  <a:t> </a:t>
                </a:r>
                <a:endParaRPr lang="cs-CZ" i="1" dirty="0" smtClean="0">
                  <a:latin typeface="Calibri" panose="020F0502020204030204" pitchFamily="34" charset="0"/>
                </a:endParaRPr>
              </a:p>
              <a:p>
                <a:pPr marL="0" indent="0">
                  <a:buNone/>
                </a:pPr>
                <a:r>
                  <a:rPr lang="cs-CZ" i="1" dirty="0">
                    <a:latin typeface="Calibri" panose="020F0502020204030204" pitchFamily="34" charset="0"/>
                  </a:rPr>
                  <a:t> </a:t>
                </a:r>
                <a:r>
                  <a:rPr lang="cs-CZ" i="1" dirty="0" smtClean="0">
                    <a:latin typeface="Calibri" panose="020F0502020204030204" pitchFamily="34" charset="0"/>
                  </a:rPr>
                  <a:t>          </a:t>
                </a:r>
                <a:r>
                  <a:rPr lang="en-US" i="1" dirty="0" err="1" smtClean="0">
                    <a:latin typeface="Calibri" panose="020F0502020204030204" pitchFamily="34" charset="0"/>
                  </a:rPr>
                  <a:t>V</a:t>
                </a:r>
                <a:r>
                  <a:rPr lang="en-US" i="1" baseline="-25000" dirty="0" err="1" smtClean="0">
                    <a:latin typeface="Calibri" panose="020F0502020204030204" pitchFamily="34" charset="0"/>
                  </a:rPr>
                  <a:t>b</a:t>
                </a:r>
                <a:r>
                  <a:rPr lang="en-US" i="1" dirty="0" smtClean="0">
                    <a:latin typeface="Calibri" panose="020F0502020204030204" pitchFamily="34" charset="0"/>
                  </a:rPr>
                  <a:t> = </a:t>
                </a:r>
                <a:r>
                  <a:rPr lang="en-US" i="1" dirty="0" smtClean="0">
                    <a:latin typeface="Arial"/>
                    <a:cs typeface="Arial"/>
                  </a:rPr>
                  <a:t>β</a:t>
                </a:r>
                <a:r>
                  <a:rPr lang="en-US" i="1" baseline="-25000" dirty="0" smtClean="0">
                    <a:latin typeface="Arial"/>
                    <a:cs typeface="Arial"/>
                  </a:rPr>
                  <a:t>1</a:t>
                </a:r>
                <a:r>
                  <a:rPr lang="en-US" i="1" dirty="0" smtClean="0">
                    <a:latin typeface="Arial"/>
                    <a:cs typeface="Arial"/>
                  </a:rPr>
                  <a:t>p</a:t>
                </a:r>
                <a:r>
                  <a:rPr lang="en-US" i="1" baseline="-25000" dirty="0" smtClean="0">
                    <a:latin typeface="Arial"/>
                    <a:cs typeface="Arial"/>
                  </a:rPr>
                  <a:t>Tb</a:t>
                </a:r>
                <a:endParaRPr lang="cs-CZ" i="1" baseline="-25000" dirty="0" smtClean="0">
                  <a:latin typeface="Arial"/>
                  <a:cs typeface="Arial"/>
                </a:endParaRPr>
              </a:p>
              <a:p>
                <a:pPr marL="0" indent="0">
                  <a:buNone/>
                </a:pPr>
                <a:endParaRPr lang="cs-CZ" i="1" baseline="-25000" dirty="0">
                  <a:latin typeface="Arial"/>
                  <a:cs typeface="Arial"/>
                </a:endParaRPr>
              </a:p>
              <a:p>
                <a:pPr marL="0" indent="0">
                  <a:buNone/>
                </a:pP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choice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normalizing</a:t>
                </a:r>
                <a:r>
                  <a:rPr lang="cs-CZ" dirty="0" smtClean="0">
                    <a:latin typeface="Calibri" panose="020F0502020204030204" pitchFamily="34" charset="0"/>
                  </a:rPr>
                  <a:t> </a:t>
                </a:r>
                <a:r>
                  <a:rPr lang="cs-CZ" dirty="0" err="1" smtClean="0">
                    <a:latin typeface="Calibri" panose="020F0502020204030204" pitchFamily="34" charset="0"/>
                  </a:rPr>
                  <a:t>alternative</a:t>
                </a:r>
                <a:r>
                  <a:rPr lang="cs-CZ" dirty="0" smtClean="0">
                    <a:latin typeface="Calibri" panose="020F0502020204030204" pitchFamily="34" charset="0"/>
                  </a:rPr>
                  <a:t>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arbitrary</a:t>
                </a:r>
                <a:r>
                  <a:rPr lang="cs-CZ" dirty="0" smtClean="0">
                    <a:latin typeface="Calibri" panose="020F0502020204030204" pitchFamily="34" charset="0"/>
                  </a:rPr>
                  <a:t> and </a:t>
                </a:r>
                <a:r>
                  <a:rPr lang="cs-CZ" dirty="0" err="1" smtClean="0">
                    <a:latin typeface="Calibri" panose="020F0502020204030204" pitchFamily="34" charset="0"/>
                  </a:rPr>
                  <a:t>will</a:t>
                </a:r>
                <a:r>
                  <a:rPr lang="cs-CZ" dirty="0" smtClean="0">
                    <a:latin typeface="Calibri" panose="020F0502020204030204" pitchFamily="34" charset="0"/>
                  </a:rPr>
                  <a:t> </a:t>
                </a:r>
                <a:r>
                  <a:rPr lang="cs-CZ" dirty="0" err="1" smtClean="0">
                    <a:latin typeface="Calibri" panose="020F0502020204030204" pitchFamily="34" charset="0"/>
                  </a:rPr>
                  <a:t>have</a:t>
                </a:r>
                <a:r>
                  <a:rPr lang="cs-CZ" dirty="0" smtClean="0">
                    <a:latin typeface="Calibri" panose="020F0502020204030204" pitchFamily="34" charset="0"/>
                  </a:rPr>
                  <a:t> no </a:t>
                </a:r>
                <a:r>
                  <a:rPr lang="cs-CZ" dirty="0" err="1" smtClean="0">
                    <a:latin typeface="Calibri" panose="020F0502020204030204" pitchFamily="34" charset="0"/>
                  </a:rPr>
                  <a:t>impact</a:t>
                </a:r>
                <a:r>
                  <a:rPr lang="cs-CZ" dirty="0" smtClean="0">
                    <a:latin typeface="Calibri" panose="020F0502020204030204" pitchFamily="34" charset="0"/>
                  </a:rPr>
                  <a:t> </a:t>
                </a:r>
                <a:r>
                  <a:rPr lang="cs-CZ" dirty="0" err="1" smtClean="0">
                    <a:latin typeface="Calibri" panose="020F0502020204030204" pitchFamily="34" charset="0"/>
                  </a:rPr>
                  <a:t>upon</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estimated</a:t>
                </a:r>
                <a:r>
                  <a:rPr lang="cs-CZ" dirty="0" smtClean="0">
                    <a:latin typeface="Calibri" panose="020F0502020204030204" pitchFamily="34" charset="0"/>
                  </a:rPr>
                  <a:t> </a:t>
                </a:r>
                <a:r>
                  <a:rPr lang="cs-CZ" dirty="0" err="1" smtClean="0">
                    <a:latin typeface="Calibri" panose="020F0502020204030204" pitchFamily="34" charset="0"/>
                  </a:rPr>
                  <a:t>demand</a:t>
                </a:r>
                <a:r>
                  <a:rPr lang="cs-CZ" dirty="0" smtClean="0">
                    <a:latin typeface="Calibri" panose="020F0502020204030204" pitchFamily="34" charset="0"/>
                  </a:rPr>
                  <a:t> </a:t>
                </a:r>
                <a:r>
                  <a:rPr lang="cs-CZ" dirty="0" err="1" smtClean="0">
                    <a:latin typeface="Calibri" panose="020F0502020204030204" pitchFamily="34" charset="0"/>
                  </a:rPr>
                  <a:t>for</a:t>
                </a:r>
                <a:r>
                  <a:rPr lang="cs-CZ" dirty="0" smtClean="0">
                    <a:latin typeface="Calibri" panose="020F0502020204030204" pitchFamily="34" charset="0"/>
                  </a:rPr>
                  <a:t> bus and automobile </a:t>
                </a:r>
                <a:r>
                  <a:rPr lang="cs-CZ" dirty="0" err="1" smtClean="0">
                    <a:latin typeface="Calibri" panose="020F0502020204030204" pitchFamily="34" charset="0"/>
                  </a:rPr>
                  <a:t>choices</a:t>
                </a:r>
                <a:r>
                  <a:rPr lang="cs-CZ" dirty="0" smtClean="0">
                    <a:latin typeface="Calibri" panose="020F0502020204030204" pitchFamily="34" charset="0"/>
                  </a:rPr>
                  <a:t>. </a:t>
                </a:r>
                <a:r>
                  <a:rPr lang="cs-CZ" dirty="0" err="1" smtClean="0">
                    <a:latin typeface="Calibri" panose="020F0502020204030204" pitchFamily="34" charset="0"/>
                  </a:rPr>
                  <a:t>However</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choice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normalizing</a:t>
                </a:r>
                <a:r>
                  <a:rPr lang="cs-CZ" dirty="0" smtClean="0">
                    <a:latin typeface="Calibri" panose="020F0502020204030204" pitchFamily="34" charset="0"/>
                  </a:rPr>
                  <a:t> </a:t>
                </a:r>
                <a:r>
                  <a:rPr lang="cs-CZ" dirty="0" err="1" smtClean="0">
                    <a:latin typeface="Calibri" panose="020F0502020204030204" pitchFamily="34" charset="0"/>
                  </a:rPr>
                  <a:t>alternative</a:t>
                </a:r>
                <a:r>
                  <a:rPr lang="cs-CZ" dirty="0" smtClean="0">
                    <a:latin typeface="Calibri" panose="020F0502020204030204" pitchFamily="34" charset="0"/>
                  </a:rPr>
                  <a:t> </a:t>
                </a:r>
                <a:r>
                  <a:rPr lang="cs-CZ" dirty="0" err="1" smtClean="0">
                    <a:latin typeface="Calibri" panose="020F0502020204030204" pitchFamily="34" charset="0"/>
                  </a:rPr>
                  <a:t>does</a:t>
                </a:r>
                <a:r>
                  <a:rPr lang="cs-CZ" dirty="0" smtClean="0">
                    <a:latin typeface="Calibri" panose="020F0502020204030204" pitchFamily="34" charset="0"/>
                  </a:rPr>
                  <a:t> </a:t>
                </a:r>
                <a:r>
                  <a:rPr lang="cs-CZ" dirty="0" err="1" smtClean="0">
                    <a:latin typeface="Calibri" panose="020F0502020204030204" pitchFamily="34" charset="0"/>
                  </a:rPr>
                  <a:t>affect</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interpretation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Y</a:t>
                </a:r>
                <a:r>
                  <a:rPr lang="en-US" dirty="0" smtClean="0">
                    <a:latin typeface="Calibri" panose="020F0502020204030204" pitchFamily="34" charset="0"/>
                  </a:rPr>
                  <a:t>’s </a:t>
                </a:r>
                <a:r>
                  <a:rPr lang="cs-CZ" dirty="0" err="1" smtClean="0">
                    <a:latin typeface="Calibri" panose="020F0502020204030204" pitchFamily="34" charset="0"/>
                  </a:rPr>
                  <a:t>coefficient</a:t>
                </a:r>
                <a:r>
                  <a:rPr lang="cs-CZ" dirty="0" smtClean="0">
                    <a:latin typeface="Calibri" panose="020F0502020204030204" pitchFamily="34" charset="0"/>
                  </a:rPr>
                  <a:t>.</a:t>
                </a:r>
                <a:endParaRPr lang="en-US" dirty="0" smtClean="0">
                  <a:latin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sz="quarter" idx="1"/>
              </p:nvPr>
            </p:nvSpPr>
            <p:spPr>
              <a:blipFill rotWithShape="1">
                <a:blip r:embed="rId2"/>
                <a:stretch>
                  <a:fillRect l="-1259" t="-741"/>
                </a:stretch>
              </a:blipFill>
            </p:spPr>
            <p:txBody>
              <a:bodyPr/>
              <a:lstStyle/>
              <a:p>
                <a:r>
                  <a:rPr lang="en-US">
                    <a:noFill/>
                  </a:rPr>
                  <a:t> </a:t>
                </a:r>
              </a:p>
            </p:txBody>
          </p:sp>
        </mc:Fallback>
      </mc:AlternateContent>
    </p:spTree>
    <p:extLst>
      <p:ext uri="{BB962C8B-B14F-4D97-AF65-F5344CB8AC3E}">
        <p14:creationId xmlns:p14="http://schemas.microsoft.com/office/powerpoint/2010/main" val="16963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3.1. Theory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4978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demand</a:t>
            </a:r>
            <a:r>
              <a:rPr lang="cs-CZ" dirty="0" smtClean="0"/>
              <a:t> </a:t>
            </a:r>
            <a:r>
              <a:rPr lang="cs-CZ" dirty="0" err="1" smtClean="0"/>
              <a:t>curve</a:t>
            </a:r>
            <a:endParaRPr lang="en-US" dirty="0"/>
          </a:p>
        </p:txBody>
      </p:sp>
      <p:sp>
        <p:nvSpPr>
          <p:cNvPr id="3" name="Zástupný symbol pro obsah 2"/>
          <p:cNvSpPr>
            <a:spLocks noGrp="1"/>
          </p:cNvSpPr>
          <p:nvPr>
            <p:ph sz="quarter" idx="1"/>
          </p:nvPr>
        </p:nvSpPr>
        <p:spPr/>
        <p:txBody>
          <a:bodyPr/>
          <a:lstStyle/>
          <a:p>
            <a:pPr marL="0" indent="0">
              <a:buNone/>
            </a:pPr>
            <a:r>
              <a:rPr lang="cs-CZ" dirty="0" smtClean="0">
                <a:latin typeface="Calibri" panose="020F0502020204030204" pitchFamily="34" charset="0"/>
              </a:rPr>
              <a:t>Holding </a:t>
            </a:r>
            <a:r>
              <a:rPr lang="cs-CZ" dirty="0" err="1" smtClean="0">
                <a:latin typeface="Calibri" panose="020F0502020204030204" pitchFamily="34" charset="0"/>
              </a:rPr>
              <a:t>constant</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bus </a:t>
            </a:r>
            <a:r>
              <a:rPr lang="cs-CZ" dirty="0" err="1" smtClean="0">
                <a:latin typeface="Calibri" panose="020F0502020204030204" pitchFamily="34" charset="0"/>
              </a:rPr>
              <a:t>travel</a:t>
            </a:r>
            <a:r>
              <a:rPr lang="cs-CZ" dirty="0" smtClean="0">
                <a:latin typeface="Calibri" panose="020F0502020204030204" pitchFamily="34" charset="0"/>
              </a:rPr>
              <a:t> and </a:t>
            </a:r>
            <a:r>
              <a:rPr lang="cs-CZ" dirty="0" err="1" smtClean="0">
                <a:latin typeface="Calibri" panose="020F0502020204030204" pitchFamily="34" charset="0"/>
              </a:rPr>
              <a:t>income</a:t>
            </a:r>
            <a:r>
              <a:rPr lang="cs-CZ" dirty="0" smtClean="0">
                <a:latin typeface="Calibri" panose="020F0502020204030204" pitchFamily="34" charset="0"/>
              </a:rPr>
              <a:t>, </a:t>
            </a:r>
            <a:r>
              <a:rPr lang="cs-CZ" dirty="0" err="1" smtClean="0">
                <a:latin typeface="Calibri" panose="020F0502020204030204" pitchFamily="34" charset="0"/>
              </a:rPr>
              <a:t>gives</a:t>
            </a:r>
            <a:r>
              <a:rPr lang="cs-CZ" dirty="0" smtClean="0">
                <a:latin typeface="Calibri" panose="020F0502020204030204" pitchFamily="34" charset="0"/>
              </a:rPr>
              <a:t> </a:t>
            </a:r>
            <a:r>
              <a:rPr lang="cs-CZ" dirty="0" err="1" smtClean="0">
                <a:latin typeface="Calibri" panose="020F0502020204030204" pitchFamily="34" charset="0"/>
              </a:rPr>
              <a:t>relationship</a:t>
            </a:r>
            <a:r>
              <a:rPr lang="cs-CZ" dirty="0" smtClean="0">
                <a:latin typeface="Calibri" panose="020F0502020204030204" pitchFamily="34" charset="0"/>
              </a:rPr>
              <a:t> </a:t>
            </a:r>
            <a:r>
              <a:rPr lang="cs-CZ" dirty="0" err="1" smtClean="0">
                <a:latin typeface="Calibri" panose="020F0502020204030204" pitchFamily="34" charset="0"/>
              </a:rPr>
              <a:t>between</a:t>
            </a:r>
            <a:r>
              <a:rPr lang="cs-CZ" dirty="0" smtClean="0">
                <a:latin typeface="Calibri" panose="020F0502020204030204" pitchFamily="34" charset="0"/>
              </a:rPr>
              <a:t> probability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choosing</a:t>
            </a:r>
            <a:r>
              <a:rPr lang="cs-CZ" dirty="0" smtClean="0">
                <a:latin typeface="Calibri" panose="020F0502020204030204" pitchFamily="34" charset="0"/>
              </a:rPr>
              <a:t> </a:t>
            </a:r>
            <a:r>
              <a:rPr lang="cs-CZ" dirty="0" err="1" smtClean="0">
                <a:latin typeface="Calibri" panose="020F0502020204030204" pitchFamily="34" charset="0"/>
              </a:rPr>
              <a:t>an</a:t>
            </a:r>
            <a:r>
              <a:rPr lang="cs-CZ" dirty="0" smtClean="0">
                <a:latin typeface="Calibri" panose="020F0502020204030204" pitchFamily="34" charset="0"/>
              </a:rPr>
              <a:t> automobile and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price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an</a:t>
            </a:r>
            <a:r>
              <a:rPr lang="cs-CZ" dirty="0" smtClean="0">
                <a:latin typeface="Calibri" panose="020F0502020204030204" pitchFamily="34" charset="0"/>
              </a:rPr>
              <a:t> automobile </a:t>
            </a:r>
            <a:r>
              <a:rPr lang="cs-CZ" dirty="0" err="1" smtClean="0">
                <a:latin typeface="Calibri" panose="020F0502020204030204" pitchFamily="34" charset="0"/>
              </a:rPr>
              <a:t>trip</a:t>
            </a:r>
            <a:r>
              <a:rPr lang="cs-CZ" dirty="0" smtClean="0">
                <a:latin typeface="Calibri" panose="020F0502020204030204" pitchFamily="34" charset="0"/>
              </a:rPr>
              <a:t>. </a:t>
            </a:r>
          </a:p>
          <a:p>
            <a:pPr marL="0" indent="0">
              <a:buNone/>
            </a:pPr>
            <a:endParaRPr lang="cs-CZ" dirty="0">
              <a:latin typeface="Calibri" panose="020F0502020204030204" pitchFamily="34" charset="0"/>
            </a:endParaRPr>
          </a:p>
          <a:p>
            <a:pPr marL="0" indent="0" algn="ctr">
              <a:buNone/>
            </a:pPr>
            <a:r>
              <a:rPr lang="el-GR" dirty="0" smtClean="0">
                <a:latin typeface="Arial"/>
                <a:cs typeface="Arial"/>
              </a:rPr>
              <a:t>∆</a:t>
            </a:r>
            <a:r>
              <a:rPr lang="cs-CZ" dirty="0" smtClean="0">
                <a:latin typeface="Arial"/>
                <a:cs typeface="Arial"/>
              </a:rPr>
              <a:t>P</a:t>
            </a:r>
            <a:r>
              <a:rPr lang="cs-CZ" baseline="-25000" dirty="0" smtClean="0">
                <a:latin typeface="Arial"/>
                <a:cs typeface="Arial"/>
              </a:rPr>
              <a:t>a</a:t>
            </a:r>
            <a:r>
              <a:rPr lang="cs-CZ" dirty="0" smtClean="0">
                <a:latin typeface="Arial"/>
                <a:cs typeface="Arial"/>
              </a:rPr>
              <a:t>/∆</a:t>
            </a:r>
            <a:r>
              <a:rPr lang="cs-CZ" dirty="0" err="1" smtClean="0">
                <a:latin typeface="Arial"/>
                <a:cs typeface="Arial"/>
              </a:rPr>
              <a:t>p</a:t>
            </a:r>
            <a:r>
              <a:rPr lang="cs-CZ" baseline="-25000" dirty="0" err="1" smtClean="0">
                <a:latin typeface="Arial"/>
                <a:cs typeface="Arial"/>
              </a:rPr>
              <a:t>Ta</a:t>
            </a:r>
            <a:r>
              <a:rPr lang="cs-CZ" dirty="0" smtClean="0">
                <a:latin typeface="Arial"/>
                <a:cs typeface="Arial"/>
              </a:rPr>
              <a:t> = P</a:t>
            </a:r>
            <a:r>
              <a:rPr lang="cs-CZ" baseline="-25000" dirty="0" smtClean="0">
                <a:latin typeface="Arial"/>
                <a:cs typeface="Arial"/>
              </a:rPr>
              <a:t>a</a:t>
            </a:r>
            <a:r>
              <a:rPr lang="cs-CZ" dirty="0" smtClean="0">
                <a:latin typeface="Arial"/>
                <a:cs typeface="Arial"/>
              </a:rPr>
              <a:t>(1-P</a:t>
            </a:r>
            <a:r>
              <a:rPr lang="cs-CZ" baseline="-25000" dirty="0" smtClean="0">
                <a:latin typeface="Arial"/>
                <a:cs typeface="Arial"/>
              </a:rPr>
              <a:t>a</a:t>
            </a:r>
            <a:r>
              <a:rPr lang="cs-CZ" dirty="0" smtClean="0">
                <a:latin typeface="Arial"/>
                <a:cs typeface="Arial"/>
              </a:rPr>
              <a:t>)</a:t>
            </a:r>
            <a:r>
              <a:rPr lang="el-GR" dirty="0" smtClean="0">
                <a:latin typeface="Arial"/>
                <a:cs typeface="Arial"/>
              </a:rPr>
              <a:t>β</a:t>
            </a:r>
            <a:r>
              <a:rPr lang="cs-CZ" baseline="-25000" dirty="0" smtClean="0">
                <a:latin typeface="Arial"/>
                <a:cs typeface="Arial"/>
              </a:rPr>
              <a:t>1</a:t>
            </a:r>
            <a:r>
              <a:rPr lang="cs-CZ" dirty="0" smtClean="0">
                <a:latin typeface="Arial"/>
                <a:cs typeface="Arial"/>
              </a:rPr>
              <a:t> &lt; 0    </a:t>
            </a:r>
            <a:r>
              <a:rPr lang="cs-CZ" dirty="0" err="1" smtClean="0">
                <a:latin typeface="Arial"/>
                <a:cs typeface="Arial"/>
              </a:rPr>
              <a:t>for</a:t>
            </a:r>
            <a:r>
              <a:rPr lang="cs-CZ" dirty="0" smtClean="0">
                <a:latin typeface="Arial"/>
                <a:cs typeface="Arial"/>
              </a:rPr>
              <a:t> </a:t>
            </a:r>
            <a:r>
              <a:rPr lang="el-GR" dirty="0">
                <a:latin typeface="Arial"/>
                <a:cs typeface="Arial"/>
              </a:rPr>
              <a:t>β</a:t>
            </a:r>
            <a:r>
              <a:rPr lang="cs-CZ" baseline="-25000" dirty="0">
                <a:latin typeface="Arial"/>
                <a:cs typeface="Arial"/>
              </a:rPr>
              <a:t>1</a:t>
            </a:r>
            <a:r>
              <a:rPr lang="cs-CZ" dirty="0">
                <a:latin typeface="Arial"/>
                <a:cs typeface="Arial"/>
              </a:rPr>
              <a:t> &lt; 0 </a:t>
            </a:r>
            <a:endParaRPr lang="cs-CZ" dirty="0" smtClean="0">
              <a:latin typeface="Arial"/>
              <a:cs typeface="Arial"/>
            </a:endParaRPr>
          </a:p>
        </p:txBody>
      </p:sp>
    </p:spTree>
    <p:extLst>
      <p:ext uri="{BB962C8B-B14F-4D97-AF65-F5344CB8AC3E}">
        <p14:creationId xmlns:p14="http://schemas.microsoft.com/office/powerpoint/2010/main" val="1147404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err="1" smtClean="0">
                <a:latin typeface="Calibri" panose="020F0502020204030204" pitchFamily="34" charset="0"/>
              </a:rPr>
              <a:t>Elasticit</a:t>
            </a:r>
            <a:r>
              <a:rPr lang="cs-CZ" noProof="0" dirty="0" err="1" smtClean="0">
                <a:latin typeface="Calibri" panose="020F0502020204030204" pitchFamily="34" charset="0"/>
              </a:rPr>
              <a:t>ies</a:t>
            </a:r>
            <a:endParaRPr lang="en-US" noProof="0" dirty="0">
              <a:latin typeface="Calibri" panose="020F0502020204030204" pitchFamily="34" charset="0"/>
            </a:endParaRP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3952234170"/>
              </p:ext>
            </p:extLst>
          </p:nvPr>
        </p:nvGraphicFramePr>
        <p:xfrm>
          <a:off x="539552" y="1545233"/>
          <a:ext cx="9883775" cy="4764087"/>
        </p:xfrm>
        <a:graphic>
          <a:graphicData uri="http://schemas.openxmlformats.org/presentationml/2006/ole">
            <mc:AlternateContent xmlns:mc="http://schemas.openxmlformats.org/markup-compatibility/2006">
              <mc:Choice xmlns:v="urn:schemas-microsoft-com:vml" Requires="v">
                <p:oleObj spid="_x0000_s5153" name="Document" r:id="rId3" imgW="5270500" imgH="2565400" progId="Word.Document.12">
                  <p:embed/>
                </p:oleObj>
              </mc:Choice>
              <mc:Fallback>
                <p:oleObj name="Document" r:id="rId3" imgW="5270500" imgH="2565400" progId="Word.Document.12">
                  <p:embed/>
                  <p:pic>
                    <p:nvPicPr>
                      <p:cNvPr id="0" name=""/>
                      <p:cNvPicPr/>
                      <p:nvPr/>
                    </p:nvPicPr>
                    <p:blipFill>
                      <a:blip r:embed="rId4"/>
                      <a:stretch>
                        <a:fillRect/>
                      </a:stretch>
                    </p:blipFill>
                    <p:spPr>
                      <a:xfrm>
                        <a:off x="539552" y="1545233"/>
                        <a:ext cx="9883775" cy="4764087"/>
                      </a:xfrm>
                      <a:prstGeom prst="rect">
                        <a:avLst/>
                      </a:prstGeom>
                    </p:spPr>
                  </p:pic>
                </p:oleObj>
              </mc:Fallback>
            </mc:AlternateContent>
          </a:graphicData>
        </a:graphic>
      </p:graphicFrame>
    </p:spTree>
    <p:extLst>
      <p:ext uri="{BB962C8B-B14F-4D97-AF65-F5344CB8AC3E}">
        <p14:creationId xmlns:p14="http://schemas.microsoft.com/office/powerpoint/2010/main" val="98892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Calibri" panose="020F0502020204030204" pitchFamily="34" charset="0"/>
              </a:rPr>
              <a:t>Value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time</a:t>
            </a:r>
            <a:r>
              <a:rPr lang="cs-CZ" dirty="0" smtClean="0">
                <a:latin typeface="Calibri" panose="020F0502020204030204" pitchFamily="34" charset="0"/>
              </a:rPr>
              <a:t> </a:t>
            </a:r>
            <a:r>
              <a:rPr lang="cs-CZ" dirty="0" err="1" smtClean="0">
                <a:latin typeface="Calibri" panose="020F0502020204030204" pitchFamily="34" charset="0"/>
              </a:rPr>
              <a:t>estimates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771646367"/>
              </p:ext>
            </p:extLst>
          </p:nvPr>
        </p:nvGraphicFramePr>
        <p:xfrm>
          <a:off x="592881" y="1363117"/>
          <a:ext cx="9883775" cy="4802187"/>
        </p:xfrm>
        <a:graphic>
          <a:graphicData uri="http://schemas.openxmlformats.org/presentationml/2006/ole">
            <mc:AlternateContent xmlns:mc="http://schemas.openxmlformats.org/markup-compatibility/2006">
              <mc:Choice xmlns:v="urn:schemas-microsoft-com:vml" Requires="v">
                <p:oleObj spid="_x0000_s6177" name="Document" r:id="rId3" imgW="5270500" imgH="2578100" progId="Word.Document.12">
                  <p:embed/>
                </p:oleObj>
              </mc:Choice>
              <mc:Fallback>
                <p:oleObj name="Document" r:id="rId3" imgW="5270500" imgH="2578100" progId="Word.Document.12">
                  <p:embed/>
                  <p:pic>
                    <p:nvPicPr>
                      <p:cNvPr id="0" name=""/>
                      <p:cNvPicPr/>
                      <p:nvPr/>
                    </p:nvPicPr>
                    <p:blipFill>
                      <a:blip r:embed="rId4"/>
                      <a:stretch>
                        <a:fillRect/>
                      </a:stretch>
                    </p:blipFill>
                    <p:spPr>
                      <a:xfrm>
                        <a:off x="592881" y="1363117"/>
                        <a:ext cx="9883775" cy="4802187"/>
                      </a:xfrm>
                      <a:prstGeom prst="rect">
                        <a:avLst/>
                      </a:prstGeom>
                    </p:spPr>
                  </p:pic>
                </p:oleObj>
              </mc:Fallback>
            </mc:AlternateContent>
          </a:graphicData>
        </a:graphic>
      </p:graphicFrame>
    </p:spTree>
    <p:extLst>
      <p:ext uri="{BB962C8B-B14F-4D97-AF65-F5344CB8AC3E}">
        <p14:creationId xmlns:p14="http://schemas.microsoft.com/office/powerpoint/2010/main" val="1893427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err="1" smtClean="0">
                <a:latin typeface="Calibri" panose="020F0502020204030204" pitchFamily="34" charset="0"/>
              </a:rPr>
              <a:t>Multinomi</a:t>
            </a:r>
            <a:r>
              <a:rPr lang="cs-CZ" noProof="0" dirty="0" err="1" smtClean="0">
                <a:latin typeface="Calibri" panose="020F0502020204030204" pitchFamily="34" charset="0"/>
              </a:rPr>
              <a:t>nal</a:t>
            </a:r>
            <a:r>
              <a:rPr lang="en-US" noProof="0" dirty="0" smtClean="0">
                <a:latin typeface="Calibri" panose="020F0502020204030204" pitchFamily="34" charset="0"/>
              </a:rPr>
              <a:t> logit </a:t>
            </a:r>
            <a:r>
              <a:rPr lang="cs-CZ" dirty="0">
                <a:latin typeface="Calibri" panose="020F0502020204030204" pitchFamily="34" charset="0"/>
              </a:rPr>
              <a:t> </a:t>
            </a:r>
            <a:r>
              <a:rPr lang="cs-CZ" dirty="0" smtClean="0">
                <a:latin typeface="Calibri" panose="020F0502020204030204" pitchFamily="34" charset="0"/>
              </a:rPr>
              <a:t>- </a:t>
            </a:r>
            <a:r>
              <a:rPr lang="cs-CZ" dirty="0" err="1" smtClean="0">
                <a:latin typeface="Calibri" panose="020F0502020204030204" pitchFamily="34" charset="0"/>
              </a:rPr>
              <a:t>estimation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14793997"/>
              </p:ext>
            </p:extLst>
          </p:nvPr>
        </p:nvGraphicFramePr>
        <p:xfrm>
          <a:off x="615950" y="1339850"/>
          <a:ext cx="9180513" cy="5314950"/>
        </p:xfrm>
        <a:graphic>
          <a:graphicData uri="http://schemas.openxmlformats.org/presentationml/2006/ole">
            <mc:AlternateContent xmlns:mc="http://schemas.openxmlformats.org/markup-compatibility/2006">
              <mc:Choice xmlns:v="urn:schemas-microsoft-com:vml" Requires="v">
                <p:oleObj spid="_x0000_s7200" name="Dokument" r:id="rId3" imgW="6203145" imgH="3790012" progId="Word.Document.12">
                  <p:embed/>
                </p:oleObj>
              </mc:Choice>
              <mc:Fallback>
                <p:oleObj name="Dokument" r:id="rId3" imgW="6203145" imgH="3790012" progId="Word.Document.12">
                  <p:embed/>
                  <p:pic>
                    <p:nvPicPr>
                      <p:cNvPr id="0" name=""/>
                      <p:cNvPicPr/>
                      <p:nvPr/>
                    </p:nvPicPr>
                    <p:blipFill>
                      <a:blip r:embed="rId4"/>
                      <a:stretch>
                        <a:fillRect/>
                      </a:stretch>
                    </p:blipFill>
                    <p:spPr>
                      <a:xfrm>
                        <a:off x="615950" y="1339850"/>
                        <a:ext cx="9180513" cy="5314950"/>
                      </a:xfrm>
                      <a:prstGeom prst="rect">
                        <a:avLst/>
                      </a:prstGeom>
                    </p:spPr>
                  </p:pic>
                </p:oleObj>
              </mc:Fallback>
            </mc:AlternateContent>
          </a:graphicData>
        </a:graphic>
      </p:graphicFrame>
    </p:spTree>
    <p:extLst>
      <p:ext uri="{BB962C8B-B14F-4D97-AF65-F5344CB8AC3E}">
        <p14:creationId xmlns:p14="http://schemas.microsoft.com/office/powerpoint/2010/main" val="1709364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err="1" smtClean="0">
                <a:latin typeface="Calibri" panose="020F0502020204030204" pitchFamily="34" charset="0"/>
              </a:rPr>
              <a:t>Multinomi</a:t>
            </a:r>
            <a:r>
              <a:rPr lang="cs-CZ" noProof="0" dirty="0" err="1" smtClean="0">
                <a:latin typeface="Calibri" panose="020F0502020204030204" pitchFamily="34" charset="0"/>
              </a:rPr>
              <a:t>nal</a:t>
            </a:r>
            <a:r>
              <a:rPr lang="en-US" noProof="0" dirty="0" smtClean="0">
                <a:latin typeface="Calibri" panose="020F0502020204030204" pitchFamily="34" charset="0"/>
              </a:rPr>
              <a:t> logit </a:t>
            </a:r>
            <a:r>
              <a:rPr lang="cs-CZ" dirty="0" smtClean="0">
                <a:latin typeface="Calibri" panose="020F0502020204030204" pitchFamily="34" charset="0"/>
              </a:rPr>
              <a:t>- </a:t>
            </a:r>
            <a:r>
              <a:rPr lang="cs-CZ" dirty="0" err="1" smtClean="0">
                <a:latin typeface="Calibri" panose="020F0502020204030204" pitchFamily="34" charset="0"/>
              </a:rPr>
              <a:t>elasticities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4234409288"/>
              </p:ext>
            </p:extLst>
          </p:nvPr>
        </p:nvGraphicFramePr>
        <p:xfrm>
          <a:off x="755576" y="1340768"/>
          <a:ext cx="8071073" cy="4725006"/>
        </p:xfrm>
        <a:graphic>
          <a:graphicData uri="http://schemas.openxmlformats.org/presentationml/2006/ole">
            <mc:AlternateContent xmlns:mc="http://schemas.openxmlformats.org/markup-compatibility/2006">
              <mc:Choice xmlns:v="urn:schemas-microsoft-com:vml" Requires="v">
                <p:oleObj spid="_x0000_s8222" name="Dokument" r:id="rId3" imgW="5275593" imgH="3087731" progId="Word.Document.12">
                  <p:embed/>
                </p:oleObj>
              </mc:Choice>
              <mc:Fallback>
                <p:oleObj name="Dokument" r:id="rId3" imgW="5275593" imgH="3087731" progId="Word.Document.12">
                  <p:embed/>
                  <p:pic>
                    <p:nvPicPr>
                      <p:cNvPr id="0" name=""/>
                      <p:cNvPicPr/>
                      <p:nvPr/>
                    </p:nvPicPr>
                    <p:blipFill>
                      <a:blip r:embed="rId4"/>
                      <a:stretch>
                        <a:fillRect/>
                      </a:stretch>
                    </p:blipFill>
                    <p:spPr>
                      <a:xfrm>
                        <a:off x="755576" y="1340768"/>
                        <a:ext cx="8071073" cy="4725006"/>
                      </a:xfrm>
                      <a:prstGeom prst="rect">
                        <a:avLst/>
                      </a:prstGeom>
                    </p:spPr>
                  </p:pic>
                </p:oleObj>
              </mc:Fallback>
            </mc:AlternateContent>
          </a:graphicData>
        </a:graphic>
      </p:graphicFrame>
    </p:spTree>
    <p:extLst>
      <p:ext uri="{BB962C8B-B14F-4D97-AF65-F5344CB8AC3E}">
        <p14:creationId xmlns:p14="http://schemas.microsoft.com/office/powerpoint/2010/main" val="950288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15616" y="3886200"/>
            <a:ext cx="6984776" cy="990600"/>
          </a:xfrm>
        </p:spPr>
        <p:txBody>
          <a:bodyPr>
            <a:normAutofit/>
          </a:bodyPr>
          <a:lstStyle/>
          <a:p>
            <a:r>
              <a:rPr lang="en-US" noProof="0" dirty="0" smtClean="0">
                <a:latin typeface="Calibri" panose="020F0502020204030204" pitchFamily="34" charset="0"/>
              </a:rPr>
              <a:t>3.2 Urban transportation mode choice</a:t>
            </a:r>
            <a:endParaRPr lang="en-US" noProof="0" dirty="0">
              <a:latin typeface="Calibri" panose="020F0502020204030204" pitchFamily="34" charset="0"/>
            </a:endParaRPr>
          </a:p>
        </p:txBody>
      </p:sp>
      <p:sp>
        <p:nvSpPr>
          <p:cNvPr id="3" name="Podnadpis 2"/>
          <p:cNvSpPr>
            <a:spLocks noGrp="1"/>
          </p:cNvSpPr>
          <p:nvPr>
            <p:ph type="subTitle" idx="1"/>
          </p:nvPr>
        </p:nvSpPr>
        <p:spPr/>
        <p:txBody>
          <a:bodyPr/>
          <a:lstStyle/>
          <a:p>
            <a:r>
              <a:rPr lang="en-US" noProof="0" dirty="0" smtClean="0">
                <a:latin typeface="Calibri" panose="020F0502020204030204" pitchFamily="34" charset="0"/>
              </a:rPr>
              <a:t>Binary logit model</a:t>
            </a:r>
            <a:endParaRPr lang="en-US" noProof="0" dirty="0">
              <a:latin typeface="Calibri" panose="020F0502020204030204" pitchFamily="34" charset="0"/>
            </a:endParaRPr>
          </a:p>
        </p:txBody>
      </p:sp>
    </p:spTree>
    <p:extLst>
      <p:ext uri="{BB962C8B-B14F-4D97-AF65-F5344CB8AC3E}">
        <p14:creationId xmlns:p14="http://schemas.microsoft.com/office/powerpoint/2010/main" val="3447855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Background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In order to fix ideas developed in the previous sections, lets examine a typical study of work-trip mode choice in which two alternative modes are available, automobile and public transit.</a:t>
            </a:r>
            <a:endParaRPr lang="en-US" noProof="0" dirty="0">
              <a:latin typeface="Calibri" panose="020F0502020204030204" pitchFamily="34" charset="0"/>
            </a:endParaRPr>
          </a:p>
        </p:txBody>
      </p:sp>
    </p:spTree>
    <p:extLst>
      <p:ext uri="{BB962C8B-B14F-4D97-AF65-F5344CB8AC3E}">
        <p14:creationId xmlns:p14="http://schemas.microsoft.com/office/powerpoint/2010/main" val="3887906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Work trip modal split an</a:t>
            </a:r>
            <a:r>
              <a:rPr lang="en-US" dirty="0" smtClean="0">
                <a:latin typeface="Calibri" panose="020F0502020204030204" pitchFamily="34" charset="0"/>
              </a:rPr>
              <a:t>d average travel time, 1990</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30606481"/>
              </p:ext>
            </p:extLst>
          </p:nvPr>
        </p:nvGraphicFramePr>
        <p:xfrm>
          <a:off x="520700" y="1830388"/>
          <a:ext cx="8210550" cy="3717925"/>
        </p:xfrm>
        <a:graphic>
          <a:graphicData uri="http://schemas.openxmlformats.org/presentationml/2006/ole">
            <mc:AlternateContent xmlns:mc="http://schemas.openxmlformats.org/markup-compatibility/2006">
              <mc:Choice xmlns:v="urn:schemas-microsoft-com:vml" Requires="v">
                <p:oleObj spid="_x0000_s9246" name="Document" r:id="rId3" imgW="7912100" imgH="3581400" progId="Word.Document.12">
                  <p:embed/>
                </p:oleObj>
              </mc:Choice>
              <mc:Fallback>
                <p:oleObj name="Document" r:id="rId3" imgW="7912100" imgH="3581400" progId="Word.Document.12">
                  <p:embed/>
                  <p:pic>
                    <p:nvPicPr>
                      <p:cNvPr id="0" name=""/>
                      <p:cNvPicPr/>
                      <p:nvPr/>
                    </p:nvPicPr>
                    <p:blipFill>
                      <a:blip r:embed="rId4"/>
                      <a:stretch>
                        <a:fillRect/>
                      </a:stretch>
                    </p:blipFill>
                    <p:spPr>
                      <a:xfrm>
                        <a:off x="520700" y="1830388"/>
                        <a:ext cx="8210550" cy="3717925"/>
                      </a:xfrm>
                      <a:prstGeom prst="rect">
                        <a:avLst/>
                      </a:prstGeom>
                    </p:spPr>
                  </p:pic>
                </p:oleObj>
              </mc:Fallback>
            </mc:AlternateContent>
          </a:graphicData>
        </a:graphic>
      </p:graphicFrame>
    </p:spTree>
    <p:extLst>
      <p:ext uri="{BB962C8B-B14F-4D97-AF65-F5344CB8AC3E}">
        <p14:creationId xmlns:p14="http://schemas.microsoft.com/office/powerpoint/2010/main" val="575666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err="1" smtClean="0">
                <a:latin typeface="Calibri" panose="020F0502020204030204" pitchFamily="34" charset="0"/>
              </a:rPr>
              <a:t>Domenich</a:t>
            </a:r>
            <a:r>
              <a:rPr lang="en-US" noProof="0" dirty="0" smtClean="0">
                <a:latin typeface="Calibri" panose="020F0502020204030204" pitchFamily="34" charset="0"/>
              </a:rPr>
              <a:t> – McFadden (1975)</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Binary logit model for automobile and public transit base upon a sample od 115 commuter trips.</a:t>
            </a:r>
          </a:p>
          <a:p>
            <a:r>
              <a:rPr lang="en-US" noProof="0" dirty="0" smtClean="0">
                <a:latin typeface="Calibri" panose="020F0502020204030204" pitchFamily="34" charset="0"/>
              </a:rPr>
              <a:t>The analysis focused upon a suburban and downtown corridor in the Pittsburgh metropolitan area.</a:t>
            </a:r>
          </a:p>
          <a:p>
            <a:r>
              <a:rPr lang="en-US" noProof="0" dirty="0" smtClean="0">
                <a:latin typeface="Calibri" panose="020F0502020204030204" pitchFamily="34" charset="0"/>
              </a:rPr>
              <a:t>Of the 115 trip-makers, 54% commuted by automobile and 46% by public transport.</a:t>
            </a:r>
          </a:p>
          <a:p>
            <a:r>
              <a:rPr lang="en-US" noProof="0" dirty="0" smtClean="0">
                <a:latin typeface="Calibri" panose="020F0502020204030204" pitchFamily="34" charset="0"/>
              </a:rPr>
              <a:t>For each of the commuters, the observable indirect utilities for automobile and public transport respectively were:</a:t>
            </a:r>
            <a:endParaRPr lang="en-US" noProof="0" dirty="0">
              <a:latin typeface="Calibri" panose="020F0502020204030204" pitchFamily="34" charset="0"/>
            </a:endParaRPr>
          </a:p>
        </p:txBody>
      </p:sp>
    </p:spTree>
    <p:extLst>
      <p:ext uri="{BB962C8B-B14F-4D97-AF65-F5344CB8AC3E}">
        <p14:creationId xmlns:p14="http://schemas.microsoft.com/office/powerpoint/2010/main" val="1071192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Observable indirect utilities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893070864"/>
              </p:ext>
            </p:extLst>
          </p:nvPr>
        </p:nvGraphicFramePr>
        <p:xfrm>
          <a:off x="683568" y="2060848"/>
          <a:ext cx="11006138" cy="1565275"/>
        </p:xfrm>
        <a:graphic>
          <a:graphicData uri="http://schemas.openxmlformats.org/presentationml/2006/ole">
            <mc:AlternateContent xmlns:mc="http://schemas.openxmlformats.org/markup-compatibility/2006">
              <mc:Choice xmlns:v="urn:schemas-microsoft-com:vml" Requires="v">
                <p:oleObj spid="_x0000_s10269" name="Document" r:id="rId3" imgW="5270500" imgH="749300" progId="Word.Document.12">
                  <p:embed/>
                </p:oleObj>
              </mc:Choice>
              <mc:Fallback>
                <p:oleObj name="Document" r:id="rId3" imgW="5270500" imgH="749300" progId="Word.Document.12">
                  <p:embed/>
                  <p:pic>
                    <p:nvPicPr>
                      <p:cNvPr id="0" name=""/>
                      <p:cNvPicPr/>
                      <p:nvPr/>
                    </p:nvPicPr>
                    <p:blipFill>
                      <a:blip r:embed="rId4"/>
                      <a:stretch>
                        <a:fillRect/>
                      </a:stretch>
                    </p:blipFill>
                    <p:spPr>
                      <a:xfrm>
                        <a:off x="683568" y="2060848"/>
                        <a:ext cx="11006138" cy="1565275"/>
                      </a:xfrm>
                      <a:prstGeom prst="rect">
                        <a:avLst/>
                      </a:prstGeom>
                    </p:spPr>
                  </p:pic>
                </p:oleObj>
              </mc:Fallback>
            </mc:AlternateContent>
          </a:graphicData>
        </a:graphic>
      </p:graphicFrame>
    </p:spTree>
    <p:extLst>
      <p:ext uri="{BB962C8B-B14F-4D97-AF65-F5344CB8AC3E}">
        <p14:creationId xmlns:p14="http://schemas.microsoft.com/office/powerpoint/2010/main" val="108932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Introduction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Some transportation choices are inherently discrete (either – or choice)</a:t>
            </a:r>
          </a:p>
          <a:p>
            <a:r>
              <a:rPr lang="en-US" noProof="0" dirty="0" smtClean="0">
                <a:latin typeface="Calibri" panose="020F0502020204030204" pitchFamily="34" charset="0"/>
              </a:rPr>
              <a:t>In this lecture we extend the theory of consumption to explicitly consider goods which have an either – or character</a:t>
            </a:r>
          </a:p>
        </p:txBody>
      </p:sp>
    </p:spTree>
    <p:extLst>
      <p:ext uri="{BB962C8B-B14F-4D97-AF65-F5344CB8AC3E}">
        <p14:creationId xmlns:p14="http://schemas.microsoft.com/office/powerpoint/2010/main" val="24461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Specification  </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pPr marL="514350" indent="-514350">
              <a:buAutoNum type="arabicParenBoth"/>
            </a:pPr>
            <a:r>
              <a:rPr lang="en-US" sz="2400" noProof="0" dirty="0" smtClean="0">
                <a:latin typeface="Calibri" panose="020F0502020204030204" pitchFamily="34" charset="0"/>
              </a:rPr>
              <a:t>Time and cost are generic variables, since the marginal effect of travel time and travel costs on indirect utility is assumed to be the same for the automobile and public transit modes, respectively.</a:t>
            </a:r>
          </a:p>
          <a:p>
            <a:pPr marL="514350" indent="-514350">
              <a:buAutoNum type="arabicParenBoth"/>
            </a:pPr>
            <a:r>
              <a:rPr lang="en-US" sz="2400" noProof="0" dirty="0" smtClean="0">
                <a:latin typeface="Calibri" panose="020F0502020204030204" pitchFamily="34" charset="0"/>
              </a:rPr>
              <a:t>Observed indirect utility for the automobile includes three alternative specific variables:  Automobile/Worker, Race and White Collar. They are called alternative specific variable, because each is associated with a specific alternative, automobile choice. </a:t>
            </a:r>
          </a:p>
          <a:p>
            <a:pPr marL="514350" indent="-514350">
              <a:buAutoNum type="arabicParenBoth"/>
            </a:pPr>
            <a:r>
              <a:rPr lang="en-US" sz="2400" noProof="0" dirty="0" smtClean="0">
                <a:latin typeface="Calibri" panose="020F0502020204030204" pitchFamily="34" charset="0"/>
                <a:cs typeface="Arial"/>
              </a:rPr>
              <a:t>β</a:t>
            </a:r>
            <a:r>
              <a:rPr lang="en-US" sz="2400" baseline="-25000" noProof="0" dirty="0" smtClean="0">
                <a:latin typeface="Calibri" panose="020F0502020204030204" pitchFamily="34" charset="0"/>
                <a:cs typeface="Arial"/>
              </a:rPr>
              <a:t>0</a:t>
            </a:r>
            <a:r>
              <a:rPr lang="en-US" sz="2400" noProof="0" dirty="0" smtClean="0">
                <a:latin typeface="Calibri" panose="020F0502020204030204" pitchFamily="34" charset="0"/>
                <a:cs typeface="Arial"/>
              </a:rPr>
              <a:t> is difference between the indirect utility of automobile choice and bus choice. </a:t>
            </a:r>
            <a:endParaRPr lang="en-US" sz="2400" noProof="0" dirty="0">
              <a:latin typeface="Calibri" panose="020F0502020204030204" pitchFamily="34" charset="0"/>
            </a:endParaRPr>
          </a:p>
        </p:txBody>
      </p:sp>
    </p:spTree>
    <p:extLst>
      <p:ext uri="{BB962C8B-B14F-4D97-AF65-F5344CB8AC3E}">
        <p14:creationId xmlns:p14="http://schemas.microsoft.com/office/powerpoint/2010/main" val="180604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pPr marL="0" indent="0">
              <a:buNone/>
            </a:pPr>
            <a:r>
              <a:rPr lang="en-US" dirty="0" smtClean="0">
                <a:latin typeface="Calibri" panose="020F0502020204030204" pitchFamily="34" charset="0"/>
              </a:rPr>
              <a:t>1) </a:t>
            </a:r>
            <a:r>
              <a:rPr lang="en-US" noProof="0" dirty="0" smtClean="0">
                <a:latin typeface="Calibri" panose="020F0502020204030204" pitchFamily="34" charset="0"/>
              </a:rPr>
              <a:t>By the law of demand we expect:</a:t>
            </a:r>
          </a:p>
          <a:p>
            <a:pPr marL="0" indent="0">
              <a:buNone/>
            </a:pPr>
            <a:r>
              <a:rPr lang="en-US" noProof="0" dirty="0" smtClean="0">
                <a:latin typeface="Calibri" panose="020F0502020204030204" pitchFamily="34" charset="0"/>
              </a:rPr>
              <a:t>                </a:t>
            </a:r>
            <a:r>
              <a:rPr lang="en-US" noProof="0" dirty="0" smtClean="0">
                <a:latin typeface="Calibri" panose="020F0502020204030204" pitchFamily="34" charset="0"/>
                <a:cs typeface="Arial"/>
              </a:rPr>
              <a:t>κ</a:t>
            </a:r>
            <a:r>
              <a:rPr lang="en-US" baseline="-25000" noProof="0" dirty="0" smtClean="0">
                <a:latin typeface="Calibri" panose="020F0502020204030204" pitchFamily="34" charset="0"/>
                <a:cs typeface="Arial"/>
              </a:rPr>
              <a:t>1</a:t>
            </a:r>
            <a:r>
              <a:rPr lang="en-US" noProof="0" dirty="0" smtClean="0">
                <a:latin typeface="Calibri" panose="020F0502020204030204" pitchFamily="34" charset="0"/>
                <a:cs typeface="Arial"/>
              </a:rPr>
              <a:t> &lt; 0, β</a:t>
            </a:r>
            <a:r>
              <a:rPr lang="en-US" baseline="-25000" noProof="0" dirty="0" smtClean="0">
                <a:latin typeface="Calibri" panose="020F0502020204030204" pitchFamily="34" charset="0"/>
                <a:cs typeface="Arial"/>
              </a:rPr>
              <a:t>1</a:t>
            </a:r>
            <a:r>
              <a:rPr lang="en-US" noProof="0" dirty="0" smtClean="0">
                <a:latin typeface="Calibri" panose="020F0502020204030204" pitchFamily="34" charset="0"/>
                <a:cs typeface="Arial"/>
              </a:rPr>
              <a:t> &lt; 0, κ</a:t>
            </a:r>
            <a:r>
              <a:rPr lang="en-US" baseline="-25000" noProof="0" dirty="0" smtClean="0">
                <a:latin typeface="Calibri" panose="020F0502020204030204" pitchFamily="34" charset="0"/>
                <a:cs typeface="Arial"/>
              </a:rPr>
              <a:t>2</a:t>
            </a:r>
            <a:r>
              <a:rPr lang="en-US" noProof="0" dirty="0" smtClean="0">
                <a:latin typeface="Calibri" panose="020F0502020204030204" pitchFamily="34" charset="0"/>
                <a:cs typeface="Arial"/>
              </a:rPr>
              <a:t> &lt; 0</a:t>
            </a:r>
          </a:p>
          <a:p>
            <a:pPr marL="0" indent="0">
              <a:buNone/>
            </a:pPr>
            <a:endParaRPr lang="en-US" noProof="0" dirty="0" smtClean="0">
              <a:latin typeface="Calibri" panose="020F0502020204030204" pitchFamily="34" charset="0"/>
            </a:endParaRPr>
          </a:p>
          <a:p>
            <a:pPr marL="0" indent="0">
              <a:buNone/>
            </a:pPr>
            <a:r>
              <a:rPr lang="en-US" noProof="0" dirty="0" smtClean="0">
                <a:latin typeface="Calibri" panose="020F0502020204030204" pitchFamily="34" charset="0"/>
              </a:rPr>
              <a:t>2) Income plays role in consumption + household use of automobile is constrained by the numbers of automobile available. Therefore: </a:t>
            </a:r>
            <a:r>
              <a:rPr lang="en-US" noProof="0" dirty="0" smtClean="0">
                <a:latin typeface="Calibri" panose="020F0502020204030204" pitchFamily="34" charset="0"/>
                <a:cs typeface="Arial"/>
              </a:rPr>
              <a:t>β</a:t>
            </a:r>
            <a:r>
              <a:rPr lang="en-US" baseline="-25000" noProof="0" dirty="0" smtClean="0">
                <a:latin typeface="Calibri" panose="020F0502020204030204" pitchFamily="34" charset="0"/>
                <a:cs typeface="Arial"/>
              </a:rPr>
              <a:t>2</a:t>
            </a:r>
            <a:r>
              <a:rPr lang="en-US" noProof="0" dirty="0" smtClean="0">
                <a:latin typeface="Calibri" panose="020F0502020204030204" pitchFamily="34" charset="0"/>
                <a:cs typeface="Arial"/>
              </a:rPr>
              <a:t> &gt; 0</a:t>
            </a:r>
            <a:endParaRPr lang="en-US" noProof="0" dirty="0" smtClean="0">
              <a:latin typeface="Calibri" panose="020F0502020204030204" pitchFamily="34" charset="0"/>
            </a:endParaRPr>
          </a:p>
          <a:p>
            <a:pPr marL="0" indent="0">
              <a:buNone/>
            </a:pPr>
            <a:endParaRPr lang="en-US" noProof="0" dirty="0" smtClean="0">
              <a:latin typeface="Calibri" panose="020F0502020204030204" pitchFamily="34" charset="0"/>
            </a:endParaRPr>
          </a:p>
          <a:p>
            <a:pPr marL="0" indent="0">
              <a:buNone/>
            </a:pPr>
            <a:r>
              <a:rPr lang="en-US" dirty="0" smtClean="0">
                <a:latin typeface="Calibri" panose="020F0502020204030204" pitchFamily="34" charset="0"/>
              </a:rPr>
              <a:t>3</a:t>
            </a:r>
            <a:r>
              <a:rPr lang="en-US" noProof="0" dirty="0" smtClean="0">
                <a:latin typeface="Calibri" panose="020F0502020204030204" pitchFamily="34" charset="0"/>
              </a:rPr>
              <a:t>) Socioeconomic characteristics such as Race and White Collar are included to reflect differences in preferences among consumers in automobile travel. A priori, however, we have no basis for expecting these variables to have a positive or negative sign. </a:t>
            </a:r>
            <a:endParaRPr lang="en-US" noProof="0" dirty="0">
              <a:latin typeface="Calibri" panose="020F0502020204030204" pitchFamily="34" charset="0"/>
            </a:endParaRPr>
          </a:p>
        </p:txBody>
      </p:sp>
    </p:spTree>
    <p:extLst>
      <p:ext uri="{BB962C8B-B14F-4D97-AF65-F5344CB8AC3E}">
        <p14:creationId xmlns:p14="http://schemas.microsoft.com/office/powerpoint/2010/main" val="4129560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 (1)</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4284966279"/>
              </p:ext>
            </p:extLst>
          </p:nvPr>
        </p:nvGraphicFramePr>
        <p:xfrm>
          <a:off x="179388" y="2276872"/>
          <a:ext cx="8789987" cy="2922587"/>
        </p:xfrm>
        <a:graphic>
          <a:graphicData uri="http://schemas.openxmlformats.org/presentationml/2006/ole">
            <mc:AlternateContent xmlns:mc="http://schemas.openxmlformats.org/markup-compatibility/2006">
              <mc:Choice xmlns:v="urn:schemas-microsoft-com:vml" Requires="v">
                <p:oleObj spid="_x0000_s11292" name="Document" r:id="rId3" imgW="9017000" imgH="2997200" progId="Word.Document.12">
                  <p:embed/>
                </p:oleObj>
              </mc:Choice>
              <mc:Fallback>
                <p:oleObj name="Document" r:id="rId3" imgW="9017000" imgH="2997200" progId="Word.Document.12">
                  <p:embed/>
                  <p:pic>
                    <p:nvPicPr>
                      <p:cNvPr id="0" name=""/>
                      <p:cNvPicPr/>
                      <p:nvPr/>
                    </p:nvPicPr>
                    <p:blipFill>
                      <a:blip r:embed="rId4"/>
                      <a:stretch>
                        <a:fillRect/>
                      </a:stretch>
                    </p:blipFill>
                    <p:spPr>
                      <a:xfrm>
                        <a:off x="179388" y="2276872"/>
                        <a:ext cx="8789987" cy="2922587"/>
                      </a:xfrm>
                      <a:prstGeom prst="rect">
                        <a:avLst/>
                      </a:prstGeom>
                    </p:spPr>
                  </p:pic>
                </p:oleObj>
              </mc:Fallback>
            </mc:AlternateContent>
          </a:graphicData>
        </a:graphic>
      </p:graphicFrame>
    </p:spTree>
    <p:extLst>
      <p:ext uri="{BB962C8B-B14F-4D97-AF65-F5344CB8AC3E}">
        <p14:creationId xmlns:p14="http://schemas.microsoft.com/office/powerpoint/2010/main" val="2726448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 (2)</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17130684"/>
              </p:ext>
            </p:extLst>
          </p:nvPr>
        </p:nvGraphicFramePr>
        <p:xfrm>
          <a:off x="468313" y="1984375"/>
          <a:ext cx="8207375" cy="3341688"/>
        </p:xfrm>
        <a:graphic>
          <a:graphicData uri="http://schemas.openxmlformats.org/presentationml/2006/ole">
            <mc:AlternateContent xmlns:mc="http://schemas.openxmlformats.org/markup-compatibility/2006">
              <mc:Choice xmlns:v="urn:schemas-microsoft-com:vml" Requires="v">
                <p:oleObj spid="_x0000_s13338" name="Document" r:id="rId3" imgW="8013700" imgH="3302000" progId="Word.Document.12">
                  <p:embed/>
                </p:oleObj>
              </mc:Choice>
              <mc:Fallback>
                <p:oleObj name="Document" r:id="rId3" imgW="8013700" imgH="3302000" progId="Word.Document.12">
                  <p:embed/>
                  <p:pic>
                    <p:nvPicPr>
                      <p:cNvPr id="0" name=""/>
                      <p:cNvPicPr/>
                      <p:nvPr/>
                    </p:nvPicPr>
                    <p:blipFill>
                      <a:blip r:embed="rId4"/>
                      <a:stretch>
                        <a:fillRect/>
                      </a:stretch>
                    </p:blipFill>
                    <p:spPr>
                      <a:xfrm>
                        <a:off x="468313" y="1984375"/>
                        <a:ext cx="8207375" cy="3341688"/>
                      </a:xfrm>
                      <a:prstGeom prst="rect">
                        <a:avLst/>
                      </a:prstGeom>
                    </p:spPr>
                  </p:pic>
                </p:oleObj>
              </mc:Fallback>
            </mc:AlternateContent>
          </a:graphicData>
        </a:graphic>
      </p:graphicFrame>
    </p:spTree>
    <p:extLst>
      <p:ext uri="{BB962C8B-B14F-4D97-AF65-F5344CB8AC3E}">
        <p14:creationId xmlns:p14="http://schemas.microsoft.com/office/powerpoint/2010/main" val="1562568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Demand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pPr marL="0" indent="0">
              <a:buNone/>
            </a:pPr>
            <a:r>
              <a:rPr lang="en-US" sz="2400" noProof="0" dirty="0" smtClean="0">
                <a:latin typeface="Calibri" panose="020F0502020204030204" pitchFamily="34" charset="0"/>
              </a:rPr>
              <a:t>1) All else constant, an increase in the cost of automobile trip to work reduces Pa, the probability of taking an automobile to work.</a:t>
            </a:r>
          </a:p>
          <a:p>
            <a:pPr marL="0" indent="0">
              <a:buNone/>
            </a:pPr>
            <a:r>
              <a:rPr lang="en-US" sz="2400" noProof="0" dirty="0" smtClean="0">
                <a:latin typeface="Calibri" panose="020F0502020204030204" pitchFamily="34" charset="0"/>
              </a:rPr>
              <a:t>2) The coefficient estimate of Time is negative, which implies that higher automobile and bus travel times, respectively, decrease the probability of taking an automobile or bus in the journey to work. </a:t>
            </a:r>
          </a:p>
          <a:p>
            <a:pPr marL="0" indent="0">
              <a:buNone/>
            </a:pPr>
            <a:r>
              <a:rPr lang="en-US" sz="2400" noProof="0" dirty="0" smtClean="0">
                <a:latin typeface="Calibri" panose="020F0502020204030204" pitchFamily="34" charset="0"/>
              </a:rPr>
              <a:t>3) An increase in Walk Time means that the bus stop is further away and, all else constant, is expected to reduce the probability of taking a bus in the work trip. </a:t>
            </a:r>
            <a:endParaRPr lang="en-US" sz="2400" noProof="0" dirty="0">
              <a:latin typeface="Calibri" panose="020F0502020204030204" pitchFamily="34" charset="0"/>
            </a:endParaRPr>
          </a:p>
        </p:txBody>
      </p:sp>
    </p:spTree>
    <p:extLst>
      <p:ext uri="{BB962C8B-B14F-4D97-AF65-F5344CB8AC3E}">
        <p14:creationId xmlns:p14="http://schemas.microsoft.com/office/powerpoint/2010/main" val="2973684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Change in the demand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endParaRPr lang="en-US" noProof="0" dirty="0">
              <a:solidFill>
                <a:srgbClr val="FF0000"/>
              </a:solidFill>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37705077"/>
              </p:ext>
            </p:extLst>
          </p:nvPr>
        </p:nvGraphicFramePr>
        <p:xfrm>
          <a:off x="468164" y="2370138"/>
          <a:ext cx="8207672" cy="2912843"/>
        </p:xfrm>
        <a:graphic>
          <a:graphicData uri="http://schemas.openxmlformats.org/presentationml/2006/ole">
            <mc:AlternateContent xmlns:mc="http://schemas.openxmlformats.org/markup-compatibility/2006">
              <mc:Choice xmlns:v="urn:schemas-microsoft-com:vml" Requires="v">
                <p:oleObj spid="_x0000_s14361" name="Document" r:id="rId3" imgW="7404100" imgH="2628900" progId="Word.Document.12">
                  <p:embed/>
                </p:oleObj>
              </mc:Choice>
              <mc:Fallback>
                <p:oleObj name="Document" r:id="rId3" imgW="7404100" imgH="2628900" progId="Word.Document.12">
                  <p:embed/>
                  <p:pic>
                    <p:nvPicPr>
                      <p:cNvPr id="0" name=""/>
                      <p:cNvPicPr/>
                      <p:nvPr/>
                    </p:nvPicPr>
                    <p:blipFill>
                      <a:blip r:embed="rId4"/>
                      <a:stretch>
                        <a:fillRect/>
                      </a:stretch>
                    </p:blipFill>
                    <p:spPr>
                      <a:xfrm>
                        <a:off x="468164" y="2370138"/>
                        <a:ext cx="8207672" cy="2912843"/>
                      </a:xfrm>
                      <a:prstGeom prst="rect">
                        <a:avLst/>
                      </a:prstGeom>
                    </p:spPr>
                  </p:pic>
                </p:oleObj>
              </mc:Fallback>
            </mc:AlternateContent>
          </a:graphicData>
        </a:graphic>
      </p:graphicFrame>
    </p:spTree>
    <p:extLst>
      <p:ext uri="{BB962C8B-B14F-4D97-AF65-F5344CB8AC3E}">
        <p14:creationId xmlns:p14="http://schemas.microsoft.com/office/powerpoint/2010/main" val="679798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Automobile choice elasticities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endParaRPr lang="en-US" noProof="0" dirty="0">
              <a:solidFill>
                <a:srgbClr val="FF0000"/>
              </a:solidFill>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177834649"/>
              </p:ext>
            </p:extLst>
          </p:nvPr>
        </p:nvGraphicFramePr>
        <p:xfrm>
          <a:off x="468313" y="2435225"/>
          <a:ext cx="8207375" cy="2878138"/>
        </p:xfrm>
        <a:graphic>
          <a:graphicData uri="http://schemas.openxmlformats.org/presentationml/2006/ole">
            <mc:AlternateContent xmlns:mc="http://schemas.openxmlformats.org/markup-compatibility/2006">
              <mc:Choice xmlns:v="urn:schemas-microsoft-com:vml" Requires="v">
                <p:oleObj spid="_x0000_s15387" name="Document" r:id="rId3" imgW="8013700" imgH="2844800" progId="Word.Document.12">
                  <p:embed/>
                </p:oleObj>
              </mc:Choice>
              <mc:Fallback>
                <p:oleObj name="Document" r:id="rId3" imgW="8013700" imgH="2844800" progId="Word.Document.12">
                  <p:embed/>
                  <p:pic>
                    <p:nvPicPr>
                      <p:cNvPr id="0" name=""/>
                      <p:cNvPicPr/>
                      <p:nvPr/>
                    </p:nvPicPr>
                    <p:blipFill>
                      <a:blip r:embed="rId4"/>
                      <a:stretch>
                        <a:fillRect/>
                      </a:stretch>
                    </p:blipFill>
                    <p:spPr>
                      <a:xfrm>
                        <a:off x="468313" y="2435225"/>
                        <a:ext cx="8207375" cy="2878138"/>
                      </a:xfrm>
                      <a:prstGeom prst="rect">
                        <a:avLst/>
                      </a:prstGeom>
                    </p:spPr>
                  </p:pic>
                </p:oleObj>
              </mc:Fallback>
            </mc:AlternateContent>
          </a:graphicData>
        </a:graphic>
      </p:graphicFrame>
    </p:spTree>
    <p:extLst>
      <p:ext uri="{BB962C8B-B14F-4D97-AF65-F5344CB8AC3E}">
        <p14:creationId xmlns:p14="http://schemas.microsoft.com/office/powerpoint/2010/main" val="2070102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Modal demands and the value of time</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291264" cy="4937760"/>
          </a:xfrm>
        </p:spPr>
        <p:txBody>
          <a:bodyPr/>
          <a:lstStyle/>
          <a:p>
            <a:r>
              <a:rPr lang="en-US" sz="2400" dirty="0" smtClean="0">
                <a:latin typeface="Calibri" panose="020F0502020204030204" pitchFamily="34" charset="0"/>
              </a:rPr>
              <a:t>The coefficient Walk Time is more than four times as large as coefficient estimate for Time.</a:t>
            </a:r>
          </a:p>
          <a:p>
            <a:r>
              <a:rPr lang="en-US" sz="2400" dirty="0" smtClean="0">
                <a:latin typeface="Calibri" panose="020F0502020204030204" pitchFamily="34" charset="0"/>
              </a:rPr>
              <a:t>Value of Travel Time –0.0382/-0.0256 = 1.49 cents/minute =0.89 USD/hour.</a:t>
            </a:r>
          </a:p>
          <a:p>
            <a:r>
              <a:rPr lang="en-US" sz="2400" dirty="0" smtClean="0">
                <a:latin typeface="Calibri" panose="020F0502020204030204" pitchFamily="34" charset="0"/>
              </a:rPr>
              <a:t>Value of Walk Time –0.158/-0.0256 = 6.17 cents/minute =3.70 USD/hour.</a:t>
            </a:r>
          </a:p>
          <a:p>
            <a:r>
              <a:rPr lang="en-US" sz="2400" dirty="0" smtClean="0">
                <a:latin typeface="Calibri" panose="020F0502020204030204" pitchFamily="34" charset="0"/>
              </a:rPr>
              <a:t>Important implications for he design of transport facilities.</a:t>
            </a:r>
          </a:p>
          <a:p>
            <a:endParaRPr lang="en-US" dirty="0"/>
          </a:p>
        </p:txBody>
      </p:sp>
    </p:spTree>
    <p:extLst>
      <p:ext uri="{BB962C8B-B14F-4D97-AF65-F5344CB8AC3E}">
        <p14:creationId xmlns:p14="http://schemas.microsoft.com/office/powerpoint/2010/main" val="691113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3.3. Intercity demand for travel </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0813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Background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sz="2400" noProof="0" dirty="0" smtClean="0">
                <a:latin typeface="Calibri" panose="020F0502020204030204" pitchFamily="34" charset="0"/>
              </a:rPr>
              <a:t>The private automobile is still the primary mode of travel, accounting for four fifths of all passenger miles in 1990 (USA).</a:t>
            </a:r>
          </a:p>
          <a:p>
            <a:r>
              <a:rPr lang="en-US" sz="2400" noProof="0" dirty="0" smtClean="0">
                <a:latin typeface="Calibri" panose="020F0502020204030204" pitchFamily="34" charset="0"/>
              </a:rPr>
              <a:t>What explains the continued dominance of the automobile for intercity trips? Given the relatively high price of airline tickets, why don't more travelers take bus or rail in their intercity trips? And do all intercity travelers value their time the same, or can we identify a relationship between value of time and mode taken?</a:t>
            </a:r>
          </a:p>
          <a:p>
            <a:r>
              <a:rPr lang="en-US" sz="2400" noProof="0" dirty="0" smtClean="0">
                <a:latin typeface="Calibri" panose="020F0502020204030204" pitchFamily="34" charset="0"/>
              </a:rPr>
              <a:t>In order to answer these questions, we shall analyze an intercity travel demand model for leisure (non-business) related trips. </a:t>
            </a:r>
            <a:endParaRPr lang="en-US" sz="2400" noProof="0" dirty="0">
              <a:latin typeface="Calibri" panose="020F0502020204030204" pitchFamily="34" charset="0"/>
            </a:endParaRPr>
          </a:p>
        </p:txBody>
      </p:sp>
    </p:spTree>
    <p:extLst>
      <p:ext uri="{BB962C8B-B14F-4D97-AF65-F5344CB8AC3E}">
        <p14:creationId xmlns:p14="http://schemas.microsoft.com/office/powerpoint/2010/main" val="331884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Intensive and extensive margin</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When the good demanded is continuous, changes in the economic environment occur at the intensive margin = individuals consume a little more or less of the good when prices or income change.</a:t>
            </a:r>
          </a:p>
          <a:p>
            <a:r>
              <a:rPr lang="en-US" noProof="0" dirty="0" smtClean="0">
                <a:latin typeface="Calibri" panose="020F0502020204030204" pitchFamily="34" charset="0"/>
              </a:rPr>
              <a:t>When the good is discrete, consumers respond to changes in their economic environments by switching from one alternative to another, a demand response which is said to occur at the </a:t>
            </a:r>
            <a:r>
              <a:rPr lang="cs-CZ" dirty="0" err="1" smtClean="0">
                <a:latin typeface="Calibri" panose="020F0502020204030204" pitchFamily="34" charset="0"/>
              </a:rPr>
              <a:t>extensive</a:t>
            </a:r>
            <a:r>
              <a:rPr lang="en-US" noProof="0" dirty="0" smtClean="0">
                <a:latin typeface="Calibri" panose="020F0502020204030204" pitchFamily="34" charset="0"/>
              </a:rPr>
              <a:t> </a:t>
            </a:r>
            <a:r>
              <a:rPr lang="en-US" noProof="0" dirty="0" smtClean="0">
                <a:latin typeface="Calibri" panose="020F0502020204030204" pitchFamily="34" charset="0"/>
              </a:rPr>
              <a:t>margin. </a:t>
            </a:r>
          </a:p>
          <a:p>
            <a:endParaRPr lang="en-US" noProof="0" dirty="0"/>
          </a:p>
        </p:txBody>
      </p:sp>
    </p:spTree>
    <p:extLst>
      <p:ext uri="{BB962C8B-B14F-4D97-AF65-F5344CB8AC3E}">
        <p14:creationId xmlns:p14="http://schemas.microsoft.com/office/powerpoint/2010/main" val="2884265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Specification of indirect utility</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Data: 1977 survey in the USA. 3623 vacation travelers. 69,3% vacationers traveled by automobile; 24,8% by air and 2-3% by bus and rail respectively. </a:t>
            </a:r>
          </a:p>
          <a:p>
            <a:r>
              <a:rPr lang="en-US" noProof="0" dirty="0" smtClean="0">
                <a:latin typeface="Calibri" panose="020F0502020204030204" pitchFamily="34" charset="0"/>
              </a:rPr>
              <a:t>Morrison and Winston (1985) estimated a multinomial logit intercity demand model for single destination trips.</a:t>
            </a:r>
          </a:p>
          <a:p>
            <a:r>
              <a:rPr lang="en-US" noProof="0" dirty="0" smtClean="0">
                <a:latin typeface="Calibri" panose="020F0502020204030204" pitchFamily="34" charset="0"/>
              </a:rPr>
              <a:t>A leisure travelers indirect utility for intercity travel is assumed to depend upon five basic determinants:</a:t>
            </a:r>
          </a:p>
          <a:p>
            <a:pPr lvl="3"/>
            <a:r>
              <a:rPr lang="en-US" noProof="0" dirty="0" smtClean="0">
                <a:latin typeface="Calibri" panose="020F0502020204030204" pitchFamily="34" charset="0"/>
              </a:rPr>
              <a:t>A mode’s round-trip cost</a:t>
            </a:r>
          </a:p>
          <a:p>
            <a:pPr lvl="3"/>
            <a:r>
              <a:rPr lang="en-US" noProof="0" dirty="0" smtClean="0">
                <a:latin typeface="Calibri" panose="020F0502020204030204" pitchFamily="34" charset="0"/>
              </a:rPr>
              <a:t>The round-trip travel time</a:t>
            </a:r>
          </a:p>
          <a:p>
            <a:pPr lvl="3"/>
            <a:r>
              <a:rPr lang="en-US" noProof="0" dirty="0" smtClean="0">
                <a:latin typeface="Calibri" panose="020F0502020204030204" pitchFamily="34" charset="0"/>
              </a:rPr>
              <a:t>The average time between scheduled departures</a:t>
            </a:r>
          </a:p>
          <a:p>
            <a:pPr lvl="3"/>
            <a:r>
              <a:rPr lang="en-US" noProof="0" dirty="0" smtClean="0">
                <a:latin typeface="Calibri" panose="020F0502020204030204" pitchFamily="34" charset="0"/>
              </a:rPr>
              <a:t>The number of people travelling together</a:t>
            </a:r>
          </a:p>
          <a:p>
            <a:pPr lvl="3"/>
            <a:r>
              <a:rPr lang="en-US" noProof="0" dirty="0" smtClean="0">
                <a:latin typeface="Calibri" panose="020F0502020204030204" pitchFamily="34" charset="0"/>
              </a:rPr>
              <a:t>Household income</a:t>
            </a:r>
          </a:p>
          <a:p>
            <a:endParaRPr lang="en-US" noProof="0" dirty="0">
              <a:latin typeface="Calibri" panose="020F0502020204030204" pitchFamily="34" charset="0"/>
            </a:endParaRPr>
          </a:p>
        </p:txBody>
      </p:sp>
    </p:spTree>
    <p:extLst>
      <p:ext uri="{BB962C8B-B14F-4D97-AF65-F5344CB8AC3E}">
        <p14:creationId xmlns:p14="http://schemas.microsoft.com/office/powerpoint/2010/main" val="3720990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a:bodyPr>
          <a:lstStyle/>
          <a:p>
            <a:pPr marL="514350" indent="-514350">
              <a:buAutoNum type="arabicParenBoth"/>
            </a:pPr>
            <a:r>
              <a:rPr lang="en-US" noProof="0" dirty="0" smtClean="0">
                <a:latin typeface="Calibri" panose="020F0502020204030204" pitchFamily="34" charset="0"/>
              </a:rPr>
              <a:t>It is expected that each of the travel cost and travel time variables will have a negative sign.</a:t>
            </a:r>
          </a:p>
          <a:p>
            <a:pPr marL="514350" indent="-514350">
              <a:buAutoNum type="arabicParenBoth"/>
            </a:pPr>
            <a:r>
              <a:rPr lang="en-US" noProof="0" dirty="0" smtClean="0">
                <a:latin typeface="Calibri" panose="020F0502020204030204" pitchFamily="34" charset="0"/>
              </a:rPr>
              <a:t>According to labor-leisure choice theories of labor supply, an individual’s opportunity cost of time is related to one’s wage rate.  This implies that the marginal effect on indirect utility from an increase in travel time will be greater for higher income households than for lower income households.</a:t>
            </a:r>
          </a:p>
          <a:p>
            <a:pPr marL="514350" indent="-514350">
              <a:buAutoNum type="arabicParenBoth"/>
            </a:pPr>
            <a:r>
              <a:rPr lang="en-US" noProof="0" dirty="0" smtClean="0">
                <a:latin typeface="Calibri" panose="020F0502020204030204" pitchFamily="34" charset="0"/>
              </a:rPr>
              <a:t>Because the marginal cost of an extra traveler in an automobile trip is very low, it is expected that it will increase demand for automobile travel.</a:t>
            </a:r>
          </a:p>
          <a:p>
            <a:pPr marL="514350" indent="-514350">
              <a:buAutoNum type="arabicParenBoth"/>
            </a:pPr>
            <a:r>
              <a:rPr lang="en-US" noProof="0" dirty="0" smtClean="0">
                <a:latin typeface="Calibri" panose="020F0502020204030204" pitchFamily="34" charset="0"/>
              </a:rPr>
              <a:t>The presence of small children will increase demand for automobile on shorter and decrease it on longer trips.  </a:t>
            </a:r>
            <a:endParaRPr lang="en-US" noProof="0" dirty="0">
              <a:latin typeface="Calibri" panose="020F0502020204030204" pitchFamily="34" charset="0"/>
            </a:endParaRPr>
          </a:p>
        </p:txBody>
      </p:sp>
    </p:spTree>
    <p:extLst>
      <p:ext uri="{BB962C8B-B14F-4D97-AF65-F5344CB8AC3E}">
        <p14:creationId xmlns:p14="http://schemas.microsoft.com/office/powerpoint/2010/main" val="214242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 (1)</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579780450"/>
              </p:ext>
            </p:extLst>
          </p:nvPr>
        </p:nvGraphicFramePr>
        <p:xfrm>
          <a:off x="539552" y="1168530"/>
          <a:ext cx="8129587" cy="2300287"/>
        </p:xfrm>
        <a:graphic>
          <a:graphicData uri="http://schemas.openxmlformats.org/presentationml/2006/ole">
            <mc:AlternateContent xmlns:mc="http://schemas.openxmlformats.org/markup-compatibility/2006">
              <mc:Choice xmlns:v="urn:schemas-microsoft-com:vml" Requires="v">
                <p:oleObj spid="_x0000_s16409" name="Document" r:id="rId3" imgW="7937500" imgH="2273300" progId="Word.Document.12">
                  <p:embed/>
                </p:oleObj>
              </mc:Choice>
              <mc:Fallback>
                <p:oleObj name="Document" r:id="rId3" imgW="7937500" imgH="2273300" progId="Word.Document.12">
                  <p:embed/>
                  <p:pic>
                    <p:nvPicPr>
                      <p:cNvPr id="0" name=""/>
                      <p:cNvPicPr/>
                      <p:nvPr/>
                    </p:nvPicPr>
                    <p:blipFill>
                      <a:blip r:embed="rId4"/>
                      <a:stretch>
                        <a:fillRect/>
                      </a:stretch>
                    </p:blipFill>
                    <p:spPr>
                      <a:xfrm>
                        <a:off x="539552" y="1168530"/>
                        <a:ext cx="8129587" cy="2300287"/>
                      </a:xfrm>
                      <a:prstGeom prst="rect">
                        <a:avLst/>
                      </a:prstGeom>
                    </p:spPr>
                  </p:pic>
                </p:oleObj>
              </mc:Fallback>
            </mc:AlternateContent>
          </a:graphicData>
        </a:graphic>
      </p:graphicFrame>
    </p:spTree>
    <p:extLst>
      <p:ext uri="{BB962C8B-B14F-4D97-AF65-F5344CB8AC3E}">
        <p14:creationId xmlns:p14="http://schemas.microsoft.com/office/powerpoint/2010/main" val="4265663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4222996081"/>
              </p:ext>
            </p:extLst>
          </p:nvPr>
        </p:nvGraphicFramePr>
        <p:xfrm>
          <a:off x="467544" y="1168530"/>
          <a:ext cx="8129587" cy="5357813"/>
        </p:xfrm>
        <a:graphic>
          <a:graphicData uri="http://schemas.openxmlformats.org/presentationml/2006/ole">
            <mc:AlternateContent xmlns:mc="http://schemas.openxmlformats.org/markup-compatibility/2006">
              <mc:Choice xmlns:v="urn:schemas-microsoft-com:vml" Requires="v">
                <p:oleObj spid="_x0000_s17431" name="Document" r:id="rId3" imgW="7937500" imgH="5295900" progId="Word.Document.12">
                  <p:embed/>
                </p:oleObj>
              </mc:Choice>
              <mc:Fallback>
                <p:oleObj name="Document" r:id="rId3" imgW="7937500" imgH="5295900" progId="Word.Document.12">
                  <p:embed/>
                  <p:pic>
                    <p:nvPicPr>
                      <p:cNvPr id="0" name=""/>
                      <p:cNvPicPr/>
                      <p:nvPr/>
                    </p:nvPicPr>
                    <p:blipFill>
                      <a:blip r:embed="rId4"/>
                      <a:stretch>
                        <a:fillRect/>
                      </a:stretch>
                    </p:blipFill>
                    <p:spPr>
                      <a:xfrm>
                        <a:off x="467544" y="1168530"/>
                        <a:ext cx="8129587" cy="5357813"/>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 (2)</a:t>
            </a:r>
            <a:endParaRPr lang="en-US" noProof="0" dirty="0">
              <a:latin typeface="Calibri" panose="020F0502020204030204" pitchFamily="34" charset="0"/>
            </a:endParaRPr>
          </a:p>
        </p:txBody>
      </p:sp>
    </p:spTree>
    <p:extLst>
      <p:ext uri="{BB962C8B-B14F-4D97-AF65-F5344CB8AC3E}">
        <p14:creationId xmlns:p14="http://schemas.microsoft.com/office/powerpoint/2010/main" val="2809039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 (3)</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871770718"/>
              </p:ext>
            </p:extLst>
          </p:nvPr>
        </p:nvGraphicFramePr>
        <p:xfrm>
          <a:off x="539552" y="1168530"/>
          <a:ext cx="8129587" cy="3482975"/>
        </p:xfrm>
        <a:graphic>
          <a:graphicData uri="http://schemas.openxmlformats.org/presentationml/2006/ole">
            <mc:AlternateContent xmlns:mc="http://schemas.openxmlformats.org/markup-compatibility/2006">
              <mc:Choice xmlns:v="urn:schemas-microsoft-com:vml" Requires="v">
                <p:oleObj spid="_x0000_s18455" name="Document" r:id="rId3" imgW="7937500" imgH="3441700" progId="Word.Document.12">
                  <p:embed/>
                </p:oleObj>
              </mc:Choice>
              <mc:Fallback>
                <p:oleObj name="Document" r:id="rId3" imgW="7937500" imgH="3441700" progId="Word.Document.12">
                  <p:embed/>
                  <p:pic>
                    <p:nvPicPr>
                      <p:cNvPr id="0" name=""/>
                      <p:cNvPicPr/>
                      <p:nvPr/>
                    </p:nvPicPr>
                    <p:blipFill>
                      <a:blip r:embed="rId4"/>
                      <a:stretch>
                        <a:fillRect/>
                      </a:stretch>
                    </p:blipFill>
                    <p:spPr>
                      <a:xfrm>
                        <a:off x="539552" y="1168530"/>
                        <a:ext cx="8129587" cy="3482975"/>
                      </a:xfrm>
                      <a:prstGeom prst="rect">
                        <a:avLst/>
                      </a:prstGeom>
                    </p:spPr>
                  </p:pic>
                </p:oleObj>
              </mc:Fallback>
            </mc:AlternateContent>
          </a:graphicData>
        </a:graphic>
      </p:graphicFrame>
    </p:spTree>
    <p:extLst>
      <p:ext uri="{BB962C8B-B14F-4D97-AF65-F5344CB8AC3E}">
        <p14:creationId xmlns:p14="http://schemas.microsoft.com/office/powerpoint/2010/main" val="4027618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The demand curves for intercity travel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Consistent with expectations and with law of demand, the coefficient estimates for each of the travel time and travel cost variables are negative, giving us an inverse relationship between opportunity cost and choice probability.</a:t>
            </a:r>
          </a:p>
          <a:p>
            <a:r>
              <a:rPr lang="en-US" noProof="0" dirty="0" smtClean="0">
                <a:latin typeface="Calibri" panose="020F0502020204030204" pitchFamily="34" charset="0"/>
              </a:rPr>
              <a:t>Marginal disutility of cost is nearly identical for the common carrier modes (bus, rail and air), whereas cost plays a smaller, and somewhat less significant, role in the demand for automobile travel. </a:t>
            </a:r>
            <a:endParaRPr lang="en-US" noProof="0" dirty="0">
              <a:latin typeface="Calibri" panose="020F0502020204030204" pitchFamily="34" charset="0"/>
            </a:endParaRPr>
          </a:p>
        </p:txBody>
      </p:sp>
    </p:spTree>
    <p:extLst>
      <p:ext uri="{BB962C8B-B14F-4D97-AF65-F5344CB8AC3E}">
        <p14:creationId xmlns:p14="http://schemas.microsoft.com/office/powerpoint/2010/main" val="2229207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070978209"/>
              </p:ext>
            </p:extLst>
          </p:nvPr>
        </p:nvGraphicFramePr>
        <p:xfrm>
          <a:off x="468002" y="2517777"/>
          <a:ext cx="8207997" cy="2500331"/>
        </p:xfrm>
        <a:graphic>
          <a:graphicData uri="http://schemas.openxmlformats.org/presentationml/2006/ole">
            <mc:AlternateContent xmlns:mc="http://schemas.openxmlformats.org/markup-compatibility/2006">
              <mc:Choice xmlns:v="urn:schemas-microsoft-com:vml" Requires="v">
                <p:oleObj spid="_x0000_s19477" name="Document" r:id="rId3" imgW="7747000" imgH="2362200" progId="Word.Document.12">
                  <p:embed/>
                </p:oleObj>
              </mc:Choice>
              <mc:Fallback>
                <p:oleObj name="Document" r:id="rId3" imgW="7747000" imgH="2362200" progId="Word.Document.12">
                  <p:embed/>
                  <p:pic>
                    <p:nvPicPr>
                      <p:cNvPr id="0" name=""/>
                      <p:cNvPicPr/>
                      <p:nvPr/>
                    </p:nvPicPr>
                    <p:blipFill>
                      <a:blip r:embed="rId4"/>
                      <a:stretch>
                        <a:fillRect/>
                      </a:stretch>
                    </p:blipFill>
                    <p:spPr>
                      <a:xfrm>
                        <a:off x="468002" y="2517777"/>
                        <a:ext cx="8207997" cy="2500331"/>
                      </a:xfrm>
                      <a:prstGeom prst="rect">
                        <a:avLst/>
                      </a:prstGeom>
                    </p:spPr>
                  </p:pic>
                </p:oleObj>
              </mc:Fallback>
            </mc:AlternateContent>
          </a:graphicData>
        </a:graphic>
      </p:graphicFrame>
    </p:spTree>
    <p:extLst>
      <p:ext uri="{BB962C8B-B14F-4D97-AF65-F5344CB8AC3E}">
        <p14:creationId xmlns:p14="http://schemas.microsoft.com/office/powerpoint/2010/main" val="20153418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Value of time estimates</a:t>
            </a:r>
            <a:endParaRPr lang="en-US" noProof="0" dirty="0">
              <a:latin typeface="Calibri" panose="020F0502020204030204" pitchFamily="34" charset="0"/>
            </a:endParaRP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2758650613"/>
              </p:ext>
            </p:extLst>
          </p:nvPr>
        </p:nvGraphicFramePr>
        <p:xfrm>
          <a:off x="468313" y="1916113"/>
          <a:ext cx="8207375" cy="3927475"/>
        </p:xfrm>
        <a:graphic>
          <a:graphicData uri="http://schemas.openxmlformats.org/presentationml/2006/ole">
            <mc:AlternateContent xmlns:mc="http://schemas.openxmlformats.org/markup-compatibility/2006">
              <mc:Choice xmlns:v="urn:schemas-microsoft-com:vml" Requires="v">
                <p:oleObj spid="_x0000_s20503" name="Document" r:id="rId3" imgW="8191500" imgH="3962400" progId="Word.Document.12">
                  <p:embed/>
                </p:oleObj>
              </mc:Choice>
              <mc:Fallback>
                <p:oleObj name="Document" r:id="rId3" imgW="8191500" imgH="3962400" progId="Word.Document.12">
                  <p:embed/>
                  <p:pic>
                    <p:nvPicPr>
                      <p:cNvPr id="0" name=""/>
                      <p:cNvPicPr/>
                      <p:nvPr/>
                    </p:nvPicPr>
                    <p:blipFill>
                      <a:blip r:embed="rId4"/>
                      <a:stretch>
                        <a:fillRect/>
                      </a:stretch>
                    </p:blipFill>
                    <p:spPr>
                      <a:xfrm>
                        <a:off x="468313" y="1916113"/>
                        <a:ext cx="8207375" cy="3927475"/>
                      </a:xfrm>
                      <a:prstGeom prst="rect">
                        <a:avLst/>
                      </a:prstGeom>
                    </p:spPr>
                  </p:pic>
                </p:oleObj>
              </mc:Fallback>
            </mc:AlternateContent>
          </a:graphicData>
        </a:graphic>
      </p:graphicFrame>
    </p:spTree>
    <p:extLst>
      <p:ext uri="{BB962C8B-B14F-4D97-AF65-F5344CB8AC3E}">
        <p14:creationId xmlns:p14="http://schemas.microsoft.com/office/powerpoint/2010/main" val="3301789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Policy implications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The USA is seriously considering the viability of high speed rail system. Given an estimated capital cost 16-30 mil. USD per mile, these system must have a large ridership to be economically viable. </a:t>
            </a:r>
          </a:p>
          <a:p>
            <a:r>
              <a:rPr lang="en-US" noProof="0" dirty="0" smtClean="0">
                <a:latin typeface="Calibri" panose="020F0502020204030204" pitchFamily="34" charset="0"/>
              </a:rPr>
              <a:t>Based on the results HSR will be viable in dense population centers and for trips that are medium travel range 200 – 400 miles. </a:t>
            </a:r>
          </a:p>
          <a:p>
            <a:endParaRPr lang="en-US" noProof="0" dirty="0">
              <a:latin typeface="Calibri" panose="020F0502020204030204" pitchFamily="34" charset="0"/>
            </a:endParaRPr>
          </a:p>
        </p:txBody>
      </p:sp>
    </p:spTree>
    <p:extLst>
      <p:ext uri="{BB962C8B-B14F-4D97-AF65-F5344CB8AC3E}">
        <p14:creationId xmlns:p14="http://schemas.microsoft.com/office/powerpoint/2010/main" val="3816329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US" noProof="0" dirty="0" smtClean="0">
                <a:latin typeface="Calibri" panose="020F0502020204030204" pitchFamily="34" charset="0"/>
              </a:rPr>
              <a:t>3.4. </a:t>
            </a:r>
            <a:r>
              <a:rPr lang="en-US" dirty="0" smtClean="0">
                <a:latin typeface="Calibri" panose="020F0502020204030204" pitchFamily="34" charset="0"/>
              </a:rPr>
              <a:t>Household demand for vehicle ownership</a:t>
            </a:r>
            <a:endParaRPr lang="en-US" noProof="0" dirty="0">
              <a:latin typeface="Calibri" panose="020F0502020204030204" pitchFamily="34" charset="0"/>
            </a:endParaRPr>
          </a:p>
        </p:txBody>
      </p:sp>
      <p:sp>
        <p:nvSpPr>
          <p:cNvPr id="3" name="Podnadpis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666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Discrete alternatives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668944805"/>
              </p:ext>
            </p:extLst>
          </p:nvPr>
        </p:nvGraphicFramePr>
        <p:xfrm>
          <a:off x="683568" y="2564904"/>
          <a:ext cx="10431462" cy="1746250"/>
        </p:xfrm>
        <a:graphic>
          <a:graphicData uri="http://schemas.openxmlformats.org/presentationml/2006/ole">
            <mc:AlternateContent xmlns:mc="http://schemas.openxmlformats.org/markup-compatibility/2006">
              <mc:Choice xmlns:v="urn:schemas-microsoft-com:vml" Requires="v">
                <p:oleObj spid="_x0000_s1089" name="Dokument" r:id="rId3" imgW="5275593" imgH="888740" progId="Word.Document.12">
                  <p:embed/>
                </p:oleObj>
              </mc:Choice>
              <mc:Fallback>
                <p:oleObj name="Dokument" r:id="rId3" imgW="5275593" imgH="888740" progId="Word.Document.12">
                  <p:embed/>
                  <p:pic>
                    <p:nvPicPr>
                      <p:cNvPr id="0" name=""/>
                      <p:cNvPicPr/>
                      <p:nvPr/>
                    </p:nvPicPr>
                    <p:blipFill>
                      <a:blip r:embed="rId4"/>
                      <a:stretch>
                        <a:fillRect/>
                      </a:stretch>
                    </p:blipFill>
                    <p:spPr>
                      <a:xfrm>
                        <a:off x="683568" y="2564904"/>
                        <a:ext cx="10431462" cy="1746250"/>
                      </a:xfrm>
                      <a:prstGeom prst="rect">
                        <a:avLst/>
                      </a:prstGeom>
                    </p:spPr>
                  </p:pic>
                </p:oleObj>
              </mc:Fallback>
            </mc:AlternateContent>
          </a:graphicData>
        </a:graphic>
      </p:graphicFrame>
      <p:sp>
        <p:nvSpPr>
          <p:cNvPr id="6" name="TextovéPole 5"/>
          <p:cNvSpPr txBox="1"/>
          <p:nvPr/>
        </p:nvSpPr>
        <p:spPr>
          <a:xfrm>
            <a:off x="530815" y="1340768"/>
            <a:ext cx="6912768" cy="1107996"/>
          </a:xfrm>
          <a:prstGeom prst="rect">
            <a:avLst/>
          </a:prstGeom>
          <a:noFill/>
        </p:spPr>
        <p:txBody>
          <a:bodyPr wrap="square" rtlCol="0">
            <a:spAutoFit/>
          </a:bodyPr>
          <a:lstStyle/>
          <a:p>
            <a:r>
              <a:rPr lang="cs-CZ" sz="2400" dirty="0" smtClean="0">
                <a:latin typeface="Calibri" panose="020F0502020204030204" pitchFamily="34" charset="0"/>
              </a:rPr>
              <a:t>T</a:t>
            </a:r>
            <a:r>
              <a:rPr lang="cs-CZ" sz="2400" baseline="-25000" dirty="0" smtClean="0">
                <a:latin typeface="Calibri" panose="020F0502020204030204" pitchFamily="34" charset="0"/>
              </a:rPr>
              <a:t>a </a:t>
            </a:r>
            <a:r>
              <a:rPr lang="cs-CZ" sz="2400" dirty="0" smtClean="0">
                <a:latin typeface="Calibri" panose="020F0502020204030204" pitchFamily="34" charset="0"/>
              </a:rPr>
              <a:t>=  1 </a:t>
            </a:r>
            <a:r>
              <a:rPr lang="cs-CZ" sz="2400" dirty="0" err="1" smtClean="0">
                <a:latin typeface="Calibri" panose="020F0502020204030204" pitchFamily="34" charset="0"/>
              </a:rPr>
              <a:t>if</a:t>
            </a:r>
            <a:r>
              <a:rPr lang="cs-CZ" sz="2400" dirty="0" smtClean="0">
                <a:latin typeface="Calibri" panose="020F0502020204030204" pitchFamily="34" charset="0"/>
              </a:rPr>
              <a:t> automobile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taken</a:t>
            </a:r>
            <a:r>
              <a:rPr lang="cs-CZ" sz="2400" dirty="0" smtClean="0">
                <a:latin typeface="Calibri" panose="020F0502020204030204" pitchFamily="34" charset="0"/>
              </a:rPr>
              <a:t>; = 0 </a:t>
            </a:r>
            <a:r>
              <a:rPr lang="cs-CZ" sz="2400" dirty="0" err="1" smtClean="0">
                <a:latin typeface="Calibri" panose="020F0502020204030204" pitchFamily="34" charset="0"/>
              </a:rPr>
              <a:t>if</a:t>
            </a:r>
            <a:r>
              <a:rPr lang="cs-CZ" sz="2400" dirty="0" smtClean="0">
                <a:latin typeface="Calibri" panose="020F0502020204030204" pitchFamily="34" charset="0"/>
              </a:rPr>
              <a:t> bus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taken</a:t>
            </a:r>
            <a:endParaRPr lang="cs-CZ" sz="2400" dirty="0" smtClean="0">
              <a:latin typeface="Calibri" panose="020F0502020204030204" pitchFamily="34" charset="0"/>
            </a:endParaRPr>
          </a:p>
          <a:p>
            <a:r>
              <a:rPr lang="cs-CZ" sz="2400" dirty="0" err="1" smtClean="0">
                <a:latin typeface="Calibri" panose="020F0502020204030204" pitchFamily="34" charset="0"/>
              </a:rPr>
              <a:t>T</a:t>
            </a:r>
            <a:r>
              <a:rPr lang="cs-CZ" sz="2400" baseline="-25000" dirty="0" err="1" smtClean="0">
                <a:latin typeface="Calibri" panose="020F0502020204030204" pitchFamily="34" charset="0"/>
              </a:rPr>
              <a:t>b</a:t>
            </a:r>
            <a:r>
              <a:rPr lang="cs-CZ" sz="2400" baseline="-25000" dirty="0" smtClean="0">
                <a:latin typeface="Calibri" panose="020F0502020204030204" pitchFamily="34" charset="0"/>
              </a:rPr>
              <a:t> </a:t>
            </a:r>
            <a:r>
              <a:rPr lang="cs-CZ" sz="2400" dirty="0">
                <a:latin typeface="Calibri" panose="020F0502020204030204" pitchFamily="34" charset="0"/>
              </a:rPr>
              <a:t>=  1 </a:t>
            </a:r>
            <a:r>
              <a:rPr lang="cs-CZ" sz="2400" dirty="0" err="1">
                <a:latin typeface="Calibri" panose="020F0502020204030204" pitchFamily="34" charset="0"/>
              </a:rPr>
              <a:t>if</a:t>
            </a:r>
            <a:r>
              <a:rPr lang="cs-CZ" sz="2400" dirty="0">
                <a:latin typeface="Calibri" panose="020F0502020204030204" pitchFamily="34" charset="0"/>
              </a:rPr>
              <a:t> </a:t>
            </a:r>
            <a:r>
              <a:rPr lang="cs-CZ" sz="2400" dirty="0" smtClean="0">
                <a:latin typeface="Calibri" panose="020F0502020204030204" pitchFamily="34" charset="0"/>
              </a:rPr>
              <a:t>bus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a:latin typeface="Calibri" panose="020F0502020204030204" pitchFamily="34" charset="0"/>
              </a:rPr>
              <a:t>taken</a:t>
            </a:r>
            <a:r>
              <a:rPr lang="cs-CZ" sz="2400" dirty="0">
                <a:latin typeface="Calibri" panose="020F0502020204030204" pitchFamily="34" charset="0"/>
              </a:rPr>
              <a:t>; = 0 </a:t>
            </a:r>
            <a:r>
              <a:rPr lang="cs-CZ" sz="2400" dirty="0" err="1">
                <a:latin typeface="Calibri" panose="020F0502020204030204" pitchFamily="34" charset="0"/>
              </a:rPr>
              <a:t>if</a:t>
            </a:r>
            <a:r>
              <a:rPr lang="cs-CZ" sz="2400" dirty="0">
                <a:latin typeface="Calibri" panose="020F0502020204030204" pitchFamily="34" charset="0"/>
              </a:rPr>
              <a:t> </a:t>
            </a:r>
            <a:r>
              <a:rPr lang="cs-CZ" sz="2400" dirty="0" smtClean="0">
                <a:latin typeface="Calibri" panose="020F0502020204030204" pitchFamily="34" charset="0"/>
              </a:rPr>
              <a:t>automobile </a:t>
            </a:r>
            <a:r>
              <a:rPr lang="cs-CZ" sz="2400" dirty="0" err="1">
                <a:latin typeface="Calibri" panose="020F0502020204030204" pitchFamily="34" charset="0"/>
              </a:rPr>
              <a:t>is</a:t>
            </a:r>
            <a:r>
              <a:rPr lang="cs-CZ" sz="2400" dirty="0">
                <a:latin typeface="Calibri" panose="020F0502020204030204" pitchFamily="34" charset="0"/>
              </a:rPr>
              <a:t> </a:t>
            </a:r>
            <a:r>
              <a:rPr lang="cs-CZ" sz="2400" dirty="0" err="1">
                <a:latin typeface="Calibri" panose="020F0502020204030204" pitchFamily="34" charset="0"/>
              </a:rPr>
              <a:t>taken</a:t>
            </a:r>
            <a:endParaRPr lang="cs-CZ" sz="2400" dirty="0">
              <a:latin typeface="Calibri" panose="020F0502020204030204" pitchFamily="34" charset="0"/>
            </a:endParaRPr>
          </a:p>
          <a:p>
            <a:endParaRPr lang="en-US" dirty="0">
              <a:latin typeface="Calibri" panose="020F0502020204030204" pitchFamily="34" charset="0"/>
            </a:endParaRPr>
          </a:p>
        </p:txBody>
      </p:sp>
      <p:sp>
        <p:nvSpPr>
          <p:cNvPr id="7" name="TextovéPole 6"/>
          <p:cNvSpPr txBox="1"/>
          <p:nvPr/>
        </p:nvSpPr>
        <p:spPr>
          <a:xfrm>
            <a:off x="899592" y="4581128"/>
            <a:ext cx="7560840" cy="461665"/>
          </a:xfrm>
          <a:prstGeom prst="rect">
            <a:avLst/>
          </a:prstGeom>
          <a:noFill/>
        </p:spPr>
        <p:txBody>
          <a:bodyPr wrap="square" rtlCol="0">
            <a:spAutoFit/>
          </a:bodyPr>
          <a:lstStyle/>
          <a:p>
            <a:r>
              <a:rPr lang="cs-CZ" sz="2400" dirty="0" err="1" smtClean="0">
                <a:latin typeface="Calibri" panose="020F0502020204030204" pitchFamily="34" charset="0"/>
              </a:rPr>
              <a:t>when</a:t>
            </a:r>
            <a:r>
              <a:rPr lang="cs-CZ" sz="2400" dirty="0" smtClean="0">
                <a:latin typeface="Calibri" panose="020F0502020204030204" pitchFamily="34" charset="0"/>
              </a:rPr>
              <a:t> </a:t>
            </a:r>
            <a:r>
              <a:rPr lang="cs-CZ" sz="2400" dirty="0" err="1" smtClean="0">
                <a:latin typeface="Calibri" panose="020F0502020204030204" pitchFamily="34" charset="0"/>
              </a:rPr>
              <a:t>it</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recognized</a:t>
            </a:r>
            <a:r>
              <a:rPr lang="cs-CZ" sz="2400" dirty="0" smtClean="0">
                <a:latin typeface="Calibri" panose="020F0502020204030204" pitchFamily="34" charset="0"/>
              </a:rPr>
              <a:t> </a:t>
            </a:r>
            <a:r>
              <a:rPr lang="cs-CZ" sz="2400" dirty="0" err="1" smtClean="0">
                <a:latin typeface="Calibri" panose="020F0502020204030204" pitchFamily="34" charset="0"/>
              </a:rPr>
              <a:t>that</a:t>
            </a:r>
            <a:r>
              <a:rPr lang="cs-CZ" sz="2400" dirty="0" smtClean="0">
                <a:latin typeface="Calibri" panose="020F0502020204030204" pitchFamily="34" charset="0"/>
              </a:rPr>
              <a:t> T</a:t>
            </a:r>
            <a:r>
              <a:rPr lang="cs-CZ" sz="2400" baseline="-25000" dirty="0" smtClean="0">
                <a:latin typeface="Calibri" panose="020F0502020204030204" pitchFamily="34" charset="0"/>
              </a:rPr>
              <a:t>a</a:t>
            </a:r>
            <a:r>
              <a:rPr lang="cs-CZ" sz="2400" dirty="0" smtClean="0">
                <a:latin typeface="Calibri" panose="020F0502020204030204" pitchFamily="34" charset="0"/>
              </a:rPr>
              <a:t>* a </a:t>
            </a:r>
            <a:r>
              <a:rPr lang="cs-CZ" sz="2400" dirty="0" err="1" smtClean="0">
                <a:latin typeface="Calibri" panose="020F0502020204030204" pitchFamily="34" charset="0"/>
              </a:rPr>
              <a:t>T</a:t>
            </a:r>
            <a:r>
              <a:rPr lang="cs-CZ" sz="2400" baseline="-25000" dirty="0" err="1" smtClean="0">
                <a:latin typeface="Calibri" panose="020F0502020204030204" pitchFamily="34" charset="0"/>
              </a:rPr>
              <a:t>b</a:t>
            </a:r>
            <a:r>
              <a:rPr lang="cs-CZ" sz="2400" dirty="0" smtClean="0">
                <a:latin typeface="Calibri" panose="020F0502020204030204" pitchFamily="34" charset="0"/>
              </a:rPr>
              <a:t>* are </a:t>
            </a:r>
            <a:r>
              <a:rPr lang="cs-CZ" sz="2400" dirty="0" err="1" smtClean="0">
                <a:latin typeface="Calibri" panose="020F0502020204030204" pitchFamily="34" charset="0"/>
              </a:rPr>
              <a:t>mutually</a:t>
            </a:r>
            <a:r>
              <a:rPr lang="cs-CZ" sz="2400" dirty="0" smtClean="0">
                <a:latin typeface="Calibri" panose="020F0502020204030204" pitchFamily="34" charset="0"/>
              </a:rPr>
              <a:t> </a:t>
            </a:r>
            <a:r>
              <a:rPr lang="cs-CZ" sz="2400" dirty="0" err="1" smtClean="0">
                <a:latin typeface="Calibri" panose="020F0502020204030204" pitchFamily="34" charset="0"/>
              </a:rPr>
              <a:t>exclusive</a:t>
            </a:r>
            <a:endParaRPr lang="en-US" sz="2400" dirty="0">
              <a:latin typeface="Calibri" panose="020F0502020204030204" pitchFamily="34" charset="0"/>
            </a:endParaRPr>
          </a:p>
        </p:txBody>
      </p:sp>
    </p:spTree>
    <p:extLst>
      <p:ext uri="{BB962C8B-B14F-4D97-AF65-F5344CB8AC3E}">
        <p14:creationId xmlns:p14="http://schemas.microsoft.com/office/powerpoint/2010/main" val="369294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latin typeface="Calibri" panose="020F0502020204030204" pitchFamily="34" charset="0"/>
              </a:rPr>
              <a:t>Vehicle ownership by number of adults in households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110969942"/>
              </p:ext>
            </p:extLst>
          </p:nvPr>
        </p:nvGraphicFramePr>
        <p:xfrm>
          <a:off x="482036" y="1124744"/>
          <a:ext cx="8179929" cy="5616624"/>
        </p:xfrm>
        <a:graphic>
          <a:graphicData uri="http://schemas.openxmlformats.org/presentationml/2006/ole">
            <mc:AlternateContent xmlns:mc="http://schemas.openxmlformats.org/markup-compatibility/2006">
              <mc:Choice xmlns:v="urn:schemas-microsoft-com:vml" Requires="v">
                <p:oleObj spid="_x0000_s21526" name="Document" r:id="rId3" imgW="8229600" imgH="5651500" progId="Word.Document.12">
                  <p:embed/>
                </p:oleObj>
              </mc:Choice>
              <mc:Fallback>
                <p:oleObj name="Document" r:id="rId3" imgW="8229600" imgH="5651500" progId="Word.Document.12">
                  <p:embed/>
                  <p:pic>
                    <p:nvPicPr>
                      <p:cNvPr id="0" name=""/>
                      <p:cNvPicPr/>
                      <p:nvPr/>
                    </p:nvPicPr>
                    <p:blipFill>
                      <a:blip r:embed="rId4"/>
                      <a:stretch>
                        <a:fillRect/>
                      </a:stretch>
                    </p:blipFill>
                    <p:spPr>
                      <a:xfrm>
                        <a:off x="482036" y="1124744"/>
                        <a:ext cx="8179929" cy="5616624"/>
                      </a:xfrm>
                      <a:prstGeom prst="rect">
                        <a:avLst/>
                      </a:prstGeom>
                    </p:spPr>
                  </p:pic>
                </p:oleObj>
              </mc:Fallback>
            </mc:AlternateContent>
          </a:graphicData>
        </a:graphic>
      </p:graphicFrame>
    </p:spTree>
    <p:extLst>
      <p:ext uri="{BB962C8B-B14F-4D97-AF65-F5344CB8AC3E}">
        <p14:creationId xmlns:p14="http://schemas.microsoft.com/office/powerpoint/2010/main" val="4106086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Vehicle ownership by household income, 1983</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739757834"/>
              </p:ext>
            </p:extLst>
          </p:nvPr>
        </p:nvGraphicFramePr>
        <p:xfrm>
          <a:off x="468001" y="2492897"/>
          <a:ext cx="8207999" cy="2580155"/>
        </p:xfrm>
        <a:graphic>
          <a:graphicData uri="http://schemas.openxmlformats.org/presentationml/2006/ole">
            <mc:AlternateContent xmlns:mc="http://schemas.openxmlformats.org/markup-compatibility/2006">
              <mc:Choice xmlns:v="urn:schemas-microsoft-com:vml" Requires="v">
                <p:oleObj spid="_x0000_s22550" name="Document" r:id="rId3" imgW="8026400" imgH="2552700" progId="Word.Document.12">
                  <p:embed/>
                </p:oleObj>
              </mc:Choice>
              <mc:Fallback>
                <p:oleObj name="Document" r:id="rId3" imgW="8026400" imgH="2552700" progId="Word.Document.12">
                  <p:embed/>
                  <p:pic>
                    <p:nvPicPr>
                      <p:cNvPr id="0" name=""/>
                      <p:cNvPicPr/>
                      <p:nvPr/>
                    </p:nvPicPr>
                    <p:blipFill>
                      <a:blip r:embed="rId4"/>
                      <a:stretch>
                        <a:fillRect/>
                      </a:stretch>
                    </p:blipFill>
                    <p:spPr>
                      <a:xfrm>
                        <a:off x="468001" y="2492897"/>
                        <a:ext cx="8207999" cy="2580155"/>
                      </a:xfrm>
                      <a:prstGeom prst="rect">
                        <a:avLst/>
                      </a:prstGeom>
                    </p:spPr>
                  </p:pic>
                </p:oleObj>
              </mc:Fallback>
            </mc:AlternateContent>
          </a:graphicData>
        </a:graphic>
      </p:graphicFrame>
    </p:spTree>
    <p:extLst>
      <p:ext uri="{BB962C8B-B14F-4D97-AF65-F5344CB8AC3E}">
        <p14:creationId xmlns:p14="http://schemas.microsoft.com/office/powerpoint/2010/main" val="1571136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Indirect utility for vehicle ownership</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4120373697"/>
              </p:ext>
            </p:extLst>
          </p:nvPr>
        </p:nvGraphicFramePr>
        <p:xfrm>
          <a:off x="611188" y="1319213"/>
          <a:ext cx="10836275" cy="4962525"/>
        </p:xfrm>
        <a:graphic>
          <a:graphicData uri="http://schemas.openxmlformats.org/presentationml/2006/ole">
            <mc:AlternateContent xmlns:mc="http://schemas.openxmlformats.org/markup-compatibility/2006">
              <mc:Choice xmlns:v="urn:schemas-microsoft-com:vml" Requires="v">
                <p:oleObj spid="_x0000_s23574" name="Document" r:id="rId3" imgW="5270500" imgH="2413000" progId="Word.Document.12">
                  <p:embed/>
                </p:oleObj>
              </mc:Choice>
              <mc:Fallback>
                <p:oleObj name="Document" r:id="rId3" imgW="5270500" imgH="2413000" progId="Word.Document.12">
                  <p:embed/>
                  <p:pic>
                    <p:nvPicPr>
                      <p:cNvPr id="0" name=""/>
                      <p:cNvPicPr/>
                      <p:nvPr/>
                    </p:nvPicPr>
                    <p:blipFill>
                      <a:blip r:embed="rId4"/>
                      <a:stretch>
                        <a:fillRect/>
                      </a:stretch>
                    </p:blipFill>
                    <p:spPr>
                      <a:xfrm>
                        <a:off x="611188" y="1319213"/>
                        <a:ext cx="10836275" cy="4962525"/>
                      </a:xfrm>
                      <a:prstGeom prst="rect">
                        <a:avLst/>
                      </a:prstGeom>
                    </p:spPr>
                  </p:pic>
                </p:oleObj>
              </mc:Fallback>
            </mc:AlternateContent>
          </a:graphicData>
        </a:graphic>
      </p:graphicFrame>
    </p:spTree>
    <p:extLst>
      <p:ext uri="{BB962C8B-B14F-4D97-AF65-F5344CB8AC3E}">
        <p14:creationId xmlns:p14="http://schemas.microsoft.com/office/powerpoint/2010/main" val="4031488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AutoNum type="arabicParenR"/>
            </a:pPr>
            <a:r>
              <a:rPr lang="en-US" dirty="0" smtClean="0"/>
              <a:t>Increase in household income increases the demand for automobile ownership    </a:t>
            </a:r>
            <a:r>
              <a:rPr lang="en-US" dirty="0" smtClean="0">
                <a:latin typeface="Calibri" panose="020F0502020204030204" pitchFamily="34" charset="0"/>
                <a:cs typeface="Arial" panose="020B0604020202020204" pitchFamily="34" charset="0"/>
              </a:rPr>
              <a:t>→  </a:t>
            </a:r>
            <a:r>
              <a:rPr lang="en-US" dirty="0" smtClean="0">
                <a:latin typeface="Calibri"/>
                <a:cs typeface="Arial" panose="020B0604020202020204" pitchFamily="34" charset="0"/>
              </a:rPr>
              <a:t>α</a:t>
            </a:r>
            <a:r>
              <a:rPr lang="en-US" baseline="-25000" dirty="0" smtClean="0">
                <a:latin typeface="Calibri" panose="020F0502020204030204" pitchFamily="34" charset="0"/>
                <a:cs typeface="Arial" panose="020B0604020202020204" pitchFamily="34" charset="0"/>
              </a:rPr>
              <a:t>1 </a:t>
            </a:r>
            <a:r>
              <a:rPr lang="en-US" dirty="0" smtClean="0">
                <a:latin typeface="Calibri" panose="020F0502020204030204" pitchFamily="34" charset="0"/>
                <a:cs typeface="Arial" panose="020B0604020202020204" pitchFamily="34" charset="0"/>
              </a:rPr>
              <a:t>&gt; 0    β</a:t>
            </a:r>
            <a:r>
              <a:rPr lang="en-US" baseline="-25000" dirty="0" smtClean="0">
                <a:latin typeface="Calibri" panose="020F0502020204030204" pitchFamily="34" charset="0"/>
                <a:cs typeface="Arial" panose="020B0604020202020204" pitchFamily="34" charset="0"/>
              </a:rPr>
              <a:t>1 </a:t>
            </a:r>
            <a:r>
              <a:rPr lang="en-US" dirty="0" smtClean="0">
                <a:latin typeface="Calibri" panose="020F0502020204030204" pitchFamily="34" charset="0"/>
                <a:cs typeface="Arial" panose="020B0604020202020204" pitchFamily="34" charset="0"/>
              </a:rPr>
              <a:t>&gt; 0.</a:t>
            </a:r>
          </a:p>
          <a:p>
            <a:pPr marL="514350" indent="-514350">
              <a:buFont typeface="Wingdings 3"/>
              <a:buAutoNum type="arabicParenR"/>
            </a:pPr>
            <a:r>
              <a:rPr lang="en-US" dirty="0" smtClean="0">
                <a:latin typeface="Calibri" panose="020F0502020204030204" pitchFamily="34" charset="0"/>
                <a:cs typeface="Arial" panose="020B0604020202020204" pitchFamily="34" charset="0"/>
              </a:rPr>
              <a:t>The greater the supply of public transport, the lower is the opportunity cost of using public transportation →  </a:t>
            </a:r>
            <a:r>
              <a:rPr lang="en-US" dirty="0" smtClean="0">
                <a:cs typeface="Arial" panose="020B0604020202020204" pitchFamily="34" charset="0"/>
              </a:rPr>
              <a:t>α</a:t>
            </a:r>
            <a:r>
              <a:rPr lang="en-US" baseline="-25000" dirty="0" smtClean="0">
                <a:latin typeface="Calibri" panose="020F0502020204030204" pitchFamily="34" charset="0"/>
                <a:cs typeface="Arial" panose="020B0604020202020204" pitchFamily="34" charset="0"/>
              </a:rPr>
              <a:t>4 </a:t>
            </a:r>
            <a:r>
              <a:rPr lang="en-US" dirty="0" smtClean="0">
                <a:latin typeface="Calibri" panose="020F0502020204030204" pitchFamily="34" charset="0"/>
                <a:cs typeface="Arial" panose="020B0604020202020204" pitchFamily="34" charset="0"/>
              </a:rPr>
              <a:t>&lt; 0    β</a:t>
            </a:r>
            <a:r>
              <a:rPr lang="en-US" baseline="-25000" dirty="0" smtClean="0">
                <a:latin typeface="Calibri" panose="020F0502020204030204" pitchFamily="34" charset="0"/>
                <a:cs typeface="Arial" panose="020B0604020202020204" pitchFamily="34" charset="0"/>
              </a:rPr>
              <a:t>4 </a:t>
            </a:r>
            <a:r>
              <a:rPr lang="en-US" dirty="0" smtClean="0">
                <a:latin typeface="Calibri" panose="020F0502020204030204" pitchFamily="34" charset="0"/>
                <a:cs typeface="Arial" panose="020B0604020202020204" pitchFamily="34" charset="0"/>
              </a:rPr>
              <a:t>&lt; 0.</a:t>
            </a:r>
          </a:p>
          <a:p>
            <a:pPr marL="514350" indent="-514350">
              <a:buFont typeface="Wingdings 3"/>
              <a:buAutoNum type="arabicParenR"/>
            </a:pPr>
            <a:r>
              <a:rPr lang="en-US" dirty="0" smtClean="0">
                <a:latin typeface="Calibri" panose="020F0502020204030204" pitchFamily="34" charset="0"/>
                <a:cs typeface="Arial" panose="020B0604020202020204" pitchFamily="34" charset="0"/>
              </a:rPr>
              <a:t>Increases in demand for automobile travel are expected to increase the level of ownership  →  </a:t>
            </a:r>
            <a:r>
              <a:rPr lang="en-US" dirty="0" smtClean="0">
                <a:cs typeface="Arial" panose="020B0604020202020204" pitchFamily="34" charset="0"/>
              </a:rPr>
              <a:t>α</a:t>
            </a:r>
            <a:r>
              <a:rPr lang="en-US" baseline="-25000" dirty="0" smtClean="0">
                <a:latin typeface="Calibri" panose="020F0502020204030204" pitchFamily="34" charset="0"/>
                <a:cs typeface="Arial" panose="020B0604020202020204" pitchFamily="34" charset="0"/>
              </a:rPr>
              <a:t>2 </a:t>
            </a:r>
            <a:r>
              <a:rPr lang="en-US" dirty="0" smtClean="0">
                <a:latin typeface="Calibri" panose="020F0502020204030204" pitchFamily="34" charset="0"/>
                <a:cs typeface="Arial" panose="020B0604020202020204" pitchFamily="34" charset="0"/>
              </a:rPr>
              <a:t>&gt; 0   </a:t>
            </a:r>
            <a:r>
              <a:rPr lang="en-US" dirty="0" smtClean="0">
                <a:cs typeface="Arial" panose="020B0604020202020204" pitchFamily="34" charset="0"/>
              </a:rPr>
              <a:t>α</a:t>
            </a:r>
            <a:r>
              <a:rPr lang="en-US" baseline="-25000" dirty="0" smtClean="0">
                <a:latin typeface="Calibri" panose="020F0502020204030204" pitchFamily="34" charset="0"/>
                <a:cs typeface="Arial" panose="020B0604020202020204" pitchFamily="34" charset="0"/>
              </a:rPr>
              <a:t>3 </a:t>
            </a:r>
            <a:r>
              <a:rPr lang="en-US" dirty="0" smtClean="0">
                <a:latin typeface="Calibri" panose="020F0502020204030204" pitchFamily="34" charset="0"/>
                <a:cs typeface="Arial" panose="020B0604020202020204" pitchFamily="34" charset="0"/>
              </a:rPr>
              <a:t>&gt; 0      β</a:t>
            </a:r>
            <a:r>
              <a:rPr lang="en-US" baseline="-25000" dirty="0" smtClean="0">
                <a:latin typeface="Calibri" panose="020F0502020204030204" pitchFamily="34" charset="0"/>
                <a:cs typeface="Arial" panose="020B0604020202020204" pitchFamily="34" charset="0"/>
              </a:rPr>
              <a:t>2 </a:t>
            </a:r>
            <a:r>
              <a:rPr lang="en-US" dirty="0" smtClean="0">
                <a:latin typeface="Calibri" panose="020F0502020204030204" pitchFamily="34" charset="0"/>
                <a:cs typeface="Arial" panose="020B0604020202020204" pitchFamily="34" charset="0"/>
              </a:rPr>
              <a:t>&gt; 0    β</a:t>
            </a:r>
            <a:r>
              <a:rPr lang="en-US" baseline="-25000" dirty="0" smtClean="0">
                <a:latin typeface="Calibri" panose="020F0502020204030204" pitchFamily="34" charset="0"/>
                <a:cs typeface="Arial" panose="020B0604020202020204" pitchFamily="34" charset="0"/>
              </a:rPr>
              <a:t>3 </a:t>
            </a:r>
            <a:r>
              <a:rPr lang="en-US" dirty="0" smtClean="0">
                <a:latin typeface="Calibri" panose="020F0502020204030204" pitchFamily="34" charset="0"/>
                <a:cs typeface="Arial" panose="020B0604020202020204" pitchFamily="34" charset="0"/>
              </a:rPr>
              <a:t>&gt; 0.</a:t>
            </a:r>
          </a:p>
          <a:p>
            <a:pPr marL="514350" indent="-514350">
              <a:buFont typeface="Wingdings 3"/>
              <a:buAutoNum type="arabicParenR"/>
            </a:pPr>
            <a:r>
              <a:rPr lang="en-US" dirty="0" smtClean="0">
                <a:latin typeface="Calibri" panose="020F0502020204030204" pitchFamily="34" charset="0"/>
                <a:cs typeface="Arial" panose="020B0604020202020204" pitchFamily="34" charset="0"/>
              </a:rPr>
              <a:t>The more closely  current household fleet matches its needs, the greater is the probability of owning that number of vehicles →  </a:t>
            </a:r>
            <a:r>
              <a:rPr lang="en-US" dirty="0" smtClean="0">
                <a:cs typeface="Arial" panose="020B0604020202020204" pitchFamily="34" charset="0"/>
              </a:rPr>
              <a:t>γ</a:t>
            </a:r>
            <a:r>
              <a:rPr lang="en-US" baseline="-25000" dirty="0" smtClean="0">
                <a:latin typeface="Calibri" panose="020F0502020204030204" pitchFamily="34" charset="0"/>
                <a:cs typeface="Arial" panose="020B0604020202020204" pitchFamily="34" charset="0"/>
              </a:rPr>
              <a:t> </a:t>
            </a:r>
            <a:r>
              <a:rPr lang="en-US" dirty="0" smtClean="0">
                <a:latin typeface="Calibri" panose="020F0502020204030204" pitchFamily="34" charset="0"/>
                <a:cs typeface="Arial" panose="020B0604020202020204" pitchFamily="34" charset="0"/>
              </a:rPr>
              <a:t>&gt; 0.   </a:t>
            </a:r>
          </a:p>
          <a:p>
            <a:pPr marL="514350" indent="-514350">
              <a:buFont typeface="Wingdings 3"/>
              <a:buAutoNum type="arabicParenR"/>
            </a:pPr>
            <a:endParaRPr lang="en-US" dirty="0" smtClean="0">
              <a:latin typeface="Calibri" panose="020F0502020204030204" pitchFamily="34" charset="0"/>
              <a:cs typeface="Arial" panose="020B0604020202020204" pitchFamily="34" charset="0"/>
            </a:endParaRPr>
          </a:p>
          <a:p>
            <a:pPr marL="514350" indent="-514350">
              <a:buAutoNum type="arabicParenR"/>
            </a:pPr>
            <a:endParaRPr lang="en-US" dirty="0" smtClean="0">
              <a:latin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57853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extLst>
              <p:ext uri="{D42A27DB-BD31-4B8C-83A1-F6EECF244321}">
                <p14:modId xmlns:p14="http://schemas.microsoft.com/office/powerpoint/2010/main" val="2334890116"/>
              </p:ext>
            </p:extLst>
          </p:nvPr>
        </p:nvGraphicFramePr>
        <p:xfrm>
          <a:off x="357188" y="1189632"/>
          <a:ext cx="8428037" cy="5119688"/>
        </p:xfrm>
        <a:graphic>
          <a:graphicData uri="http://schemas.openxmlformats.org/presentationml/2006/ole">
            <mc:AlternateContent xmlns:mc="http://schemas.openxmlformats.org/markup-compatibility/2006">
              <mc:Choice xmlns:v="urn:schemas-microsoft-com:vml" Requires="v">
                <p:oleObj spid="_x0000_s25622" name="Document" r:id="rId3" imgW="8229600" imgH="5054600" progId="Word.Document.12">
                  <p:embed/>
                </p:oleObj>
              </mc:Choice>
              <mc:Fallback>
                <p:oleObj name="Document" r:id="rId3" imgW="8229600" imgH="5054600" progId="Word.Document.12">
                  <p:embed/>
                  <p:pic>
                    <p:nvPicPr>
                      <p:cNvPr id="0" name=""/>
                      <p:cNvPicPr/>
                      <p:nvPr/>
                    </p:nvPicPr>
                    <p:blipFill>
                      <a:blip r:embed="rId4"/>
                      <a:stretch>
                        <a:fillRect/>
                      </a:stretch>
                    </p:blipFill>
                    <p:spPr>
                      <a:xfrm>
                        <a:off x="357188" y="1189632"/>
                        <a:ext cx="8428037" cy="5119688"/>
                      </a:xfrm>
                      <a:prstGeom prst="rect">
                        <a:avLst/>
                      </a:prstGeom>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Household demand for vehicle ownership</a:t>
            </a:r>
            <a:endParaRPr lang="en-US" noProof="0" dirty="0">
              <a:latin typeface="Calibri" panose="020F0502020204030204" pitchFamily="34" charset="0"/>
            </a:endParaRPr>
          </a:p>
        </p:txBody>
      </p:sp>
    </p:spTree>
    <p:extLst>
      <p:ext uri="{BB962C8B-B14F-4D97-AF65-F5344CB8AC3E}">
        <p14:creationId xmlns:p14="http://schemas.microsoft.com/office/powerpoint/2010/main" val="11648481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latin typeface="Calibri" panose="020F0502020204030204" pitchFamily="34" charset="0"/>
              </a:rPr>
              <a:t>Effects on vehicle demands from income increases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127126066"/>
              </p:ext>
            </p:extLst>
          </p:nvPr>
        </p:nvGraphicFramePr>
        <p:xfrm>
          <a:off x="466469" y="2852936"/>
          <a:ext cx="8211063" cy="1754433"/>
        </p:xfrm>
        <a:graphic>
          <a:graphicData uri="http://schemas.openxmlformats.org/presentationml/2006/ole">
            <mc:AlternateContent xmlns:mc="http://schemas.openxmlformats.org/markup-compatibility/2006">
              <mc:Choice xmlns:v="urn:schemas-microsoft-com:vml" Requires="v">
                <p:oleObj spid="_x0000_s26645" name="Document" r:id="rId3" imgW="8229600" imgH="1778000" progId="Word.Document.12">
                  <p:embed/>
                </p:oleObj>
              </mc:Choice>
              <mc:Fallback>
                <p:oleObj name="Document" r:id="rId3" imgW="8229600" imgH="1778000" progId="Word.Document.12">
                  <p:embed/>
                  <p:pic>
                    <p:nvPicPr>
                      <p:cNvPr id="0" name=""/>
                      <p:cNvPicPr/>
                      <p:nvPr/>
                    </p:nvPicPr>
                    <p:blipFill>
                      <a:blip r:embed="rId4"/>
                      <a:stretch>
                        <a:fillRect/>
                      </a:stretch>
                    </p:blipFill>
                    <p:spPr>
                      <a:xfrm>
                        <a:off x="466469" y="2852936"/>
                        <a:ext cx="8211063" cy="1754433"/>
                      </a:xfrm>
                      <a:prstGeom prst="rect">
                        <a:avLst/>
                      </a:prstGeom>
                    </p:spPr>
                  </p:pic>
                </p:oleObj>
              </mc:Fallback>
            </mc:AlternateContent>
          </a:graphicData>
        </a:graphic>
      </p:graphicFrame>
    </p:spTree>
    <p:extLst>
      <p:ext uri="{BB962C8B-B14F-4D97-AF65-F5344CB8AC3E}">
        <p14:creationId xmlns:p14="http://schemas.microsoft.com/office/powerpoint/2010/main" val="2887507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Effects on increase in per capita transit trips on vehicle demands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endParaRPr lang="en-US" noProof="0" dirty="0">
              <a:solidFill>
                <a:srgbClr val="FF0000"/>
              </a:solidFill>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444806790"/>
              </p:ext>
            </p:extLst>
          </p:nvPr>
        </p:nvGraphicFramePr>
        <p:xfrm>
          <a:off x="466725" y="2584450"/>
          <a:ext cx="8210550" cy="2292350"/>
        </p:xfrm>
        <a:graphic>
          <a:graphicData uri="http://schemas.openxmlformats.org/presentationml/2006/ole">
            <mc:AlternateContent xmlns:mc="http://schemas.openxmlformats.org/markup-compatibility/2006">
              <mc:Choice xmlns:v="urn:schemas-microsoft-com:vml" Requires="v">
                <p:oleObj spid="_x0000_s27668" name="Document" r:id="rId3" imgW="8229600" imgH="2324100" progId="Word.Document.12">
                  <p:embed/>
                </p:oleObj>
              </mc:Choice>
              <mc:Fallback>
                <p:oleObj name="Document" r:id="rId3" imgW="8229600" imgH="2324100" progId="Word.Document.12">
                  <p:embed/>
                  <p:pic>
                    <p:nvPicPr>
                      <p:cNvPr id="0" name=""/>
                      <p:cNvPicPr/>
                      <p:nvPr/>
                    </p:nvPicPr>
                    <p:blipFill>
                      <a:blip r:embed="rId4"/>
                      <a:stretch>
                        <a:fillRect/>
                      </a:stretch>
                    </p:blipFill>
                    <p:spPr>
                      <a:xfrm>
                        <a:off x="466725" y="2584450"/>
                        <a:ext cx="8210550" cy="2292350"/>
                      </a:xfrm>
                      <a:prstGeom prst="rect">
                        <a:avLst/>
                      </a:prstGeom>
                    </p:spPr>
                  </p:pic>
                </p:oleObj>
              </mc:Fallback>
            </mc:AlternateContent>
          </a:graphicData>
        </a:graphic>
      </p:graphicFrame>
    </p:spTree>
    <p:extLst>
      <p:ext uri="{BB962C8B-B14F-4D97-AF65-F5344CB8AC3E}">
        <p14:creationId xmlns:p14="http://schemas.microsoft.com/office/powerpoint/2010/main" val="2573559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noProof="0" dirty="0" smtClean="0">
                <a:latin typeface="Calibri" panose="020F0502020204030204" pitchFamily="34" charset="0"/>
              </a:rPr>
              <a:t>3.5. Summary</a:t>
            </a:r>
            <a:endParaRPr lang="en-US" noProof="0" dirty="0">
              <a:latin typeface="Calibri" panose="020F0502020204030204" pitchFamily="34" charset="0"/>
            </a:endParaRPr>
          </a:p>
        </p:txBody>
      </p:sp>
      <p:sp>
        <p:nvSpPr>
          <p:cNvPr id="3" name="Podnadpis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8848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(1)</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Discrete transportation demands, such as choice of travel mode to work, are of an “either–or” nature and it is not possible to consume both simultaneously. Analysis of discrete choice commodities entails comparing the indirect utility of one alternative with the indirect utility of other available alternatives. A consumer’s indirect utility function gives the highest possible level of economic welfare for a given economic environment. A consumer’s indirect utility function is positively related to a rise in income and negatively relative to a rise in prices.</a:t>
            </a:r>
            <a:endParaRPr lang="en-US" noProof="0" dirty="0">
              <a:latin typeface="Calibri" panose="020F0502020204030204" pitchFamily="34" charset="0"/>
            </a:endParaRPr>
          </a:p>
        </p:txBody>
      </p:sp>
    </p:spTree>
    <p:extLst>
      <p:ext uri="{BB962C8B-B14F-4D97-AF65-F5344CB8AC3E}">
        <p14:creationId xmlns:p14="http://schemas.microsoft.com/office/powerpoint/2010/main" val="16280482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(2)</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Among a set of discrete transportation choices, a consumer maximizes economic welfare by choosing the transportation alternative with the highest level of conditional indirect utility. For these alternatives, changes in the economic environment occur at the extensive margin as consumers switch from one alternative to another.</a:t>
            </a:r>
            <a:endParaRPr lang="en-US" noProof="0" dirty="0">
              <a:latin typeface="Calibri" panose="020F0502020204030204" pitchFamily="34" charset="0"/>
            </a:endParaRPr>
          </a:p>
        </p:txBody>
      </p:sp>
    </p:spTree>
    <p:extLst>
      <p:ext uri="{BB962C8B-B14F-4D97-AF65-F5344CB8AC3E}">
        <p14:creationId xmlns:p14="http://schemas.microsoft.com/office/powerpoint/2010/main" val="3533617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Indirect utility function</a:t>
            </a:r>
            <a:endParaRPr lang="en-US" noProof="0" dirty="0"/>
          </a:p>
        </p:txBody>
      </p:sp>
      <p:graphicFrame>
        <p:nvGraphicFramePr>
          <p:cNvPr id="4" name="Zástupný symbol pro obsah 3"/>
          <p:cNvGraphicFramePr>
            <a:graphicFrameLocks noGrp="1" noChangeAspect="1"/>
          </p:cNvGraphicFramePr>
          <p:nvPr>
            <p:ph sz="quarter" idx="1"/>
            <p:extLst>
              <p:ext uri="{D42A27DB-BD31-4B8C-83A1-F6EECF244321}">
                <p14:modId xmlns:p14="http://schemas.microsoft.com/office/powerpoint/2010/main" val="1511913777"/>
              </p:ext>
            </p:extLst>
          </p:nvPr>
        </p:nvGraphicFramePr>
        <p:xfrm>
          <a:off x="471488" y="1566863"/>
          <a:ext cx="9115425" cy="1492250"/>
        </p:xfrm>
        <a:graphic>
          <a:graphicData uri="http://schemas.openxmlformats.org/presentationml/2006/ole">
            <mc:AlternateContent xmlns:mc="http://schemas.openxmlformats.org/markup-compatibility/2006">
              <mc:Choice xmlns:v="urn:schemas-microsoft-com:vml" Requires="v">
                <p:oleObj spid="_x0000_s28684" name="Dokument" r:id="rId3" imgW="5275593" imgH="863542" progId="Word.Document.12">
                  <p:embed/>
                </p:oleObj>
              </mc:Choice>
              <mc:Fallback>
                <p:oleObj name="Dokument" r:id="rId3" imgW="5275593" imgH="863542" progId="Word.Document.12">
                  <p:embed/>
                  <p:pic>
                    <p:nvPicPr>
                      <p:cNvPr id="0" name="Content Placeholder 3"/>
                      <p:cNvPicPr>
                        <a:picLocks noChangeAspect="1" noChangeArrowheads="1"/>
                      </p:cNvPicPr>
                      <p:nvPr/>
                    </p:nvPicPr>
                    <p:blipFill>
                      <a:blip r:embed="rId4"/>
                      <a:srcRect/>
                      <a:stretch>
                        <a:fillRect/>
                      </a:stretch>
                    </p:blipFill>
                    <p:spPr bwMode="auto">
                      <a:xfrm>
                        <a:off x="471488" y="1566863"/>
                        <a:ext cx="9115425" cy="1492250"/>
                      </a:xfrm>
                      <a:prstGeom prst="rect">
                        <a:avLst/>
                      </a:prstGeom>
                      <a:noFill/>
                      <a:ln>
                        <a:noFill/>
                      </a:ln>
                    </p:spPr>
                  </p:pic>
                </p:oleObj>
              </mc:Fallback>
            </mc:AlternateContent>
          </a:graphicData>
        </a:graphic>
      </p:graphicFrame>
      <p:sp>
        <p:nvSpPr>
          <p:cNvPr id="5" name="TextovéPole 4"/>
          <p:cNvSpPr txBox="1"/>
          <p:nvPr/>
        </p:nvSpPr>
        <p:spPr>
          <a:xfrm>
            <a:off x="703864" y="3645024"/>
            <a:ext cx="7776864" cy="2308324"/>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latin typeface="Calibri" panose="020F0502020204030204" pitchFamily="34" charset="0"/>
              </a:rPr>
              <a:t>U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called</a:t>
            </a:r>
            <a:r>
              <a:rPr lang="cs-CZ" sz="2400" dirty="0" smtClean="0">
                <a:latin typeface="Calibri" panose="020F0502020204030204" pitchFamily="34" charset="0"/>
              </a:rPr>
              <a:t> a direct utility </a:t>
            </a:r>
            <a:r>
              <a:rPr lang="cs-CZ" sz="2400" dirty="0" err="1" smtClean="0">
                <a:latin typeface="Calibri" panose="020F0502020204030204" pitchFamily="34" charset="0"/>
              </a:rPr>
              <a:t>function</a:t>
            </a:r>
            <a:r>
              <a:rPr lang="cs-CZ" sz="2400" dirty="0" smtClean="0">
                <a:latin typeface="Calibri" panose="020F0502020204030204" pitchFamily="34" charset="0"/>
              </a:rPr>
              <a:t>,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consumer</a:t>
            </a:r>
            <a:r>
              <a:rPr lang="cs-CZ" sz="2400" dirty="0" smtClean="0">
                <a:latin typeface="Calibri" panose="020F0502020204030204" pitchFamily="34" charset="0"/>
              </a:rPr>
              <a:t> </a:t>
            </a:r>
            <a:r>
              <a:rPr lang="cs-CZ" sz="2400" dirty="0" err="1" smtClean="0">
                <a:latin typeface="Calibri" panose="020F0502020204030204" pitchFamily="34" charset="0"/>
              </a:rPr>
              <a:t>maximizes</a:t>
            </a:r>
            <a:r>
              <a:rPr lang="cs-CZ" sz="2400" dirty="0" smtClean="0">
                <a:latin typeface="Calibri" panose="020F0502020204030204" pitchFamily="34" charset="0"/>
              </a:rPr>
              <a:t> </a:t>
            </a:r>
            <a:r>
              <a:rPr lang="cs-CZ" sz="2400" dirty="0" err="1" smtClean="0">
                <a:latin typeface="Calibri" panose="020F0502020204030204" pitchFamily="34" charset="0"/>
              </a:rPr>
              <a:t>subject</a:t>
            </a:r>
            <a:r>
              <a:rPr lang="cs-CZ" sz="2400" dirty="0" smtClean="0">
                <a:latin typeface="Calibri" panose="020F0502020204030204" pitchFamily="34" charset="0"/>
              </a:rPr>
              <a:t> to budget </a:t>
            </a:r>
            <a:r>
              <a:rPr lang="cs-CZ" sz="2400" dirty="0" err="1" smtClean="0">
                <a:latin typeface="Calibri" panose="020F0502020204030204" pitchFamily="34" charset="0"/>
              </a:rPr>
              <a:t>constraint</a:t>
            </a:r>
            <a:r>
              <a:rPr lang="cs-CZ" sz="2400" dirty="0" smtClean="0">
                <a:latin typeface="Calibri" panose="020F0502020204030204" pitchFamily="34" charset="0"/>
              </a:rPr>
              <a:t>. </a:t>
            </a:r>
            <a:endParaRPr lang="en-US" sz="2400" dirty="0" smtClean="0">
              <a:latin typeface="Calibri" panose="020F0502020204030204" pitchFamily="34" charset="0"/>
            </a:endParaRPr>
          </a:p>
          <a:p>
            <a:pPr marL="342900" indent="-342900">
              <a:buFont typeface="Arial" panose="020B0604020202020204" pitchFamily="34" charset="0"/>
              <a:buChar char="•"/>
            </a:pPr>
            <a:r>
              <a:rPr lang="en-US" sz="2400" dirty="0" smtClean="0">
                <a:latin typeface="Calibri" panose="020F0502020204030204" pitchFamily="34" charset="0"/>
              </a:rPr>
              <a:t>Û is called an indirect </a:t>
            </a:r>
            <a:r>
              <a:rPr lang="en-US" sz="2400" dirty="0" err="1" smtClean="0">
                <a:latin typeface="Calibri" panose="020F0502020204030204" pitchFamily="34" charset="0"/>
              </a:rPr>
              <a:t>utilit</a:t>
            </a:r>
            <a:r>
              <a:rPr lang="cs-CZ" sz="2400" dirty="0" smtClean="0">
                <a:latin typeface="Calibri" panose="020F0502020204030204" pitchFamily="34" charset="0"/>
              </a:rPr>
              <a:t>y </a:t>
            </a:r>
            <a:r>
              <a:rPr lang="cs-CZ" sz="2400" dirty="0" err="1" smtClean="0">
                <a:latin typeface="Calibri" panose="020F0502020204030204" pitchFamily="34" charset="0"/>
              </a:rPr>
              <a:t>function</a:t>
            </a:r>
            <a:r>
              <a:rPr lang="cs-CZ" sz="2400" dirty="0" smtClean="0">
                <a:latin typeface="Calibri" panose="020F0502020204030204" pitchFamily="34" charset="0"/>
              </a:rPr>
              <a:t>, </a:t>
            </a:r>
            <a:r>
              <a:rPr lang="cs-CZ" sz="2400" dirty="0" err="1" smtClean="0">
                <a:latin typeface="Calibri" panose="020F0502020204030204" pitchFamily="34" charset="0"/>
              </a:rPr>
              <a:t>wchich</a:t>
            </a:r>
            <a:r>
              <a:rPr lang="cs-CZ" sz="2400" dirty="0" smtClean="0">
                <a:latin typeface="Calibri" panose="020F0502020204030204" pitchFamily="34" charset="0"/>
              </a:rPr>
              <a:t> </a:t>
            </a:r>
            <a:r>
              <a:rPr lang="cs-CZ" sz="2400" dirty="0" err="1" smtClean="0">
                <a:latin typeface="Calibri" panose="020F0502020204030204" pitchFamily="34" charset="0"/>
              </a:rPr>
              <a:t>gives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maximum utility </a:t>
            </a:r>
            <a:r>
              <a:rPr lang="cs-CZ" sz="2400" dirty="0" err="1" smtClean="0">
                <a:latin typeface="Calibri" panose="020F0502020204030204" pitchFamily="34" charset="0"/>
              </a:rPr>
              <a:t>that</a:t>
            </a:r>
            <a:r>
              <a:rPr lang="cs-CZ" sz="2400" dirty="0" smtClean="0">
                <a:latin typeface="Calibri" panose="020F0502020204030204" pitchFamily="34" charset="0"/>
              </a:rPr>
              <a:t> a </a:t>
            </a:r>
            <a:r>
              <a:rPr lang="cs-CZ" sz="2400" dirty="0" err="1" smtClean="0">
                <a:latin typeface="Calibri" panose="020F0502020204030204" pitchFamily="34" charset="0"/>
              </a:rPr>
              <a:t>consumer</a:t>
            </a:r>
            <a:r>
              <a:rPr lang="cs-CZ" sz="2400" dirty="0" smtClean="0">
                <a:latin typeface="Calibri" panose="020F0502020204030204" pitchFamily="34" charset="0"/>
              </a:rPr>
              <a:t> </a:t>
            </a:r>
            <a:r>
              <a:rPr lang="cs-CZ" sz="2400" dirty="0" err="1" smtClean="0">
                <a:latin typeface="Calibri" panose="020F0502020204030204" pitchFamily="34" charset="0"/>
              </a:rPr>
              <a:t>can</a:t>
            </a:r>
            <a:r>
              <a:rPr lang="cs-CZ" sz="2400" dirty="0" smtClean="0">
                <a:latin typeface="Calibri" panose="020F0502020204030204" pitchFamily="34" charset="0"/>
              </a:rPr>
              <a:t> </a:t>
            </a:r>
            <a:r>
              <a:rPr lang="cs-CZ" sz="2400" dirty="0" err="1" smtClean="0">
                <a:latin typeface="Calibri" panose="020F0502020204030204" pitchFamily="34" charset="0"/>
              </a:rPr>
              <a:t>achieve</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 </a:t>
            </a:r>
            <a:r>
              <a:rPr lang="cs-CZ" sz="2400" dirty="0" err="1" smtClean="0">
                <a:latin typeface="Calibri" panose="020F0502020204030204" pitchFamily="34" charset="0"/>
              </a:rPr>
              <a:t>particular</a:t>
            </a:r>
            <a:r>
              <a:rPr lang="cs-CZ" sz="2400" dirty="0" smtClean="0">
                <a:latin typeface="Calibri" panose="020F0502020204030204" pitchFamily="34" charset="0"/>
              </a:rPr>
              <a:t> </a:t>
            </a:r>
            <a:r>
              <a:rPr lang="cs-CZ" sz="2400" dirty="0" err="1" smtClean="0">
                <a:latin typeface="Calibri" panose="020F0502020204030204" pitchFamily="34" charset="0"/>
              </a:rPr>
              <a:t>economic</a:t>
            </a:r>
            <a:r>
              <a:rPr lang="cs-CZ" sz="2400" dirty="0" smtClean="0">
                <a:latin typeface="Calibri" panose="020F0502020204030204" pitchFamily="34" charset="0"/>
              </a:rPr>
              <a:t> </a:t>
            </a:r>
            <a:r>
              <a:rPr lang="cs-CZ" sz="2400" dirty="0" err="1" smtClean="0">
                <a:latin typeface="Calibri" panose="020F0502020204030204" pitchFamily="34" charset="0"/>
              </a:rPr>
              <a:t>enviroment</a:t>
            </a:r>
            <a:r>
              <a:rPr lang="cs-CZ" sz="2400" dirty="0" smtClean="0">
                <a:latin typeface="Calibri" panose="020F0502020204030204" pitchFamily="34" charset="0"/>
              </a:rPr>
              <a:t> as </a:t>
            </a:r>
            <a:r>
              <a:rPr lang="cs-CZ" sz="2400" dirty="0" err="1" smtClean="0">
                <a:latin typeface="Calibri" panose="020F0502020204030204" pitchFamily="34" charset="0"/>
              </a:rPr>
              <a:t>defined</a:t>
            </a:r>
            <a:r>
              <a:rPr lang="cs-CZ" sz="2400" dirty="0" smtClean="0">
                <a:latin typeface="Calibri" panose="020F0502020204030204" pitchFamily="34" charset="0"/>
              </a:rPr>
              <a:t> by </a:t>
            </a:r>
            <a:r>
              <a:rPr lang="cs-CZ" sz="2400" dirty="0" err="1" smtClean="0">
                <a:latin typeface="Calibri" panose="020F0502020204030204" pitchFamily="34" charset="0"/>
              </a:rPr>
              <a:t>one</a:t>
            </a:r>
            <a:r>
              <a:rPr lang="en-US" sz="2400" dirty="0" smtClean="0">
                <a:latin typeface="Calibri" panose="020F0502020204030204" pitchFamily="34" charset="0"/>
              </a:rPr>
              <a:t>’s income and the existing level of prices. </a:t>
            </a:r>
            <a:r>
              <a:rPr lang="cs-CZ" sz="2400" dirty="0" smtClean="0">
                <a:latin typeface="Calibri" panose="020F0502020204030204" pitchFamily="34" charset="0"/>
              </a:rPr>
              <a:t> </a:t>
            </a:r>
            <a:endParaRPr lang="en-US" sz="2400" dirty="0">
              <a:latin typeface="Calibri" panose="020F0502020204030204" pitchFamily="34" charset="0"/>
            </a:endParaRPr>
          </a:p>
        </p:txBody>
      </p:sp>
    </p:spTree>
    <p:extLst>
      <p:ext uri="{BB962C8B-B14F-4D97-AF65-F5344CB8AC3E}">
        <p14:creationId xmlns:p14="http://schemas.microsoft.com/office/powerpoint/2010/main" val="3418014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(3)</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Because only part of a consumer’s indirect utility function is observable, a consumer’s choice of a discrete transportation alternative occurs with some probability. </a:t>
            </a:r>
            <a:r>
              <a:rPr lang="en-US" dirty="0" smtClean="0">
                <a:latin typeface="Calibri" panose="020F0502020204030204" pitchFamily="34" charset="0"/>
              </a:rPr>
              <a:t>The probabilistic model that characterizes welfare-maximizing choices among a set of discrete transportation alternatives is referred to as the random utility model. Random utility models of transportation choice characterize the demands for each of the alternatives available to the decision-maker. In random utility models, observation errors primarily reflect taste differences among the population rather than measurement or optimization errors.</a:t>
            </a:r>
            <a:endParaRPr lang="en-US" noProof="0" dirty="0">
              <a:latin typeface="Calibri" panose="020F0502020204030204" pitchFamily="34" charset="0"/>
            </a:endParaRPr>
          </a:p>
        </p:txBody>
      </p:sp>
    </p:spTree>
    <p:extLst>
      <p:ext uri="{BB962C8B-B14F-4D97-AF65-F5344CB8AC3E}">
        <p14:creationId xmlns:p14="http://schemas.microsoft.com/office/powerpoint/2010/main" val="35336176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(4)</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When two transportation choices are available, a very common empirical model is the binary </a:t>
            </a:r>
            <a:r>
              <a:rPr lang="en-US" noProof="0" dirty="0" err="1" smtClean="0">
                <a:latin typeface="Calibri" panose="020F0502020204030204" pitchFamily="34" charset="0"/>
              </a:rPr>
              <a:t>logit</a:t>
            </a:r>
            <a:r>
              <a:rPr lang="en-US" noProof="0" dirty="0" smtClean="0">
                <a:latin typeface="Calibri" panose="020F0502020204030204" pitchFamily="34" charset="0"/>
              </a:rPr>
              <a:t> random utility model. When more than two alternatives are available, the binary </a:t>
            </a:r>
            <a:r>
              <a:rPr lang="en-US" noProof="0" dirty="0" err="1" smtClean="0">
                <a:latin typeface="Calibri" panose="020F0502020204030204" pitchFamily="34" charset="0"/>
              </a:rPr>
              <a:t>logit</a:t>
            </a:r>
            <a:r>
              <a:rPr lang="en-US" noProof="0" dirty="0" smtClean="0">
                <a:latin typeface="Calibri" panose="020F0502020204030204" pitchFamily="34" charset="0"/>
              </a:rPr>
              <a:t> model easily generalizes to a multinomial </a:t>
            </a:r>
            <a:r>
              <a:rPr lang="en-US" noProof="0" dirty="0" err="1" smtClean="0">
                <a:latin typeface="Calibri" panose="020F0502020204030204" pitchFamily="34" charset="0"/>
              </a:rPr>
              <a:t>logit</a:t>
            </a:r>
            <a:r>
              <a:rPr lang="en-US" noProof="0" dirty="0" smtClean="0">
                <a:latin typeface="Calibri" panose="020F0502020204030204" pitchFamily="34" charset="0"/>
              </a:rPr>
              <a:t> model. In addition to characterizing existing demands, </a:t>
            </a:r>
            <a:r>
              <a:rPr lang="en-US" noProof="0" dirty="0" err="1" smtClean="0">
                <a:latin typeface="Calibri" panose="020F0502020204030204" pitchFamily="34" charset="0"/>
              </a:rPr>
              <a:t>logit</a:t>
            </a:r>
            <a:r>
              <a:rPr lang="en-US" noProof="0" dirty="0" smtClean="0">
                <a:latin typeface="Calibri" panose="020F0502020204030204" pitchFamily="34" charset="0"/>
              </a:rPr>
              <a:t> models of transportation choice are used to forecast the market share of new alternatives. In discrete choice models, generic variables are those whose marginal impact upon indirect utility is common across the available alternatives; an alternative specific variable is one whose marginal impact upon indirect utility is specific to a particular transportation alternative.</a:t>
            </a:r>
            <a:endParaRPr lang="en-US" noProof="0" dirty="0">
              <a:latin typeface="Calibri" panose="020F0502020204030204" pitchFamily="34" charset="0"/>
            </a:endParaRPr>
          </a:p>
        </p:txBody>
      </p:sp>
    </p:spTree>
    <p:extLst>
      <p:ext uri="{BB962C8B-B14F-4D97-AF65-F5344CB8AC3E}">
        <p14:creationId xmlns:p14="http://schemas.microsoft.com/office/powerpoint/2010/main" val="3533617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(5)</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r>
              <a:rPr lang="en-US" noProof="0" dirty="0" smtClean="0">
                <a:latin typeface="Calibri" panose="020F0502020204030204" pitchFamily="34" charset="0"/>
              </a:rPr>
              <a:t>Because travel time and travel cost typically characterize transportation choices, empirical random utility models provide a convenient method for estimating the value that consumers place upon their travel time. The value corresponds to the estimated coefficient of the travel time variable divided by the estimated coefficient of the travel cost variable.</a:t>
            </a:r>
          </a:p>
          <a:p>
            <a:r>
              <a:rPr lang="en-US" dirty="0" smtClean="0">
                <a:latin typeface="Calibri" panose="020F0502020204030204" pitchFamily="34" charset="0"/>
              </a:rPr>
              <a:t>In random utility models of transportation choice, all available alternatives are substitutes in consumption. An increase in the opportunity cost of a given alternative reduces the probability of selecting the alternative, but shifts the probability demand curves of the other alternatives to the right.</a:t>
            </a:r>
            <a:endParaRPr lang="en-US" noProof="0" dirty="0">
              <a:latin typeface="Calibri" panose="020F0502020204030204" pitchFamily="34" charset="0"/>
            </a:endParaRPr>
          </a:p>
        </p:txBody>
      </p:sp>
    </p:spTree>
    <p:extLst>
      <p:ext uri="{BB962C8B-B14F-4D97-AF65-F5344CB8AC3E}">
        <p14:creationId xmlns:p14="http://schemas.microsoft.com/office/powerpoint/2010/main" val="3533617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(6)</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Consistent with other studies, an analysis of transportation mode choice in the trip to work indicates that workers are sensitive to a mode’s travel time and travel trip to work indicates that workers are sensitive to a mode’s travel time and travel cost. In addition, workers’ mode choices are more sensitive to out-of-vehicle time than in-vehicle time. Workers’ choices were twice as sensitive to an increase in walk time relative to travel time. Also consistent with other studies, workers in this analysis valued out-of vehicle time much more highly than in-vehicle travel time.</a:t>
            </a:r>
            <a:endParaRPr lang="en-US" noProof="0" dirty="0">
              <a:latin typeface="Calibri" panose="020F0502020204030204" pitchFamily="34" charset="0"/>
            </a:endParaRPr>
          </a:p>
        </p:txBody>
      </p:sp>
    </p:spTree>
    <p:extLst>
      <p:ext uri="{BB962C8B-B14F-4D97-AF65-F5344CB8AC3E}">
        <p14:creationId xmlns:p14="http://schemas.microsoft.com/office/powerpoint/2010/main" val="2881272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(7)</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a:bodyPr>
          <a:lstStyle/>
          <a:p>
            <a:r>
              <a:rPr lang="en-US" noProof="0" dirty="0" smtClean="0">
                <a:latin typeface="Calibri" panose="020F0502020204030204" pitchFamily="34" charset="0"/>
              </a:rPr>
              <a:t>In a case study of intercity modal choice for nonbusiness-related trips, modal choices were sensitive to a mode’s transportation cost. In addition, </a:t>
            </a:r>
            <a:r>
              <a:rPr lang="en-US" dirty="0" smtClean="0">
                <a:latin typeface="Calibri" panose="020F0502020204030204" pitchFamily="34" charset="0"/>
              </a:rPr>
              <a:t>an increase in travel time on a public conveyance had a much greater disutility effect on rail and bus relative to air travel; and, holding all else constant, travelers prefer to travel by air or auto relative to making a trip by bus or rail. Among the modes, the choice of rail mode was most elastic to a change in cost and the choice of bus mode was most elastic to a change in travel time. As a percentage of their wage rate, air travelers place the greatest value on their travel time, but bus travellers place the highest value on the time between departures (in part due to the disutility of time spent at bus stations).</a:t>
            </a:r>
            <a:endParaRPr lang="en-US" noProof="0" dirty="0">
              <a:latin typeface="Calibri" panose="020F0502020204030204" pitchFamily="34" charset="0"/>
            </a:endParaRPr>
          </a:p>
        </p:txBody>
      </p:sp>
    </p:spTree>
    <p:extLst>
      <p:ext uri="{BB962C8B-B14F-4D97-AF65-F5344CB8AC3E}">
        <p14:creationId xmlns:p14="http://schemas.microsoft.com/office/powerpoint/2010/main" val="28812722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(8)</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a:bodyPr>
          <a:lstStyle/>
          <a:p>
            <a:r>
              <a:rPr lang="en-US" noProof="0" dirty="0" smtClean="0">
                <a:latin typeface="Calibri" panose="020F0502020204030204" pitchFamily="34" charset="0"/>
              </a:rPr>
              <a:t>Over the past 30 years, there has been a significant increase in automobile ownership, due to a general increase in the standard of living. After controlling for household size, the availability of public transit, and the number of workers, a case study of automobile ownership in the USA confirms that household ownership is strongly influenced by household income. An increase in household income is expected to decrease </a:t>
            </a:r>
            <a:r>
              <a:rPr lang="en-US" noProof="0" dirty="0" err="1" smtClean="0">
                <a:latin typeface="Calibri" panose="020F0502020204030204" pitchFamily="34" charset="0"/>
              </a:rPr>
              <a:t>nonownership</a:t>
            </a:r>
            <a:r>
              <a:rPr lang="en-US" noProof="0" dirty="0" smtClean="0">
                <a:latin typeface="Calibri" panose="020F0502020204030204" pitchFamily="34" charset="0"/>
              </a:rPr>
              <a:t> and single vehicle ownership to the benefit of multiple vehicle ownership. But, importantly for public transit policy, vehicle ownership is sensitive to the availability of public transit. The demands for </a:t>
            </a:r>
            <a:r>
              <a:rPr lang="en-US" noProof="0" dirty="0" err="1" smtClean="0">
                <a:latin typeface="Calibri" panose="020F0502020204030204" pitchFamily="34" charset="0"/>
              </a:rPr>
              <a:t>nonownership</a:t>
            </a:r>
            <a:r>
              <a:rPr lang="en-US" noProof="0" dirty="0" smtClean="0">
                <a:latin typeface="Calibri" panose="020F0502020204030204" pitchFamily="34" charset="0"/>
              </a:rPr>
              <a:t>, single vehicle ownership, and multi-vehicle ownership were elastic with respect to the availability of public transit.</a:t>
            </a:r>
            <a:endParaRPr lang="en-US" noProof="0" dirty="0">
              <a:latin typeface="Calibri" panose="020F0502020204030204" pitchFamily="34" charset="0"/>
            </a:endParaRPr>
          </a:p>
        </p:txBody>
      </p:sp>
    </p:spTree>
    <p:extLst>
      <p:ext uri="{BB962C8B-B14F-4D97-AF65-F5344CB8AC3E}">
        <p14:creationId xmlns:p14="http://schemas.microsoft.com/office/powerpoint/2010/main" val="2066148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Calibri" panose="020F0502020204030204" pitchFamily="34" charset="0"/>
              </a:rPr>
              <a:t>Summary </a:t>
            </a:r>
            <a:r>
              <a:rPr lang="en-US" noProof="0" dirty="0" smtClean="0">
                <a:latin typeface="Calibri" panose="020F0502020204030204" pitchFamily="34" charset="0"/>
              </a:rPr>
              <a:t>(9)</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Consistent with expectations, a case study of carrier choice by freight shippers found that an increase in the transport rate charged or a decrease in a carrier’s service reliability reduced the probability of a shipper selecting the carrier. But shippers were more sensitive to reliability than to the rate charged. In addition, shippers were found to be sensitive to the inventory transit cost. </a:t>
            </a:r>
            <a:r>
              <a:rPr lang="en-US" dirty="0" smtClean="0">
                <a:latin typeface="Calibri" panose="020F0502020204030204" pitchFamily="34" charset="0"/>
              </a:rPr>
              <a:t>Further, among three carrier modes studied – truck, rail, and piggyback – shippers preferred truck carriers, all else constant, which reflects the greater flexibility of truck carriage to the two other modes.</a:t>
            </a:r>
            <a:endParaRPr lang="en-US" noProof="0" dirty="0">
              <a:latin typeface="Calibri" panose="020F0502020204030204" pitchFamily="34" charset="0"/>
            </a:endParaRPr>
          </a:p>
        </p:txBody>
      </p:sp>
    </p:spTree>
    <p:extLst>
      <p:ext uri="{BB962C8B-B14F-4D97-AF65-F5344CB8AC3E}">
        <p14:creationId xmlns:p14="http://schemas.microsoft.com/office/powerpoint/2010/main" val="206614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Conditional indirect utility function</a:t>
            </a:r>
            <a:endParaRPr lang="en-US" noProof="0" dirty="0"/>
          </a:p>
        </p:txBody>
      </p:sp>
      <p:sp>
        <p:nvSpPr>
          <p:cNvPr id="3" name="Zástupný symbol pro obsah 2"/>
          <p:cNvSpPr>
            <a:spLocks noGrp="1"/>
          </p:cNvSpPr>
          <p:nvPr>
            <p:ph sz="quarter" idx="1"/>
          </p:nvPr>
        </p:nvSpPr>
        <p:spPr/>
        <p:txBody>
          <a:bodyPr/>
          <a:lstStyle/>
          <a:p>
            <a:pPr marL="0" indent="0">
              <a:buNone/>
            </a:pPr>
            <a:r>
              <a:rPr lang="en-US" noProof="0" dirty="0" smtClean="0">
                <a:latin typeface="Calibri" panose="020F0502020204030204" pitchFamily="34" charset="0"/>
              </a:rPr>
              <a:t>Let </a:t>
            </a:r>
            <a:r>
              <a:rPr lang="en-US" noProof="0" dirty="0" err="1" smtClean="0">
                <a:latin typeface="Calibri" panose="020F0502020204030204" pitchFamily="34" charset="0"/>
              </a:rPr>
              <a:t>Û</a:t>
            </a:r>
            <a:r>
              <a:rPr lang="en-US" baseline="-25000" noProof="0" dirty="0" err="1" smtClean="0">
                <a:latin typeface="Calibri" panose="020F0502020204030204" pitchFamily="34" charset="0"/>
              </a:rPr>
              <a:t>i</a:t>
            </a:r>
            <a:r>
              <a:rPr lang="en-US" baseline="-25000" noProof="0" dirty="0" smtClean="0">
                <a:latin typeface="Calibri" panose="020F0502020204030204" pitchFamily="34" charset="0"/>
              </a:rPr>
              <a:t> </a:t>
            </a:r>
            <a:r>
              <a:rPr lang="en-US" noProof="0" dirty="0" smtClean="0">
                <a:latin typeface="Calibri" panose="020F0502020204030204" pitchFamily="34" charset="0"/>
              </a:rPr>
              <a:t>(</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Ti</a:t>
            </a:r>
            <a:r>
              <a:rPr lang="en-US" noProof="0" dirty="0" smtClean="0">
                <a:latin typeface="Calibri" panose="020F0502020204030204" pitchFamily="34" charset="0"/>
              </a:rPr>
              <a:t>, </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x</a:t>
            </a:r>
            <a:r>
              <a:rPr lang="en-US" noProof="0" dirty="0" smtClean="0">
                <a:latin typeface="Calibri" panose="020F0502020204030204" pitchFamily="34" charset="0"/>
              </a:rPr>
              <a:t>, Y, </a:t>
            </a:r>
            <a:r>
              <a:rPr lang="en-US" noProof="0" dirty="0" smtClean="0">
                <a:latin typeface="Calibri" panose="020F0502020204030204" pitchFamily="34" charset="0"/>
                <a:cs typeface="Arial"/>
              </a:rPr>
              <a:t>ɸ) be the conditional indirect utility function for choice i (i = </a:t>
            </a:r>
            <a:r>
              <a:rPr lang="en-US" noProof="0" dirty="0" err="1" smtClean="0">
                <a:latin typeface="Calibri" panose="020F0502020204030204" pitchFamily="34" charset="0"/>
                <a:cs typeface="Arial"/>
              </a:rPr>
              <a:t>a,b</a:t>
            </a:r>
            <a:r>
              <a:rPr lang="en-US" noProof="0" dirty="0" smtClean="0">
                <a:latin typeface="Calibri" panose="020F0502020204030204" pitchFamily="34" charset="0"/>
                <a:cs typeface="Arial"/>
              </a:rPr>
              <a:t>). Since this indirect utility is conditional upon a particular choice i, only the price of that alternative </a:t>
            </a:r>
            <a:r>
              <a:rPr lang="en-US" noProof="0" dirty="0" err="1" smtClean="0">
                <a:latin typeface="Calibri" panose="020F0502020204030204" pitchFamily="34" charset="0"/>
                <a:cs typeface="Arial"/>
              </a:rPr>
              <a:t>p</a:t>
            </a:r>
            <a:r>
              <a:rPr lang="en-US" baseline="-25000" noProof="0" dirty="0" err="1" smtClean="0">
                <a:latin typeface="Calibri" panose="020F0502020204030204" pitchFamily="34" charset="0"/>
                <a:cs typeface="Arial"/>
              </a:rPr>
              <a:t>Ti</a:t>
            </a:r>
            <a:r>
              <a:rPr lang="en-US" noProof="0" dirty="0" smtClean="0">
                <a:latin typeface="Calibri" panose="020F0502020204030204" pitchFamily="34" charset="0"/>
                <a:cs typeface="Arial"/>
              </a:rPr>
              <a:t> is included as an argument in the function. </a:t>
            </a:r>
          </a:p>
          <a:p>
            <a:pPr marL="0" indent="0">
              <a:buNone/>
            </a:pPr>
            <a:endParaRPr lang="en-US" noProof="0" dirty="0" smtClean="0">
              <a:latin typeface="Calibri" panose="020F0502020204030204" pitchFamily="34" charset="0"/>
              <a:cs typeface="Arial"/>
            </a:endParaRPr>
          </a:p>
          <a:p>
            <a:pPr marL="0" indent="0">
              <a:buNone/>
            </a:pPr>
            <a:r>
              <a:rPr lang="en-US" noProof="0" dirty="0" smtClean="0">
                <a:latin typeface="Calibri" panose="020F0502020204030204" pitchFamily="34" charset="0"/>
                <a:cs typeface="Arial"/>
              </a:rPr>
              <a:t>If the conditional indirect utility for the automobile mode is greater than that of the bus mode, then the consumer will take an automobile to work. Specifically, the auto is selected for the work trip if: </a:t>
            </a:r>
          </a:p>
          <a:p>
            <a:pPr marL="0" indent="0" algn="ctr">
              <a:buNone/>
            </a:pPr>
            <a:r>
              <a:rPr lang="en-US" noProof="0" dirty="0" err="1" smtClean="0">
                <a:latin typeface="Calibri" panose="020F0502020204030204" pitchFamily="34" charset="0"/>
              </a:rPr>
              <a:t>Û</a:t>
            </a:r>
            <a:r>
              <a:rPr lang="en-US" baseline="-25000" noProof="0" dirty="0" err="1" smtClean="0">
                <a:latin typeface="Calibri" panose="020F0502020204030204" pitchFamily="34" charset="0"/>
              </a:rPr>
              <a:t>a</a:t>
            </a:r>
            <a:r>
              <a:rPr lang="en-US" baseline="-25000" noProof="0" dirty="0" smtClean="0">
                <a:latin typeface="Calibri" panose="020F0502020204030204" pitchFamily="34" charset="0"/>
              </a:rPr>
              <a:t> </a:t>
            </a:r>
            <a:r>
              <a:rPr lang="en-US" noProof="0" dirty="0" smtClean="0">
                <a:latin typeface="Calibri" panose="020F0502020204030204" pitchFamily="34" charset="0"/>
              </a:rPr>
              <a:t>(</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Ta</a:t>
            </a:r>
            <a:r>
              <a:rPr lang="en-US" noProof="0" dirty="0" smtClean="0">
                <a:latin typeface="Calibri" panose="020F0502020204030204" pitchFamily="34" charset="0"/>
              </a:rPr>
              <a:t>, </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x</a:t>
            </a:r>
            <a:r>
              <a:rPr lang="en-US" noProof="0" dirty="0" smtClean="0">
                <a:latin typeface="Calibri" panose="020F0502020204030204" pitchFamily="34" charset="0"/>
              </a:rPr>
              <a:t>, Y, </a:t>
            </a:r>
            <a:r>
              <a:rPr lang="en-US" noProof="0" dirty="0" smtClean="0">
                <a:latin typeface="Calibri" panose="020F0502020204030204" pitchFamily="34" charset="0"/>
                <a:cs typeface="Arial"/>
              </a:rPr>
              <a:t>ɸ)</a:t>
            </a:r>
            <a:r>
              <a:rPr lang="en-US" noProof="0" dirty="0" smtClean="0">
                <a:latin typeface="Calibri" panose="020F0502020204030204" pitchFamily="34" charset="0"/>
              </a:rPr>
              <a:t>  </a:t>
            </a:r>
            <a:r>
              <a:rPr lang="en-US" noProof="0" dirty="0" smtClean="0">
                <a:latin typeface="Calibri" panose="020F0502020204030204" pitchFamily="34" charset="0"/>
                <a:cs typeface="Arial"/>
              </a:rPr>
              <a:t>&gt; </a:t>
            </a:r>
            <a:r>
              <a:rPr lang="en-US" noProof="0" dirty="0" err="1" smtClean="0">
                <a:latin typeface="Calibri" panose="020F0502020204030204" pitchFamily="34" charset="0"/>
              </a:rPr>
              <a:t>Û</a:t>
            </a:r>
            <a:r>
              <a:rPr lang="en-US" baseline="-25000" noProof="0" dirty="0" err="1" smtClean="0">
                <a:latin typeface="Calibri" panose="020F0502020204030204" pitchFamily="34" charset="0"/>
              </a:rPr>
              <a:t>b</a:t>
            </a:r>
            <a:r>
              <a:rPr lang="en-US" baseline="-25000" noProof="0" dirty="0" smtClean="0">
                <a:latin typeface="Calibri" panose="020F0502020204030204" pitchFamily="34" charset="0"/>
              </a:rPr>
              <a:t> </a:t>
            </a:r>
            <a:r>
              <a:rPr lang="en-US" noProof="0" dirty="0" smtClean="0">
                <a:latin typeface="Calibri" panose="020F0502020204030204" pitchFamily="34" charset="0"/>
              </a:rPr>
              <a:t>(</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Tb</a:t>
            </a:r>
            <a:r>
              <a:rPr lang="en-US" noProof="0" dirty="0" smtClean="0">
                <a:latin typeface="Calibri" panose="020F0502020204030204" pitchFamily="34" charset="0"/>
              </a:rPr>
              <a:t>, </a:t>
            </a:r>
            <a:r>
              <a:rPr lang="en-US" noProof="0" dirty="0" err="1" smtClean="0">
                <a:latin typeface="Calibri" panose="020F0502020204030204" pitchFamily="34" charset="0"/>
              </a:rPr>
              <a:t>p</a:t>
            </a:r>
            <a:r>
              <a:rPr lang="en-US" baseline="-25000" noProof="0" dirty="0" err="1" smtClean="0">
                <a:latin typeface="Calibri" panose="020F0502020204030204" pitchFamily="34" charset="0"/>
              </a:rPr>
              <a:t>x</a:t>
            </a:r>
            <a:r>
              <a:rPr lang="en-US" noProof="0" dirty="0" smtClean="0">
                <a:latin typeface="Calibri" panose="020F0502020204030204" pitchFamily="34" charset="0"/>
              </a:rPr>
              <a:t>, Y, </a:t>
            </a:r>
            <a:r>
              <a:rPr lang="en-US" noProof="0" dirty="0" smtClean="0">
                <a:latin typeface="Calibri" panose="020F0502020204030204" pitchFamily="34" charset="0"/>
                <a:cs typeface="Arial"/>
              </a:rPr>
              <a:t>ɸ) </a:t>
            </a:r>
            <a:endParaRPr lang="en-US" noProof="0" dirty="0">
              <a:latin typeface="Calibri" panose="020F0502020204030204" pitchFamily="34" charset="0"/>
            </a:endParaRPr>
          </a:p>
        </p:txBody>
      </p:sp>
    </p:spTree>
    <p:extLst>
      <p:ext uri="{BB962C8B-B14F-4D97-AF65-F5344CB8AC3E}">
        <p14:creationId xmlns:p14="http://schemas.microsoft.com/office/powerpoint/2010/main" val="188722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t>Market demand and consumption at the extensive margin</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To develop a market demand model for work trip mode choice, suppose that we adopt the same assumptions as in the divisible choice models</a:t>
            </a:r>
          </a:p>
          <a:p>
            <a:r>
              <a:rPr lang="en-US" noProof="0" dirty="0" smtClean="0">
                <a:latin typeface="Calibri" panose="020F0502020204030204" pitchFamily="34" charset="0"/>
              </a:rPr>
              <a:t>Since all individuals are identical, economic theory predicts, that each individual selects the same mode in the trip to work. The market demand for one of the modes will be zero! Something is wrong!</a:t>
            </a:r>
          </a:p>
          <a:p>
            <a:r>
              <a:rPr lang="en-US" noProof="0" dirty="0" smtClean="0">
                <a:latin typeface="Calibri" panose="020F0502020204030204" pitchFamily="34" charset="0"/>
              </a:rPr>
              <a:t>The assumption that all consumers have identical preferences is implausible and for discrete goods case we need to explicitly incorporate variation in taste across population. </a:t>
            </a:r>
            <a:endParaRPr lang="en-US" noProof="0" dirty="0">
              <a:latin typeface="Calibri" panose="020F0502020204030204" pitchFamily="34" charset="0"/>
            </a:endParaRPr>
          </a:p>
        </p:txBody>
      </p:sp>
    </p:spTree>
    <p:extLst>
      <p:ext uri="{BB962C8B-B14F-4D97-AF65-F5344CB8AC3E}">
        <p14:creationId xmlns:p14="http://schemas.microsoft.com/office/powerpoint/2010/main" val="391249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Observed and unobserved utility</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84075522"/>
              </p:ext>
            </p:extLst>
          </p:nvPr>
        </p:nvGraphicFramePr>
        <p:xfrm>
          <a:off x="611560" y="2276872"/>
          <a:ext cx="9883775" cy="803275"/>
        </p:xfrm>
        <a:graphic>
          <a:graphicData uri="http://schemas.openxmlformats.org/presentationml/2006/ole">
            <mc:AlternateContent xmlns:mc="http://schemas.openxmlformats.org/markup-compatibility/2006">
              <mc:Choice xmlns:v="urn:schemas-microsoft-com:vml" Requires="v">
                <p:oleObj spid="_x0000_s2116" name="Document" r:id="rId3" imgW="5270500" imgH="431800" progId="Word.Document.12">
                  <p:embed/>
                </p:oleObj>
              </mc:Choice>
              <mc:Fallback>
                <p:oleObj name="Document" r:id="rId3" imgW="5270500" imgH="431800" progId="Word.Document.12">
                  <p:embed/>
                  <p:pic>
                    <p:nvPicPr>
                      <p:cNvPr id="0" name=""/>
                      <p:cNvPicPr/>
                      <p:nvPr/>
                    </p:nvPicPr>
                    <p:blipFill>
                      <a:blip r:embed="rId4"/>
                      <a:stretch>
                        <a:fillRect/>
                      </a:stretch>
                    </p:blipFill>
                    <p:spPr>
                      <a:xfrm>
                        <a:off x="611560" y="2276872"/>
                        <a:ext cx="9883775" cy="803275"/>
                      </a:xfrm>
                      <a:prstGeom prst="rect">
                        <a:avLst/>
                      </a:prstGeom>
                    </p:spPr>
                  </p:pic>
                </p:oleObj>
              </mc:Fallback>
            </mc:AlternateContent>
          </a:graphicData>
        </a:graphic>
      </p:graphicFrame>
      <p:sp>
        <p:nvSpPr>
          <p:cNvPr id="3" name="TextovéPole 2"/>
          <p:cNvSpPr txBox="1"/>
          <p:nvPr/>
        </p:nvSpPr>
        <p:spPr>
          <a:xfrm>
            <a:off x="539552" y="1268760"/>
            <a:ext cx="7560840" cy="830997"/>
          </a:xfrm>
          <a:prstGeom prst="rect">
            <a:avLst/>
          </a:prstGeom>
          <a:noFill/>
        </p:spPr>
        <p:txBody>
          <a:bodyPr wrap="square" rtlCol="0">
            <a:spAutoFit/>
          </a:bodyPr>
          <a:lstStyle/>
          <a:p>
            <a:r>
              <a:rPr lang="cs-CZ" sz="2400" dirty="0" err="1" smtClean="0">
                <a:latin typeface="Calibri" panose="020F0502020204030204" pitchFamily="34" charset="0"/>
              </a:rPr>
              <a:t>Assume</a:t>
            </a:r>
            <a:r>
              <a:rPr lang="cs-CZ" sz="2400" dirty="0" smtClean="0">
                <a:latin typeface="Calibri" panose="020F0502020204030204" pitchFamily="34" charset="0"/>
              </a:rPr>
              <a:t> </a:t>
            </a:r>
            <a:r>
              <a:rPr lang="cs-CZ" sz="2400" dirty="0" err="1" smtClean="0">
                <a:latin typeface="Calibri" panose="020F0502020204030204" pitchFamily="34" charset="0"/>
              </a:rPr>
              <a:t>that</a:t>
            </a:r>
            <a:r>
              <a:rPr lang="cs-CZ" sz="2400" dirty="0" smtClean="0">
                <a:latin typeface="Calibri" panose="020F0502020204030204" pitchFamily="34" charset="0"/>
              </a:rPr>
              <a:t> </a:t>
            </a:r>
            <a:r>
              <a:rPr lang="cs-CZ" sz="2400" dirty="0" err="1" smtClean="0">
                <a:latin typeface="Calibri" panose="020F0502020204030204" pitchFamily="34" charset="0"/>
              </a:rPr>
              <a:t>each</a:t>
            </a:r>
            <a:r>
              <a:rPr lang="cs-CZ" sz="2400" dirty="0" smtClean="0">
                <a:latin typeface="Calibri" panose="020F0502020204030204" pitchFamily="34" charset="0"/>
              </a:rPr>
              <a:t> </a:t>
            </a:r>
            <a:r>
              <a:rPr lang="cs-CZ" sz="2400" dirty="0" err="1" smtClean="0">
                <a:latin typeface="Calibri" panose="020F0502020204030204" pitchFamily="34" charset="0"/>
              </a:rPr>
              <a:t>individual</a:t>
            </a:r>
            <a:r>
              <a:rPr lang="en-US" sz="2400" dirty="0" smtClean="0">
                <a:latin typeface="Calibri" panose="020F0502020204030204" pitchFamily="34" charset="0"/>
              </a:rPr>
              <a:t>’s indirect utility function for the automobile and bus alternatives is given by</a:t>
            </a:r>
            <a:r>
              <a:rPr lang="cs-CZ" sz="2400" dirty="0" smtClean="0">
                <a:latin typeface="Calibri" panose="020F0502020204030204" pitchFamily="34" charset="0"/>
              </a:rPr>
              <a:t>:</a:t>
            </a:r>
            <a:endParaRPr lang="en-US" sz="2400" dirty="0">
              <a:latin typeface="Calibri" panose="020F0502020204030204" pitchFamily="34" charset="0"/>
            </a:endParaRPr>
          </a:p>
        </p:txBody>
      </p:sp>
      <p:sp>
        <p:nvSpPr>
          <p:cNvPr id="7" name="TextovéPole 6"/>
          <p:cNvSpPr txBox="1"/>
          <p:nvPr/>
        </p:nvSpPr>
        <p:spPr>
          <a:xfrm>
            <a:off x="481577" y="3284984"/>
            <a:ext cx="8064896"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where V</a:t>
            </a:r>
            <a:r>
              <a:rPr lang="en-US" sz="2000" baseline="-25000" dirty="0" smtClean="0">
                <a:latin typeface="Calibri" panose="020F0502020204030204" pitchFamily="34" charset="0"/>
              </a:rPr>
              <a:t>i</a:t>
            </a:r>
            <a:r>
              <a:rPr lang="en-US" sz="2000" dirty="0" smtClean="0">
                <a:latin typeface="Calibri" panose="020F0502020204030204" pitchFamily="34" charset="0"/>
              </a:rPr>
              <a:t> (i=</a:t>
            </a:r>
            <a:r>
              <a:rPr lang="en-US" sz="2000" dirty="0" err="1" smtClean="0">
                <a:latin typeface="Calibri" panose="020F0502020204030204" pitchFamily="34" charset="0"/>
              </a:rPr>
              <a:t>a,b</a:t>
            </a:r>
            <a:r>
              <a:rPr lang="en-US" sz="2000" dirty="0" smtClean="0">
                <a:latin typeface="Calibri" panose="020F0502020204030204" pitchFamily="34" charset="0"/>
              </a:rPr>
              <a:t>) is an observable empirical function and (Y – </a:t>
            </a:r>
            <a:r>
              <a:rPr lang="en-US" sz="2000" dirty="0" err="1" smtClean="0">
                <a:latin typeface="Calibri" panose="020F0502020204030204" pitchFamily="34" charset="0"/>
              </a:rPr>
              <a:t>p</a:t>
            </a:r>
            <a:r>
              <a:rPr lang="en-US" sz="2000" baseline="-25000" dirty="0" err="1" smtClean="0">
                <a:latin typeface="Calibri" panose="020F0502020204030204" pitchFamily="34" charset="0"/>
              </a:rPr>
              <a:t>x</a:t>
            </a:r>
            <a:r>
              <a:rPr lang="en-US" sz="2000" dirty="0" smtClean="0">
                <a:latin typeface="Calibri" panose="020F0502020204030204" pitchFamily="34" charset="0"/>
              </a:rPr>
              <a:t> – V</a:t>
            </a:r>
            <a:r>
              <a:rPr lang="en-US" sz="2000" baseline="-25000" dirty="0" smtClean="0">
                <a:latin typeface="Calibri" panose="020F0502020204030204" pitchFamily="34" charset="0"/>
              </a:rPr>
              <a:t>i</a:t>
            </a:r>
            <a:r>
              <a:rPr lang="en-US" sz="2000" dirty="0" smtClean="0">
                <a:latin typeface="Calibri" panose="020F0502020204030204" pitchFamily="34" charset="0"/>
              </a:rPr>
              <a:t>) is that portion of consumer’s conditional indirect utility which is observable and common across all individuals in the population. It reflects „representative“ or average tastes in the population. </a:t>
            </a:r>
          </a:p>
          <a:p>
            <a:pPr marL="285750" indent="-285750">
              <a:buFont typeface="Arial" panose="020B0604020202020204" pitchFamily="34" charset="0"/>
              <a:buChar char="•"/>
            </a:pPr>
            <a:r>
              <a:rPr lang="en-US" sz="2000" dirty="0" err="1" smtClean="0">
                <a:latin typeface="Calibri" panose="020F0502020204030204" pitchFamily="34" charset="0"/>
              </a:rPr>
              <a:t>ε</a:t>
            </a:r>
            <a:r>
              <a:rPr lang="en-US" sz="2000" baseline="-25000" dirty="0" err="1" smtClean="0">
                <a:latin typeface="Calibri" panose="020F0502020204030204" pitchFamily="34" charset="0"/>
              </a:rPr>
              <a:t>i</a:t>
            </a:r>
            <a:r>
              <a:rPr lang="en-US" sz="2000" baseline="-25000" dirty="0" smtClean="0">
                <a:latin typeface="Calibri" panose="020F0502020204030204" pitchFamily="34" charset="0"/>
              </a:rPr>
              <a:t>,</a:t>
            </a:r>
            <a:r>
              <a:rPr lang="en-US" sz="2000" dirty="0" smtClean="0">
                <a:latin typeface="Calibri" panose="020F0502020204030204" pitchFamily="34" charset="0"/>
              </a:rPr>
              <a:t> on the other hand is unobservable and individual specific</a:t>
            </a:r>
          </a:p>
          <a:p>
            <a:r>
              <a:rPr lang="cs-CZ" dirty="0" smtClean="0">
                <a:latin typeface="Calibri" panose="020F0502020204030204" pitchFamily="34" charset="0"/>
              </a:rPr>
              <a:t>   </a:t>
            </a:r>
            <a:endParaRPr lang="en-US" dirty="0">
              <a:latin typeface="Calibri" panose="020F0502020204030204" pitchFamily="34" charset="0"/>
            </a:endParaRPr>
          </a:p>
        </p:txBody>
      </p:sp>
      <p:sp>
        <p:nvSpPr>
          <p:cNvPr id="8" name="TextovéPole 7"/>
          <p:cNvSpPr txBox="1"/>
          <p:nvPr/>
        </p:nvSpPr>
        <p:spPr>
          <a:xfrm>
            <a:off x="337561" y="5193199"/>
            <a:ext cx="8352928" cy="1015663"/>
          </a:xfrm>
          <a:prstGeom prst="rect">
            <a:avLst/>
          </a:prstGeom>
          <a:noFill/>
        </p:spPr>
        <p:txBody>
          <a:bodyPr wrap="square" rtlCol="0">
            <a:spAutoFit/>
          </a:bodyPr>
          <a:lstStyle/>
          <a:p>
            <a:r>
              <a:rPr lang="en-US" sz="2000" dirty="0" smtClean="0">
                <a:latin typeface="Calibri" panose="020F0502020204030204" pitchFamily="34" charset="0"/>
              </a:rPr>
              <a:t>In general, identical observed portions of indirect utility do not imply identical total indirect utility levels and thus do not necessarily imply identical choice behavior. </a:t>
            </a:r>
            <a:endParaRPr lang="en-US" sz="2000" dirty="0">
              <a:latin typeface="Calibri" panose="020F0502020204030204" pitchFamily="34" charset="0"/>
            </a:endParaRPr>
          </a:p>
        </p:txBody>
      </p:sp>
    </p:spTree>
    <p:extLst>
      <p:ext uri="{BB962C8B-B14F-4D97-AF65-F5344CB8AC3E}">
        <p14:creationId xmlns:p14="http://schemas.microsoft.com/office/powerpoint/2010/main" val="1664466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972</TotalTime>
  <Words>3349</Words>
  <Application>Microsoft Office PowerPoint</Application>
  <PresentationFormat>Předvádění na obrazovce (4:3)</PresentationFormat>
  <Paragraphs>182</Paragraphs>
  <Slides>66</Slides>
  <Notes>0</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66</vt:i4>
      </vt:variant>
    </vt:vector>
  </HeadingPairs>
  <TitlesOfParts>
    <vt:vector size="69" baseType="lpstr">
      <vt:lpstr>Původ</vt:lpstr>
      <vt:lpstr>Dokument</vt:lpstr>
      <vt:lpstr>Document</vt:lpstr>
      <vt:lpstr>3. Transportation demand</vt:lpstr>
      <vt:lpstr>3.1. Theory</vt:lpstr>
      <vt:lpstr>Introduction</vt:lpstr>
      <vt:lpstr>Intensive and extensive margin</vt:lpstr>
      <vt:lpstr>Discrete alternatives</vt:lpstr>
      <vt:lpstr>Indirect utility function</vt:lpstr>
      <vt:lpstr>Conditional indirect utility function</vt:lpstr>
      <vt:lpstr>Market demand and consumption at the extensive margin</vt:lpstr>
      <vt:lpstr>Observed and unobserved utility</vt:lpstr>
      <vt:lpstr>Random utility model</vt:lpstr>
      <vt:lpstr>Distribution function</vt:lpstr>
      <vt:lpstr>Probabilistic choice models</vt:lpstr>
      <vt:lpstr>Logistic distribution function</vt:lpstr>
      <vt:lpstr>The cumulative logistic curve</vt:lpstr>
      <vt:lpstr>Logit model</vt:lpstr>
      <vt:lpstr>Binary logit model</vt:lpstr>
      <vt:lpstr>Generic and alternative specific variable</vt:lpstr>
      <vt:lpstr>Transportation choice model - estimation</vt:lpstr>
      <vt:lpstr>Normalizing alternatives</vt:lpstr>
      <vt:lpstr>The demand curve</vt:lpstr>
      <vt:lpstr>Elasticities</vt:lpstr>
      <vt:lpstr>Value of time estimates</vt:lpstr>
      <vt:lpstr>Multinominal logit  - estimation</vt:lpstr>
      <vt:lpstr>Multinominal logit - elasticities</vt:lpstr>
      <vt:lpstr>3.2 Urban transportation mode choice</vt:lpstr>
      <vt:lpstr>Background</vt:lpstr>
      <vt:lpstr>Work trip modal split and average travel time, 1990</vt:lpstr>
      <vt:lpstr>Domenich – McFadden (1975)</vt:lpstr>
      <vt:lpstr>Observable indirect utilities</vt:lpstr>
      <vt:lpstr>Specification  </vt:lpstr>
      <vt:lpstr>Hypotheses</vt:lpstr>
      <vt:lpstr>Estimation results (1)</vt:lpstr>
      <vt:lpstr>Estimation results (2)</vt:lpstr>
      <vt:lpstr>Demand</vt:lpstr>
      <vt:lpstr>Change in the demand</vt:lpstr>
      <vt:lpstr>Automobile choice elasticities</vt:lpstr>
      <vt:lpstr>Modal demands and the value of time</vt:lpstr>
      <vt:lpstr>3.3. Intercity demand for travel </vt:lpstr>
      <vt:lpstr>Background</vt:lpstr>
      <vt:lpstr>Specification of indirect utility</vt:lpstr>
      <vt:lpstr>Hypotheses</vt:lpstr>
      <vt:lpstr>Estimation results (1)</vt:lpstr>
      <vt:lpstr>Estimation results (2)</vt:lpstr>
      <vt:lpstr>Estimation results (3)</vt:lpstr>
      <vt:lpstr>The demand curves for intercity travel</vt:lpstr>
      <vt:lpstr>Elasticity</vt:lpstr>
      <vt:lpstr>Value of time estimates</vt:lpstr>
      <vt:lpstr>Policy implications</vt:lpstr>
      <vt:lpstr>3.4. Household demand for vehicle ownership</vt:lpstr>
      <vt:lpstr>Vehicle ownership by number of adults in households</vt:lpstr>
      <vt:lpstr>Vehicle ownership by household income, 1983</vt:lpstr>
      <vt:lpstr>Indirect utility for vehicle ownership</vt:lpstr>
      <vt:lpstr>Hypotheses</vt:lpstr>
      <vt:lpstr>Household demand for vehicle ownership</vt:lpstr>
      <vt:lpstr>Effects on vehicle demands from income increases</vt:lpstr>
      <vt:lpstr>Effects on increase in per capita transit trips on vehicle demands</vt:lpstr>
      <vt:lpstr>3.5. Summary</vt:lpstr>
      <vt:lpstr>Summary (1)</vt:lpstr>
      <vt:lpstr>Summary (2)</vt:lpstr>
      <vt:lpstr>Summary (3)</vt:lpstr>
      <vt:lpstr>Summary (4)</vt:lpstr>
      <vt:lpstr>Summary (5)</vt:lpstr>
      <vt:lpstr>Summary (6)</vt:lpstr>
      <vt:lpstr>Summary (7)</vt:lpstr>
      <vt:lpstr>Summary (8)</vt:lpstr>
      <vt:lpstr>Summary (9)</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DOPRAVNÍ POPTÁVKA</dc:title>
  <dc:creator>tomes</dc:creator>
  <cp:lastModifiedBy>tomes</cp:lastModifiedBy>
  <cp:revision>73</cp:revision>
  <cp:lastPrinted>2015-10-09T08:47:58Z</cp:lastPrinted>
  <dcterms:created xsi:type="dcterms:W3CDTF">2015-02-24T07:08:58Z</dcterms:created>
  <dcterms:modified xsi:type="dcterms:W3CDTF">2015-10-20T09:16:51Z</dcterms:modified>
</cp:coreProperties>
</file>