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sldIdLst>
    <p:sldId id="256" r:id="rId2"/>
    <p:sldId id="257" r:id="rId3"/>
    <p:sldId id="269" r:id="rId4"/>
    <p:sldId id="258" r:id="rId5"/>
    <p:sldId id="270" r:id="rId6"/>
    <p:sldId id="271" r:id="rId7"/>
    <p:sldId id="273" r:id="rId8"/>
    <p:sldId id="274" r:id="rId9"/>
    <p:sldId id="259" r:id="rId10"/>
    <p:sldId id="260" r:id="rId11"/>
    <p:sldId id="261" r:id="rId12"/>
    <p:sldId id="262" r:id="rId13"/>
    <p:sldId id="266" r:id="rId14"/>
    <p:sldId id="268" r:id="rId15"/>
    <p:sldId id="267" r:id="rId16"/>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ifrs.org/IFRS-for-SMEs/Pages/Training-Modules.aspx" TargetMode="External"/><Relationship Id="rId2" Type="http://schemas.openxmlformats.org/officeDocument/2006/relationships/hyperlink" Target="http://eifrs.iasb.org/eifrs/sme/en/IFRSforSMEs2009.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1524000"/>
            <a:ext cx="7623175" cy="2590800"/>
          </a:xfrm>
        </p:spPr>
        <p:txBody>
          <a:bodyPr/>
          <a:lstStyle/>
          <a:p>
            <a:r>
              <a:rPr lang="en-US" sz="2400" dirty="0" smtClean="0">
                <a:latin typeface="Verdana" pitchFamily="34" charset="0"/>
              </a:rPr>
              <a:t>Accounting (Basics) - Lecture 1</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IFRS for SMEs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Regulation – IASB (functions)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pPr marL="1027113" indent="-457200" defTabSz="1258888">
              <a:buSzPct val="74000"/>
              <a:buFont typeface="+mj-lt"/>
              <a:buAutoNum type="alphaLcParenR" startAt="4"/>
            </a:pPr>
            <a:r>
              <a:rPr lang="en-US" sz="2000" b="1" dirty="0" smtClean="0"/>
              <a:t>to bring about convergence </a:t>
            </a:r>
            <a:r>
              <a:rPr lang="en-US" sz="2000" dirty="0" smtClean="0"/>
              <a:t>of national accounting standards and </a:t>
            </a:r>
            <a:r>
              <a:rPr lang="cs-CZ" sz="2000" dirty="0" smtClean="0"/>
              <a:t>IAS </a:t>
            </a:r>
            <a:r>
              <a:rPr lang="en-US" sz="2000" dirty="0" smtClean="0"/>
              <a:t>and </a:t>
            </a:r>
            <a:r>
              <a:rPr lang="cs-CZ" sz="2000" dirty="0" smtClean="0"/>
              <a:t>IFRS</a:t>
            </a:r>
            <a:r>
              <a:rPr lang="en-US" sz="2000" dirty="0" smtClean="0"/>
              <a:t> </a:t>
            </a:r>
            <a:r>
              <a:rPr lang="en-US" sz="2000" dirty="0" smtClean="0"/>
              <a:t>to high quality solutions.</a:t>
            </a:r>
          </a:p>
          <a:p>
            <a:r>
              <a:rPr lang="en-US" sz="2000" b="1" dirty="0" smtClean="0"/>
              <a:t>IASB is the standard-setting body of the IASC Foundation </a:t>
            </a:r>
            <a:r>
              <a:rPr lang="en-US" sz="2000" dirty="0" smtClean="0"/>
              <a:t>- it is responsible for approving </a:t>
            </a:r>
            <a:r>
              <a:rPr lang="cs-CZ" sz="2000" b="1" dirty="0" smtClean="0"/>
              <a:t>IFRS</a:t>
            </a:r>
            <a:r>
              <a:rPr lang="en-US" sz="2000" dirty="0" smtClean="0"/>
              <a:t> (including </a:t>
            </a:r>
            <a:r>
              <a:rPr lang="en-US" sz="2000" dirty="0" smtClean="0"/>
              <a:t>Interpretations) and related documents, such as the </a:t>
            </a:r>
            <a:r>
              <a:rPr lang="en-US" sz="2000" b="1" dirty="0" smtClean="0"/>
              <a:t>Framework</a:t>
            </a:r>
            <a:r>
              <a:rPr lang="en-US" sz="2000" dirty="0" smtClean="0"/>
              <a:t> for the Preparation and Presentation of Financial Statements, exposure drafts and discussion documents. </a:t>
            </a:r>
          </a:p>
          <a:p>
            <a:r>
              <a:rPr lang="en-US" sz="2000" dirty="0" smtClean="0"/>
              <a:t>The IASB achieves its objectives primarily by </a:t>
            </a:r>
            <a:r>
              <a:rPr lang="en-US" sz="2000" b="1" dirty="0" smtClean="0"/>
              <a:t>developing and publishing </a:t>
            </a:r>
            <a:r>
              <a:rPr lang="en-US" sz="2000" b="1" dirty="0" smtClean="0"/>
              <a:t>IFRS</a:t>
            </a:r>
            <a:r>
              <a:rPr lang="en-US" sz="2000" dirty="0" smtClean="0"/>
              <a:t> </a:t>
            </a:r>
            <a:r>
              <a:rPr lang="en-US" sz="2000" dirty="0" smtClean="0"/>
              <a:t>and promoting the use of those standards in </a:t>
            </a:r>
            <a:r>
              <a:rPr lang="en-US" sz="2000" b="1" dirty="0" smtClean="0"/>
              <a:t>general purpose financial statements </a:t>
            </a:r>
            <a:r>
              <a:rPr lang="en-US" sz="2000" dirty="0" smtClean="0"/>
              <a:t>and other financial reporting.</a:t>
            </a:r>
          </a:p>
          <a:p>
            <a:r>
              <a:rPr lang="en-US" sz="2000" dirty="0" smtClean="0"/>
              <a:t>IAS </a:t>
            </a:r>
            <a:r>
              <a:rPr lang="en-US" sz="2000" dirty="0" smtClean="0"/>
              <a:t>and related Interpretations, which were adopted before IFRS were developed, remain applicable with the same authority as </a:t>
            </a:r>
            <a:r>
              <a:rPr lang="en-US" sz="2000" dirty="0" smtClean="0"/>
              <a:t>IFRS, </a:t>
            </a:r>
            <a:r>
              <a:rPr lang="en-US" sz="2000" dirty="0" smtClean="0"/>
              <a:t>unless and until they are amended or withdrawn by the IASB.</a:t>
            </a:r>
          </a:p>
          <a:p>
            <a:endParaRPr lang="en-US" sz="2000" dirty="0" smtClean="0"/>
          </a:p>
          <a:p>
            <a:pPr>
              <a:buNone/>
            </a:pPr>
            <a:endParaRPr lang="en-US" sz="2000"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Regulation - IFRS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b="1" dirty="0" smtClean="0"/>
              <a:t>IFRS </a:t>
            </a:r>
            <a:r>
              <a:rPr lang="en-US" sz="2000" b="1" dirty="0" smtClean="0"/>
              <a:t>set out recognition, measurement, presentation and disclosure requirements dealing with transactions and other events and conditions that are important in general purpose financial statements.  </a:t>
            </a:r>
          </a:p>
          <a:p>
            <a:r>
              <a:rPr lang="en-US" sz="2000" dirty="0" smtClean="0"/>
              <a:t>IFRS </a:t>
            </a:r>
            <a:r>
              <a:rPr lang="en-US" sz="2000" dirty="0" smtClean="0"/>
              <a:t>are based on the Framework. The objective of the Framework is to facilitate the consistent and logical formulation of </a:t>
            </a:r>
            <a:r>
              <a:rPr lang="en-US" sz="2000" dirty="0" smtClean="0"/>
              <a:t>IFRS. </a:t>
            </a:r>
            <a:r>
              <a:rPr lang="en-US" sz="2000" dirty="0" smtClean="0"/>
              <a:t>It also provides a basis for the use of judgment in resolving accounting issues.</a:t>
            </a:r>
          </a:p>
          <a:p>
            <a:r>
              <a:rPr lang="en-US" sz="2000" dirty="0" smtClean="0"/>
              <a:t>IFRS </a:t>
            </a:r>
            <a:r>
              <a:rPr lang="en-US" sz="2000" dirty="0" smtClean="0"/>
              <a:t>are designed to apply to the general purpose financial statements and other financial reporting of </a:t>
            </a:r>
            <a:r>
              <a:rPr lang="en-US" sz="2000" b="1" dirty="0" smtClean="0"/>
              <a:t>all profit-oriented entities</a:t>
            </a:r>
            <a:r>
              <a:rPr lang="en-US" sz="2000" dirty="0" smtClean="0"/>
              <a:t>. The objective of financial statements is to provide information about the financial position, performance and cash flows of an entity that is useful to those users in making economic decisions.</a:t>
            </a:r>
          </a:p>
          <a:p>
            <a:endParaRPr lang="en-US" sz="2000" dirty="0" smtClean="0"/>
          </a:p>
          <a:p>
            <a:endParaRPr lang="en-US" sz="2000" dirty="0" smtClean="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143000"/>
            <a:ext cx="8229600" cy="5715000"/>
          </a:xfrm>
        </p:spPr>
        <p:txBody>
          <a:bodyPr/>
          <a:lstStyle/>
          <a:p>
            <a:pPr marL="342900" lvl="1" indent="-342900">
              <a:buClr>
                <a:schemeClr val="accent1"/>
              </a:buClr>
              <a:buSzPct val="65000"/>
              <a:buFont typeface="Wingdings" pitchFamily="2" charset="2"/>
              <a:buChar char="n"/>
            </a:pPr>
            <a:r>
              <a:rPr lang="en-US" sz="2000" i="1" dirty="0" smtClean="0">
                <a:latin typeface="Open Sans" pitchFamily="34" charset="0"/>
                <a:ea typeface="Open Sans" pitchFamily="34" charset="0"/>
                <a:cs typeface="Open Sans" pitchFamily="34" charset="0"/>
              </a:rPr>
              <a:t>“Accounting policy is one of the most difficult and controversial topics to deal with. It is the same around the world”, </a:t>
            </a:r>
          </a:p>
          <a:p>
            <a:pPr marL="2292350" lvl="1" indent="-342900" defTabSz="465138">
              <a:buClr>
                <a:schemeClr val="accent1"/>
              </a:buClr>
              <a:buSzPct val="65000"/>
              <a:buNone/>
            </a:pPr>
            <a:r>
              <a:rPr lang="en-US" sz="2000" dirty="0" smtClean="0">
                <a:latin typeface="Open Sans" pitchFamily="34" charset="0"/>
                <a:ea typeface="Open Sans" pitchFamily="34" charset="0"/>
                <a:cs typeface="Open Sans" pitchFamily="34" charset="0"/>
              </a:rPr>
              <a:t>- Hans </a:t>
            </a:r>
            <a:r>
              <a:rPr lang="en-US" sz="2000" dirty="0" err="1" smtClean="0">
                <a:latin typeface="Open Sans" pitchFamily="34" charset="0"/>
                <a:ea typeface="Open Sans" pitchFamily="34" charset="0"/>
                <a:cs typeface="Open Sans" pitchFamily="34" charset="0"/>
              </a:rPr>
              <a:t>Hoogervorst</a:t>
            </a:r>
            <a:r>
              <a:rPr lang="en-US" sz="2000" dirty="0" smtClean="0">
                <a:latin typeface="Open Sans" pitchFamily="34" charset="0"/>
                <a:ea typeface="Open Sans" pitchFamily="34" charset="0"/>
                <a:cs typeface="Open Sans" pitchFamily="34" charset="0"/>
              </a:rPr>
              <a:t>, Chairman of IASB, June 2012</a:t>
            </a:r>
          </a:p>
          <a:p>
            <a:pPr marL="342900" lvl="1" indent="-342900">
              <a:buClr>
                <a:schemeClr val="accent1"/>
              </a:buClr>
              <a:buSzPct val="65000"/>
              <a:buFont typeface="Wingdings" pitchFamily="2" charset="2"/>
              <a:buChar char="n"/>
            </a:pPr>
            <a:r>
              <a:rPr lang="en-US" sz="2000" dirty="0" smtClean="0">
                <a:latin typeface="Open Sans" pitchFamily="34" charset="0"/>
                <a:ea typeface="Open Sans" pitchFamily="34" charset="0"/>
                <a:cs typeface="Open Sans" pitchFamily="34" charset="0"/>
              </a:rPr>
              <a:t>Goals of FASB and IASB -  the highest relevance, representational faithfulness, transparency and comparability of accounting information =&gt; </a:t>
            </a:r>
          </a:p>
          <a:p>
            <a:r>
              <a:rPr lang="en-US" sz="2000" b="1" dirty="0" smtClean="0">
                <a:latin typeface="Open Sans" pitchFamily="34" charset="0"/>
                <a:ea typeface="Open Sans" pitchFamily="34" charset="0"/>
                <a:cs typeface="Open Sans" pitchFamily="34" charset="0"/>
              </a:rPr>
              <a:t>Memorandum of understanding or Norwalk Agreement (2002) </a:t>
            </a:r>
            <a:r>
              <a:rPr lang="en-US" sz="2000" dirty="0" smtClean="0">
                <a:latin typeface="Open Sans" pitchFamily="34" charset="0"/>
                <a:ea typeface="Open Sans" pitchFamily="34" charset="0"/>
                <a:cs typeface="Open Sans" pitchFamily="34" charset="0"/>
              </a:rPr>
              <a:t>and removal of obligation of US GAAP reconciliation (2007) – “Acceptance from Foreign Private Issuers of Financial Statements Prepared in Accordance with International Financial Reporting Standards without Reconciliation to US GAAP” </a:t>
            </a:r>
          </a:p>
          <a:p>
            <a:r>
              <a:rPr lang="en-US" sz="2000" dirty="0" smtClean="0">
                <a:ea typeface="Open Sans" pitchFamily="34" charset="0"/>
                <a:cs typeface="Open Sans" pitchFamily="34" charset="0"/>
              </a:rPr>
              <a:t>General comparison of US GAAP and IAS/IFRS:</a:t>
            </a:r>
            <a:endParaRPr lang="en-US" sz="2000" dirty="0" smtClean="0">
              <a:latin typeface="Open Sans" pitchFamily="34" charset="0"/>
              <a:ea typeface="Open Sans" pitchFamily="34" charset="0"/>
              <a:cs typeface="Open Sans" pitchFamily="34" charset="0"/>
            </a:endParaRPr>
          </a:p>
          <a:p>
            <a:endParaRPr lang="en-US" sz="1800" dirty="0" smtClean="0">
              <a:latin typeface="Open Sans" pitchFamily="34" charset="0"/>
              <a:ea typeface="Open Sans" pitchFamily="34" charset="0"/>
              <a:cs typeface="Open Sans" pitchFamily="34" charset="0"/>
            </a:endParaRPr>
          </a:p>
          <a:p>
            <a:pPr fontAlgn="ctr"/>
            <a:endParaRPr lang="en-US" sz="1800" b="1" dirty="0" smtClean="0"/>
          </a:p>
          <a:p>
            <a:endParaRPr lang="en-US" sz="1800" dirty="0" smtClean="0">
              <a:latin typeface="Open Sans" pitchFamily="34" charset="0"/>
              <a:ea typeface="Open Sans" pitchFamily="34" charset="0"/>
              <a:cs typeface="Open Sans" pitchFamily="34" charset="0"/>
            </a:endParaRPr>
          </a:p>
          <a:p>
            <a:pPr marL="468313" lvl="1" indent="-3175" algn="just">
              <a:buNone/>
            </a:pPr>
            <a:r>
              <a:rPr lang="en-US" sz="1800" b="1" dirty="0" smtClean="0">
                <a:solidFill>
                  <a:schemeClr val="accent5">
                    <a:lumMod val="50000"/>
                  </a:schemeClr>
                </a:solidFill>
                <a:latin typeface="Open Sans" pitchFamily="34" charset="0"/>
                <a:ea typeface="Open Sans" pitchFamily="34" charset="0"/>
                <a:cs typeface="Open Sans" pitchFamily="34" charset="0"/>
              </a:rPr>
              <a:t> </a:t>
            </a:r>
          </a:p>
          <a:p>
            <a:pPr marL="2171700" lvl="5" indent="0" algn="just">
              <a:buNone/>
            </a:pPr>
            <a:endParaRPr lang="en-US" sz="1200" dirty="0" smtClean="0">
              <a:latin typeface="Open Sans" pitchFamily="34" charset="0"/>
              <a:ea typeface="Open Sans" pitchFamily="34" charset="0"/>
              <a:cs typeface="Open Sans" pitchFamily="34" charset="0"/>
            </a:endParaRPr>
          </a:p>
          <a:p>
            <a:pPr marL="2171700" lvl="5" indent="0" algn="r">
              <a:buNone/>
            </a:pPr>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sp>
        <p:nvSpPr>
          <p:cNvPr id="7"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Regulation - IFRS vs. GAAP</a:t>
            </a:r>
            <a:endParaRPr lang="en-US" sz="4000" dirty="0">
              <a:latin typeface="Verdana" pitchFamily="34" charset="0"/>
              <a:ea typeface="Verdana" pitchFamily="34" charset="0"/>
              <a:cs typeface="Verdana" pitchFamily="34" charset="0"/>
            </a:endParaRPr>
          </a:p>
        </p:txBody>
      </p:sp>
      <p:graphicFrame>
        <p:nvGraphicFramePr>
          <p:cNvPr id="8" name="Таблица 7"/>
          <p:cNvGraphicFramePr>
            <a:graphicFrameLocks noGrp="1"/>
          </p:cNvGraphicFramePr>
          <p:nvPr/>
        </p:nvGraphicFramePr>
        <p:xfrm>
          <a:off x="838200" y="5074920"/>
          <a:ext cx="7238999" cy="1097280"/>
        </p:xfrm>
        <a:graphic>
          <a:graphicData uri="http://schemas.openxmlformats.org/drawingml/2006/table">
            <a:tbl>
              <a:tblPr firstRow="1" bandRow="1">
                <a:tableStyleId>{5940675A-B579-460E-94D1-54222C63F5DA}</a:tableStyleId>
              </a:tblPr>
              <a:tblGrid>
                <a:gridCol w="3910724"/>
                <a:gridCol w="3328275"/>
              </a:tblGrid>
              <a:tr h="370840">
                <a:tc>
                  <a:txBody>
                    <a:bodyPr/>
                    <a:lstStyle/>
                    <a:p>
                      <a:pPr algn="ctr"/>
                      <a:r>
                        <a:rPr lang="en-US" sz="2000" u="sng" dirty="0" smtClean="0">
                          <a:solidFill>
                            <a:schemeClr val="tx1"/>
                          </a:solidFill>
                        </a:rPr>
                        <a:t>US GAAP</a:t>
                      </a:r>
                    </a:p>
                  </a:txBody>
                  <a:tcPr anchor="ctr"/>
                </a:tc>
                <a:tc>
                  <a:txBody>
                    <a:bodyPr/>
                    <a:lstStyle/>
                    <a:p>
                      <a:pPr algn="ctr"/>
                      <a:r>
                        <a:rPr lang="en-US" sz="2000" u="sng" dirty="0" smtClean="0">
                          <a:solidFill>
                            <a:schemeClr val="tx1"/>
                          </a:solidFill>
                        </a:rPr>
                        <a:t>IFRS</a:t>
                      </a:r>
                      <a:endParaRPr lang="en-US" sz="2000" b="0" u="sng" dirty="0">
                        <a:solidFill>
                          <a:schemeClr val="tx1"/>
                        </a:solidFill>
                        <a:latin typeface="+mn-lt"/>
                      </a:endParaRPr>
                    </a:p>
                  </a:txBody>
                  <a:tcPr anchor="ctr"/>
                </a:tc>
              </a:tr>
              <a:tr h="370840">
                <a:tc>
                  <a:txBody>
                    <a:bodyPr/>
                    <a:lstStyle/>
                    <a:p>
                      <a:pPr marL="630238" marR="0" lvl="0" indent="225425" algn="l" defTabSz="914400" rtl="0" eaLnBrk="1" fontAlgn="auto" latinLnBrk="0" hangingPunct="1">
                        <a:lnSpc>
                          <a:spcPct val="100000"/>
                        </a:lnSpc>
                        <a:spcBef>
                          <a:spcPts val="0"/>
                        </a:spcBef>
                        <a:spcAft>
                          <a:spcPts val="0"/>
                        </a:spcAft>
                        <a:buClrTx/>
                        <a:buSzTx/>
                        <a:buFont typeface="Arial" pitchFamily="34" charset="0"/>
                        <a:buChar char="•"/>
                        <a:tabLst>
                          <a:tab pos="630238" algn="l"/>
                        </a:tabLst>
                        <a:defRPr/>
                      </a:pPr>
                      <a:r>
                        <a:rPr lang="en-US" sz="2000" dirty="0" smtClean="0"/>
                        <a:t>rules-based</a:t>
                      </a:r>
                      <a:endParaRPr lang="ru-RU" sz="2000" dirty="0" smtClean="0"/>
                    </a:p>
                    <a:p>
                      <a:pPr marL="630238" marR="0" lvl="0" indent="225425" algn="l" defTabSz="914400" rtl="0" eaLnBrk="1" fontAlgn="auto" latinLnBrk="0" hangingPunct="1">
                        <a:lnSpc>
                          <a:spcPct val="100000"/>
                        </a:lnSpc>
                        <a:spcBef>
                          <a:spcPts val="0"/>
                        </a:spcBef>
                        <a:spcAft>
                          <a:spcPts val="0"/>
                        </a:spcAft>
                        <a:buClrTx/>
                        <a:buSzTx/>
                        <a:buFont typeface="Arial" pitchFamily="34" charset="0"/>
                        <a:buChar char="•"/>
                        <a:tabLst>
                          <a:tab pos="630238" algn="l"/>
                        </a:tabLst>
                        <a:defRPr/>
                      </a:pPr>
                      <a:r>
                        <a:rPr lang="en-US" sz="2000" dirty="0" smtClean="0"/>
                        <a:t>procedure-oriented </a:t>
                      </a:r>
                      <a:endParaRPr lang="ru-RU" sz="2000" dirty="0" smtClean="0"/>
                    </a:p>
                  </a:txBody>
                  <a:tcPr/>
                </a:tc>
                <a:tc>
                  <a:txBody>
                    <a:bodyPr/>
                    <a:lstStyle/>
                    <a:p>
                      <a:pPr marL="344488" marR="0" lvl="0" indent="225425" algn="l" defTabSz="914400" rtl="0" eaLnBrk="1" fontAlgn="auto" latinLnBrk="0" hangingPunct="1">
                        <a:lnSpc>
                          <a:spcPct val="100000"/>
                        </a:lnSpc>
                        <a:spcBef>
                          <a:spcPts val="0"/>
                        </a:spcBef>
                        <a:spcAft>
                          <a:spcPts val="0"/>
                        </a:spcAft>
                        <a:buClrTx/>
                        <a:buSzTx/>
                        <a:buFont typeface="Arial" pitchFamily="34" charset="0"/>
                        <a:buChar char="•"/>
                        <a:tabLst>
                          <a:tab pos="569913" algn="l"/>
                        </a:tabLst>
                        <a:defRPr/>
                      </a:pPr>
                      <a:r>
                        <a:rPr lang="en-US" sz="2000" dirty="0" smtClean="0"/>
                        <a:t>principles-based </a:t>
                      </a:r>
                      <a:endParaRPr lang="ru-RU" sz="2000" dirty="0" smtClean="0"/>
                    </a:p>
                    <a:p>
                      <a:pPr marL="344488" marR="0" lvl="0" indent="225425" algn="l" defTabSz="914400" rtl="0" eaLnBrk="1" fontAlgn="auto" latinLnBrk="0" hangingPunct="1">
                        <a:lnSpc>
                          <a:spcPct val="100000"/>
                        </a:lnSpc>
                        <a:spcBef>
                          <a:spcPts val="0"/>
                        </a:spcBef>
                        <a:spcAft>
                          <a:spcPts val="0"/>
                        </a:spcAft>
                        <a:buClrTx/>
                        <a:buSzTx/>
                        <a:buFont typeface="Arial" pitchFamily="34" charset="0"/>
                        <a:buChar char="•"/>
                        <a:tabLst>
                          <a:tab pos="569913" algn="l"/>
                        </a:tabLst>
                        <a:defRPr/>
                      </a:pPr>
                      <a:r>
                        <a:rPr lang="en-US" sz="2000" dirty="0" smtClean="0"/>
                        <a:t>objective-oriented</a:t>
                      </a:r>
                      <a:endParaRPr lang="ru-RU" sz="2000" dirty="0" smtClean="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600200"/>
            <a:ext cx="8229600" cy="5029200"/>
          </a:xfrm>
        </p:spPr>
        <p:txBody>
          <a:bodyPr/>
          <a:lstStyle/>
          <a:p>
            <a:r>
              <a:rPr lang="en-US" sz="2000" b="1" dirty="0" smtClean="0"/>
              <a:t>International Financial Reporting Standard (IFRS) for Small and Medium-sized Entities (SMEs) are designed for small and medium-sized entities (SMEs), private entities, and non-publicly accountable entities. </a:t>
            </a:r>
          </a:p>
          <a:p>
            <a:r>
              <a:rPr lang="en-US" sz="2000" dirty="0" smtClean="0"/>
              <a:t>The term small and medium-sized entities as used by the IASB is defined as entities that: </a:t>
            </a:r>
          </a:p>
          <a:p>
            <a:pPr marL="1027113" indent="-457200" defTabSz="1258888">
              <a:buSzPct val="75000"/>
              <a:buFont typeface="+mj-lt"/>
              <a:buAutoNum type="alphaLcParenR"/>
            </a:pPr>
            <a:r>
              <a:rPr lang="en-US" sz="2000" dirty="0" smtClean="0"/>
              <a:t>do not have public accountability, and</a:t>
            </a:r>
          </a:p>
          <a:p>
            <a:pPr marL="1027113" indent="-457200" defTabSz="1258888">
              <a:buSzPct val="75000"/>
              <a:buFont typeface="+mj-lt"/>
              <a:buAutoNum type="alphaLcParenR"/>
            </a:pPr>
            <a:r>
              <a:rPr lang="en-US" sz="2000" dirty="0" smtClean="0"/>
              <a:t>publish general purpose financial statements for external users. </a:t>
            </a:r>
          </a:p>
          <a:p>
            <a:r>
              <a:rPr lang="en-US" sz="2000" dirty="0" smtClean="0"/>
              <a:t>An entity has public accountability if:</a:t>
            </a:r>
          </a:p>
          <a:p>
            <a:pPr marL="1027113" indent="-457200" defTabSz="1258888">
              <a:buSzPct val="75000"/>
              <a:buFont typeface="+mj-lt"/>
              <a:buAutoNum type="alphaLcParenR"/>
            </a:pPr>
            <a:r>
              <a:rPr lang="en-US" sz="2000" dirty="0" smtClean="0"/>
              <a:t>its debt or equity instruments are traded in a public market or it is in the process of issuing such instruments for trading in a public market, or</a:t>
            </a:r>
          </a:p>
          <a:p>
            <a:pPr marL="1027113" indent="-457200" defTabSz="1258888">
              <a:buSzPct val="75000"/>
              <a:buFont typeface="+mj-lt"/>
              <a:buAutoNum type="alphaLcParenR"/>
            </a:pPr>
            <a:r>
              <a:rPr lang="en-US" sz="2000" dirty="0" smtClean="0"/>
              <a:t>it holds assets in a fiduciary capacity for a broad group of outsiders as one of its primary businesses. </a:t>
            </a:r>
          </a:p>
          <a:p>
            <a:pPr marL="1027113" indent="-457200">
              <a:buAutoNum type="alphaLcParenR"/>
            </a:pPr>
            <a:endParaRPr lang="en-US" sz="2000" dirty="0" smtClean="0"/>
          </a:p>
          <a:p>
            <a:pPr marL="912813">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dirty="0"/>
          </a:p>
        </p:txBody>
      </p:sp>
      <p:sp>
        <p:nvSpPr>
          <p:cNvPr id="7"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IFRS for SMEs – def. and public accountability</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r>
              <a:rPr lang="en-US" sz="2000" dirty="0" smtClean="0"/>
              <a:t>The Fourth Accounting Directive of EC allows Member States to prescribe lighter reporting regimes for SMEs, which are defined as following:</a:t>
            </a:r>
          </a:p>
          <a:p>
            <a:endParaRPr lang="en-US" sz="2000"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sp>
        <p:nvSpPr>
          <p:cNvPr id="7"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IFRS for SMEs – SMEs</a:t>
            </a:r>
            <a:endParaRPr lang="en-US" sz="4000" dirty="0">
              <a:latin typeface="Verdana" pitchFamily="34" charset="0"/>
              <a:ea typeface="Verdana" pitchFamily="34" charset="0"/>
              <a:cs typeface="Verdana" pitchFamily="34" charset="0"/>
            </a:endParaRPr>
          </a:p>
        </p:txBody>
      </p:sp>
      <p:graphicFrame>
        <p:nvGraphicFramePr>
          <p:cNvPr id="8" name="Таблица 7"/>
          <p:cNvGraphicFramePr>
            <a:graphicFrameLocks noGrp="1"/>
          </p:cNvGraphicFramePr>
          <p:nvPr/>
        </p:nvGraphicFramePr>
        <p:xfrm>
          <a:off x="381000" y="2819400"/>
          <a:ext cx="8382000" cy="2804160"/>
        </p:xfrm>
        <a:graphic>
          <a:graphicData uri="http://schemas.openxmlformats.org/drawingml/2006/table">
            <a:tbl>
              <a:tblPr firstRow="1" bandRow="1">
                <a:tableStyleId>{F5AB1C69-6EDB-4FF4-983F-18BD219EF322}</a:tableStyleId>
              </a:tblPr>
              <a:tblGrid>
                <a:gridCol w="2095500"/>
                <a:gridCol w="2095500"/>
                <a:gridCol w="2095500"/>
                <a:gridCol w="2095500"/>
              </a:tblGrid>
              <a:tr h="370840">
                <a:tc>
                  <a:txBody>
                    <a:bodyPr/>
                    <a:lstStyle/>
                    <a:p>
                      <a:pPr algn="ctr"/>
                      <a:endParaRPr lang="en-US" sz="2000" b="1" dirty="0">
                        <a:solidFill>
                          <a:schemeClr val="tx1"/>
                        </a:solidFill>
                        <a:latin typeface="+mn-lt"/>
                      </a:endParaRPr>
                    </a:p>
                  </a:txBody>
                  <a:tcPr/>
                </a:tc>
                <a:tc>
                  <a:txBody>
                    <a:bodyPr/>
                    <a:lstStyle/>
                    <a:p>
                      <a:pPr algn="ctr"/>
                      <a:r>
                        <a:rPr lang="cs-CZ" sz="2000" b="1" kern="1200" dirty="0" err="1" smtClean="0">
                          <a:solidFill>
                            <a:schemeClr val="tx1"/>
                          </a:solidFill>
                        </a:rPr>
                        <a:t>Micro</a:t>
                      </a:r>
                      <a:endParaRPr lang="en-US" sz="2000" b="1" dirty="0">
                        <a:solidFill>
                          <a:schemeClr val="tx1"/>
                        </a:solidFill>
                        <a:latin typeface="+mn-lt"/>
                      </a:endParaRPr>
                    </a:p>
                  </a:txBody>
                  <a:tcPr/>
                </a:tc>
                <a:tc>
                  <a:txBody>
                    <a:bodyPr/>
                    <a:lstStyle/>
                    <a:p>
                      <a:pPr algn="ctr"/>
                      <a:r>
                        <a:rPr lang="cs-CZ" sz="2000" b="1" kern="1200" dirty="0" err="1" smtClean="0">
                          <a:solidFill>
                            <a:schemeClr val="tx1"/>
                          </a:solidFill>
                        </a:rPr>
                        <a:t>Small</a:t>
                      </a:r>
                      <a:endParaRPr lang="en-US" sz="2000" b="1" dirty="0">
                        <a:solidFill>
                          <a:schemeClr val="tx1"/>
                        </a:solidFill>
                        <a:latin typeface="+mn-lt"/>
                      </a:endParaRPr>
                    </a:p>
                  </a:txBody>
                  <a:tcPr/>
                </a:tc>
                <a:tc>
                  <a:txBody>
                    <a:bodyPr/>
                    <a:lstStyle/>
                    <a:p>
                      <a:pPr algn="ctr"/>
                      <a:r>
                        <a:rPr lang="cs-CZ" sz="2000" b="1" kern="1200" dirty="0" smtClean="0">
                          <a:solidFill>
                            <a:schemeClr val="tx1"/>
                          </a:solidFill>
                        </a:rPr>
                        <a:t>Medium-</a:t>
                      </a:r>
                      <a:r>
                        <a:rPr lang="cs-CZ" sz="2000" b="1" kern="1200" dirty="0" err="1" smtClean="0">
                          <a:solidFill>
                            <a:schemeClr val="tx1"/>
                          </a:solidFill>
                        </a:rPr>
                        <a:t>sized</a:t>
                      </a:r>
                      <a:endParaRPr lang="en-US" sz="2000" b="1" dirty="0">
                        <a:solidFill>
                          <a:schemeClr val="tx1"/>
                        </a:solidFill>
                        <a:latin typeface="+mn-lt"/>
                      </a:endParaRPr>
                    </a:p>
                  </a:txBody>
                  <a:tcPr/>
                </a:tc>
              </a:tr>
              <a:tr h="370840">
                <a:tc>
                  <a:txBody>
                    <a:bodyPr/>
                    <a:lstStyle/>
                    <a:p>
                      <a:r>
                        <a:rPr lang="cs-CZ" sz="2000" kern="1200" dirty="0" smtClean="0"/>
                        <a:t>Balance </a:t>
                      </a:r>
                      <a:r>
                        <a:rPr lang="cs-CZ" sz="2000" kern="1200" dirty="0" err="1" smtClean="0"/>
                        <a:t>sheet</a:t>
                      </a:r>
                      <a:r>
                        <a:rPr lang="cs-CZ" sz="2000" kern="1200" dirty="0" smtClean="0"/>
                        <a:t> </a:t>
                      </a:r>
                      <a:r>
                        <a:rPr lang="cs-CZ" sz="2000" kern="1200" dirty="0" err="1" smtClean="0"/>
                        <a:t>total</a:t>
                      </a:r>
                      <a:endParaRPr lang="en-US" sz="2000" b="0" dirty="0">
                        <a:solidFill>
                          <a:schemeClr val="tx1"/>
                        </a:solidFill>
                        <a:latin typeface="+mn-lt"/>
                      </a:endParaRPr>
                    </a:p>
                  </a:txBody>
                  <a:tcPr/>
                </a:tc>
                <a:tc>
                  <a:txBody>
                    <a:bodyPr/>
                    <a:lstStyle/>
                    <a:p>
                      <a:pPr marL="0" marR="0" algn="just">
                        <a:lnSpc>
                          <a:spcPct val="115000"/>
                        </a:lnSpc>
                        <a:spcBef>
                          <a:spcPts val="0"/>
                        </a:spcBef>
                        <a:spcAft>
                          <a:spcPts val="0"/>
                        </a:spcAft>
                      </a:pPr>
                      <a:r>
                        <a:rPr lang="en-US" sz="2000" dirty="0"/>
                        <a:t>≤ </a:t>
                      </a:r>
                      <a:r>
                        <a:rPr lang="cs-CZ" sz="2000" dirty="0"/>
                        <a:t>€ 500 000</a:t>
                      </a:r>
                      <a:endParaRPr lang="en-US" sz="2000" b="0" dirty="0">
                        <a:solidFill>
                          <a:schemeClr val="tx1"/>
                        </a:solidFill>
                        <a:latin typeface="+mn-lt"/>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cs-CZ" sz="2000" dirty="0"/>
                        <a:t>≤ € 4 400 000</a:t>
                      </a:r>
                      <a:endParaRPr lang="en-US" sz="2000" b="0" dirty="0">
                        <a:solidFill>
                          <a:schemeClr val="tx1"/>
                        </a:solidFill>
                        <a:latin typeface="+mn-lt"/>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cs-CZ" sz="2000"/>
                        <a:t>≤ € 17 500 000</a:t>
                      </a:r>
                      <a:endParaRPr lang="en-US" sz="2000" b="0">
                        <a:solidFill>
                          <a:schemeClr val="tx1"/>
                        </a:solidFill>
                        <a:latin typeface="+mn-lt"/>
                        <a:ea typeface="Calibri"/>
                        <a:cs typeface="Times New Roman"/>
                      </a:endParaRPr>
                    </a:p>
                  </a:txBody>
                  <a:tcPr marL="68580" marR="68580" marT="0" marB="0"/>
                </a:tc>
              </a:tr>
              <a:tr h="370840">
                <a:tc>
                  <a:txBody>
                    <a:bodyPr/>
                    <a:lstStyle/>
                    <a:p>
                      <a:r>
                        <a:rPr lang="cs-CZ" sz="2000" kern="1200" dirty="0" smtClean="0"/>
                        <a:t>Net </a:t>
                      </a:r>
                      <a:r>
                        <a:rPr lang="cs-CZ" sz="2000" kern="1200" dirty="0" err="1" smtClean="0"/>
                        <a:t>turnover</a:t>
                      </a:r>
                      <a:endParaRPr lang="en-US" sz="2000" b="0" dirty="0">
                        <a:solidFill>
                          <a:schemeClr val="tx1"/>
                        </a:solidFill>
                        <a:latin typeface="+mn-lt"/>
                      </a:endParaRPr>
                    </a:p>
                  </a:txBody>
                  <a:tcPr/>
                </a:tc>
                <a:tc>
                  <a:txBody>
                    <a:bodyPr/>
                    <a:lstStyle/>
                    <a:p>
                      <a:pPr marL="0" marR="0" algn="just">
                        <a:lnSpc>
                          <a:spcPct val="115000"/>
                        </a:lnSpc>
                        <a:spcBef>
                          <a:spcPts val="0"/>
                        </a:spcBef>
                        <a:spcAft>
                          <a:spcPts val="0"/>
                        </a:spcAft>
                      </a:pPr>
                      <a:r>
                        <a:rPr lang="en-US" sz="2000" dirty="0"/>
                        <a:t>≤ </a:t>
                      </a:r>
                      <a:r>
                        <a:rPr lang="cs-CZ" sz="2000" dirty="0"/>
                        <a:t>€ 1 000 </a:t>
                      </a:r>
                      <a:r>
                        <a:rPr lang="cs-CZ" sz="2000" dirty="0" err="1"/>
                        <a:t>000</a:t>
                      </a:r>
                      <a:endParaRPr lang="en-US" sz="2000" b="0" dirty="0">
                        <a:solidFill>
                          <a:schemeClr val="tx1"/>
                        </a:solidFill>
                        <a:latin typeface="+mn-lt"/>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cs-CZ" sz="2000" dirty="0"/>
                        <a:t>≤ € 8 800 000</a:t>
                      </a:r>
                      <a:endParaRPr lang="en-US" sz="2000" b="0" dirty="0">
                        <a:solidFill>
                          <a:schemeClr val="tx1"/>
                        </a:solidFill>
                        <a:latin typeface="+mn-lt"/>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cs-CZ" sz="2000"/>
                        <a:t>≤ € 35 000 000</a:t>
                      </a:r>
                      <a:endParaRPr lang="en-US" sz="2000" b="0">
                        <a:solidFill>
                          <a:schemeClr val="tx1"/>
                        </a:solidFill>
                        <a:latin typeface="+mn-lt"/>
                        <a:ea typeface="Calibri"/>
                        <a:cs typeface="Times New Roman"/>
                      </a:endParaRPr>
                    </a:p>
                  </a:txBody>
                  <a:tcPr marL="68580" marR="68580" marT="0" marB="0"/>
                </a:tc>
              </a:tr>
              <a:tr h="370840">
                <a:tc>
                  <a:txBody>
                    <a:bodyPr/>
                    <a:lstStyle/>
                    <a:p>
                      <a:r>
                        <a:rPr lang="cs-CZ" sz="2000" kern="1200" dirty="0" err="1" smtClean="0"/>
                        <a:t>Average</a:t>
                      </a:r>
                      <a:r>
                        <a:rPr lang="cs-CZ" sz="2000" kern="1200" dirty="0" smtClean="0"/>
                        <a:t> </a:t>
                      </a:r>
                      <a:r>
                        <a:rPr lang="cs-CZ" sz="2000" kern="1200" dirty="0" err="1" smtClean="0"/>
                        <a:t>number</a:t>
                      </a:r>
                      <a:r>
                        <a:rPr lang="cs-CZ" sz="2000" kern="1200" dirty="0" smtClean="0"/>
                        <a:t> </a:t>
                      </a:r>
                      <a:r>
                        <a:rPr lang="cs-CZ" sz="2000" kern="1200" dirty="0" err="1" smtClean="0"/>
                        <a:t>of</a:t>
                      </a:r>
                      <a:r>
                        <a:rPr lang="cs-CZ" sz="2000" kern="1200" dirty="0" smtClean="0"/>
                        <a:t> </a:t>
                      </a:r>
                      <a:r>
                        <a:rPr lang="cs-CZ" sz="2000" kern="1200" dirty="0" err="1" smtClean="0"/>
                        <a:t>employees</a:t>
                      </a:r>
                      <a:r>
                        <a:rPr lang="cs-CZ" sz="2000" kern="1200" dirty="0" smtClean="0"/>
                        <a:t> </a:t>
                      </a:r>
                      <a:r>
                        <a:rPr lang="cs-CZ" sz="2000" kern="1200" dirty="0" err="1" smtClean="0"/>
                        <a:t>during</a:t>
                      </a:r>
                      <a:r>
                        <a:rPr lang="cs-CZ" sz="2000" kern="1200" dirty="0" smtClean="0"/>
                        <a:t> </a:t>
                      </a:r>
                      <a:r>
                        <a:rPr lang="cs-CZ" sz="2000" kern="1200" dirty="0" err="1" smtClean="0"/>
                        <a:t>the</a:t>
                      </a:r>
                      <a:r>
                        <a:rPr lang="cs-CZ" sz="2000" kern="1200" dirty="0" smtClean="0"/>
                        <a:t> </a:t>
                      </a:r>
                      <a:r>
                        <a:rPr lang="cs-CZ" sz="2000" kern="1200" dirty="0" err="1" smtClean="0"/>
                        <a:t>financial</a:t>
                      </a:r>
                      <a:r>
                        <a:rPr lang="cs-CZ" sz="2000" kern="1200" dirty="0" smtClean="0"/>
                        <a:t> </a:t>
                      </a:r>
                      <a:r>
                        <a:rPr lang="cs-CZ" sz="2000" kern="1200" dirty="0" err="1" smtClean="0"/>
                        <a:t>year</a:t>
                      </a:r>
                      <a:endParaRPr lang="en-US" sz="2000" b="0" dirty="0">
                        <a:solidFill>
                          <a:schemeClr val="tx1"/>
                        </a:solidFill>
                        <a:latin typeface="+mn-lt"/>
                      </a:endParaRPr>
                    </a:p>
                  </a:txBody>
                  <a:tcPr/>
                </a:tc>
                <a:tc>
                  <a:txBody>
                    <a:bodyPr/>
                    <a:lstStyle/>
                    <a:p>
                      <a:pPr marL="0" marR="0" algn="just">
                        <a:lnSpc>
                          <a:spcPct val="115000"/>
                        </a:lnSpc>
                        <a:spcBef>
                          <a:spcPts val="0"/>
                        </a:spcBef>
                        <a:spcAft>
                          <a:spcPts val="0"/>
                        </a:spcAft>
                      </a:pPr>
                      <a:r>
                        <a:rPr lang="cs-CZ" sz="2000" dirty="0"/>
                        <a:t>≤ 10</a:t>
                      </a:r>
                      <a:endParaRPr lang="en-US" sz="2000" b="0" dirty="0">
                        <a:solidFill>
                          <a:schemeClr val="tx1"/>
                        </a:solidFill>
                        <a:latin typeface="+mn-lt"/>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cs-CZ" sz="2000" dirty="0"/>
                        <a:t>≤ 50</a:t>
                      </a:r>
                      <a:endParaRPr lang="en-US" sz="2000" b="0" dirty="0">
                        <a:solidFill>
                          <a:schemeClr val="tx1"/>
                        </a:solidFill>
                        <a:latin typeface="+mn-lt"/>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cs-CZ" sz="2000" dirty="0"/>
                        <a:t>≤ 250</a:t>
                      </a:r>
                      <a:endParaRPr lang="en-US" sz="2000" b="0" dirty="0">
                        <a:solidFill>
                          <a:schemeClr val="tx1"/>
                        </a:solidFill>
                        <a:latin typeface="+mn-lt"/>
                        <a:ea typeface="Calibri"/>
                        <a:cs typeface="Times New Roman"/>
                      </a:endParaRPr>
                    </a:p>
                  </a:txBody>
                  <a:tcPr marL="68580" marR="68580" marT="0" marB="0"/>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r>
              <a:rPr lang="en-US" sz="2000" dirty="0" smtClean="0"/>
              <a:t>Some entities may hold assets in a fiduciary capacity for a broad group of outsiders (e.g. AUM). If they do so for reasons incidental to a primary business, that does not make them publicly accountable. </a:t>
            </a:r>
          </a:p>
          <a:p>
            <a:r>
              <a:rPr lang="en-US" sz="2000" dirty="0" smtClean="0"/>
              <a:t>A subsidiary whose parent uses full IFRSs, or that is part of a consolidated group that uses full IFRSs, is not prohibited from using IFRS for SMEs in its own financial statements if that subsidiary by itself does not have public accountability.</a:t>
            </a:r>
          </a:p>
          <a:p>
            <a:r>
              <a:rPr lang="en-US" sz="2000" dirty="0" smtClean="0"/>
              <a:t>Financial statements prepared in conformity with the IFRS for SMEs are unlikely to comply fully with all of the measurements required by a jurisdiction’s tax laws and regulations. </a:t>
            </a:r>
          </a:p>
          <a:p>
            <a:r>
              <a:rPr lang="en-US" sz="2000" dirty="0" smtClean="0"/>
              <a:t>Decisions on which entities are required or permitted to use full IFRS or IFRS for SMEs rest with legislative and regulatory authorities and standard-setters in individual jurisdictions. </a:t>
            </a:r>
          </a:p>
          <a:p>
            <a:endParaRPr lang="en-US" sz="2000"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a:p>
        </p:txBody>
      </p:sp>
      <p:sp>
        <p:nvSpPr>
          <p:cNvPr id="7"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IFRS for SMEs - notes to individual cases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About the course</a:t>
            </a:r>
            <a:endParaRPr lang="en-US" sz="4000" dirty="0"/>
          </a:p>
        </p:txBody>
      </p:sp>
      <p:sp>
        <p:nvSpPr>
          <p:cNvPr id="3" name="Содержимое 2"/>
          <p:cNvSpPr>
            <a:spLocks noGrp="1"/>
          </p:cNvSpPr>
          <p:nvPr>
            <p:ph idx="1"/>
          </p:nvPr>
        </p:nvSpPr>
        <p:spPr/>
        <p:txBody>
          <a:bodyPr/>
          <a:lstStyle/>
          <a:p>
            <a:r>
              <a:rPr lang="en-US" sz="2000" dirty="0" smtClean="0"/>
              <a:t>Literature:</a:t>
            </a:r>
          </a:p>
          <a:p>
            <a:pPr marL="912813" lvl="0">
              <a:buFont typeface="Wingdings" pitchFamily="2" charset="2"/>
              <a:buChar char="q"/>
            </a:pPr>
            <a:r>
              <a:rPr lang="en-US" sz="2000" dirty="0" smtClean="0"/>
              <a:t>International financial reporting standard for small and medium-sized entities (IFRS for SMEs). London: International Accounting Standards Board, 2009. 230 s. ISBN 9781907026171. Available at: </a:t>
            </a:r>
            <a:r>
              <a:rPr lang="en-US" sz="2000" u="sng" dirty="0" smtClean="0">
                <a:hlinkClick r:id="rId2"/>
              </a:rPr>
              <a:t>http://eifrs.iasb.org/eifrs/sme/en/IFRSforSMEs2009.pdf</a:t>
            </a:r>
            <a:endParaRPr lang="en-US" sz="2000" dirty="0" smtClean="0"/>
          </a:p>
          <a:p>
            <a:pPr marL="912813">
              <a:buFont typeface="Wingdings" pitchFamily="2" charset="2"/>
              <a:buChar char="q"/>
            </a:pPr>
            <a:r>
              <a:rPr lang="en-US" sz="2000" dirty="0" smtClean="0"/>
              <a:t> IFRS Foundation: Training Material for the IFRS for SMEs. London: International Accounting Standards Board. Available at: </a:t>
            </a:r>
            <a:r>
              <a:rPr lang="en-US" sz="2000" u="sng" dirty="0" smtClean="0">
                <a:hlinkClick r:id="rId3"/>
              </a:rPr>
              <a:t>http://www.ifrs.org/IFRS-for-SMEs/Pages/Training-Modules.aspx</a:t>
            </a: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About the course</a:t>
            </a:r>
            <a:endParaRPr lang="en-US" sz="4000" dirty="0"/>
          </a:p>
        </p:txBody>
      </p:sp>
      <p:sp>
        <p:nvSpPr>
          <p:cNvPr id="3" name="Содержимое 2"/>
          <p:cNvSpPr>
            <a:spLocks noGrp="1"/>
          </p:cNvSpPr>
          <p:nvPr>
            <p:ph idx="1"/>
          </p:nvPr>
        </p:nvSpPr>
        <p:spPr>
          <a:xfrm>
            <a:off x="457200" y="990600"/>
            <a:ext cx="8229600" cy="4530725"/>
          </a:xfrm>
        </p:spPr>
        <p:txBody>
          <a:bodyPr/>
          <a:lstStyle/>
          <a:p>
            <a:r>
              <a:rPr lang="en-US" sz="2000" dirty="0" smtClean="0"/>
              <a:t>Requirements for successful accomplishment of the course:</a:t>
            </a:r>
          </a:p>
          <a:p>
            <a:pPr marL="912813">
              <a:buFont typeface="Wingdings" pitchFamily="2" charset="2"/>
              <a:buChar char="q"/>
            </a:pPr>
            <a:r>
              <a:rPr lang="en-US" sz="2000" dirty="0" smtClean="0"/>
              <a:t>8</a:t>
            </a:r>
            <a:r>
              <a:rPr lang="cs-CZ" sz="2000" dirty="0" smtClean="0"/>
              <a:t>5% </a:t>
            </a:r>
            <a:r>
              <a:rPr lang="cs-CZ" sz="2000" dirty="0" err="1" smtClean="0"/>
              <a:t>participation</a:t>
            </a:r>
            <a:r>
              <a:rPr lang="cs-CZ" sz="2000" dirty="0" smtClean="0"/>
              <a:t> </a:t>
            </a:r>
            <a:r>
              <a:rPr lang="cs-CZ" sz="2000" dirty="0" err="1" smtClean="0"/>
              <a:t>of</a:t>
            </a:r>
            <a:r>
              <a:rPr lang="cs-CZ" sz="2000" dirty="0" smtClean="0"/>
              <a:t> </a:t>
            </a:r>
            <a:r>
              <a:rPr lang="cs-CZ" sz="2000" dirty="0" err="1" smtClean="0"/>
              <a:t>seminars</a:t>
            </a:r>
            <a:r>
              <a:rPr lang="cs-CZ" sz="2000" dirty="0" smtClean="0"/>
              <a:t> </a:t>
            </a:r>
            <a:r>
              <a:rPr lang="cs-CZ" sz="2000" dirty="0" err="1" smtClean="0"/>
              <a:t>is</a:t>
            </a:r>
            <a:r>
              <a:rPr lang="cs-CZ" sz="2000" dirty="0" smtClean="0"/>
              <a:t> </a:t>
            </a:r>
            <a:r>
              <a:rPr lang="cs-CZ" sz="2000" dirty="0" err="1" smtClean="0"/>
              <a:t>required</a:t>
            </a:r>
            <a:r>
              <a:rPr lang="cs-CZ" sz="2000" dirty="0" smtClean="0"/>
              <a:t> (i.</a:t>
            </a:r>
            <a:r>
              <a:rPr lang="cs-CZ" sz="2000" dirty="0" err="1" smtClean="0"/>
              <a:t>e</a:t>
            </a:r>
            <a:r>
              <a:rPr lang="cs-CZ" sz="2000" dirty="0" smtClean="0"/>
              <a:t>. absence </a:t>
            </a:r>
            <a:r>
              <a:rPr lang="cs-CZ" sz="2000" dirty="0" err="1" smtClean="0"/>
              <a:t>at</a:t>
            </a:r>
            <a:r>
              <a:rPr lang="cs-CZ" sz="2000" dirty="0" smtClean="0"/>
              <a:t> </a:t>
            </a:r>
            <a:r>
              <a:rPr lang="cs-CZ" sz="2000" dirty="0" err="1" smtClean="0"/>
              <a:t>max</a:t>
            </a:r>
            <a:r>
              <a:rPr lang="cs-CZ" sz="2000" dirty="0" smtClean="0"/>
              <a:t> 2 </a:t>
            </a:r>
            <a:r>
              <a:rPr lang="cs-CZ" sz="2000" dirty="0" err="1" smtClean="0"/>
              <a:t>seminars</a:t>
            </a:r>
            <a:r>
              <a:rPr lang="cs-CZ" sz="2000" dirty="0" smtClean="0"/>
              <a:t> </a:t>
            </a:r>
            <a:r>
              <a:rPr lang="cs-CZ" sz="2000" dirty="0" err="1" smtClean="0"/>
              <a:t>is</a:t>
            </a:r>
            <a:r>
              <a:rPr lang="cs-CZ" sz="2000" dirty="0" smtClean="0"/>
              <a:t> </a:t>
            </a:r>
            <a:r>
              <a:rPr lang="cs-CZ" sz="2000" dirty="0" err="1" smtClean="0"/>
              <a:t>allowed</a:t>
            </a:r>
            <a:r>
              <a:rPr lang="cs-CZ" sz="2000" dirty="0" smtClean="0"/>
              <a:t>)</a:t>
            </a:r>
            <a:endParaRPr lang="en-US" sz="2000" dirty="0" smtClean="0"/>
          </a:p>
          <a:p>
            <a:pPr marL="912813">
              <a:buFont typeface="Wingdings" pitchFamily="2" charset="2"/>
              <a:buChar char="q"/>
            </a:pPr>
            <a:r>
              <a:rPr lang="cs-CZ" sz="2000" dirty="0" smtClean="0"/>
              <a:t>60% </a:t>
            </a:r>
            <a:r>
              <a:rPr lang="cs-CZ" sz="2000" dirty="0" err="1" smtClean="0"/>
              <a:t>of</a:t>
            </a:r>
            <a:r>
              <a:rPr lang="cs-CZ" sz="2000" dirty="0" smtClean="0"/>
              <a:t> </a:t>
            </a:r>
            <a:r>
              <a:rPr lang="cs-CZ" sz="2000" dirty="0" err="1" smtClean="0"/>
              <a:t>final</a:t>
            </a:r>
            <a:r>
              <a:rPr lang="cs-CZ" sz="2000" dirty="0" smtClean="0"/>
              <a:t> grade </a:t>
            </a:r>
            <a:r>
              <a:rPr lang="cs-CZ" sz="2000" dirty="0" err="1" smtClean="0"/>
              <a:t>can</a:t>
            </a:r>
            <a:r>
              <a:rPr lang="cs-CZ" sz="2000" dirty="0" smtClean="0"/>
              <a:t> </a:t>
            </a:r>
            <a:r>
              <a:rPr lang="cs-CZ" sz="2000" dirty="0" err="1" smtClean="0"/>
              <a:t>be</a:t>
            </a:r>
            <a:r>
              <a:rPr lang="cs-CZ" sz="2000" dirty="0" smtClean="0"/>
              <a:t> </a:t>
            </a:r>
            <a:r>
              <a:rPr lang="cs-CZ" sz="2000" dirty="0" err="1" smtClean="0"/>
              <a:t>received</a:t>
            </a:r>
            <a:r>
              <a:rPr lang="cs-CZ" sz="2000" dirty="0" smtClean="0"/>
              <a:t> </a:t>
            </a:r>
            <a:r>
              <a:rPr lang="cs-CZ" sz="2000" dirty="0" err="1" smtClean="0"/>
              <a:t>during</a:t>
            </a:r>
            <a:r>
              <a:rPr lang="cs-CZ" sz="2000" dirty="0" smtClean="0"/>
              <a:t> </a:t>
            </a:r>
            <a:r>
              <a:rPr lang="cs-CZ" sz="2000" dirty="0" err="1" smtClean="0"/>
              <a:t>final</a:t>
            </a:r>
            <a:r>
              <a:rPr lang="cs-CZ" sz="2000" dirty="0" smtClean="0"/>
              <a:t> </a:t>
            </a:r>
            <a:r>
              <a:rPr lang="cs-CZ" sz="2000" dirty="0" err="1" smtClean="0"/>
              <a:t>exam</a:t>
            </a:r>
            <a:r>
              <a:rPr lang="cs-CZ" sz="2000" dirty="0" smtClean="0"/>
              <a:t> </a:t>
            </a:r>
            <a:r>
              <a:rPr lang="cs-CZ" sz="2000" dirty="0" err="1" smtClean="0"/>
              <a:t>and</a:t>
            </a:r>
            <a:r>
              <a:rPr lang="cs-CZ" sz="2000" dirty="0" smtClean="0"/>
              <a:t> 40% </a:t>
            </a:r>
            <a:r>
              <a:rPr lang="cs-CZ" sz="2000" dirty="0" err="1" smtClean="0"/>
              <a:t>of</a:t>
            </a:r>
            <a:r>
              <a:rPr lang="cs-CZ" sz="2000" dirty="0" smtClean="0"/>
              <a:t> </a:t>
            </a:r>
            <a:r>
              <a:rPr lang="cs-CZ" sz="2000" dirty="0" err="1" smtClean="0"/>
              <a:t>final</a:t>
            </a:r>
            <a:r>
              <a:rPr lang="cs-CZ" sz="2000" dirty="0" smtClean="0"/>
              <a:t> grade </a:t>
            </a:r>
            <a:r>
              <a:rPr lang="cs-CZ" sz="2000" dirty="0" err="1" smtClean="0"/>
              <a:t>can</a:t>
            </a:r>
            <a:r>
              <a:rPr lang="cs-CZ" sz="2000" dirty="0" smtClean="0"/>
              <a:t> </a:t>
            </a:r>
            <a:r>
              <a:rPr lang="cs-CZ" sz="2000" dirty="0" err="1" smtClean="0"/>
              <a:t>be</a:t>
            </a:r>
            <a:r>
              <a:rPr lang="cs-CZ" sz="2000" dirty="0" smtClean="0"/>
              <a:t> </a:t>
            </a:r>
            <a:r>
              <a:rPr lang="cs-CZ" sz="2000" dirty="0" err="1" smtClean="0"/>
              <a:t>received</a:t>
            </a:r>
            <a:r>
              <a:rPr lang="cs-CZ" sz="2000" dirty="0" smtClean="0"/>
              <a:t> </a:t>
            </a:r>
            <a:r>
              <a:rPr lang="cs-CZ" sz="2000" dirty="0" err="1" smtClean="0"/>
              <a:t>during</a:t>
            </a:r>
            <a:r>
              <a:rPr lang="cs-CZ" sz="2000" dirty="0" smtClean="0"/>
              <a:t> </a:t>
            </a:r>
            <a:r>
              <a:rPr lang="cs-CZ" sz="2000" dirty="0" err="1" smtClean="0"/>
              <a:t>seminars</a:t>
            </a:r>
            <a:r>
              <a:rPr lang="cs-CZ" sz="2000" dirty="0" smtClean="0"/>
              <a:t>. 40% </a:t>
            </a:r>
            <a:r>
              <a:rPr lang="cs-CZ" sz="2000" dirty="0" err="1" smtClean="0"/>
              <a:t>is</a:t>
            </a:r>
            <a:r>
              <a:rPr lang="cs-CZ" sz="2000" dirty="0" smtClean="0"/>
              <a:t> splitted </a:t>
            </a:r>
            <a:r>
              <a:rPr lang="cs-CZ" sz="2000" dirty="0" err="1" smtClean="0"/>
              <a:t>into</a:t>
            </a:r>
            <a:r>
              <a:rPr lang="cs-CZ" sz="2000" dirty="0" smtClean="0"/>
              <a:t> 2 </a:t>
            </a:r>
            <a:r>
              <a:rPr lang="cs-CZ" sz="2000" dirty="0" err="1" smtClean="0"/>
              <a:t>midterm</a:t>
            </a:r>
            <a:r>
              <a:rPr lang="cs-CZ" sz="2000" dirty="0" smtClean="0"/>
              <a:t> </a:t>
            </a:r>
            <a:r>
              <a:rPr lang="cs-CZ" sz="2000" dirty="0" err="1" smtClean="0"/>
              <a:t>tests</a:t>
            </a:r>
            <a:r>
              <a:rPr lang="cs-CZ" sz="2000" dirty="0" smtClean="0"/>
              <a:t> (10% </a:t>
            </a:r>
            <a:r>
              <a:rPr lang="cs-CZ" sz="2000" dirty="0" err="1" smtClean="0"/>
              <a:t>each</a:t>
            </a:r>
            <a:r>
              <a:rPr lang="cs-CZ" sz="2000" dirty="0" smtClean="0"/>
              <a:t>) </a:t>
            </a:r>
            <a:r>
              <a:rPr lang="cs-CZ" sz="2000" dirty="0" err="1" smtClean="0"/>
              <a:t>and</a:t>
            </a:r>
            <a:r>
              <a:rPr lang="cs-CZ" sz="2000" dirty="0" smtClean="0"/>
              <a:t> 1 </a:t>
            </a:r>
            <a:r>
              <a:rPr lang="cs-CZ" sz="2000" dirty="0" err="1" smtClean="0"/>
              <a:t>presentation</a:t>
            </a:r>
            <a:r>
              <a:rPr lang="cs-CZ" sz="2000" dirty="0" smtClean="0"/>
              <a:t> (20%) </a:t>
            </a:r>
            <a:r>
              <a:rPr lang="cs-CZ" sz="2000" dirty="0" err="1" smtClean="0"/>
              <a:t>or</a:t>
            </a:r>
            <a:r>
              <a:rPr lang="cs-CZ" sz="2000" dirty="0" smtClean="0"/>
              <a:t> </a:t>
            </a:r>
            <a:r>
              <a:rPr lang="cs-CZ" sz="2000" dirty="0" err="1" smtClean="0"/>
              <a:t>activity</a:t>
            </a:r>
            <a:r>
              <a:rPr lang="cs-CZ" sz="2000" dirty="0" smtClean="0"/>
              <a:t> </a:t>
            </a:r>
            <a:r>
              <a:rPr lang="cs-CZ" sz="2000" dirty="0" err="1" smtClean="0"/>
              <a:t>at</a:t>
            </a:r>
            <a:r>
              <a:rPr lang="cs-CZ" sz="2000" dirty="0" smtClean="0"/>
              <a:t> </a:t>
            </a:r>
            <a:r>
              <a:rPr lang="cs-CZ" sz="2000" dirty="0" err="1" smtClean="0"/>
              <a:t>the</a:t>
            </a:r>
            <a:r>
              <a:rPr lang="cs-CZ" sz="2000" dirty="0" smtClean="0"/>
              <a:t> </a:t>
            </a:r>
            <a:r>
              <a:rPr lang="cs-CZ" sz="2000" dirty="0" err="1" smtClean="0"/>
              <a:t>seminars</a:t>
            </a:r>
            <a:r>
              <a:rPr lang="cs-CZ" sz="2000" dirty="0" smtClean="0"/>
              <a:t> (20%).</a:t>
            </a:r>
            <a:endParaRPr lang="en-US" sz="2000" dirty="0" smtClean="0"/>
          </a:p>
          <a:p>
            <a:pPr marL="912813">
              <a:buFont typeface="Wingdings" pitchFamily="2" charset="2"/>
              <a:buChar char="q"/>
            </a:pPr>
            <a:r>
              <a:rPr lang="cs-CZ" sz="2000" dirty="0" smtClean="0"/>
              <a:t>In case </a:t>
            </a:r>
            <a:r>
              <a:rPr lang="cs-CZ" sz="2000" dirty="0" err="1" smtClean="0"/>
              <a:t>of</a:t>
            </a:r>
            <a:r>
              <a:rPr lang="cs-CZ" sz="2000" dirty="0" smtClean="0"/>
              <a:t> </a:t>
            </a:r>
            <a:r>
              <a:rPr lang="cs-CZ" sz="2000" dirty="0" err="1" smtClean="0"/>
              <a:t>practical</a:t>
            </a:r>
            <a:r>
              <a:rPr lang="cs-CZ" sz="2000" dirty="0" smtClean="0"/>
              <a:t> </a:t>
            </a:r>
            <a:r>
              <a:rPr lang="cs-CZ" sz="2000" dirty="0" err="1" smtClean="0"/>
              <a:t>presentation</a:t>
            </a:r>
            <a:r>
              <a:rPr lang="cs-CZ" sz="2000" dirty="0" smtClean="0"/>
              <a:t> (i.</a:t>
            </a:r>
            <a:r>
              <a:rPr lang="cs-CZ" sz="2000" dirty="0" err="1" smtClean="0"/>
              <a:t>e</a:t>
            </a:r>
            <a:r>
              <a:rPr lang="cs-CZ" sz="2000" dirty="0" smtClean="0"/>
              <a:t>. </a:t>
            </a:r>
            <a:r>
              <a:rPr lang="cs-CZ" sz="2000" dirty="0" err="1" smtClean="0"/>
              <a:t>exercise</a:t>
            </a:r>
            <a:r>
              <a:rPr lang="cs-CZ" sz="2000" dirty="0" smtClean="0"/>
              <a:t>), </a:t>
            </a:r>
            <a:r>
              <a:rPr lang="cs-CZ" sz="2000" dirty="0" err="1" smtClean="0"/>
              <a:t>the</a:t>
            </a:r>
            <a:r>
              <a:rPr lang="cs-CZ" sz="2000" dirty="0" smtClean="0"/>
              <a:t> </a:t>
            </a:r>
            <a:r>
              <a:rPr lang="cs-CZ" sz="2000" dirty="0" err="1" smtClean="0"/>
              <a:t>exercise</a:t>
            </a:r>
            <a:r>
              <a:rPr lang="cs-CZ" sz="2000" dirty="0" smtClean="0"/>
              <a:t> </a:t>
            </a:r>
            <a:r>
              <a:rPr lang="cs-CZ" sz="2000" dirty="0" err="1" smtClean="0"/>
              <a:t>is</a:t>
            </a:r>
            <a:r>
              <a:rPr lang="cs-CZ" sz="2000" dirty="0" smtClean="0"/>
              <a:t> </a:t>
            </a:r>
            <a:r>
              <a:rPr lang="cs-CZ" sz="2000" dirty="0" err="1" smtClean="0"/>
              <a:t>chosen</a:t>
            </a:r>
            <a:r>
              <a:rPr lang="cs-CZ" sz="2000" dirty="0" smtClean="0"/>
              <a:t> by a student </a:t>
            </a:r>
            <a:r>
              <a:rPr lang="cs-CZ" sz="2000" dirty="0" err="1" smtClean="0"/>
              <a:t>or</a:t>
            </a:r>
            <a:r>
              <a:rPr lang="cs-CZ" sz="2000" dirty="0" smtClean="0"/>
              <a:t> by a </a:t>
            </a:r>
            <a:r>
              <a:rPr lang="cs-CZ" sz="2000" dirty="0" err="1" smtClean="0"/>
              <a:t>lecturer</a:t>
            </a:r>
            <a:r>
              <a:rPr lang="cs-CZ" sz="2000" dirty="0" smtClean="0"/>
              <a:t> </a:t>
            </a:r>
            <a:r>
              <a:rPr lang="cs-CZ" sz="2000" dirty="0" err="1" smtClean="0"/>
              <a:t>always</a:t>
            </a:r>
            <a:r>
              <a:rPr lang="cs-CZ" sz="2000" dirty="0" smtClean="0"/>
              <a:t> </a:t>
            </a:r>
            <a:r>
              <a:rPr lang="cs-CZ" sz="2000" dirty="0" err="1" smtClean="0"/>
              <a:t>minimally</a:t>
            </a:r>
            <a:r>
              <a:rPr lang="cs-CZ" sz="2000" dirty="0" smtClean="0"/>
              <a:t> </a:t>
            </a:r>
            <a:r>
              <a:rPr lang="cs-CZ" sz="2000" dirty="0" err="1" smtClean="0"/>
              <a:t>one</a:t>
            </a:r>
            <a:r>
              <a:rPr lang="cs-CZ" sz="2000" dirty="0" smtClean="0"/>
              <a:t> </a:t>
            </a:r>
            <a:r>
              <a:rPr lang="cs-CZ" sz="2000" dirty="0" err="1" smtClean="0"/>
              <a:t>week</a:t>
            </a:r>
            <a:r>
              <a:rPr lang="cs-CZ" sz="2000" dirty="0" smtClean="0"/>
              <a:t> in </a:t>
            </a:r>
            <a:r>
              <a:rPr lang="cs-CZ" sz="2000" dirty="0" err="1" smtClean="0"/>
              <a:t>advance</a:t>
            </a:r>
            <a:r>
              <a:rPr lang="cs-CZ" sz="2000" dirty="0" smtClean="0"/>
              <a:t>. </a:t>
            </a:r>
            <a:r>
              <a:rPr lang="cs-CZ" sz="2000" dirty="0" err="1" smtClean="0"/>
              <a:t>Unless</a:t>
            </a:r>
            <a:r>
              <a:rPr lang="cs-CZ" sz="2000" dirty="0" smtClean="0"/>
              <a:t> </a:t>
            </a:r>
            <a:r>
              <a:rPr lang="cs-CZ" sz="2000" dirty="0" err="1" smtClean="0"/>
              <a:t>the</a:t>
            </a:r>
            <a:r>
              <a:rPr lang="cs-CZ" sz="2000" dirty="0" smtClean="0"/>
              <a:t> student </a:t>
            </a:r>
            <a:r>
              <a:rPr lang="cs-CZ" sz="2000" dirty="0" err="1" smtClean="0"/>
              <a:t>is</a:t>
            </a:r>
            <a:r>
              <a:rPr lang="cs-CZ" sz="2000" dirty="0" smtClean="0"/>
              <a:t> </a:t>
            </a:r>
            <a:r>
              <a:rPr lang="cs-CZ" sz="2000" dirty="0" err="1" smtClean="0"/>
              <a:t>excused</a:t>
            </a:r>
            <a:r>
              <a:rPr lang="cs-CZ" sz="2000" dirty="0" smtClean="0"/>
              <a:t> (he/</a:t>
            </a:r>
            <a:r>
              <a:rPr lang="cs-CZ" sz="2000" dirty="0" err="1" smtClean="0"/>
              <a:t>she</a:t>
            </a:r>
            <a:r>
              <a:rPr lang="cs-CZ" sz="2000" dirty="0" smtClean="0"/>
              <a:t> </a:t>
            </a:r>
            <a:r>
              <a:rPr lang="cs-CZ" sz="2000" dirty="0" err="1" smtClean="0"/>
              <a:t>is</a:t>
            </a:r>
            <a:r>
              <a:rPr lang="cs-CZ" sz="2000" dirty="0" smtClean="0"/>
              <a:t> </a:t>
            </a:r>
            <a:r>
              <a:rPr lang="cs-CZ" sz="2000" dirty="0" err="1" smtClean="0"/>
              <a:t>ill</a:t>
            </a:r>
            <a:r>
              <a:rPr lang="cs-CZ" sz="2000" dirty="0" smtClean="0"/>
              <a:t>), </a:t>
            </a:r>
            <a:r>
              <a:rPr lang="cs-CZ" sz="2000" dirty="0" err="1" smtClean="0"/>
              <a:t>the</a:t>
            </a:r>
            <a:r>
              <a:rPr lang="cs-CZ" sz="2000" dirty="0" smtClean="0"/>
              <a:t> student has to </a:t>
            </a:r>
            <a:r>
              <a:rPr lang="cs-CZ" sz="2000" dirty="0" err="1" smtClean="0"/>
              <a:t>present</a:t>
            </a:r>
            <a:r>
              <a:rPr lang="cs-CZ" sz="2000" dirty="0" smtClean="0"/>
              <a:t> </a:t>
            </a:r>
            <a:r>
              <a:rPr lang="cs-CZ" sz="2000" dirty="0" err="1" smtClean="0"/>
              <a:t>the</a:t>
            </a:r>
            <a:r>
              <a:rPr lang="cs-CZ" sz="2000" dirty="0" smtClean="0"/>
              <a:t> </a:t>
            </a:r>
            <a:r>
              <a:rPr lang="cs-CZ" sz="2000" dirty="0" err="1" smtClean="0"/>
              <a:t>exercise</a:t>
            </a:r>
            <a:r>
              <a:rPr lang="cs-CZ" sz="2000" dirty="0" smtClean="0"/>
              <a:t> </a:t>
            </a:r>
            <a:r>
              <a:rPr lang="cs-CZ" sz="2000" dirty="0" err="1" smtClean="0"/>
              <a:t>at</a:t>
            </a:r>
            <a:r>
              <a:rPr lang="cs-CZ" sz="2000" dirty="0" smtClean="0"/>
              <a:t> </a:t>
            </a:r>
            <a:r>
              <a:rPr lang="cs-CZ" sz="2000" dirty="0" err="1" smtClean="0"/>
              <a:t>specified</a:t>
            </a:r>
            <a:r>
              <a:rPr lang="cs-CZ" sz="2000" dirty="0" smtClean="0"/>
              <a:t> </a:t>
            </a:r>
            <a:r>
              <a:rPr lang="cs-CZ" sz="2000" dirty="0" err="1" smtClean="0"/>
              <a:t>date</a:t>
            </a:r>
            <a:r>
              <a:rPr lang="cs-CZ" sz="2000" dirty="0" smtClean="0"/>
              <a:t>. </a:t>
            </a:r>
            <a:r>
              <a:rPr lang="cs-CZ" sz="2000" dirty="0" err="1" smtClean="0"/>
              <a:t>Topics</a:t>
            </a:r>
            <a:r>
              <a:rPr lang="cs-CZ" sz="2000" dirty="0" smtClean="0"/>
              <a:t> </a:t>
            </a:r>
            <a:r>
              <a:rPr lang="cs-CZ" sz="2000" dirty="0" err="1" smtClean="0"/>
              <a:t>for</a:t>
            </a:r>
            <a:r>
              <a:rPr lang="cs-CZ" sz="2000" dirty="0" smtClean="0"/>
              <a:t> </a:t>
            </a:r>
            <a:r>
              <a:rPr lang="cs-CZ" sz="2000" dirty="0" err="1" smtClean="0"/>
              <a:t>theoretical</a:t>
            </a:r>
            <a:r>
              <a:rPr lang="cs-CZ" sz="2000" dirty="0" smtClean="0"/>
              <a:t> </a:t>
            </a:r>
            <a:r>
              <a:rPr lang="cs-CZ" sz="2000" dirty="0" err="1" smtClean="0"/>
              <a:t>presentations</a:t>
            </a:r>
            <a:r>
              <a:rPr lang="cs-CZ" sz="2000" dirty="0" smtClean="0"/>
              <a:t> </a:t>
            </a:r>
            <a:r>
              <a:rPr lang="cs-CZ" sz="2000" dirty="0" err="1" smtClean="0"/>
              <a:t>should</a:t>
            </a:r>
            <a:r>
              <a:rPr lang="cs-CZ" sz="2000" dirty="0" smtClean="0"/>
              <a:t> </a:t>
            </a:r>
            <a:r>
              <a:rPr lang="cs-CZ" sz="2000" dirty="0" err="1" smtClean="0"/>
              <a:t>be</a:t>
            </a:r>
            <a:r>
              <a:rPr lang="cs-CZ" sz="2000" dirty="0" smtClean="0"/>
              <a:t> </a:t>
            </a:r>
            <a:r>
              <a:rPr lang="cs-CZ" sz="2000" dirty="0" err="1" smtClean="0"/>
              <a:t>agreed</a:t>
            </a:r>
            <a:r>
              <a:rPr lang="cs-CZ" sz="2000" dirty="0" smtClean="0"/>
              <a:t> </a:t>
            </a:r>
            <a:r>
              <a:rPr lang="cs-CZ" sz="2000" dirty="0" err="1" smtClean="0"/>
              <a:t>with</a:t>
            </a:r>
            <a:r>
              <a:rPr lang="cs-CZ" sz="2000" dirty="0" smtClean="0"/>
              <a:t> a </a:t>
            </a:r>
            <a:r>
              <a:rPr lang="cs-CZ" sz="2000" dirty="0" err="1" smtClean="0"/>
              <a:t>lecturer</a:t>
            </a:r>
            <a:r>
              <a:rPr lang="cs-CZ" sz="2000" dirty="0" smtClean="0"/>
              <a:t> </a:t>
            </a:r>
            <a:r>
              <a:rPr lang="cs-CZ" sz="2000" dirty="0" err="1" smtClean="0"/>
              <a:t>at</a:t>
            </a:r>
            <a:r>
              <a:rPr lang="cs-CZ" sz="2000" dirty="0" smtClean="0"/>
              <a:t> </a:t>
            </a:r>
            <a:r>
              <a:rPr lang="cs-CZ" sz="2000" dirty="0" err="1" smtClean="0"/>
              <a:t>the</a:t>
            </a:r>
            <a:r>
              <a:rPr lang="cs-CZ" sz="2000" dirty="0" smtClean="0"/>
              <a:t> </a:t>
            </a:r>
            <a:r>
              <a:rPr lang="cs-CZ" sz="2000" dirty="0" err="1" smtClean="0"/>
              <a:t>beginning</a:t>
            </a:r>
            <a:r>
              <a:rPr lang="cs-CZ" sz="2000" dirty="0" smtClean="0"/>
              <a:t> </a:t>
            </a:r>
            <a:r>
              <a:rPr lang="cs-CZ" sz="2000" dirty="0" err="1" smtClean="0"/>
              <a:t>of</a:t>
            </a:r>
            <a:r>
              <a:rPr lang="cs-CZ" sz="2000" dirty="0" smtClean="0"/>
              <a:t> </a:t>
            </a:r>
            <a:r>
              <a:rPr lang="cs-CZ" sz="2000" dirty="0" err="1" smtClean="0"/>
              <a:t>the</a:t>
            </a:r>
            <a:r>
              <a:rPr lang="cs-CZ" sz="2000" dirty="0" smtClean="0"/>
              <a:t> </a:t>
            </a:r>
            <a:r>
              <a:rPr lang="cs-CZ" sz="2000" dirty="0" err="1" smtClean="0"/>
              <a:t>semester</a:t>
            </a:r>
            <a:r>
              <a:rPr lang="cs-CZ" sz="2000" dirty="0" smtClean="0"/>
              <a:t>.</a:t>
            </a:r>
            <a:endParaRPr lang="en-US" sz="2000" dirty="0" smtClean="0"/>
          </a:p>
          <a:p>
            <a:pPr marL="912813">
              <a:buFont typeface="Wingdings" pitchFamily="2" charset="2"/>
              <a:buChar char="q"/>
            </a:pPr>
            <a:r>
              <a:rPr lang="en-US" sz="2000" dirty="0" smtClean="0"/>
              <a:t>T</a:t>
            </a:r>
            <a:r>
              <a:rPr lang="cs-CZ" sz="2000" dirty="0" err="1" smtClean="0"/>
              <a:t>wo</a:t>
            </a:r>
            <a:r>
              <a:rPr lang="cs-CZ" sz="2000" dirty="0" smtClean="0"/>
              <a:t> </a:t>
            </a:r>
            <a:r>
              <a:rPr lang="cs-CZ" sz="2000" dirty="0" err="1" smtClean="0"/>
              <a:t>midterm</a:t>
            </a:r>
            <a:r>
              <a:rPr lang="cs-CZ" sz="2000" dirty="0" smtClean="0"/>
              <a:t> </a:t>
            </a:r>
            <a:r>
              <a:rPr lang="cs-CZ" sz="2000" dirty="0" err="1" smtClean="0"/>
              <a:t>tests</a:t>
            </a:r>
            <a:r>
              <a:rPr lang="cs-CZ" sz="2000" dirty="0" smtClean="0"/>
              <a:t>, minimum </a:t>
            </a:r>
            <a:r>
              <a:rPr lang="cs-CZ" sz="2000" dirty="0" err="1" smtClean="0"/>
              <a:t>required</a:t>
            </a:r>
            <a:r>
              <a:rPr lang="cs-CZ" sz="2000" dirty="0" smtClean="0"/>
              <a:t> </a:t>
            </a:r>
            <a:r>
              <a:rPr lang="cs-CZ" sz="2000" dirty="0" err="1" smtClean="0"/>
              <a:t>amount</a:t>
            </a:r>
            <a:r>
              <a:rPr lang="cs-CZ" sz="2000" dirty="0" smtClean="0"/>
              <a:t> </a:t>
            </a:r>
            <a:r>
              <a:rPr lang="cs-CZ" sz="2000" dirty="0" err="1" smtClean="0"/>
              <a:t>is</a:t>
            </a:r>
            <a:r>
              <a:rPr lang="cs-CZ" sz="2000" dirty="0" smtClean="0"/>
              <a:t> 60% </a:t>
            </a:r>
            <a:r>
              <a:rPr lang="cs-CZ" sz="2000" dirty="0" err="1" smtClean="0"/>
              <a:t>of</a:t>
            </a:r>
            <a:r>
              <a:rPr lang="cs-CZ" sz="2000" dirty="0" smtClean="0"/>
              <a:t> </a:t>
            </a:r>
            <a:r>
              <a:rPr lang="cs-CZ" sz="2000" dirty="0" err="1" smtClean="0"/>
              <a:t>correct</a:t>
            </a:r>
            <a:r>
              <a:rPr lang="cs-CZ" sz="2000" dirty="0" smtClean="0"/>
              <a:t> </a:t>
            </a:r>
            <a:r>
              <a:rPr lang="cs-CZ" sz="2000" dirty="0" err="1" smtClean="0"/>
              <a:t>answers</a:t>
            </a:r>
            <a:r>
              <a:rPr lang="cs-CZ" sz="2000" dirty="0" smtClean="0"/>
              <a:t>. </a:t>
            </a:r>
            <a:r>
              <a:rPr lang="cs-CZ" sz="2000" dirty="0" err="1" smtClean="0"/>
              <a:t>Tests</a:t>
            </a:r>
            <a:r>
              <a:rPr lang="cs-CZ" sz="2000" dirty="0" smtClean="0"/>
              <a:t> </a:t>
            </a:r>
            <a:r>
              <a:rPr lang="cs-CZ" sz="2000" dirty="0" err="1" smtClean="0"/>
              <a:t>contain</a:t>
            </a:r>
            <a:r>
              <a:rPr lang="cs-CZ" sz="2000" dirty="0" smtClean="0"/>
              <a:t> </a:t>
            </a:r>
            <a:r>
              <a:rPr lang="cs-CZ" sz="2000" dirty="0" err="1" smtClean="0"/>
              <a:t>theoretical</a:t>
            </a:r>
            <a:r>
              <a:rPr lang="cs-CZ" sz="2000" dirty="0" smtClean="0"/>
              <a:t> (</a:t>
            </a:r>
            <a:r>
              <a:rPr lang="cs-CZ" sz="2000" dirty="0" err="1" smtClean="0"/>
              <a:t>questions</a:t>
            </a:r>
            <a:r>
              <a:rPr lang="cs-CZ" sz="2000" dirty="0" smtClean="0"/>
              <a:t>) </a:t>
            </a:r>
            <a:r>
              <a:rPr lang="cs-CZ" sz="2000" dirty="0" err="1" smtClean="0"/>
              <a:t>and</a:t>
            </a:r>
            <a:r>
              <a:rPr lang="cs-CZ" sz="2000" dirty="0" smtClean="0"/>
              <a:t> </a:t>
            </a:r>
            <a:r>
              <a:rPr lang="cs-CZ" sz="2000" dirty="0" err="1" smtClean="0"/>
              <a:t>practical</a:t>
            </a:r>
            <a:r>
              <a:rPr lang="cs-CZ" sz="2000" dirty="0" smtClean="0"/>
              <a:t> part (</a:t>
            </a:r>
            <a:r>
              <a:rPr lang="cs-CZ" sz="2000" dirty="0" err="1" smtClean="0"/>
              <a:t>exercises</a:t>
            </a:r>
            <a:r>
              <a:rPr lang="cs-CZ" sz="2000" dirty="0" smtClean="0"/>
              <a:t>).</a:t>
            </a:r>
            <a:endParaRPr lang="en-US" sz="2000" dirty="0" smtClean="0"/>
          </a:p>
          <a:p>
            <a:pPr marL="912813">
              <a:buFont typeface="Wingdings" pitchFamily="2" charset="2"/>
              <a:buChar char="q"/>
            </a:pPr>
            <a:r>
              <a:rPr lang="cs-CZ" sz="2000" dirty="0" err="1" smtClean="0"/>
              <a:t>Final</a:t>
            </a:r>
            <a:r>
              <a:rPr lang="cs-CZ" sz="2000" dirty="0" smtClean="0"/>
              <a:t> test </a:t>
            </a:r>
            <a:r>
              <a:rPr lang="cs-CZ" sz="2000" dirty="0" err="1" smtClean="0"/>
              <a:t>is</a:t>
            </a:r>
            <a:r>
              <a:rPr lang="cs-CZ" sz="2000" dirty="0" smtClean="0"/>
              <a:t> a </a:t>
            </a:r>
            <a:r>
              <a:rPr lang="cs-CZ" sz="2000" dirty="0" err="1" smtClean="0"/>
              <a:t>written</a:t>
            </a:r>
            <a:r>
              <a:rPr lang="cs-CZ" sz="2000" dirty="0" smtClean="0"/>
              <a:t> </a:t>
            </a:r>
            <a:r>
              <a:rPr lang="cs-CZ" sz="2000" dirty="0" err="1" smtClean="0"/>
              <a:t>exam</a:t>
            </a:r>
            <a:r>
              <a:rPr lang="cs-CZ" sz="2000" dirty="0" smtClean="0"/>
              <a:t>.</a:t>
            </a:r>
            <a:endParaRPr lang="en-US" sz="2000" dirty="0" smtClean="0"/>
          </a:p>
          <a:p>
            <a:pPr marL="912813" lvl="0">
              <a:buFont typeface="Wingdings" pitchFamily="2" charset="2"/>
              <a:buChar char="q"/>
            </a:pPr>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a:t>
            </a:r>
            <a:endParaRPr lang="en-US" sz="4000" dirty="0"/>
          </a:p>
        </p:txBody>
      </p:sp>
      <p:sp>
        <p:nvSpPr>
          <p:cNvPr id="3" name="Содержимое 2"/>
          <p:cNvSpPr>
            <a:spLocks noGrp="1"/>
          </p:cNvSpPr>
          <p:nvPr>
            <p:ph idx="1"/>
          </p:nvPr>
        </p:nvSpPr>
        <p:spPr/>
        <p:txBody>
          <a:bodyPr/>
          <a:lstStyle/>
          <a:p>
            <a:pPr eaLnBrk="0" hangingPunct="0">
              <a:spcBef>
                <a:spcPts val="600"/>
              </a:spcBef>
            </a:pPr>
            <a:r>
              <a:rPr lang="en-US" sz="2000" dirty="0" smtClean="0"/>
              <a:t>Accounting phenomena</a:t>
            </a:r>
          </a:p>
          <a:p>
            <a:pPr eaLnBrk="0" hangingPunct="0">
              <a:spcBef>
                <a:spcPts val="600"/>
              </a:spcBef>
            </a:pPr>
            <a:r>
              <a:rPr lang="en-US" sz="2000" dirty="0" smtClean="0"/>
              <a:t>Regulation – organizations and pronouncements</a:t>
            </a:r>
          </a:p>
          <a:p>
            <a:pPr eaLnBrk="0" hangingPunct="0">
              <a:spcBef>
                <a:spcPts val="600"/>
              </a:spcBef>
            </a:pPr>
            <a:r>
              <a:rPr lang="en-US" sz="2000" dirty="0" smtClean="0"/>
              <a:t>International Financial Reporting Standard (IFRS) for Small and Medium-sized Entities (SMEs)</a:t>
            </a:r>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Accounting phenomena – history (emergence of acc-g)</a:t>
            </a:r>
            <a:endParaRPr lang="en-US" sz="4000" dirty="0"/>
          </a:p>
        </p:txBody>
      </p:sp>
      <p:sp>
        <p:nvSpPr>
          <p:cNvPr id="3" name="Содержимое 2"/>
          <p:cNvSpPr>
            <a:spLocks noGrp="1"/>
          </p:cNvSpPr>
          <p:nvPr>
            <p:ph idx="1"/>
          </p:nvPr>
        </p:nvSpPr>
        <p:spPr/>
        <p:txBody>
          <a:bodyPr/>
          <a:lstStyle/>
          <a:p>
            <a:r>
              <a:rPr lang="en-US" sz="2000" b="1" dirty="0" smtClean="0"/>
              <a:t>Scribes of ancient times </a:t>
            </a:r>
            <a:r>
              <a:rPr lang="en-US" sz="2000" dirty="0" smtClean="0"/>
              <a:t>- A</a:t>
            </a:r>
            <a:r>
              <a:rPr lang="cs-CZ" sz="2000" dirty="0" err="1" smtClean="0"/>
              <a:t>ccountants</a:t>
            </a:r>
            <a:r>
              <a:rPr lang="en-US" sz="2000" dirty="0" smtClean="0"/>
              <a:t> existed in ancient China and Egypt. They were supervisors of the accounts of the Chinese Emperor and the Egyptian Pharaoh.</a:t>
            </a:r>
          </a:p>
          <a:p>
            <a:r>
              <a:rPr lang="en-US" sz="2000" b="1" dirty="0" smtClean="0"/>
              <a:t>Profit maximization and double entry </a:t>
            </a:r>
            <a:r>
              <a:rPr lang="en-US" sz="2000" dirty="0" smtClean="0"/>
              <a:t>- The attitude of profit maximization emerged at the end of the Middle Ages, with the emergence of large merchant houses in Italy. Trading was no longer the domain of the individual commercial traveler; it was now coordinated centrally at the luxurious desks of the large merchant houses in Venice, Florence or Pisa. Double-entry was introduced.</a:t>
            </a:r>
          </a:p>
          <a:p>
            <a:r>
              <a:rPr lang="en-US" sz="2000" b="1" dirty="0" smtClean="0"/>
              <a:t>Economic conditions for financial reporting </a:t>
            </a:r>
            <a:r>
              <a:rPr lang="en-US" sz="2000" dirty="0" smtClean="0"/>
              <a:t>- The practice of modern financial reporting dates back to the beginning of the modern corporation at the dawn of the Industrial Revolution. In 1853, the Society of Accountants was founded in Edinburgh. Further developments of the separation between provision of capital and management led to a steady growth of the accounting profession and regulation. </a:t>
            </a:r>
          </a:p>
          <a:p>
            <a:pPr eaLnBrk="0" hangingPunct="0">
              <a:spcBef>
                <a:spcPts val="600"/>
              </a:spcBef>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Accounting phenomena – history (emergence of acc-g)</a:t>
            </a:r>
            <a:endParaRPr lang="en-US" sz="4000" dirty="0"/>
          </a:p>
        </p:txBody>
      </p:sp>
      <p:sp>
        <p:nvSpPr>
          <p:cNvPr id="3" name="Содержимое 2"/>
          <p:cNvSpPr>
            <a:spLocks noGrp="1"/>
          </p:cNvSpPr>
          <p:nvPr>
            <p:ph idx="1"/>
          </p:nvPr>
        </p:nvSpPr>
        <p:spPr/>
        <p:txBody>
          <a:bodyPr/>
          <a:lstStyle/>
          <a:p>
            <a:pPr indent="1588">
              <a:buNone/>
            </a:pPr>
            <a:r>
              <a:rPr lang="en-US" sz="2000" dirty="0" smtClean="0"/>
              <a:t>Companies across the world experienced growth in technology, improvement in communications and transportation, and the exploitation of expanding worldwide markets. As a result, the demands of owner-managed enterprises for capital rapidly exceeded the combined resources of the owners’ savings and the wealth-creating potential of the enterprises themselves. Capital markets were introduced. </a:t>
            </a:r>
          </a:p>
          <a:p>
            <a:pPr indent="1588">
              <a:buNone/>
            </a:pPr>
            <a:r>
              <a:rPr lang="en-US" sz="2000" dirty="0" smtClean="0"/>
              <a:t>Investors and creditors may have different objectives than management. Investors and creditors decisions about </a:t>
            </a:r>
            <a:r>
              <a:rPr lang="en-US" sz="2000" dirty="0" err="1" smtClean="0"/>
              <a:t>financi</a:t>
            </a:r>
            <a:r>
              <a:rPr lang="cs-CZ" sz="2000" dirty="0" err="1" smtClean="0"/>
              <a:t>ng</a:t>
            </a:r>
            <a:r>
              <a:rPr lang="cs-CZ" sz="2000" dirty="0" smtClean="0"/>
              <a:t> </a:t>
            </a:r>
            <a:r>
              <a:rPr lang="cs-CZ" sz="2000" dirty="0" err="1" smtClean="0"/>
              <a:t>of</a:t>
            </a:r>
            <a:r>
              <a:rPr lang="en-US" sz="2000" dirty="0" smtClean="0"/>
              <a:t> </a:t>
            </a:r>
            <a:r>
              <a:rPr lang="en-US" sz="2000" dirty="0" smtClean="0"/>
              <a:t>certain business depend on true and fair view of business provided by its financial statements. To give such a view of a business in its financial statements, the best accounting and financial reporting practices were codified in a form of a set of accounting and financial reporting standards, first at national and latter at international level.</a:t>
            </a:r>
          </a:p>
          <a:p>
            <a:pPr indent="1588">
              <a:buNone/>
            </a:pPr>
            <a:r>
              <a:rPr lang="en-US" sz="2000" dirty="0" smtClean="0"/>
              <a:t>.</a:t>
            </a:r>
          </a:p>
          <a:p>
            <a:pPr eaLnBrk="0" hangingPunct="0">
              <a:spcBef>
                <a:spcPts val="600"/>
              </a:spcBef>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Accounting phenomena – role of int. fin. reporting standards  </a:t>
            </a:r>
            <a:endParaRPr lang="en-US" sz="4000" dirty="0"/>
          </a:p>
        </p:txBody>
      </p:sp>
      <p:sp>
        <p:nvSpPr>
          <p:cNvPr id="3" name="Содержимое 2"/>
          <p:cNvSpPr>
            <a:spLocks noGrp="1"/>
          </p:cNvSpPr>
          <p:nvPr>
            <p:ph idx="1"/>
          </p:nvPr>
        </p:nvSpPr>
        <p:spPr>
          <a:xfrm>
            <a:off x="457200" y="1412875"/>
            <a:ext cx="8229600" cy="4530725"/>
          </a:xfrm>
        </p:spPr>
        <p:txBody>
          <a:bodyPr/>
          <a:lstStyle/>
          <a:p>
            <a:pPr eaLnBrk="0" hangingPunct="0">
              <a:spcBef>
                <a:spcPts val="600"/>
              </a:spcBef>
            </a:pPr>
            <a:r>
              <a:rPr lang="en-US" sz="2000" b="1" dirty="0" smtClean="0"/>
              <a:t>Information risk theory </a:t>
            </a:r>
            <a:r>
              <a:rPr lang="en-US" sz="2000" dirty="0" smtClean="0"/>
              <a:t>- to illustrate the need for international financial reporting standards, consider the decision of a bank officer in making a loan to a business. If the bank makes the loan, it will charge a rate of interest determined primarily by three factors: (1) Risk-free interest rate; (2) Business risk for the customer; (3) Information risk. The latter – information risk - reflects the possibility that the information upon which the business risk decision was made was inaccurate. A likely cause of the information risk is the possibility of inaccurate financial statements. International financial reporting standards have no effect on either the risk-free interest rate or business risk, but they can have a significant effect on information risk. If the bank officer is satisfied that there is minimal information risk because a borrower’s financial statements are prepared in accordance with best world financial reporting practices, the bank’s risk is substantially reduced and the overall interest rate to the borrower can be reduced. The reduction of information risk can have a significant effect on the borrower’s ability to obtain capital at a reasonable cost.</a:t>
            </a:r>
            <a:r>
              <a:rPr lang="en-US" sz="2000" dirty="0" smtClean="0">
                <a:latin typeface="Verdana" pitchFamily="34" charset="0"/>
                <a:ea typeface="Verdana" pitchFamily="34" charset="0"/>
                <a:cs typeface="Verdana" pitchFamily="34" charset="0"/>
              </a:rPr>
              <a:t> </a:t>
            </a:r>
            <a:endParaRPr lang="en-US" sz="2000" dirty="0" smtClean="0"/>
          </a:p>
          <a:p>
            <a:pPr eaLnBrk="0" hangingPunct="0">
              <a:spcBef>
                <a:spcPts val="600"/>
              </a:spcBef>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Accounting phenomena – role of int. fin. reporting standards  </a:t>
            </a:r>
            <a:endParaRPr lang="en-US" sz="4000" dirty="0"/>
          </a:p>
        </p:txBody>
      </p:sp>
      <p:sp>
        <p:nvSpPr>
          <p:cNvPr id="3" name="Содержимое 2"/>
          <p:cNvSpPr>
            <a:spLocks noGrp="1"/>
          </p:cNvSpPr>
          <p:nvPr>
            <p:ph idx="1"/>
          </p:nvPr>
        </p:nvSpPr>
        <p:spPr>
          <a:xfrm>
            <a:off x="457200" y="1412875"/>
            <a:ext cx="8229600" cy="4530725"/>
          </a:xfrm>
        </p:spPr>
        <p:txBody>
          <a:bodyPr/>
          <a:lstStyle/>
          <a:p>
            <a:pPr eaLnBrk="0" hangingPunct="0">
              <a:spcBef>
                <a:spcPts val="600"/>
              </a:spcBef>
            </a:pPr>
            <a:endParaRPr lang="en-US" sz="1000" i="1" dirty="0" smtClean="0"/>
          </a:p>
          <a:p>
            <a:pPr indent="1588" eaLnBrk="0" hangingPunct="0">
              <a:spcBef>
                <a:spcPts val="600"/>
              </a:spcBef>
              <a:buNone/>
            </a:pPr>
            <a:r>
              <a:rPr lang="en-US" sz="2000" i="1" dirty="0" smtClean="0"/>
              <a:t>“Transparency is not just a buzz word or a cliché. It is a fundamental and absolutely essential attribute of sound financial markets. Relevant, trustworthy, and timely information is the oxygen of financial markets”, </a:t>
            </a:r>
          </a:p>
          <a:p>
            <a:pPr marL="2292350" indent="1588" eaLnBrk="0" hangingPunct="0">
              <a:spcBef>
                <a:spcPts val="600"/>
              </a:spcBef>
              <a:buNone/>
            </a:pPr>
            <a:r>
              <a:rPr lang="en-US" sz="2000" dirty="0" smtClean="0"/>
              <a:t>- Robert H. </a:t>
            </a:r>
            <a:r>
              <a:rPr lang="en-US" sz="2000" dirty="0" err="1" smtClean="0"/>
              <a:t>Herz</a:t>
            </a:r>
            <a:r>
              <a:rPr lang="en-US" sz="2000" dirty="0" smtClean="0"/>
              <a:t>, Chairman of FASB, June 2009 </a:t>
            </a:r>
          </a:p>
          <a:p>
            <a:pPr eaLnBrk="0" hangingPunct="0">
              <a:spcBef>
                <a:spcPts val="600"/>
              </a:spcBef>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Regulation – IASB (nature, objectives)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The International Accounting Standards Board (IASB) was established in 2001 as part of the International Accounting Standards Committee (IASC) Foundation. </a:t>
            </a:r>
          </a:p>
          <a:p>
            <a:r>
              <a:rPr lang="en-US" sz="2000" dirty="0" smtClean="0"/>
              <a:t>The </a:t>
            </a:r>
            <a:r>
              <a:rPr lang="en-US" sz="2000" b="1" dirty="0" smtClean="0"/>
              <a:t>objectives </a:t>
            </a:r>
            <a:r>
              <a:rPr lang="en-US" sz="2000" dirty="0" smtClean="0"/>
              <a:t>of the IASC Foundation and of the IASB are:</a:t>
            </a:r>
          </a:p>
          <a:p>
            <a:pPr marL="1027113" indent="-457200" defTabSz="1258888">
              <a:buSzPct val="75000"/>
              <a:buFont typeface="+mj-lt"/>
              <a:buAutoNum type="alphaLcParenR"/>
            </a:pPr>
            <a:r>
              <a:rPr lang="en-US" sz="2000" b="1" dirty="0" smtClean="0"/>
              <a:t>to develop  a single set </a:t>
            </a:r>
            <a:r>
              <a:rPr lang="en-US" sz="2000" dirty="0" smtClean="0"/>
              <a:t>of high quality, understandable and enforceable </a:t>
            </a:r>
            <a:r>
              <a:rPr lang="en-US" sz="2000" b="1" dirty="0" smtClean="0"/>
              <a:t>global accounting standards </a:t>
            </a:r>
            <a:r>
              <a:rPr lang="en-US" sz="2000" dirty="0" smtClean="0"/>
              <a:t>that require high quality, transparent and comparable information in financial statements and other financial reporting to help participants in the world’s capital markets and other users make economic decisions;</a:t>
            </a:r>
          </a:p>
          <a:p>
            <a:pPr marL="1027113" indent="-457200" defTabSz="1258888">
              <a:buSzPct val="70000"/>
              <a:buFont typeface="+mj-lt"/>
              <a:buAutoNum type="alphaLcParenR"/>
            </a:pPr>
            <a:r>
              <a:rPr lang="en-US" sz="2000" b="1" dirty="0" smtClean="0"/>
              <a:t>to promote the use </a:t>
            </a:r>
            <a:r>
              <a:rPr lang="en-US" sz="2000" dirty="0" smtClean="0"/>
              <a:t>and rigorous application of those standards; </a:t>
            </a:r>
          </a:p>
          <a:p>
            <a:pPr marL="1027113" indent="-457200" defTabSz="1258888">
              <a:buSzPct val="70000"/>
              <a:buFont typeface="+mj-lt"/>
              <a:buAutoNum type="alphaLcParenR"/>
            </a:pPr>
            <a:r>
              <a:rPr lang="en-US" sz="2000" b="1" dirty="0" smtClean="0"/>
              <a:t>to take account of the special needs of </a:t>
            </a:r>
            <a:r>
              <a:rPr lang="cs-CZ" sz="2000" b="1" dirty="0" smtClean="0"/>
              <a:t>SM </a:t>
            </a:r>
            <a:r>
              <a:rPr lang="en-US" sz="2000" b="1" dirty="0" smtClean="0"/>
              <a:t>entities </a:t>
            </a:r>
            <a:r>
              <a:rPr lang="en-US" sz="2000" dirty="0" smtClean="0"/>
              <a:t>and emerging economies; and</a:t>
            </a:r>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Тема1</Template>
  <TotalTime>204</TotalTime>
  <Words>1729</Words>
  <Application>Microsoft Office PowerPoint</Application>
  <PresentationFormat>Předvádění na obrazovce (4:3)</PresentationFormat>
  <Paragraphs>120</Paragraphs>
  <Slides>15</Slides>
  <Notes>0</Notes>
  <HiddenSlides>0</HiddenSlides>
  <MMClips>0</MMClips>
  <ScaleCrop>false</ScaleCrop>
  <HeadingPairs>
    <vt:vector size="4" baseType="variant">
      <vt:variant>
        <vt:lpstr>Motiv</vt:lpstr>
      </vt:variant>
      <vt:variant>
        <vt:i4>1</vt:i4>
      </vt:variant>
      <vt:variant>
        <vt:lpstr>Nadpisy snímků</vt:lpstr>
      </vt:variant>
      <vt:variant>
        <vt:i4>15</vt:i4>
      </vt:variant>
    </vt:vector>
  </HeadingPairs>
  <TitlesOfParts>
    <vt:vector size="16" baseType="lpstr">
      <vt:lpstr>Тема1</vt:lpstr>
      <vt:lpstr>Accounting (Basics) - Lecture 1  IFRS for SMEs</vt:lpstr>
      <vt:lpstr>About the course</vt:lpstr>
      <vt:lpstr>About the course</vt:lpstr>
      <vt:lpstr>Content</vt:lpstr>
      <vt:lpstr>Accounting phenomena – history (emergence of acc-g)</vt:lpstr>
      <vt:lpstr>Accounting phenomena – history (emergence of acc-g)</vt:lpstr>
      <vt:lpstr>Accounting phenomena – role of int. fin. reporting standards  </vt:lpstr>
      <vt:lpstr>Accounting phenomena – role of int. fin. reporting standards  </vt:lpstr>
      <vt:lpstr>Regulation – IASB (nature, objectives)</vt:lpstr>
      <vt:lpstr>Regulation – IASB (functions)</vt:lpstr>
      <vt:lpstr>Regulation - IFRS</vt:lpstr>
      <vt:lpstr>Regulation - IFRS vs. GAAP</vt:lpstr>
      <vt:lpstr>IFRS for SMEs – def. and public accountability</vt:lpstr>
      <vt:lpstr>IFRS for SMEs – SMEs</vt:lpstr>
      <vt:lpstr>IFRS for SMEs - notes to individual cases</vt:lpstr>
    </vt:vector>
  </TitlesOfParts>
  <Company>Krokoz™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Lemeshko Oleksandra</cp:lastModifiedBy>
  <cp:revision>35</cp:revision>
  <dcterms:created xsi:type="dcterms:W3CDTF">2014-08-29T06:21:19Z</dcterms:created>
  <dcterms:modified xsi:type="dcterms:W3CDTF">2015-09-21T05:32:13Z</dcterms:modified>
</cp:coreProperties>
</file>