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0"/>
  </p:notesMasterIdLst>
  <p:handoutMasterIdLst>
    <p:handoutMasterId r:id="rId21"/>
  </p:handoutMasterIdLst>
  <p:sldIdLst>
    <p:sldId id="275" r:id="rId2"/>
    <p:sldId id="257" r:id="rId3"/>
    <p:sldId id="258" r:id="rId4"/>
    <p:sldId id="259" r:id="rId5"/>
    <p:sldId id="278" r:id="rId6"/>
    <p:sldId id="261" r:id="rId7"/>
    <p:sldId id="262" r:id="rId8"/>
    <p:sldId id="264" r:id="rId9"/>
    <p:sldId id="266" r:id="rId10"/>
    <p:sldId id="267" r:id="rId11"/>
    <p:sldId id="285" r:id="rId12"/>
    <p:sldId id="268" r:id="rId13"/>
    <p:sldId id="281" r:id="rId14"/>
    <p:sldId id="283" r:id="rId15"/>
    <p:sldId id="272" r:id="rId16"/>
    <p:sldId id="284" r:id="rId17"/>
    <p:sldId id="273" r:id="rId18"/>
    <p:sldId id="282" r:id="rId19"/>
  </p:sldIdLst>
  <p:sldSz cx="9144000" cy="6858000" type="screen4x3"/>
  <p:notesSz cx="6972300" cy="1011078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9933"/>
    <a:srgbClr val="3399FF"/>
    <a:srgbClr val="FFCC66"/>
    <a:srgbClr val="FF0000"/>
    <a:srgbClr val="FF6699"/>
    <a:srgbClr val="FF3300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590" autoAdjust="0"/>
  </p:normalViewPr>
  <p:slideViewPr>
    <p:cSldViewPr>
      <p:cViewPr varScale="1">
        <p:scale>
          <a:sx n="48" d="100"/>
          <a:sy n="48" d="100"/>
        </p:scale>
        <p:origin x="-5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1013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t" anchorCtr="0" compatLnSpc="1">
            <a:prstTxWarp prst="textNoShape">
              <a:avLst/>
            </a:prstTxWarp>
          </a:bodyPr>
          <a:lstStyle>
            <a:lvl1pPr defTabSz="976313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1288" y="0"/>
            <a:ext cx="3021012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t" anchorCtr="0" compatLnSpc="1">
            <a:prstTxWarp prst="textNoShape">
              <a:avLst/>
            </a:prstTxWarp>
          </a:bodyPr>
          <a:lstStyle>
            <a:lvl1pPr algn="r" defTabSz="976313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605963"/>
            <a:ext cx="3021013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b" anchorCtr="0" compatLnSpc="1">
            <a:prstTxWarp prst="textNoShape">
              <a:avLst/>
            </a:prstTxWarp>
          </a:bodyPr>
          <a:lstStyle>
            <a:lvl1pPr defTabSz="976313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1288" y="9605963"/>
            <a:ext cx="3021012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b" anchorCtr="0" compatLnSpc="1">
            <a:prstTxWarp prst="textNoShape">
              <a:avLst/>
            </a:prstTxWarp>
          </a:bodyPr>
          <a:lstStyle>
            <a:lvl1pPr algn="r" defTabSz="976313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5639D945-BE95-48A7-B3F4-AE192F2D68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6553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1013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t" anchorCtr="0" compatLnSpc="1">
            <a:prstTxWarp prst="textNoShape">
              <a:avLst/>
            </a:prstTxWarp>
          </a:bodyPr>
          <a:lstStyle>
            <a:lvl1pPr defTabSz="976313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1288" y="0"/>
            <a:ext cx="3021012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t" anchorCtr="0" compatLnSpc="1">
            <a:prstTxWarp prst="textNoShape">
              <a:avLst/>
            </a:prstTxWarp>
          </a:bodyPr>
          <a:lstStyle>
            <a:lvl1pPr algn="r" defTabSz="976313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8850" y="758825"/>
            <a:ext cx="5054600" cy="37909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275" y="4802188"/>
            <a:ext cx="5111750" cy="454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605963"/>
            <a:ext cx="3021013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b" anchorCtr="0" compatLnSpc="1">
            <a:prstTxWarp prst="textNoShape">
              <a:avLst/>
            </a:prstTxWarp>
          </a:bodyPr>
          <a:lstStyle>
            <a:lvl1pPr defTabSz="976313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1288" y="9605963"/>
            <a:ext cx="3021012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b" anchorCtr="0" compatLnSpc="1">
            <a:prstTxWarp prst="textNoShape">
              <a:avLst/>
            </a:prstTxWarp>
          </a:bodyPr>
          <a:lstStyle>
            <a:lvl1pPr algn="r" defTabSz="976313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0DA4486-5D48-413A-9395-F9ED66F6ED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00151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49E7F5C-141B-42CD-A464-6FB1F1511436}" type="slidenum">
              <a:rPr lang="cs-CZ">
                <a:latin typeface="Times New Roman" pitchFamily="18" charset="0"/>
              </a:rPr>
              <a:pPr eaLnBrk="1" hangingPunct="1"/>
              <a:t>1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C486F5A-82AD-4F63-A3BA-1AF668C4876E}" type="slidenum">
              <a:rPr lang="cs-CZ">
                <a:latin typeface="Times New Roman" pitchFamily="18" charset="0"/>
              </a:rPr>
              <a:pPr eaLnBrk="1" hangingPunct="1"/>
              <a:t>10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2D27C73-A3AA-47A4-8579-6147E8AEFBDE}" type="slidenum">
              <a:rPr lang="cs-CZ">
                <a:latin typeface="Times New Roman" pitchFamily="18" charset="0"/>
              </a:rPr>
              <a:pPr eaLnBrk="1" hangingPunct="1"/>
              <a:t>12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FD0A3CD-06A0-4B21-854D-E90D592FDE5D}" type="slidenum">
              <a:rPr lang="cs-CZ">
                <a:latin typeface="Times New Roman" pitchFamily="18" charset="0"/>
              </a:rPr>
              <a:pPr eaLnBrk="1" hangingPunct="1"/>
              <a:t>15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2532187-CBA1-45EE-A990-7D6C3023B9EF}" type="slidenum">
              <a:rPr lang="cs-CZ">
                <a:latin typeface="Times New Roman" pitchFamily="18" charset="0"/>
              </a:rPr>
              <a:pPr eaLnBrk="1" hangingPunct="1"/>
              <a:t>17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F3BC1F4-79FE-4C1D-863F-208304AAA8A6}" type="slidenum">
              <a:rPr lang="cs-CZ">
                <a:latin typeface="Times New Roman" pitchFamily="18" charset="0"/>
              </a:rPr>
              <a:pPr eaLnBrk="1" hangingPunct="1"/>
              <a:t>18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BB4B384-4F0B-4385-8FA1-6178D7DCEDAB}" type="slidenum">
              <a:rPr lang="cs-CZ">
                <a:latin typeface="Times New Roman" pitchFamily="18" charset="0"/>
              </a:rPr>
              <a:pPr eaLnBrk="1" hangingPunct="1"/>
              <a:t>2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DF93686-E4F9-4DAB-91C6-F8C140CC8011}" type="slidenum">
              <a:rPr lang="cs-CZ">
                <a:latin typeface="Times New Roman" pitchFamily="18" charset="0"/>
              </a:rPr>
              <a:pPr eaLnBrk="1" hangingPunct="1"/>
              <a:t>3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C5E6F5B-FC68-4259-96E6-1A564C055665}" type="slidenum">
              <a:rPr lang="cs-CZ">
                <a:latin typeface="Times New Roman" pitchFamily="18" charset="0"/>
              </a:rPr>
              <a:pPr eaLnBrk="1" hangingPunct="1"/>
              <a:t>4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9CD3DAA-3491-454C-BA3B-1C361F9FD91A}" type="slidenum">
              <a:rPr lang="cs-CZ">
                <a:latin typeface="Times New Roman" pitchFamily="18" charset="0"/>
              </a:rPr>
              <a:pPr eaLnBrk="1" hangingPunct="1"/>
              <a:t>5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FCF6E2A-62FC-40EC-8E43-0CE9C3CA53F5}" type="slidenum">
              <a:rPr lang="cs-CZ">
                <a:latin typeface="Times New Roman" pitchFamily="18" charset="0"/>
              </a:rPr>
              <a:pPr eaLnBrk="1" hangingPunct="1"/>
              <a:t>6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A2F242-9030-4743-A8B7-D8C638ABA547}" type="slidenum">
              <a:rPr lang="cs-CZ">
                <a:latin typeface="Times New Roman" pitchFamily="18" charset="0"/>
              </a:rPr>
              <a:pPr eaLnBrk="1" hangingPunct="1"/>
              <a:t>7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0B60103-5A18-4B51-BE21-A1D00C820194}" type="slidenum">
              <a:rPr lang="cs-CZ">
                <a:latin typeface="Times New Roman" pitchFamily="18" charset="0"/>
              </a:rPr>
              <a:pPr eaLnBrk="1" hangingPunct="1"/>
              <a:t>8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21D6A5B-F04D-4036-B7B7-54A227D97CF5}" type="slidenum">
              <a:rPr lang="cs-CZ">
                <a:latin typeface="Times New Roman" pitchFamily="18" charset="0"/>
              </a:rPr>
              <a:pPr eaLnBrk="1" hangingPunct="1"/>
              <a:t>9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>
                <a:gd name="T0" fmla="*/ 144 w 1000"/>
                <a:gd name="T1" fmla="*/ 913 h 1000"/>
                <a:gd name="T2" fmla="*/ 0 w 1000"/>
                <a:gd name="T3" fmla="*/ 913 h 1000"/>
                <a:gd name="T4" fmla="*/ 0 w 1000"/>
                <a:gd name="T5" fmla="*/ 0 h 1000"/>
                <a:gd name="T6" fmla="*/ 144 w 1000"/>
                <a:gd name="T7" fmla="*/ 0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>
                <a:gd name="T0" fmla="*/ 0 w 1000"/>
                <a:gd name="T1" fmla="*/ 0 h 1000"/>
                <a:gd name="T2" fmla="*/ 165 w 1000"/>
                <a:gd name="T3" fmla="*/ 0 h 1000"/>
                <a:gd name="T4" fmla="*/ 165 w 1000"/>
                <a:gd name="T5" fmla="*/ 864 h 1000"/>
                <a:gd name="T6" fmla="*/ 0 w 1000"/>
                <a:gd name="T7" fmla="*/ 864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529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553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9DA3629-9432-4CC9-8026-6B695F8D18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2508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C4E5F-18EB-45C1-A9DB-0E7A827701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5221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649AF-E235-4095-ABE0-28A53EC6F7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9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7483B1-73A0-41ED-81B0-D18F00954F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6607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CFDD6-E83C-4C13-AF38-3831594C2A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5778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D1EA5-3660-4E28-B964-3BB56C7E6B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1366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4ECCF5-3C55-4DB9-9D84-ACA9C299BA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545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8D45FF-1AB7-40D7-93AE-D4621D3309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913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8F608-2510-4192-89C4-96DB8BDA18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3054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94BB8-B63E-4AE4-B3A8-CD61C0FD1B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171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86828A-6C7C-4E4C-8362-B328FCECA4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232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BFEF115A-C8A1-483F-A3FF-AFA687FDA9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3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>
              <a:gd name="T0" fmla="*/ 152400 w 1000"/>
              <a:gd name="T1" fmla="*/ 1066800 h 1000"/>
              <a:gd name="T2" fmla="*/ 0 w 1000"/>
              <a:gd name="T3" fmla="*/ 1066800 h 1000"/>
              <a:gd name="T4" fmla="*/ 0 w 1000"/>
              <a:gd name="T5" fmla="*/ 0 h 1000"/>
              <a:gd name="T6" fmla="*/ 152400 w 1000"/>
              <a:gd name="T7" fmla="*/ 0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4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>
              <a:gd name="T0" fmla="*/ 0 w 1000"/>
              <a:gd name="T1" fmla="*/ 0 h 1000"/>
              <a:gd name="T2" fmla="*/ 152400 w 1000"/>
              <a:gd name="T3" fmla="*/ 0 h 1000"/>
              <a:gd name="T4" fmla="*/ 152400 w 1000"/>
              <a:gd name="T5" fmla="*/ 1073150 h 1000"/>
              <a:gd name="T6" fmla="*/ 0 w 1000"/>
              <a:gd name="T7" fmla="*/ 1073150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CZ_1Q12_consol_n06EZW4u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CZ_1Q12_consol_n06EZW4u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325563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z="2800" b="1" smtClean="0">
              <a:solidFill>
                <a:srgbClr val="FF9933"/>
              </a:solidFill>
            </a:endParaRP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z="3200" b="1" smtClean="0"/>
              <a:t>IAS 1 Prezentace účetní závěrky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2800" b="1" smtClean="0">
                <a:solidFill>
                  <a:schemeClr val="tx1"/>
                </a:solidFill>
              </a:rPr>
              <a:t>Výkaz o finanční situaci</a:t>
            </a:r>
            <a:endParaRPr lang="fr-FR" sz="2800" b="1" smtClean="0">
              <a:solidFill>
                <a:schemeClr val="tx1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SzPct val="40000"/>
              <a:buFont typeface="Wingdings" pitchFamily="2" charset="2"/>
              <a:buChar char="§"/>
            </a:pPr>
            <a:r>
              <a:rPr lang="cs-CZ" sz="1600" dirty="0" smtClean="0"/>
              <a:t>Pozemky, budovy a zařízení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SzPct val="40000"/>
              <a:buFont typeface="Wingdings" pitchFamily="2" charset="2"/>
              <a:buChar char="§"/>
            </a:pPr>
            <a:r>
              <a:rPr lang="cs-CZ" sz="1600" dirty="0" smtClean="0"/>
              <a:t>Investice do nemovitostí 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SzPct val="40000"/>
              <a:buFont typeface="Wingdings" pitchFamily="2" charset="2"/>
              <a:buChar char="§"/>
            </a:pPr>
            <a:r>
              <a:rPr lang="cs-CZ" sz="1600" dirty="0" smtClean="0"/>
              <a:t>Nehmotná aktiva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SzPct val="40000"/>
              <a:buFont typeface="Wingdings" pitchFamily="2" charset="2"/>
              <a:buChar char="§"/>
            </a:pPr>
            <a:r>
              <a:rPr lang="cs-CZ" sz="1600" dirty="0" smtClean="0"/>
              <a:t>Finanční aktiva 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SzPct val="40000"/>
              <a:buFont typeface="Wingdings" pitchFamily="2" charset="2"/>
              <a:buChar char="§"/>
            </a:pPr>
            <a:r>
              <a:rPr lang="cs-CZ" sz="1600" dirty="0" smtClean="0"/>
              <a:t>Investice účtované podle  ekvivalenční metody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SzPct val="40000"/>
              <a:buFont typeface="Wingdings" pitchFamily="2" charset="2"/>
              <a:buChar char="§"/>
            </a:pPr>
            <a:r>
              <a:rPr lang="cs-CZ" sz="1600" dirty="0" smtClean="0"/>
              <a:t>Biologická aktiva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SzPct val="40000"/>
              <a:buFont typeface="Wingdings" pitchFamily="2" charset="2"/>
              <a:buChar char="§"/>
            </a:pPr>
            <a:r>
              <a:rPr lang="cs-CZ" sz="1600" dirty="0" smtClean="0"/>
              <a:t>Zásoby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SzPct val="40000"/>
              <a:buFont typeface="Wingdings" pitchFamily="2" charset="2"/>
              <a:buChar char="§"/>
            </a:pPr>
            <a:r>
              <a:rPr lang="cs-CZ" sz="1600" dirty="0" smtClean="0"/>
              <a:t>Obchodní a jiné pohledávky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SzPct val="40000"/>
              <a:buFont typeface="Wingdings" pitchFamily="2" charset="2"/>
              <a:buChar char="§"/>
            </a:pPr>
            <a:r>
              <a:rPr lang="cs-CZ" sz="1600" dirty="0" smtClean="0"/>
              <a:t>Peněžní prostředky a peněžní ekvivalenty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SzPct val="40000"/>
              <a:buFont typeface="Wingdings" pitchFamily="2" charset="2"/>
              <a:buChar char="§"/>
            </a:pPr>
            <a:r>
              <a:rPr lang="cs-CZ" sz="1600" dirty="0" smtClean="0"/>
              <a:t>Obchodní a jiné závazky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SzPct val="40000"/>
              <a:buFont typeface="Wingdings" pitchFamily="2" charset="2"/>
              <a:buChar char="§"/>
            </a:pPr>
            <a:r>
              <a:rPr lang="cs-CZ" sz="1600" dirty="0" smtClean="0"/>
              <a:t>Rezervy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SzPct val="40000"/>
              <a:buFont typeface="Wingdings" pitchFamily="2" charset="2"/>
              <a:buChar char="§"/>
            </a:pPr>
            <a:r>
              <a:rPr lang="cs-CZ" sz="1600" dirty="0" smtClean="0"/>
              <a:t>Finanční závazky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SzPct val="40000"/>
              <a:buFont typeface="Wingdings" pitchFamily="2" charset="2"/>
              <a:buChar char="§"/>
            </a:pPr>
            <a:r>
              <a:rPr lang="cs-CZ" sz="1600" dirty="0" smtClean="0"/>
              <a:t>Splatné daňové závazky a pohledávky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SzPct val="40000"/>
              <a:buFont typeface="Wingdings" pitchFamily="2" charset="2"/>
              <a:buChar char="§"/>
            </a:pPr>
            <a:r>
              <a:rPr lang="cs-CZ" sz="1600" dirty="0" smtClean="0"/>
              <a:t>Odložené daňové závazky a pohledávky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SzPct val="40000"/>
              <a:buFont typeface="Wingdings" pitchFamily="2" charset="2"/>
              <a:buChar char="§"/>
            </a:pPr>
            <a:r>
              <a:rPr lang="cs-CZ" sz="1600" dirty="0" smtClean="0"/>
              <a:t>Menšinové podíly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SzPct val="40000"/>
              <a:buFont typeface="Wingdings" pitchFamily="2" charset="2"/>
              <a:buChar char="§"/>
            </a:pPr>
            <a:r>
              <a:rPr lang="cs-CZ" sz="1600" dirty="0" smtClean="0"/>
              <a:t>Vlastní kapitál a fondy včetně nerozděleného zisku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SzPct val="40000"/>
              <a:buFont typeface="Wingdings" pitchFamily="2" charset="2"/>
              <a:buChar char="§"/>
            </a:pPr>
            <a:r>
              <a:rPr lang="cs-CZ" sz="1600" dirty="0" smtClean="0">
                <a:hlinkClick r:id="rId3" action="ppaction://hlinkfile"/>
              </a:rPr>
              <a:t>CZ_1Q12_consol_n06EZW4u.pdf</a:t>
            </a:r>
            <a:endParaRPr lang="cs-CZ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200" b="1" dirty="0" smtClean="0"/>
              <a:t>Administrativní budova		800</a:t>
            </a:r>
          </a:p>
          <a:p>
            <a:r>
              <a:rPr lang="cs-CZ" sz="1200" b="1" dirty="0" smtClean="0"/>
              <a:t>Oprávky 			200</a:t>
            </a:r>
          </a:p>
          <a:p>
            <a:r>
              <a:rPr lang="cs-CZ" sz="1200" b="1" dirty="0" smtClean="0"/>
              <a:t>Budova k pronájmu		300</a:t>
            </a:r>
          </a:p>
          <a:p>
            <a:r>
              <a:rPr lang="cs-CZ" sz="1200" b="1" dirty="0" smtClean="0"/>
              <a:t>Oprávky 			100</a:t>
            </a:r>
          </a:p>
          <a:p>
            <a:r>
              <a:rPr lang="cs-CZ" sz="1200" b="1" dirty="0" smtClean="0"/>
              <a:t>Stroje				300</a:t>
            </a:r>
          </a:p>
          <a:p>
            <a:r>
              <a:rPr lang="cs-CZ" sz="1200" b="1" dirty="0" smtClean="0"/>
              <a:t>Oprávky			100</a:t>
            </a:r>
          </a:p>
          <a:p>
            <a:r>
              <a:rPr lang="cs-CZ" sz="1200" b="1" dirty="0" smtClean="0"/>
              <a:t>Auto				100</a:t>
            </a:r>
          </a:p>
          <a:p>
            <a:r>
              <a:rPr lang="cs-CZ" sz="1200" b="1" dirty="0" smtClean="0"/>
              <a:t>Oprávky			50</a:t>
            </a:r>
          </a:p>
          <a:p>
            <a:r>
              <a:rPr lang="cs-CZ" sz="1200" b="1" dirty="0" smtClean="0"/>
              <a:t>Zboží				20</a:t>
            </a:r>
          </a:p>
          <a:p>
            <a:r>
              <a:rPr lang="cs-CZ" sz="1200" b="1" dirty="0" smtClean="0"/>
              <a:t>Výrobky			10</a:t>
            </a:r>
          </a:p>
          <a:p>
            <a:r>
              <a:rPr lang="cs-CZ" sz="1200" b="1" dirty="0" smtClean="0"/>
              <a:t>Peníze			100</a:t>
            </a:r>
          </a:p>
          <a:p>
            <a:r>
              <a:rPr lang="cs-CZ" sz="1200" b="1" dirty="0" smtClean="0"/>
              <a:t>Krátkodobé závazky k dodavatelům	150</a:t>
            </a:r>
          </a:p>
          <a:p>
            <a:r>
              <a:rPr lang="cs-CZ" sz="1200" b="1" dirty="0" smtClean="0"/>
              <a:t>Dlouhodobé závazky k dodavatelům	300</a:t>
            </a:r>
          </a:p>
          <a:p>
            <a:r>
              <a:rPr lang="cs-CZ" sz="1200" b="1" dirty="0" smtClean="0"/>
              <a:t>Dlouhodobý úvěr			120</a:t>
            </a:r>
          </a:p>
          <a:p>
            <a:r>
              <a:rPr lang="cs-CZ" sz="1200" b="1" dirty="0" smtClean="0"/>
              <a:t>Základní kapitál			400</a:t>
            </a:r>
          </a:p>
          <a:p>
            <a:r>
              <a:rPr lang="cs-CZ" sz="1200" b="1" dirty="0" smtClean="0"/>
              <a:t>Výsledek hospodaření běžného období	100</a:t>
            </a:r>
          </a:p>
          <a:p>
            <a:r>
              <a:rPr lang="cs-CZ" sz="1200" b="1" dirty="0" smtClean="0"/>
              <a:t>Výsledek hospodaření minulých let	110</a:t>
            </a:r>
          </a:p>
          <a:p>
            <a:pPr marL="0" indent="0">
              <a:spcBef>
                <a:spcPts val="0"/>
              </a:spcBef>
              <a:buNone/>
            </a:pPr>
            <a:endParaRPr lang="cs-CZ" sz="1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21383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3600" smtClean="0"/>
              <a:t>Výkaz o úplném výsledku</a:t>
            </a:r>
            <a:endParaRPr lang="fr-FR" sz="360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2100" smtClean="0"/>
              <a:t>Buď v jednom výkazu o úplném výsledku (Statement of Comprehensive Income)</a:t>
            </a:r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2100" smtClean="0"/>
              <a:t>Nebo ve dvou výkazech</a:t>
            </a:r>
          </a:p>
          <a:p>
            <a:pPr marL="1295400" lvl="2" indent="-404813"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800" smtClean="0"/>
              <a:t>Výkaz obsahující komponenty hospodářského výsledku (výsledovka, Separate Income Statement)</a:t>
            </a:r>
          </a:p>
          <a:p>
            <a:pPr marL="1295400" lvl="2" indent="-404813"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800" smtClean="0"/>
              <a:t>Výkaz, který začíná hospodářským výsledkem a který obsahuje ostatní komponenty úplného výsledku celkem.</a:t>
            </a:r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endParaRPr lang="cs-CZ" sz="2100" smtClean="0"/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2100" i="1" smtClean="0"/>
              <a:t>Úplný výsledek celkem je změna ve vlastním kapitálu za období, která vyplývá z jiných transakcí a událostí, než jsou změny vyplývající z transakcí s vlastníky jednajícími v rámci své pravomoci jako vlastníci.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endParaRPr lang="cs-CZ" sz="2400" b="1" smtClean="0">
              <a:solidFill>
                <a:srgbClr val="FF99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Výkaz o úplném výsledku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2100" dirty="0" smtClean="0"/>
              <a:t>Musí obsahovat minimálně tyto položky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2000" dirty="0" smtClean="0"/>
              <a:t>výnosy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2000" dirty="0" smtClean="0"/>
              <a:t>finanční náklady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2000" dirty="0" smtClean="0"/>
              <a:t>podíl na zisku nebo ztrátě z přidružených společností a společných podniků účtovaných ekvivalenční metodou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2000" dirty="0" smtClean="0"/>
              <a:t>daňové náklady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2000" dirty="0" smtClean="0"/>
              <a:t>hospodářský výsledek z ukončených činností po zdanění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2000" dirty="0" smtClean="0"/>
              <a:t>hospodářský výsledek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2000" dirty="0" smtClean="0"/>
              <a:t>každou komponentu ostatního úplného výsledku klasifikovanou podle podstaty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2000" dirty="0" smtClean="0"/>
              <a:t>podíl na ostatním úplném výsledku přidružených a společných podniků při použití ekvivalenční metodou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2000" dirty="0" smtClean="0"/>
              <a:t>úplný výsledek celkem</a:t>
            </a:r>
          </a:p>
          <a:p>
            <a:pPr eaLnBrk="1" hangingPunct="1"/>
            <a:r>
              <a:rPr lang="cs-CZ" sz="2800" dirty="0" smtClean="0">
                <a:hlinkClick r:id="rId2" action="ppaction://hlinkfile"/>
              </a:rPr>
              <a:t>CZ_1Q12_consol_n06EZW4u.pdf</a:t>
            </a: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Tržby z prodeje výrobků 200</a:t>
            </a:r>
          </a:p>
          <a:p>
            <a:r>
              <a:rPr lang="cs-CZ" sz="1800" dirty="0" smtClean="0"/>
              <a:t>Úbytek prodaných výrobků 100</a:t>
            </a:r>
          </a:p>
          <a:p>
            <a:r>
              <a:rPr lang="cs-CZ" sz="1800" dirty="0" smtClean="0"/>
              <a:t>Tržby z prodeje přebytečného materiálu 20</a:t>
            </a:r>
          </a:p>
          <a:p>
            <a:r>
              <a:rPr lang="cs-CZ" sz="1800" dirty="0" smtClean="0"/>
              <a:t>Úbytek prodaného materiálu 40</a:t>
            </a:r>
          </a:p>
          <a:p>
            <a:r>
              <a:rPr lang="cs-CZ" sz="1800" dirty="0" smtClean="0"/>
              <a:t>Mzdové náklady 40</a:t>
            </a:r>
          </a:p>
          <a:p>
            <a:r>
              <a:rPr lang="cs-CZ" sz="1800" dirty="0" smtClean="0"/>
              <a:t>Odpisy 10</a:t>
            </a:r>
          </a:p>
          <a:p>
            <a:r>
              <a:rPr lang="cs-CZ" sz="1800" dirty="0" smtClean="0"/>
              <a:t>Přijatá náhrada od pojišťovny 15</a:t>
            </a:r>
          </a:p>
          <a:p>
            <a:r>
              <a:rPr lang="cs-CZ" sz="1800" dirty="0" smtClean="0"/>
              <a:t>Náklady spojené s pojistnou události 16</a:t>
            </a:r>
          </a:p>
          <a:p>
            <a:r>
              <a:rPr lang="cs-CZ" sz="1800" dirty="0" smtClean="0"/>
              <a:t>Přecenění dlouhodobého majetku na reálnou hodnotu 6</a:t>
            </a:r>
          </a:p>
          <a:p>
            <a:r>
              <a:rPr lang="cs-CZ" sz="1800" dirty="0" smtClean="0"/>
              <a:t>Fond z kurzových rozdílů -2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73413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Změny ve vlastním kapitálu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914400" lvl="1" indent="-465138" eaLnBrk="1" hangingPunct="1">
              <a:lnSpc>
                <a:spcPct val="80000"/>
              </a:lnSpc>
              <a:buClr>
                <a:schemeClr val="tx1"/>
              </a:buClr>
              <a:buSzPct val="40000"/>
              <a:buFont typeface="Wingdings" pitchFamily="2" charset="2"/>
              <a:buChar char="§"/>
            </a:pPr>
            <a:r>
              <a:rPr lang="cs-CZ" sz="2400" smtClean="0"/>
              <a:t>Celkový úplný výsledek za období, odděleně se uvádějí celkové částky připadající vlastníkům mateřské společnosti a menšinovému podílu.</a:t>
            </a:r>
          </a:p>
          <a:p>
            <a:pPr marL="914400" lvl="1" indent="-465138" eaLnBrk="1" hangingPunct="1">
              <a:lnSpc>
                <a:spcPct val="80000"/>
              </a:lnSpc>
              <a:buClr>
                <a:schemeClr val="tx1"/>
              </a:buClr>
              <a:buSzPct val="40000"/>
              <a:buFont typeface="Wingdings" pitchFamily="2" charset="2"/>
              <a:buChar char="§"/>
            </a:pPr>
            <a:r>
              <a:rPr lang="cs-CZ" sz="2400" smtClean="0"/>
              <a:t>Pro každou komponentu vlastního kapitálu dopady retrospektivní aplikace nebo retrospektivního přepočtu vykázaných podle IAS 8.</a:t>
            </a:r>
          </a:p>
          <a:p>
            <a:pPr marL="914400" lvl="1" indent="-465138" eaLnBrk="1" hangingPunct="1">
              <a:lnSpc>
                <a:spcPct val="80000"/>
              </a:lnSpc>
              <a:buClr>
                <a:schemeClr val="tx1"/>
              </a:buClr>
              <a:buSzPct val="40000"/>
              <a:buFont typeface="Wingdings" pitchFamily="2" charset="2"/>
              <a:buChar char="§"/>
            </a:pPr>
            <a:r>
              <a:rPr lang="cs-CZ" sz="2400" smtClean="0"/>
              <a:t>Částky transakcí s vlastníky jednajícími v rámci své pravomoci jako vlastníci, odděleně se uvádějí vklady vlastníků a výplaty vlastníkům.</a:t>
            </a:r>
          </a:p>
          <a:p>
            <a:pPr marL="914400" lvl="1" indent="-465138" eaLnBrk="1" hangingPunct="1">
              <a:lnSpc>
                <a:spcPct val="80000"/>
              </a:lnSpc>
              <a:buClr>
                <a:schemeClr val="tx1"/>
              </a:buClr>
              <a:buSzPct val="40000"/>
              <a:buFont typeface="Wingdings" pitchFamily="2" charset="2"/>
              <a:buChar char="§"/>
            </a:pPr>
            <a:r>
              <a:rPr lang="cs-CZ" sz="2400" smtClean="0"/>
              <a:t>Pro každou komponentu vlastního kapitálu sesouhlasení účetní hodnoty na počátku a na konci období se samostatným zveřejněním každé změny.</a:t>
            </a:r>
            <a:endParaRPr lang="fr-F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 smtClean="0"/>
              <a:t>PS základního kapitálu </a:t>
            </a:r>
            <a:r>
              <a:rPr lang="cs-CZ" sz="1600" dirty="0" smtClean="0"/>
              <a:t>	100</a:t>
            </a:r>
            <a:endParaRPr lang="cs-CZ" sz="1600" dirty="0" smtClean="0"/>
          </a:p>
          <a:p>
            <a:r>
              <a:rPr lang="cs-CZ" sz="1600" dirty="0" smtClean="0"/>
              <a:t>PS rezervního fondu </a:t>
            </a:r>
            <a:r>
              <a:rPr lang="cs-CZ" sz="1600" dirty="0" smtClean="0"/>
              <a:t>	15</a:t>
            </a:r>
            <a:endParaRPr lang="cs-CZ" sz="1600" dirty="0" smtClean="0"/>
          </a:p>
          <a:p>
            <a:r>
              <a:rPr lang="cs-CZ" sz="1600" dirty="0" smtClean="0"/>
              <a:t>PS nerozděleného zisku </a:t>
            </a:r>
            <a:r>
              <a:rPr lang="cs-CZ" sz="1600" dirty="0" smtClean="0"/>
              <a:t>	20</a:t>
            </a:r>
            <a:endParaRPr lang="cs-CZ" sz="1600" dirty="0" smtClean="0"/>
          </a:p>
          <a:p>
            <a:endParaRPr lang="cs-CZ" sz="1600" dirty="0"/>
          </a:p>
          <a:p>
            <a:r>
              <a:rPr lang="cs-CZ" sz="1600" dirty="0" smtClean="0"/>
              <a:t>Úplný výsledek hospodaření </a:t>
            </a:r>
            <a:r>
              <a:rPr lang="cs-CZ" sz="1600" dirty="0" smtClean="0"/>
              <a:t>	40</a:t>
            </a:r>
            <a:endParaRPr lang="cs-CZ" sz="1600" dirty="0" smtClean="0"/>
          </a:p>
          <a:p>
            <a:r>
              <a:rPr lang="cs-CZ" sz="1600" dirty="0" smtClean="0"/>
              <a:t>Výsledek hospodaření </a:t>
            </a:r>
            <a:r>
              <a:rPr lang="cs-CZ" sz="1600" dirty="0" smtClean="0"/>
              <a:t>		25</a:t>
            </a:r>
            <a:endParaRPr lang="cs-CZ" sz="1600" dirty="0" smtClean="0"/>
          </a:p>
          <a:p>
            <a:r>
              <a:rPr lang="cs-CZ" sz="1600" dirty="0" smtClean="0"/>
              <a:t>Fond z přecenění P,B,Z </a:t>
            </a:r>
            <a:r>
              <a:rPr lang="cs-CZ" sz="1600" dirty="0" smtClean="0"/>
              <a:t>		15</a:t>
            </a:r>
            <a:endParaRPr lang="cs-CZ" sz="1600" dirty="0" smtClean="0"/>
          </a:p>
          <a:p>
            <a:endParaRPr lang="cs-CZ" sz="1600" dirty="0"/>
          </a:p>
          <a:p>
            <a:r>
              <a:rPr lang="cs-CZ" sz="1600" dirty="0" smtClean="0"/>
              <a:t>Příděl z výsledku hospodaření: </a:t>
            </a:r>
          </a:p>
          <a:p>
            <a:pPr lvl="1"/>
            <a:r>
              <a:rPr lang="cs-CZ" sz="1200" dirty="0" smtClean="0"/>
              <a:t>Do rezervního fondu </a:t>
            </a:r>
            <a:r>
              <a:rPr lang="cs-CZ" sz="1200" dirty="0" smtClean="0"/>
              <a:t>	5</a:t>
            </a:r>
            <a:endParaRPr lang="cs-CZ" sz="1200" dirty="0" smtClean="0"/>
          </a:p>
          <a:p>
            <a:pPr lvl="1"/>
            <a:r>
              <a:rPr lang="cs-CZ" sz="1200" dirty="0" smtClean="0"/>
              <a:t>Do </a:t>
            </a:r>
            <a:r>
              <a:rPr lang="cs-CZ" sz="1200" smtClean="0"/>
              <a:t>nerozděleného </a:t>
            </a:r>
            <a:r>
              <a:rPr lang="cs-CZ" sz="1200" smtClean="0"/>
              <a:t>zisku	 </a:t>
            </a:r>
            <a:r>
              <a:rPr lang="cs-CZ" sz="1200" dirty="0" smtClean="0"/>
              <a:t>20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829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Příloha k účetní závěrce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40000"/>
              <a:buFont typeface="Wingdings" pitchFamily="2" charset="2"/>
              <a:buChar char="§"/>
            </a:pPr>
            <a:r>
              <a:rPr lang="cs-CZ" smtClean="0"/>
              <a:t>prezentovat informace o základně zpracování účetní závěrky a konkrétních účetních pravidlech,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40000"/>
              <a:buFont typeface="Wingdings" pitchFamily="2" charset="2"/>
              <a:buChar char="§"/>
            </a:pPr>
            <a:r>
              <a:rPr lang="cs-CZ" smtClean="0"/>
              <a:t>zveřejnit informace vyžadované IFRS, které nejsou obsaženy jinde v účetní závěrce,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40000"/>
              <a:buFont typeface="Wingdings" pitchFamily="2" charset="2"/>
              <a:buChar char="§"/>
            </a:pPr>
            <a:r>
              <a:rPr lang="cs-CZ" smtClean="0"/>
              <a:t>poskytnout informace, které nejsou obsaženy jinde ve výkazech účetní závěrky, ale které jsou relevantní </a:t>
            </a:r>
            <a:r>
              <a:rPr lang="pl-PL" smtClean="0"/>
              <a:t>k pochopení kteréhokoliv z nich.</a:t>
            </a:r>
            <a:endParaRPr lang="cs-CZ" smtClean="0"/>
          </a:p>
          <a:p>
            <a:pPr eaLnBrk="1" hangingPunct="1">
              <a:lnSpc>
                <a:spcPct val="90000"/>
              </a:lnSpc>
              <a:buClr>
                <a:srgbClr val="FFCC66"/>
              </a:buClr>
            </a:pPr>
            <a:endParaRPr lang="cs-CZ" b="1" smtClean="0"/>
          </a:p>
          <a:p>
            <a:pPr eaLnBrk="1" hangingPunct="1">
              <a:lnSpc>
                <a:spcPct val="90000"/>
              </a:lnSpc>
              <a:buClr>
                <a:srgbClr val="FFCC66"/>
              </a:buClr>
            </a:pPr>
            <a:endParaRPr lang="cs-CZ" b="1" smtClean="0">
              <a:solidFill>
                <a:srgbClr val="FF99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Příloha k účetní závěrce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600" smtClean="0"/>
              <a:t>Struktura: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pt-BR" sz="2200" smtClean="0"/>
              <a:t>prohlášení o souladu s IFRS</a:t>
            </a:r>
            <a:r>
              <a:rPr lang="cs-CZ" sz="2200" smtClean="0"/>
              <a:t>,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200" smtClean="0"/>
              <a:t>přehled použitých podstatných účetních pravidel,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200" smtClean="0"/>
              <a:t>podpůrné informace o položkách prezentovaných ve výkazech, a to v pořadí, ve kterém jsou v těchto výkazech uvedeny jednotlivé řádky,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200" smtClean="0"/>
              <a:t>jiná zveřejnění, včetně:</a:t>
            </a:r>
          </a:p>
          <a:p>
            <a:pPr lvl="2"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000" smtClean="0"/>
              <a:t>podmíněných závazků (viz IAS 37) a nevykázaných smluvních závazků,</a:t>
            </a:r>
          </a:p>
          <a:p>
            <a:pPr lvl="2"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000" smtClean="0"/>
              <a:t>nefinanční zveřejnění, například cíle a zásady systému řízení rizik účetní jednotky (viz IFRS 7).</a:t>
            </a:r>
          </a:p>
          <a:p>
            <a:pPr lvl="1" eaLnBrk="1" hangingPunct="1">
              <a:buClr>
                <a:schemeClr val="tx1"/>
              </a:buClr>
              <a:buSzPct val="40000"/>
              <a:buFont typeface="Wingdings" pitchFamily="2" charset="2"/>
              <a:buChar char="§"/>
            </a:pPr>
            <a:endParaRPr lang="cs-CZ" sz="2400" smtClean="0"/>
          </a:p>
          <a:p>
            <a:pPr eaLnBrk="1" hangingPunct="1">
              <a:buClr>
                <a:srgbClr val="FFCC66"/>
              </a:buClr>
            </a:pPr>
            <a:endParaRPr lang="cs-CZ" sz="2800" b="1" smtClean="0"/>
          </a:p>
          <a:p>
            <a:pPr eaLnBrk="1" hangingPunct="1">
              <a:buClr>
                <a:srgbClr val="FFCC66"/>
              </a:buClr>
            </a:pPr>
            <a:endParaRPr lang="cs-CZ" sz="2800" b="1" smtClean="0">
              <a:solidFill>
                <a:srgbClr val="FF99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Cíl standardu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cs-CZ" b="1" smtClean="0"/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Stanovit </a:t>
            </a:r>
            <a:r>
              <a:rPr lang="cs-CZ" u="sng" smtClean="0"/>
              <a:t>základnu </a:t>
            </a:r>
            <a:r>
              <a:rPr lang="cs-CZ" smtClean="0"/>
              <a:t>pro prezentaci obecné účetní závěrky pro zajištění </a:t>
            </a:r>
            <a:r>
              <a:rPr lang="cs-CZ" u="sng" smtClean="0"/>
              <a:t>srovnatelnosti</a:t>
            </a:r>
            <a:r>
              <a:rPr lang="cs-CZ" smtClean="0"/>
              <a:t>.</a:t>
            </a:r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Rozsah působnosti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Aplikuje se při předkládání </a:t>
            </a:r>
            <a:r>
              <a:rPr lang="cs-CZ" u="sng" smtClean="0"/>
              <a:t>veškerých </a:t>
            </a:r>
            <a:r>
              <a:rPr lang="cs-CZ" smtClean="0"/>
              <a:t>účetních závěrek předkládaných v souladu s IFRS, na všechny typy podniků včetně bank a pojišťoven a na konsolidované účetní závěrky.</a:t>
            </a:r>
          </a:p>
          <a:p>
            <a:pPr eaLnBrk="1" hangingPunct="1">
              <a:buFont typeface="Wingdings" pitchFamily="2" charset="2"/>
              <a:buNone/>
            </a:pPr>
            <a:endParaRPr lang="fr-FR" smtClean="0">
              <a:solidFill>
                <a:srgbClr val="FF99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Účel účetní závěrky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sz="2800" smtClean="0"/>
              <a:t>ÚZ je uspořádané finanční vyjádření finanční pozice a transakcí uskutečněných podnikem. 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800" smtClean="0"/>
              <a:t>Poskytuje informace o finanční pozici, výkonnosti a peněžních tocích podniku, užitečné pro ekonomická rozhodování.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800" smtClean="0"/>
              <a:t>Zobrazuje výsledky dozoru vedení nad svěřenými zdroji.</a:t>
            </a:r>
          </a:p>
          <a:p>
            <a:pPr eaLnBrk="1" hangingPunct="1">
              <a:buClr>
                <a:schemeClr val="tx1"/>
              </a:buClr>
              <a:buSzPct val="40000"/>
            </a:pPr>
            <a:endParaRPr lang="fr-FR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Součásti účetní závěrky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Bef>
                <a:spcPct val="50000"/>
              </a:spcBef>
              <a:buClr>
                <a:schemeClr val="tx1"/>
              </a:buClr>
              <a:buSzPct val="40000"/>
            </a:pPr>
            <a:r>
              <a:rPr lang="cs-CZ" sz="2000" smtClean="0"/>
              <a:t>Výkaz o finanční pozici ke konci období (rozvaha).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>
                <a:schemeClr val="tx1"/>
              </a:buClr>
              <a:buSzPct val="40000"/>
            </a:pPr>
            <a:r>
              <a:rPr lang="cs-CZ" sz="2000" smtClean="0"/>
              <a:t>Výkaz o úplném výsledku za období (výsledovka).  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>
                <a:schemeClr val="tx1"/>
              </a:buClr>
              <a:buSzPct val="40000"/>
            </a:pPr>
            <a:r>
              <a:rPr lang="cs-CZ" sz="2000" smtClean="0"/>
              <a:t>Výkaz o peněžních tocích za období.  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>
                <a:schemeClr val="tx1"/>
              </a:buClr>
              <a:buSzPct val="40000"/>
            </a:pPr>
            <a:r>
              <a:rPr lang="cs-CZ" sz="2000" smtClean="0"/>
              <a:t>Výkaz změn vlastního kapitálu za období.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>
                <a:schemeClr val="tx1"/>
              </a:buClr>
              <a:buSzPct val="40000"/>
            </a:pPr>
            <a:r>
              <a:rPr lang="cs-CZ" sz="2000" smtClean="0"/>
              <a:t>Příloha obsahující přehled významných účetních politik a další vysvětlující poznámky.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>
                <a:schemeClr val="tx1"/>
              </a:buClr>
              <a:buSzPct val="40000"/>
            </a:pPr>
            <a:r>
              <a:rPr lang="cs-CZ" sz="2000" smtClean="0"/>
              <a:t>Výkaz o finanční situaci k počátku nejstaršího srovnávacího období, pokud společnost aplikuje účetní politiky retrospektivně nebo provádí retrospektivní úpravy položek účetní závěrky nebo pokud mění strukturu položek účetní závěrky. </a:t>
            </a:r>
            <a:endParaRPr lang="fr-F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Obecná ustanovení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ÚZ má </a:t>
            </a:r>
            <a:r>
              <a:rPr lang="cs-CZ" u="sng" smtClean="0"/>
              <a:t>věrně zobrazovat</a:t>
            </a:r>
            <a:r>
              <a:rPr lang="cs-CZ" smtClean="0"/>
              <a:t> finanční pozici a výkonnost podniku. Věrného zobrazení docílíme </a:t>
            </a:r>
            <a:r>
              <a:rPr lang="cs-CZ" u="sng" smtClean="0"/>
              <a:t>správnou aplikací IRFS.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Pokud má podnik účetní závěrku v souladu s IFRS, tuto skutečnost zveřejní.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Soulad se všemi IFRS.</a:t>
            </a:r>
          </a:p>
          <a:p>
            <a:pPr eaLnBrk="1" hangingPunct="1">
              <a:buClr>
                <a:schemeClr val="tx1"/>
              </a:buClr>
              <a:buSzPct val="40000"/>
              <a:buFont typeface="Wingdings" pitchFamily="2" charset="2"/>
              <a:buNone/>
            </a:pPr>
            <a:r>
              <a:rPr lang="cs-CZ" b="1" smtClean="0">
                <a:solidFill>
                  <a:srgbClr val="FF9933"/>
                </a:solidFill>
              </a:rPr>
              <a:t> </a:t>
            </a:r>
            <a:endParaRPr lang="fr-FR" b="1" smtClean="0">
              <a:solidFill>
                <a:srgbClr val="FF99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Účetní pravidla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Trvání podniku.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Akruální princip.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Konzistence vykazování.</a:t>
            </a:r>
            <a:endParaRPr lang="cs-CZ" sz="2000" smtClean="0"/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Významnost a agregace.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Kompenzace.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Srovnávací informace.</a:t>
            </a:r>
          </a:p>
          <a:p>
            <a:pPr eaLnBrk="1" hangingPunct="1"/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3200" b="1" smtClean="0">
                <a:solidFill>
                  <a:schemeClr val="tx1"/>
                </a:solidFill>
              </a:rPr>
              <a:t>Struktura a obsah účetní závěrky</a:t>
            </a:r>
            <a:endParaRPr lang="fr-FR" sz="3200" b="1" smtClean="0">
              <a:solidFill>
                <a:schemeClr val="tx1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  <a:buFont typeface="Wingdings" pitchFamily="2" charset="2"/>
              <a:buNone/>
            </a:pPr>
            <a:r>
              <a:rPr lang="cs-CZ" u="sng" smtClean="0"/>
              <a:t>Identifikace ÚZ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Název podniku.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Individuální podnik či skupinu podniků.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Rozvahový den či účetní období.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Měna.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Míra přesnosti vykazovaných údajů.</a:t>
            </a:r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Rozdělení aktiv a závazků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cs-CZ" b="1" smtClean="0">
              <a:solidFill>
                <a:srgbClr val="FF3300"/>
              </a:solidFill>
            </a:endParaRP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Krátkodobá x dlouhodobá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smtClean="0"/>
              <a:t>Podle doby (12 měsíců) 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smtClean="0"/>
              <a:t>Podle provozního cyklu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Podle likvidity</a:t>
            </a:r>
            <a:r>
              <a:rPr lang="cs-CZ" b="1" smtClean="0"/>
              <a:t> </a:t>
            </a:r>
          </a:p>
          <a:p>
            <a:pPr eaLnBrk="1" hangingPunct="1"/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sy">
  <a:themeElements>
    <a:clrScheme name="Osy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Os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sy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y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y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480</TotalTime>
  <Words>725</Words>
  <Application>Microsoft Office PowerPoint</Application>
  <PresentationFormat>Předvádění na obrazovce (4:3)</PresentationFormat>
  <Paragraphs>154</Paragraphs>
  <Slides>18</Slides>
  <Notes>14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Osy</vt:lpstr>
      <vt:lpstr>IAS 1 Prezentace účetní závěrky</vt:lpstr>
      <vt:lpstr>Cíl standardu</vt:lpstr>
      <vt:lpstr>Rozsah působnosti</vt:lpstr>
      <vt:lpstr>Účel účetní závěrky</vt:lpstr>
      <vt:lpstr>Součásti účetní závěrky</vt:lpstr>
      <vt:lpstr>Obecná ustanovení</vt:lpstr>
      <vt:lpstr>Účetní pravidla</vt:lpstr>
      <vt:lpstr>Struktura a obsah účetní závěrky</vt:lpstr>
      <vt:lpstr>Rozdělení aktiv a závazků</vt:lpstr>
      <vt:lpstr>Výkaz o finanční situaci</vt:lpstr>
      <vt:lpstr>Příklad</vt:lpstr>
      <vt:lpstr>Výkaz o úplném výsledku</vt:lpstr>
      <vt:lpstr>Výkaz o úplném výsledku</vt:lpstr>
      <vt:lpstr>Příklad</vt:lpstr>
      <vt:lpstr>Změny ve vlastním kapitálu</vt:lpstr>
      <vt:lpstr>Příklad</vt:lpstr>
      <vt:lpstr>Příloha k účetní závěrce</vt:lpstr>
      <vt:lpstr>Příloha k účetní závěrce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IAS 1</dc:title>
  <dc:creator>Eva Hýblová</dc:creator>
  <cp:lastModifiedBy>Hyblova Eva</cp:lastModifiedBy>
  <cp:revision>29</cp:revision>
  <dcterms:created xsi:type="dcterms:W3CDTF">2001-10-31T13:30:16Z</dcterms:created>
  <dcterms:modified xsi:type="dcterms:W3CDTF">2014-09-17T09:31:37Z</dcterms:modified>
</cp:coreProperties>
</file>