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0"/>
  </p:notesMasterIdLst>
  <p:handoutMasterIdLst>
    <p:handoutMasterId r:id="rId21"/>
  </p:handoutMasterIdLst>
  <p:sldIdLst>
    <p:sldId id="275" r:id="rId2"/>
    <p:sldId id="257" r:id="rId3"/>
    <p:sldId id="258" r:id="rId4"/>
    <p:sldId id="259" r:id="rId5"/>
    <p:sldId id="278" r:id="rId6"/>
    <p:sldId id="261" r:id="rId7"/>
    <p:sldId id="262" r:id="rId8"/>
    <p:sldId id="264" r:id="rId9"/>
    <p:sldId id="266" r:id="rId10"/>
    <p:sldId id="267" r:id="rId11"/>
    <p:sldId id="285" r:id="rId12"/>
    <p:sldId id="268" r:id="rId13"/>
    <p:sldId id="281" r:id="rId14"/>
    <p:sldId id="283" r:id="rId15"/>
    <p:sldId id="272" r:id="rId16"/>
    <p:sldId id="284" r:id="rId17"/>
    <p:sldId id="273" r:id="rId18"/>
    <p:sldId id="282" r:id="rId19"/>
  </p:sldIdLst>
  <p:sldSz cx="9144000" cy="6858000" type="screen4x3"/>
  <p:notesSz cx="6972300" cy="10110788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FF9933"/>
    <a:srgbClr val="3399FF"/>
    <a:srgbClr val="FFCC66"/>
    <a:srgbClr val="FF0000"/>
    <a:srgbClr val="FF6699"/>
    <a:srgbClr val="FF3300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590" autoAdjust="0"/>
  </p:normalViewPr>
  <p:slideViewPr>
    <p:cSldViewPr>
      <p:cViewPr varScale="1">
        <p:scale>
          <a:sx n="48" d="100"/>
          <a:sy n="48" d="100"/>
        </p:scale>
        <p:origin x="-58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8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1013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612" tIns="48806" rIns="97612" bIns="48806" numCol="1" anchor="t" anchorCtr="0" compatLnSpc="1">
            <a:prstTxWarp prst="textNoShape">
              <a:avLst/>
            </a:prstTxWarp>
          </a:bodyPr>
          <a:lstStyle>
            <a:lvl1pPr defTabSz="976313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1288" y="0"/>
            <a:ext cx="3021012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612" tIns="48806" rIns="97612" bIns="48806" numCol="1" anchor="t" anchorCtr="0" compatLnSpc="1">
            <a:prstTxWarp prst="textNoShape">
              <a:avLst/>
            </a:prstTxWarp>
          </a:bodyPr>
          <a:lstStyle>
            <a:lvl1pPr algn="r" defTabSz="976313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605963"/>
            <a:ext cx="3021013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612" tIns="48806" rIns="97612" bIns="48806" numCol="1" anchor="b" anchorCtr="0" compatLnSpc="1">
            <a:prstTxWarp prst="textNoShape">
              <a:avLst/>
            </a:prstTxWarp>
          </a:bodyPr>
          <a:lstStyle>
            <a:lvl1pPr defTabSz="976313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1288" y="9605963"/>
            <a:ext cx="3021012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612" tIns="48806" rIns="97612" bIns="48806" numCol="1" anchor="b" anchorCtr="0" compatLnSpc="1">
            <a:prstTxWarp prst="textNoShape">
              <a:avLst/>
            </a:prstTxWarp>
          </a:bodyPr>
          <a:lstStyle>
            <a:lvl1pPr algn="r" defTabSz="976313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5639D945-BE95-48A7-B3F4-AE192F2D682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65532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1013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612" tIns="48806" rIns="97612" bIns="48806" numCol="1" anchor="t" anchorCtr="0" compatLnSpc="1">
            <a:prstTxWarp prst="textNoShape">
              <a:avLst/>
            </a:prstTxWarp>
          </a:bodyPr>
          <a:lstStyle>
            <a:lvl1pPr defTabSz="976313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1288" y="0"/>
            <a:ext cx="3021012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612" tIns="48806" rIns="97612" bIns="48806" numCol="1" anchor="t" anchorCtr="0" compatLnSpc="1">
            <a:prstTxWarp prst="textNoShape">
              <a:avLst/>
            </a:prstTxWarp>
          </a:bodyPr>
          <a:lstStyle>
            <a:lvl1pPr algn="r" defTabSz="976313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58850" y="758825"/>
            <a:ext cx="5054600" cy="37909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0275" y="4802188"/>
            <a:ext cx="5111750" cy="4549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612" tIns="48806" rIns="97612" bIns="4880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605963"/>
            <a:ext cx="3021013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612" tIns="48806" rIns="97612" bIns="48806" numCol="1" anchor="b" anchorCtr="0" compatLnSpc="1">
            <a:prstTxWarp prst="textNoShape">
              <a:avLst/>
            </a:prstTxWarp>
          </a:bodyPr>
          <a:lstStyle>
            <a:lvl1pPr defTabSz="976313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1288" y="9605963"/>
            <a:ext cx="3021012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612" tIns="48806" rIns="97612" bIns="48806" numCol="1" anchor="b" anchorCtr="0" compatLnSpc="1">
            <a:prstTxWarp prst="textNoShape">
              <a:avLst/>
            </a:prstTxWarp>
          </a:bodyPr>
          <a:lstStyle>
            <a:lvl1pPr algn="r" defTabSz="976313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0DA4486-5D48-413A-9395-F9ED66F6ED5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00151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63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49E7F5C-141B-42CD-A464-6FB1F1511436}" type="slidenum">
              <a:rPr lang="cs-CZ">
                <a:latin typeface="Times New Roman" pitchFamily="18" charset="0"/>
              </a:rPr>
              <a:pPr eaLnBrk="1" hangingPunct="1"/>
              <a:t>1</a:t>
            </a:fld>
            <a:endParaRPr lang="cs-CZ">
              <a:latin typeface="Times New Roman" pitchFamily="18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63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C486F5A-82AD-4F63-A3BA-1AF668C4876E}" type="slidenum">
              <a:rPr lang="cs-CZ">
                <a:latin typeface="Times New Roman" pitchFamily="18" charset="0"/>
              </a:rPr>
              <a:pPr eaLnBrk="1" hangingPunct="1"/>
              <a:t>10</a:t>
            </a:fld>
            <a:endParaRPr lang="cs-CZ">
              <a:latin typeface="Times New Roman" pitchFamily="18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63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2D27C73-A3AA-47A4-8579-6147E8AEFBDE}" type="slidenum">
              <a:rPr lang="cs-CZ">
                <a:latin typeface="Times New Roman" pitchFamily="18" charset="0"/>
              </a:rPr>
              <a:pPr eaLnBrk="1" hangingPunct="1"/>
              <a:t>12</a:t>
            </a:fld>
            <a:endParaRPr lang="cs-CZ">
              <a:latin typeface="Times New Roman" pitchFamily="18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63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FD0A3CD-06A0-4B21-854D-E90D592FDE5D}" type="slidenum">
              <a:rPr lang="cs-CZ">
                <a:latin typeface="Times New Roman" pitchFamily="18" charset="0"/>
              </a:rPr>
              <a:pPr eaLnBrk="1" hangingPunct="1"/>
              <a:t>15</a:t>
            </a:fld>
            <a:endParaRPr lang="cs-CZ">
              <a:latin typeface="Times New Roman" pitchFamily="18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63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2532187-CBA1-45EE-A990-7D6C3023B9EF}" type="slidenum">
              <a:rPr lang="cs-CZ">
                <a:latin typeface="Times New Roman" pitchFamily="18" charset="0"/>
              </a:rPr>
              <a:pPr eaLnBrk="1" hangingPunct="1"/>
              <a:t>17</a:t>
            </a:fld>
            <a:endParaRPr lang="cs-CZ">
              <a:latin typeface="Times New Roman" pitchFamily="18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63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F3BC1F4-79FE-4C1D-863F-208304AAA8A6}" type="slidenum">
              <a:rPr lang="cs-CZ">
                <a:latin typeface="Times New Roman" pitchFamily="18" charset="0"/>
              </a:rPr>
              <a:pPr eaLnBrk="1" hangingPunct="1"/>
              <a:t>18</a:t>
            </a:fld>
            <a:endParaRPr lang="cs-CZ">
              <a:latin typeface="Times New Roman" pitchFamily="18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63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BB4B384-4F0B-4385-8FA1-6178D7DCEDAB}" type="slidenum">
              <a:rPr lang="cs-CZ">
                <a:latin typeface="Times New Roman" pitchFamily="18" charset="0"/>
              </a:rPr>
              <a:pPr eaLnBrk="1" hangingPunct="1"/>
              <a:t>2</a:t>
            </a:fld>
            <a:endParaRPr lang="cs-CZ">
              <a:latin typeface="Times New Roman" pitchFamily="18" charset="0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63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DF93686-E4F9-4DAB-91C6-F8C140CC8011}" type="slidenum">
              <a:rPr lang="cs-CZ">
                <a:latin typeface="Times New Roman" pitchFamily="18" charset="0"/>
              </a:rPr>
              <a:pPr eaLnBrk="1" hangingPunct="1"/>
              <a:t>3</a:t>
            </a:fld>
            <a:endParaRPr lang="cs-CZ">
              <a:latin typeface="Times New Roman" pitchFamily="18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63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C5E6F5B-FC68-4259-96E6-1A564C055665}" type="slidenum">
              <a:rPr lang="cs-CZ">
                <a:latin typeface="Times New Roman" pitchFamily="18" charset="0"/>
              </a:rPr>
              <a:pPr eaLnBrk="1" hangingPunct="1"/>
              <a:t>4</a:t>
            </a:fld>
            <a:endParaRPr lang="cs-CZ">
              <a:latin typeface="Times New Roman" pitchFamily="18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63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9CD3DAA-3491-454C-BA3B-1C361F9FD91A}" type="slidenum">
              <a:rPr lang="cs-CZ">
                <a:latin typeface="Times New Roman" pitchFamily="18" charset="0"/>
              </a:rPr>
              <a:pPr eaLnBrk="1" hangingPunct="1"/>
              <a:t>5</a:t>
            </a:fld>
            <a:endParaRPr lang="cs-CZ">
              <a:latin typeface="Times New Roman" pitchFamily="18" charset="0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63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FCF6E2A-62FC-40EC-8E43-0CE9C3CA53F5}" type="slidenum">
              <a:rPr lang="cs-CZ">
                <a:latin typeface="Times New Roman" pitchFamily="18" charset="0"/>
              </a:rPr>
              <a:pPr eaLnBrk="1" hangingPunct="1"/>
              <a:t>6</a:t>
            </a:fld>
            <a:endParaRPr lang="cs-CZ">
              <a:latin typeface="Times New Roman" pitchFamily="18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63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AA2F242-9030-4743-A8B7-D8C638ABA547}" type="slidenum">
              <a:rPr lang="cs-CZ">
                <a:latin typeface="Times New Roman" pitchFamily="18" charset="0"/>
              </a:rPr>
              <a:pPr eaLnBrk="1" hangingPunct="1"/>
              <a:t>7</a:t>
            </a:fld>
            <a:endParaRPr lang="cs-CZ">
              <a:latin typeface="Times New Roman" pitchFamily="18" charset="0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63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0B60103-5A18-4B51-BE21-A1D00C820194}" type="slidenum">
              <a:rPr lang="cs-CZ">
                <a:latin typeface="Times New Roman" pitchFamily="18" charset="0"/>
              </a:rPr>
              <a:pPr eaLnBrk="1" hangingPunct="1"/>
              <a:t>8</a:t>
            </a:fld>
            <a:endParaRPr lang="cs-CZ">
              <a:latin typeface="Times New Roman" pitchFamily="18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63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21D6A5B-F04D-4036-B7B7-54A227D97CF5}" type="slidenum">
              <a:rPr lang="cs-CZ">
                <a:latin typeface="Times New Roman" pitchFamily="18" charset="0"/>
              </a:rPr>
              <a:pPr eaLnBrk="1" hangingPunct="1"/>
              <a:t>9</a:t>
            </a:fld>
            <a:endParaRPr lang="cs-CZ">
              <a:latin typeface="Times New Roman" pitchFamily="18" charset="0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0" y="914400"/>
            <a:ext cx="8686800" cy="2514600"/>
            <a:chOff x="0" y="576"/>
            <a:chExt cx="5472" cy="1584"/>
          </a:xfrm>
        </p:grpSpPr>
        <p:sp>
          <p:nvSpPr>
            <p:cNvPr id="5" name="Oval 7"/>
            <p:cNvSpPr>
              <a:spLocks noChangeArrowheads="1"/>
            </p:cNvSpPr>
            <p:nvPr/>
          </p:nvSpPr>
          <p:spPr bwMode="auto">
            <a:xfrm>
              <a:off x="144" y="576"/>
              <a:ext cx="1584" cy="1584"/>
            </a:xfrm>
            <a:prstGeom prst="ellips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/>
            </a:p>
          </p:txBody>
        </p:sp>
        <p:sp>
          <p:nvSpPr>
            <p:cNvPr id="6" name="Rectangle 8"/>
            <p:cNvSpPr>
              <a:spLocks noChangeArrowheads="1"/>
            </p:cNvSpPr>
            <p:nvPr/>
          </p:nvSpPr>
          <p:spPr bwMode="hidden">
            <a:xfrm>
              <a:off x="0" y="1056"/>
              <a:ext cx="2976" cy="7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sz="2400">
                <a:latin typeface="Times New Roman" pitchFamily="18" charset="0"/>
              </a:endParaRPr>
            </a:p>
          </p:txBody>
        </p:sp>
        <p:sp>
          <p:nvSpPr>
            <p:cNvPr id="7" name="Rectangle 9"/>
            <p:cNvSpPr>
              <a:spLocks noChangeArrowheads="1"/>
            </p:cNvSpPr>
            <p:nvPr/>
          </p:nvSpPr>
          <p:spPr bwMode="hidden">
            <a:xfrm>
              <a:off x="2496" y="1056"/>
              <a:ext cx="2976" cy="720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sz="2400">
                <a:latin typeface="Times New Roman" pitchFamily="18" charset="0"/>
              </a:endParaRPr>
            </a:p>
          </p:txBody>
        </p:sp>
        <p:sp>
          <p:nvSpPr>
            <p:cNvPr id="8" name="Freeform 10"/>
            <p:cNvSpPr>
              <a:spLocks noChangeArrowheads="1"/>
            </p:cNvSpPr>
            <p:nvPr/>
          </p:nvSpPr>
          <p:spPr bwMode="auto">
            <a:xfrm>
              <a:off x="384" y="960"/>
              <a:ext cx="144" cy="913"/>
            </a:xfrm>
            <a:custGeom>
              <a:avLst/>
              <a:gdLst>
                <a:gd name="T0" fmla="*/ 144 w 1000"/>
                <a:gd name="T1" fmla="*/ 913 h 1000"/>
                <a:gd name="T2" fmla="*/ 0 w 1000"/>
                <a:gd name="T3" fmla="*/ 913 h 1000"/>
                <a:gd name="T4" fmla="*/ 0 w 1000"/>
                <a:gd name="T5" fmla="*/ 0 h 1000"/>
                <a:gd name="T6" fmla="*/ 144 w 1000"/>
                <a:gd name="T7" fmla="*/ 0 h 10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00" h="1000">
                  <a:moveTo>
                    <a:pt x="1000" y="1000"/>
                  </a:moveTo>
                  <a:lnTo>
                    <a:pt x="0" y="1000"/>
                  </a:lnTo>
                  <a:lnTo>
                    <a:pt x="0" y="0"/>
                  </a:lnTo>
                  <a:lnTo>
                    <a:pt x="1000" y="0"/>
                  </a:lnTo>
                </a:path>
              </a:pathLst>
            </a:custGeom>
            <a:noFill/>
            <a:ln w="76200" cmpd="sng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" name="Freeform 11"/>
            <p:cNvSpPr>
              <a:spLocks noChangeArrowheads="1"/>
            </p:cNvSpPr>
            <p:nvPr/>
          </p:nvSpPr>
          <p:spPr bwMode="auto">
            <a:xfrm>
              <a:off x="4944" y="762"/>
              <a:ext cx="165" cy="864"/>
            </a:xfrm>
            <a:custGeom>
              <a:avLst/>
              <a:gdLst>
                <a:gd name="T0" fmla="*/ 0 w 1000"/>
                <a:gd name="T1" fmla="*/ 0 h 1000"/>
                <a:gd name="T2" fmla="*/ 165 w 1000"/>
                <a:gd name="T3" fmla="*/ 0 h 1000"/>
                <a:gd name="T4" fmla="*/ 165 w 1000"/>
                <a:gd name="T5" fmla="*/ 864 h 1000"/>
                <a:gd name="T6" fmla="*/ 0 w 1000"/>
                <a:gd name="T7" fmla="*/ 864 h 10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00" h="1000">
                  <a:moveTo>
                    <a:pt x="0" y="0"/>
                  </a:moveTo>
                  <a:lnTo>
                    <a:pt x="1000" y="0"/>
                  </a:lnTo>
                  <a:lnTo>
                    <a:pt x="1000" y="1000"/>
                  </a:lnTo>
                  <a:lnTo>
                    <a:pt x="0" y="1000"/>
                  </a:lnTo>
                </a:path>
              </a:pathLst>
            </a:custGeom>
            <a:noFill/>
            <a:ln w="76200" cap="flat" cmpd="sng">
              <a:solidFill>
                <a:schemeClr val="accent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5529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286000" y="3581400"/>
            <a:ext cx="5638800" cy="19050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cs-CZ" noProof="0" smtClean="0"/>
              <a:t>Klepnutím lze upravit styl předlohy podnadpisů.</a:t>
            </a:r>
          </a:p>
        </p:txBody>
      </p:sp>
      <p:sp>
        <p:nvSpPr>
          <p:cNvPr id="5530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838200" y="1443038"/>
            <a:ext cx="7086600" cy="1600200"/>
          </a:xfrm>
        </p:spPr>
        <p:txBody>
          <a:bodyPr anchor="ctr"/>
          <a:lstStyle>
            <a:lvl1pPr>
              <a:defRPr/>
            </a:lvl1pPr>
          </a:lstStyle>
          <a:p>
            <a:pPr lvl="0"/>
            <a:r>
              <a:rPr lang="cs-CZ" noProof="0" smtClean="0"/>
              <a:t>Klepnutím lze upravit styl předlohy nadpisů.</a:t>
            </a:r>
          </a:p>
        </p:txBody>
      </p:sp>
      <p:sp>
        <p:nvSpPr>
          <p:cNvPr id="10" name="Rectangle 3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9DA3629-9432-4CC9-8026-6B695F8D188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2508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1C4E5F-18EB-45C1-A9DB-0E7A8277015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5221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91313" y="96838"/>
            <a:ext cx="1919287" cy="5999162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31863" y="96838"/>
            <a:ext cx="5607050" cy="5999162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3649AF-E235-4095-ABE0-28A53EC6F7C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490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7483B1-73A0-41ED-81B0-D18F00954F8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6607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CCFDD6-E83C-4C13-AF38-3831594C2A4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5778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49325" y="1981200"/>
            <a:ext cx="375443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56163" y="1981200"/>
            <a:ext cx="3754437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8D1EA5-3660-4E28-B964-3BB56C7E6BA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1366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4ECCF5-3C55-4DB9-9D84-ACA9C299BA8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5545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8D45FF-1AB7-40D7-93AE-D4621D3309D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2913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C8F608-2510-4192-89C4-96DB8BDA18D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3054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994BB8-B63E-4AE4-B3A8-CD61C0FD1B0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4171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86828A-6C7C-4E4C-8362-B328FCECA48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232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1377950"/>
            <a:ext cx="2133600" cy="1016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sz="2400">
              <a:latin typeface="Times New Roman" pitchFamily="18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447800" y="1377950"/>
            <a:ext cx="7239000" cy="1016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sz="2400">
              <a:latin typeface="Times New Roman" pitchFamily="18" charset="0"/>
            </a:endParaRP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931863" y="96838"/>
            <a:ext cx="7158037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9325" y="1981200"/>
            <a:ext cx="7661275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54278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4615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427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428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/>
            </a:lvl1pPr>
          </a:lstStyle>
          <a:p>
            <a:pPr>
              <a:defRPr/>
            </a:pPr>
            <a:fld id="{BFEF115A-C8A1-483F-A3FF-AFA687FDA90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033" name="Freeform 9"/>
          <p:cNvSpPr>
            <a:spLocks noChangeArrowheads="1"/>
          </p:cNvSpPr>
          <p:nvPr/>
        </p:nvSpPr>
        <p:spPr bwMode="auto">
          <a:xfrm>
            <a:off x="838200" y="561975"/>
            <a:ext cx="152400" cy="1066800"/>
          </a:xfrm>
          <a:custGeom>
            <a:avLst/>
            <a:gdLst>
              <a:gd name="T0" fmla="*/ 152400 w 1000"/>
              <a:gd name="T1" fmla="*/ 1066800 h 1000"/>
              <a:gd name="T2" fmla="*/ 0 w 1000"/>
              <a:gd name="T3" fmla="*/ 1066800 h 1000"/>
              <a:gd name="T4" fmla="*/ 0 w 1000"/>
              <a:gd name="T5" fmla="*/ 0 h 1000"/>
              <a:gd name="T6" fmla="*/ 152400 w 1000"/>
              <a:gd name="T7" fmla="*/ 0 h 10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000" h="1000">
                <a:moveTo>
                  <a:pt x="1000" y="1000"/>
                </a:moveTo>
                <a:lnTo>
                  <a:pt x="0" y="1000"/>
                </a:ln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76200" cmpd="sng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4" name="Freeform 10"/>
          <p:cNvSpPr>
            <a:spLocks noChangeArrowheads="1"/>
          </p:cNvSpPr>
          <p:nvPr/>
        </p:nvSpPr>
        <p:spPr bwMode="auto">
          <a:xfrm>
            <a:off x="8262938" y="269875"/>
            <a:ext cx="152400" cy="1073150"/>
          </a:xfrm>
          <a:custGeom>
            <a:avLst/>
            <a:gdLst>
              <a:gd name="T0" fmla="*/ 0 w 1000"/>
              <a:gd name="T1" fmla="*/ 0 h 1000"/>
              <a:gd name="T2" fmla="*/ 152400 w 1000"/>
              <a:gd name="T3" fmla="*/ 0 h 1000"/>
              <a:gd name="T4" fmla="*/ 152400 w 1000"/>
              <a:gd name="T5" fmla="*/ 1073150 h 1000"/>
              <a:gd name="T6" fmla="*/ 0 w 1000"/>
              <a:gd name="T7" fmla="*/ 1073150 h 10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000" h="1000">
                <a:moveTo>
                  <a:pt x="0" y="0"/>
                </a:moveTo>
                <a:lnTo>
                  <a:pt x="1000" y="0"/>
                </a:lnTo>
                <a:lnTo>
                  <a:pt x="1000" y="1000"/>
                </a:lnTo>
                <a:lnTo>
                  <a:pt x="0" y="1000"/>
                </a:lnTo>
              </a:path>
            </a:pathLst>
          </a:custGeom>
          <a:noFill/>
          <a:ln w="762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447675" indent="-44767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889000" indent="-439738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¡"/>
        <a:defRPr sz="2800">
          <a:solidFill>
            <a:schemeClr val="tx1"/>
          </a:solidFill>
          <a:latin typeface="+mn-lt"/>
        </a:defRPr>
      </a:lvl2pPr>
      <a:lvl3pPr marL="1293813" indent="-4032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81163" indent="-385763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¡"/>
        <a:defRPr sz="2000">
          <a:solidFill>
            <a:schemeClr val="tx1"/>
          </a:solidFill>
          <a:latin typeface="+mn-lt"/>
        </a:defRPr>
      </a:lvl4pPr>
      <a:lvl5pPr marL="2070100" indent="-3873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273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845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417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989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CZ_1Q12_consol_n06EZW4u.pdf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CZ_1Q12_consol_n06EZW4u.pdf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0" y="3581400"/>
            <a:ext cx="5638800" cy="1325563"/>
          </a:xfrm>
          <a:solidFill>
            <a:schemeClr val="bg1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FF9933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sz="2800" b="1" smtClean="0">
              <a:solidFill>
                <a:srgbClr val="FF9933"/>
              </a:solidFill>
            </a:endParaRPr>
          </a:p>
        </p:txBody>
      </p:sp>
      <p:sp>
        <p:nvSpPr>
          <p:cNvPr id="3075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sz="3200" b="1" smtClean="0"/>
              <a:t>IAS 1 Prezentace účetní závěrky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FF9933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sz="2800" b="1" smtClean="0">
                <a:solidFill>
                  <a:schemeClr val="tx1"/>
                </a:solidFill>
              </a:rPr>
              <a:t>Výkaz o finanční situaci</a:t>
            </a:r>
            <a:endParaRPr lang="fr-FR" sz="2800" b="1" smtClean="0">
              <a:solidFill>
                <a:schemeClr val="tx1"/>
              </a:solidFill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Clr>
                <a:schemeClr val="tx1"/>
              </a:buClr>
              <a:buSzPct val="40000"/>
              <a:buFont typeface="Wingdings" pitchFamily="2" charset="2"/>
              <a:buChar char="§"/>
            </a:pPr>
            <a:r>
              <a:rPr lang="cs-CZ" sz="1600" dirty="0" smtClean="0"/>
              <a:t>Pozemky, budovy a zařízení</a:t>
            </a:r>
          </a:p>
          <a:p>
            <a:pPr marL="609600" indent="-609600" eaLnBrk="1" hangingPunct="1">
              <a:lnSpc>
                <a:spcPct val="90000"/>
              </a:lnSpc>
              <a:buClr>
                <a:schemeClr val="tx1"/>
              </a:buClr>
              <a:buSzPct val="40000"/>
              <a:buFont typeface="Wingdings" pitchFamily="2" charset="2"/>
              <a:buChar char="§"/>
            </a:pPr>
            <a:r>
              <a:rPr lang="cs-CZ" sz="1600" dirty="0" smtClean="0"/>
              <a:t>Investice do nemovitostí </a:t>
            </a:r>
          </a:p>
          <a:p>
            <a:pPr marL="609600" indent="-609600" eaLnBrk="1" hangingPunct="1">
              <a:lnSpc>
                <a:spcPct val="90000"/>
              </a:lnSpc>
              <a:buClr>
                <a:schemeClr val="tx1"/>
              </a:buClr>
              <a:buSzPct val="40000"/>
              <a:buFont typeface="Wingdings" pitchFamily="2" charset="2"/>
              <a:buChar char="§"/>
            </a:pPr>
            <a:r>
              <a:rPr lang="cs-CZ" sz="1600" dirty="0" smtClean="0"/>
              <a:t>Nehmotná aktiva</a:t>
            </a:r>
          </a:p>
          <a:p>
            <a:pPr marL="609600" indent="-609600" eaLnBrk="1" hangingPunct="1">
              <a:lnSpc>
                <a:spcPct val="90000"/>
              </a:lnSpc>
              <a:buClr>
                <a:schemeClr val="tx1"/>
              </a:buClr>
              <a:buSzPct val="40000"/>
              <a:buFont typeface="Wingdings" pitchFamily="2" charset="2"/>
              <a:buChar char="§"/>
            </a:pPr>
            <a:r>
              <a:rPr lang="cs-CZ" sz="1600" dirty="0" smtClean="0"/>
              <a:t>Finanční aktiva </a:t>
            </a:r>
          </a:p>
          <a:p>
            <a:pPr marL="609600" indent="-609600" eaLnBrk="1" hangingPunct="1">
              <a:lnSpc>
                <a:spcPct val="90000"/>
              </a:lnSpc>
              <a:buClr>
                <a:schemeClr val="tx1"/>
              </a:buClr>
              <a:buSzPct val="40000"/>
              <a:buFont typeface="Wingdings" pitchFamily="2" charset="2"/>
              <a:buChar char="§"/>
            </a:pPr>
            <a:r>
              <a:rPr lang="cs-CZ" sz="1600" dirty="0" smtClean="0"/>
              <a:t>Investice účtované podle  ekvivalenční metody</a:t>
            </a:r>
          </a:p>
          <a:p>
            <a:pPr marL="609600" indent="-609600" eaLnBrk="1" hangingPunct="1">
              <a:lnSpc>
                <a:spcPct val="90000"/>
              </a:lnSpc>
              <a:buClr>
                <a:schemeClr val="tx1"/>
              </a:buClr>
              <a:buSzPct val="40000"/>
              <a:buFont typeface="Wingdings" pitchFamily="2" charset="2"/>
              <a:buChar char="§"/>
            </a:pPr>
            <a:r>
              <a:rPr lang="cs-CZ" sz="1600" dirty="0" smtClean="0"/>
              <a:t>Biologická aktiva</a:t>
            </a:r>
          </a:p>
          <a:p>
            <a:pPr marL="609600" indent="-609600" eaLnBrk="1" hangingPunct="1">
              <a:lnSpc>
                <a:spcPct val="90000"/>
              </a:lnSpc>
              <a:buClr>
                <a:schemeClr val="tx1"/>
              </a:buClr>
              <a:buSzPct val="40000"/>
              <a:buFont typeface="Wingdings" pitchFamily="2" charset="2"/>
              <a:buChar char="§"/>
            </a:pPr>
            <a:r>
              <a:rPr lang="cs-CZ" sz="1600" dirty="0" smtClean="0"/>
              <a:t>Zásoby</a:t>
            </a:r>
          </a:p>
          <a:p>
            <a:pPr marL="609600" indent="-609600" eaLnBrk="1" hangingPunct="1">
              <a:lnSpc>
                <a:spcPct val="90000"/>
              </a:lnSpc>
              <a:buClr>
                <a:schemeClr val="tx1"/>
              </a:buClr>
              <a:buSzPct val="40000"/>
              <a:buFont typeface="Wingdings" pitchFamily="2" charset="2"/>
              <a:buChar char="§"/>
            </a:pPr>
            <a:r>
              <a:rPr lang="cs-CZ" sz="1600" dirty="0" smtClean="0"/>
              <a:t>Obchodní a jiné pohledávky</a:t>
            </a:r>
          </a:p>
          <a:p>
            <a:pPr marL="609600" indent="-609600" eaLnBrk="1" hangingPunct="1">
              <a:lnSpc>
                <a:spcPct val="90000"/>
              </a:lnSpc>
              <a:buClr>
                <a:schemeClr val="tx1"/>
              </a:buClr>
              <a:buSzPct val="40000"/>
              <a:buFont typeface="Wingdings" pitchFamily="2" charset="2"/>
              <a:buChar char="§"/>
            </a:pPr>
            <a:r>
              <a:rPr lang="cs-CZ" sz="1600" dirty="0" smtClean="0"/>
              <a:t>Peněžní prostředky a peněžní ekvivalenty</a:t>
            </a:r>
          </a:p>
          <a:p>
            <a:pPr marL="609600" indent="-609600" eaLnBrk="1" hangingPunct="1">
              <a:lnSpc>
                <a:spcPct val="90000"/>
              </a:lnSpc>
              <a:buClr>
                <a:schemeClr val="tx1"/>
              </a:buClr>
              <a:buSzPct val="40000"/>
              <a:buFont typeface="Wingdings" pitchFamily="2" charset="2"/>
              <a:buChar char="§"/>
            </a:pPr>
            <a:r>
              <a:rPr lang="cs-CZ" sz="1600" dirty="0" smtClean="0"/>
              <a:t>Obchodní a jiné závazky</a:t>
            </a:r>
          </a:p>
          <a:p>
            <a:pPr marL="609600" indent="-609600" eaLnBrk="1" hangingPunct="1">
              <a:lnSpc>
                <a:spcPct val="90000"/>
              </a:lnSpc>
              <a:buClr>
                <a:schemeClr val="tx1"/>
              </a:buClr>
              <a:buSzPct val="40000"/>
              <a:buFont typeface="Wingdings" pitchFamily="2" charset="2"/>
              <a:buChar char="§"/>
            </a:pPr>
            <a:r>
              <a:rPr lang="cs-CZ" sz="1600" dirty="0" smtClean="0"/>
              <a:t>Rezervy</a:t>
            </a:r>
          </a:p>
          <a:p>
            <a:pPr marL="609600" indent="-609600" eaLnBrk="1" hangingPunct="1">
              <a:lnSpc>
                <a:spcPct val="90000"/>
              </a:lnSpc>
              <a:buClr>
                <a:schemeClr val="tx1"/>
              </a:buClr>
              <a:buSzPct val="40000"/>
              <a:buFont typeface="Wingdings" pitchFamily="2" charset="2"/>
              <a:buChar char="§"/>
            </a:pPr>
            <a:r>
              <a:rPr lang="cs-CZ" sz="1600" dirty="0" smtClean="0"/>
              <a:t>Finanční závazky</a:t>
            </a:r>
          </a:p>
          <a:p>
            <a:pPr marL="609600" indent="-609600" eaLnBrk="1" hangingPunct="1">
              <a:lnSpc>
                <a:spcPct val="90000"/>
              </a:lnSpc>
              <a:buClr>
                <a:schemeClr val="tx1"/>
              </a:buClr>
              <a:buSzPct val="40000"/>
              <a:buFont typeface="Wingdings" pitchFamily="2" charset="2"/>
              <a:buChar char="§"/>
            </a:pPr>
            <a:r>
              <a:rPr lang="cs-CZ" sz="1600" dirty="0" smtClean="0"/>
              <a:t>Splatné daňové závazky a pohledávky</a:t>
            </a:r>
          </a:p>
          <a:p>
            <a:pPr marL="609600" indent="-609600" eaLnBrk="1" hangingPunct="1">
              <a:lnSpc>
                <a:spcPct val="90000"/>
              </a:lnSpc>
              <a:buClr>
                <a:schemeClr val="tx1"/>
              </a:buClr>
              <a:buSzPct val="40000"/>
              <a:buFont typeface="Wingdings" pitchFamily="2" charset="2"/>
              <a:buChar char="§"/>
            </a:pPr>
            <a:r>
              <a:rPr lang="cs-CZ" sz="1600" dirty="0" smtClean="0"/>
              <a:t>Odložené daňové závazky a pohledávky</a:t>
            </a:r>
          </a:p>
          <a:p>
            <a:pPr marL="609600" indent="-609600" eaLnBrk="1" hangingPunct="1">
              <a:lnSpc>
                <a:spcPct val="90000"/>
              </a:lnSpc>
              <a:buClr>
                <a:schemeClr val="tx1"/>
              </a:buClr>
              <a:buSzPct val="40000"/>
              <a:buFont typeface="Wingdings" pitchFamily="2" charset="2"/>
              <a:buChar char="§"/>
            </a:pPr>
            <a:r>
              <a:rPr lang="cs-CZ" sz="1600" dirty="0" smtClean="0"/>
              <a:t>Menšinové podíly</a:t>
            </a:r>
          </a:p>
          <a:p>
            <a:pPr marL="609600" indent="-609600" eaLnBrk="1" hangingPunct="1">
              <a:lnSpc>
                <a:spcPct val="90000"/>
              </a:lnSpc>
              <a:buClr>
                <a:schemeClr val="tx1"/>
              </a:buClr>
              <a:buSzPct val="40000"/>
              <a:buFont typeface="Wingdings" pitchFamily="2" charset="2"/>
              <a:buChar char="§"/>
            </a:pPr>
            <a:r>
              <a:rPr lang="cs-CZ" sz="1600" dirty="0" smtClean="0"/>
              <a:t>Vlastní kapitál a fondy včetně nerozděleného zisku</a:t>
            </a:r>
          </a:p>
          <a:p>
            <a:pPr marL="609600" indent="-609600" eaLnBrk="1" hangingPunct="1">
              <a:lnSpc>
                <a:spcPct val="90000"/>
              </a:lnSpc>
              <a:buClr>
                <a:schemeClr val="tx1"/>
              </a:buClr>
              <a:buSzPct val="40000"/>
              <a:buFont typeface="Wingdings" pitchFamily="2" charset="2"/>
              <a:buChar char="§"/>
            </a:pPr>
            <a:r>
              <a:rPr lang="cs-CZ" sz="1600" dirty="0" smtClean="0">
                <a:hlinkClick r:id="rId3" action="ppaction://hlinkfile"/>
              </a:rPr>
              <a:t>CZ_1Q12_consol_n06EZW4u.pdf</a:t>
            </a:r>
            <a:endParaRPr lang="cs-CZ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200" b="1" dirty="0" smtClean="0"/>
              <a:t>Administrativní budova		800</a:t>
            </a:r>
          </a:p>
          <a:p>
            <a:r>
              <a:rPr lang="cs-CZ" sz="1200" b="1" dirty="0" smtClean="0"/>
              <a:t>Oprávky 			200</a:t>
            </a:r>
          </a:p>
          <a:p>
            <a:r>
              <a:rPr lang="cs-CZ" sz="1200" b="1" dirty="0" smtClean="0"/>
              <a:t>Budova k pronájmu		300</a:t>
            </a:r>
          </a:p>
          <a:p>
            <a:r>
              <a:rPr lang="cs-CZ" sz="1200" b="1" dirty="0" smtClean="0"/>
              <a:t>Oprávky 			100</a:t>
            </a:r>
          </a:p>
          <a:p>
            <a:r>
              <a:rPr lang="cs-CZ" sz="1200" b="1" dirty="0" smtClean="0"/>
              <a:t>Stroje				300</a:t>
            </a:r>
          </a:p>
          <a:p>
            <a:r>
              <a:rPr lang="cs-CZ" sz="1200" b="1" dirty="0" smtClean="0"/>
              <a:t>Oprávky			100</a:t>
            </a:r>
          </a:p>
          <a:p>
            <a:r>
              <a:rPr lang="cs-CZ" sz="1200" b="1" dirty="0" smtClean="0"/>
              <a:t>Auto				100</a:t>
            </a:r>
          </a:p>
          <a:p>
            <a:r>
              <a:rPr lang="cs-CZ" sz="1200" b="1" dirty="0" smtClean="0"/>
              <a:t>Oprávky			50</a:t>
            </a:r>
          </a:p>
          <a:p>
            <a:r>
              <a:rPr lang="cs-CZ" sz="1200" b="1" dirty="0" smtClean="0"/>
              <a:t>Zboží				20</a:t>
            </a:r>
          </a:p>
          <a:p>
            <a:r>
              <a:rPr lang="cs-CZ" sz="1200" b="1" dirty="0" smtClean="0"/>
              <a:t>Výrobky			10</a:t>
            </a:r>
          </a:p>
          <a:p>
            <a:r>
              <a:rPr lang="cs-CZ" sz="1200" b="1" dirty="0" smtClean="0"/>
              <a:t>Peníze			100</a:t>
            </a:r>
          </a:p>
          <a:p>
            <a:r>
              <a:rPr lang="cs-CZ" sz="1200" b="1" dirty="0" smtClean="0"/>
              <a:t>Krátkodobé závazky k dodavatelům	150</a:t>
            </a:r>
          </a:p>
          <a:p>
            <a:r>
              <a:rPr lang="cs-CZ" sz="1200" b="1" dirty="0" smtClean="0"/>
              <a:t>Dlouhodobé závazky k dodavatelům	300</a:t>
            </a:r>
          </a:p>
          <a:p>
            <a:r>
              <a:rPr lang="cs-CZ" sz="1200" b="1" dirty="0" smtClean="0"/>
              <a:t>Dlouhodobý úvěr			120</a:t>
            </a:r>
          </a:p>
          <a:p>
            <a:r>
              <a:rPr lang="cs-CZ" sz="1200" b="1" dirty="0" smtClean="0"/>
              <a:t>Základní kapitál			400</a:t>
            </a:r>
          </a:p>
          <a:p>
            <a:r>
              <a:rPr lang="cs-CZ" sz="1200" b="1" dirty="0" smtClean="0"/>
              <a:t>Výsledek hospodaření běžného období	100</a:t>
            </a:r>
          </a:p>
          <a:p>
            <a:r>
              <a:rPr lang="cs-CZ" sz="1200" b="1" dirty="0" smtClean="0"/>
              <a:t>Výsledek hospodaření minulých let	110</a:t>
            </a:r>
          </a:p>
          <a:p>
            <a:pPr marL="0" indent="0">
              <a:spcBef>
                <a:spcPts val="0"/>
              </a:spcBef>
              <a:buNone/>
            </a:pPr>
            <a:endParaRPr lang="cs-CZ" sz="1400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21383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FF9933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sz="3600" smtClean="0"/>
              <a:t>Výkaz o úplném výsledku</a:t>
            </a:r>
            <a:endParaRPr lang="fr-FR" sz="3600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bg1"/>
          </a:solidFill>
        </p:spPr>
        <p:txBody>
          <a:bodyPr/>
          <a:lstStyle/>
          <a:p>
            <a:pPr marL="533400" indent="-533400" eaLnBrk="1" hangingPunct="1">
              <a:lnSpc>
                <a:spcPct val="80000"/>
              </a:lnSpc>
              <a:buClr>
                <a:schemeClr val="tx1"/>
              </a:buClr>
              <a:buSzPct val="40000"/>
            </a:pPr>
            <a:r>
              <a:rPr lang="cs-CZ" sz="2100" smtClean="0"/>
              <a:t>Buď v jednom výkazu o úplném výsledku (Statement of Comprehensive Income)</a:t>
            </a:r>
          </a:p>
          <a:p>
            <a:pPr marL="533400" indent="-533400" eaLnBrk="1" hangingPunct="1">
              <a:lnSpc>
                <a:spcPct val="80000"/>
              </a:lnSpc>
              <a:buClr>
                <a:schemeClr val="tx1"/>
              </a:buClr>
              <a:buSzPct val="40000"/>
            </a:pPr>
            <a:r>
              <a:rPr lang="cs-CZ" sz="2100" smtClean="0"/>
              <a:t>Nebo ve dvou výkazech</a:t>
            </a:r>
          </a:p>
          <a:p>
            <a:pPr marL="1295400" lvl="2" indent="-404813" eaLnBrk="1" hangingPunct="1">
              <a:lnSpc>
                <a:spcPct val="80000"/>
              </a:lnSpc>
              <a:buClr>
                <a:schemeClr val="tx1"/>
              </a:buClr>
              <a:buSzPct val="40000"/>
            </a:pPr>
            <a:r>
              <a:rPr lang="cs-CZ" sz="1800" smtClean="0"/>
              <a:t>Výkaz obsahující komponenty hospodářského výsledku (výsledovka, Separate Income Statement)</a:t>
            </a:r>
          </a:p>
          <a:p>
            <a:pPr marL="1295400" lvl="2" indent="-404813" eaLnBrk="1" hangingPunct="1">
              <a:lnSpc>
                <a:spcPct val="80000"/>
              </a:lnSpc>
              <a:buClr>
                <a:schemeClr val="tx1"/>
              </a:buClr>
              <a:buSzPct val="40000"/>
            </a:pPr>
            <a:r>
              <a:rPr lang="cs-CZ" sz="1800" smtClean="0"/>
              <a:t>Výkaz, který začíná hospodářským výsledkem a který obsahuje ostatní komponenty úplného výsledku celkem.</a:t>
            </a:r>
          </a:p>
          <a:p>
            <a:pPr marL="533400" indent="-533400" eaLnBrk="1" hangingPunct="1">
              <a:lnSpc>
                <a:spcPct val="80000"/>
              </a:lnSpc>
              <a:buClr>
                <a:schemeClr val="tx1"/>
              </a:buClr>
              <a:buSzPct val="40000"/>
            </a:pPr>
            <a:endParaRPr lang="cs-CZ" sz="2100" smtClean="0"/>
          </a:p>
          <a:p>
            <a:pPr marL="533400" indent="-533400" eaLnBrk="1" hangingPunct="1">
              <a:lnSpc>
                <a:spcPct val="80000"/>
              </a:lnSpc>
              <a:buClr>
                <a:schemeClr val="tx1"/>
              </a:buClr>
              <a:buSzPct val="40000"/>
            </a:pPr>
            <a:r>
              <a:rPr lang="cs-CZ" sz="2100" i="1" smtClean="0"/>
              <a:t>Úplný výsledek celkem je změna ve vlastním kapitálu za období, která vyplývá z jiných transakcí a událostí, než jsou změny vyplývající z transakcí s vlastníky jednajícími v rámci své pravomoci jako vlastníci.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endParaRPr lang="cs-CZ" sz="2400" b="1" smtClean="0">
              <a:solidFill>
                <a:srgbClr val="FF99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Výkaz o úplném výsledku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Clr>
                <a:schemeClr val="tx1"/>
              </a:buClr>
              <a:buSzPct val="40000"/>
            </a:pPr>
            <a:r>
              <a:rPr lang="cs-CZ" sz="2100" dirty="0" smtClean="0"/>
              <a:t>Musí obsahovat minimálně tyto položky</a:t>
            </a:r>
          </a:p>
          <a:p>
            <a:pPr lvl="1" eaLnBrk="1" hangingPunct="1">
              <a:lnSpc>
                <a:spcPct val="80000"/>
              </a:lnSpc>
              <a:buClr>
                <a:schemeClr val="tx1"/>
              </a:buClr>
              <a:buSzPct val="40000"/>
            </a:pPr>
            <a:r>
              <a:rPr lang="cs-CZ" sz="2000" dirty="0" smtClean="0"/>
              <a:t>výnosy</a:t>
            </a:r>
          </a:p>
          <a:p>
            <a:pPr lvl="1" eaLnBrk="1" hangingPunct="1">
              <a:lnSpc>
                <a:spcPct val="80000"/>
              </a:lnSpc>
              <a:buClr>
                <a:schemeClr val="tx1"/>
              </a:buClr>
              <a:buSzPct val="40000"/>
            </a:pPr>
            <a:r>
              <a:rPr lang="cs-CZ" sz="2000" dirty="0" smtClean="0"/>
              <a:t>finanční náklady</a:t>
            </a:r>
          </a:p>
          <a:p>
            <a:pPr lvl="1" eaLnBrk="1" hangingPunct="1">
              <a:lnSpc>
                <a:spcPct val="80000"/>
              </a:lnSpc>
              <a:buClr>
                <a:schemeClr val="tx1"/>
              </a:buClr>
              <a:buSzPct val="40000"/>
            </a:pPr>
            <a:r>
              <a:rPr lang="cs-CZ" sz="2000" dirty="0" smtClean="0"/>
              <a:t>podíl na zisku nebo ztrátě z přidružených společností a společných podniků účtovaných ekvivalenční metodou</a:t>
            </a:r>
          </a:p>
          <a:p>
            <a:pPr lvl="1" eaLnBrk="1" hangingPunct="1">
              <a:lnSpc>
                <a:spcPct val="80000"/>
              </a:lnSpc>
              <a:buClr>
                <a:schemeClr val="tx1"/>
              </a:buClr>
              <a:buSzPct val="40000"/>
            </a:pPr>
            <a:r>
              <a:rPr lang="cs-CZ" sz="2000" dirty="0" smtClean="0"/>
              <a:t>daňové náklady</a:t>
            </a:r>
          </a:p>
          <a:p>
            <a:pPr lvl="1" eaLnBrk="1" hangingPunct="1">
              <a:lnSpc>
                <a:spcPct val="80000"/>
              </a:lnSpc>
              <a:buClr>
                <a:schemeClr val="tx1"/>
              </a:buClr>
              <a:buSzPct val="40000"/>
            </a:pPr>
            <a:r>
              <a:rPr lang="cs-CZ" sz="2000" dirty="0" smtClean="0"/>
              <a:t>hospodářský výsledek z ukončených činností po zdanění</a:t>
            </a:r>
          </a:p>
          <a:p>
            <a:pPr lvl="1" eaLnBrk="1" hangingPunct="1">
              <a:lnSpc>
                <a:spcPct val="80000"/>
              </a:lnSpc>
              <a:buClr>
                <a:schemeClr val="tx1"/>
              </a:buClr>
              <a:buSzPct val="40000"/>
            </a:pPr>
            <a:r>
              <a:rPr lang="cs-CZ" sz="2000" dirty="0" smtClean="0"/>
              <a:t>hospodářský výsledek</a:t>
            </a:r>
          </a:p>
          <a:p>
            <a:pPr lvl="1" eaLnBrk="1" hangingPunct="1">
              <a:lnSpc>
                <a:spcPct val="80000"/>
              </a:lnSpc>
              <a:buClr>
                <a:schemeClr val="tx1"/>
              </a:buClr>
              <a:buSzPct val="40000"/>
            </a:pPr>
            <a:r>
              <a:rPr lang="cs-CZ" sz="2000" dirty="0" smtClean="0"/>
              <a:t>každou komponentu ostatního úplného výsledku klasifikovanou podle podstaty</a:t>
            </a:r>
          </a:p>
          <a:p>
            <a:pPr lvl="1" eaLnBrk="1" hangingPunct="1">
              <a:lnSpc>
                <a:spcPct val="80000"/>
              </a:lnSpc>
              <a:buClr>
                <a:schemeClr val="tx1"/>
              </a:buClr>
              <a:buSzPct val="40000"/>
            </a:pPr>
            <a:r>
              <a:rPr lang="cs-CZ" sz="2000" dirty="0" smtClean="0"/>
              <a:t>podíl na ostatním úplném výsledku přidružených a společných podniků při použití ekvivalenční metodou</a:t>
            </a:r>
          </a:p>
          <a:p>
            <a:pPr lvl="1" eaLnBrk="1" hangingPunct="1">
              <a:lnSpc>
                <a:spcPct val="80000"/>
              </a:lnSpc>
              <a:buClr>
                <a:schemeClr val="tx1"/>
              </a:buClr>
              <a:buSzPct val="40000"/>
            </a:pPr>
            <a:r>
              <a:rPr lang="cs-CZ" sz="2000" dirty="0" smtClean="0"/>
              <a:t>úplný výsledek celkem</a:t>
            </a:r>
          </a:p>
          <a:p>
            <a:pPr eaLnBrk="1" hangingPunct="1"/>
            <a:r>
              <a:rPr lang="cs-CZ" sz="2800" dirty="0" smtClean="0">
                <a:hlinkClick r:id="rId2" action="ppaction://hlinkfile"/>
              </a:rPr>
              <a:t>CZ_1Q12_consol_n06EZW4u.pdf</a:t>
            </a:r>
            <a:endParaRPr lang="cs-CZ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 smtClean="0"/>
              <a:t>Tržby z prodeje výrobků 200</a:t>
            </a:r>
          </a:p>
          <a:p>
            <a:r>
              <a:rPr lang="cs-CZ" sz="1800" dirty="0" smtClean="0"/>
              <a:t>Úbytek prodaných výrobků 100</a:t>
            </a:r>
          </a:p>
          <a:p>
            <a:r>
              <a:rPr lang="cs-CZ" sz="1800" dirty="0" smtClean="0"/>
              <a:t>Tržby z prodeje přebytečného materiálu 20</a:t>
            </a:r>
          </a:p>
          <a:p>
            <a:r>
              <a:rPr lang="cs-CZ" sz="1800" dirty="0" smtClean="0"/>
              <a:t>Úbytek prodaného materiálu 40</a:t>
            </a:r>
          </a:p>
          <a:p>
            <a:r>
              <a:rPr lang="cs-CZ" sz="1800" dirty="0" smtClean="0"/>
              <a:t>Mzdové náklady 40</a:t>
            </a:r>
          </a:p>
          <a:p>
            <a:r>
              <a:rPr lang="cs-CZ" sz="1800" dirty="0" smtClean="0"/>
              <a:t>Odpisy 10</a:t>
            </a:r>
          </a:p>
          <a:p>
            <a:r>
              <a:rPr lang="cs-CZ" sz="1800" dirty="0" smtClean="0"/>
              <a:t>Přijatá náhrada od pojišťovny 15</a:t>
            </a:r>
          </a:p>
          <a:p>
            <a:r>
              <a:rPr lang="cs-CZ" sz="1800" dirty="0" smtClean="0"/>
              <a:t>Náklady spojené s pojistnou události 16</a:t>
            </a:r>
          </a:p>
          <a:p>
            <a:r>
              <a:rPr lang="cs-CZ" sz="1800" dirty="0" smtClean="0"/>
              <a:t>Přecenění dlouhodobého majetku na reálnou hodnotu 6</a:t>
            </a:r>
          </a:p>
          <a:p>
            <a:r>
              <a:rPr lang="cs-CZ" sz="1800" dirty="0" smtClean="0"/>
              <a:t>Fond z kurzových rozdílů -2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734138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FF9933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b="1" smtClean="0">
                <a:solidFill>
                  <a:schemeClr val="tx1"/>
                </a:solidFill>
              </a:rPr>
              <a:t>Změny ve vlastním kapitálu</a:t>
            </a:r>
            <a:endParaRPr lang="fr-FR" b="1" smtClean="0">
              <a:solidFill>
                <a:schemeClr val="tx1"/>
              </a:solidFill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914400" lvl="1" indent="-465138" eaLnBrk="1" hangingPunct="1">
              <a:lnSpc>
                <a:spcPct val="80000"/>
              </a:lnSpc>
              <a:buClr>
                <a:schemeClr val="tx1"/>
              </a:buClr>
              <a:buSzPct val="40000"/>
              <a:buFont typeface="Wingdings" pitchFamily="2" charset="2"/>
              <a:buChar char="§"/>
            </a:pPr>
            <a:r>
              <a:rPr lang="cs-CZ" sz="2400" smtClean="0"/>
              <a:t>Celkový úplný výsledek za období, odděleně se uvádějí celkové částky připadající vlastníkům mateřské společnosti a menšinovému podílu.</a:t>
            </a:r>
          </a:p>
          <a:p>
            <a:pPr marL="914400" lvl="1" indent="-465138" eaLnBrk="1" hangingPunct="1">
              <a:lnSpc>
                <a:spcPct val="80000"/>
              </a:lnSpc>
              <a:buClr>
                <a:schemeClr val="tx1"/>
              </a:buClr>
              <a:buSzPct val="40000"/>
              <a:buFont typeface="Wingdings" pitchFamily="2" charset="2"/>
              <a:buChar char="§"/>
            </a:pPr>
            <a:r>
              <a:rPr lang="cs-CZ" sz="2400" smtClean="0"/>
              <a:t>Pro každou komponentu vlastního kapitálu dopady retrospektivní aplikace nebo retrospektivního přepočtu vykázaných podle IAS 8.</a:t>
            </a:r>
          </a:p>
          <a:p>
            <a:pPr marL="914400" lvl="1" indent="-465138" eaLnBrk="1" hangingPunct="1">
              <a:lnSpc>
                <a:spcPct val="80000"/>
              </a:lnSpc>
              <a:buClr>
                <a:schemeClr val="tx1"/>
              </a:buClr>
              <a:buSzPct val="40000"/>
              <a:buFont typeface="Wingdings" pitchFamily="2" charset="2"/>
              <a:buChar char="§"/>
            </a:pPr>
            <a:r>
              <a:rPr lang="cs-CZ" sz="2400" smtClean="0"/>
              <a:t>Částky transakcí s vlastníky jednajícími v rámci své pravomoci jako vlastníci, odděleně se uvádějí vklady vlastníků a výplaty vlastníkům.</a:t>
            </a:r>
          </a:p>
          <a:p>
            <a:pPr marL="914400" lvl="1" indent="-465138" eaLnBrk="1" hangingPunct="1">
              <a:lnSpc>
                <a:spcPct val="80000"/>
              </a:lnSpc>
              <a:buClr>
                <a:schemeClr val="tx1"/>
              </a:buClr>
              <a:buSzPct val="40000"/>
              <a:buFont typeface="Wingdings" pitchFamily="2" charset="2"/>
              <a:buChar char="§"/>
            </a:pPr>
            <a:r>
              <a:rPr lang="cs-CZ" sz="2400" smtClean="0"/>
              <a:t>Pro každou komponentu vlastního kapitálu sesouhlasení účetní hodnoty na počátku a na konci období se samostatným zveřejněním každé změny.</a:t>
            </a:r>
            <a:endParaRPr lang="fr-FR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600" dirty="0" smtClean="0"/>
              <a:t>PS základního kapitálu </a:t>
            </a:r>
            <a:r>
              <a:rPr lang="cs-CZ" sz="1600" dirty="0" smtClean="0"/>
              <a:t>	100</a:t>
            </a:r>
            <a:endParaRPr lang="cs-CZ" sz="1600" dirty="0" smtClean="0"/>
          </a:p>
          <a:p>
            <a:r>
              <a:rPr lang="cs-CZ" sz="1600" dirty="0" smtClean="0"/>
              <a:t>PS rezervního fondu </a:t>
            </a:r>
            <a:r>
              <a:rPr lang="cs-CZ" sz="1600" dirty="0" smtClean="0"/>
              <a:t>	15</a:t>
            </a:r>
            <a:endParaRPr lang="cs-CZ" sz="1600" dirty="0" smtClean="0"/>
          </a:p>
          <a:p>
            <a:r>
              <a:rPr lang="cs-CZ" sz="1600" dirty="0" smtClean="0"/>
              <a:t>PS nerozděleného zisku </a:t>
            </a:r>
            <a:r>
              <a:rPr lang="cs-CZ" sz="1600" dirty="0" smtClean="0"/>
              <a:t>	20</a:t>
            </a:r>
            <a:endParaRPr lang="cs-CZ" sz="1600" dirty="0" smtClean="0"/>
          </a:p>
          <a:p>
            <a:endParaRPr lang="cs-CZ" sz="1600" dirty="0"/>
          </a:p>
          <a:p>
            <a:r>
              <a:rPr lang="cs-CZ" sz="1600" dirty="0" smtClean="0"/>
              <a:t>Úplný výsledek hospodaření </a:t>
            </a:r>
            <a:r>
              <a:rPr lang="cs-CZ" sz="1600" dirty="0" smtClean="0"/>
              <a:t>	40</a:t>
            </a:r>
            <a:endParaRPr lang="cs-CZ" sz="1600" dirty="0" smtClean="0"/>
          </a:p>
          <a:p>
            <a:r>
              <a:rPr lang="cs-CZ" sz="1600" dirty="0" smtClean="0"/>
              <a:t>Výsledek hospodaření </a:t>
            </a:r>
            <a:r>
              <a:rPr lang="cs-CZ" sz="1600" dirty="0" smtClean="0"/>
              <a:t>		25</a:t>
            </a:r>
            <a:endParaRPr lang="cs-CZ" sz="1600" dirty="0" smtClean="0"/>
          </a:p>
          <a:p>
            <a:r>
              <a:rPr lang="cs-CZ" sz="1600" dirty="0" smtClean="0"/>
              <a:t>Fond z přecenění P,B,Z </a:t>
            </a:r>
            <a:r>
              <a:rPr lang="cs-CZ" sz="1600" dirty="0" smtClean="0"/>
              <a:t>		15</a:t>
            </a:r>
            <a:endParaRPr lang="cs-CZ" sz="1600" dirty="0" smtClean="0"/>
          </a:p>
          <a:p>
            <a:endParaRPr lang="cs-CZ" sz="1600" dirty="0"/>
          </a:p>
          <a:p>
            <a:r>
              <a:rPr lang="cs-CZ" sz="1600" dirty="0" smtClean="0"/>
              <a:t>Příděl z výsledku hospodaření: </a:t>
            </a:r>
          </a:p>
          <a:p>
            <a:pPr lvl="1"/>
            <a:r>
              <a:rPr lang="cs-CZ" sz="1200" dirty="0" smtClean="0"/>
              <a:t>Do rezervního fondu </a:t>
            </a:r>
            <a:r>
              <a:rPr lang="cs-CZ" sz="1200" dirty="0" smtClean="0"/>
              <a:t>	5</a:t>
            </a:r>
            <a:endParaRPr lang="cs-CZ" sz="1200" dirty="0" smtClean="0"/>
          </a:p>
          <a:p>
            <a:pPr lvl="1"/>
            <a:r>
              <a:rPr lang="cs-CZ" sz="1200" dirty="0" smtClean="0"/>
              <a:t>Do </a:t>
            </a:r>
            <a:r>
              <a:rPr lang="cs-CZ" sz="1200" smtClean="0"/>
              <a:t>nerozděleného </a:t>
            </a:r>
            <a:r>
              <a:rPr lang="cs-CZ" sz="1200" smtClean="0"/>
              <a:t>zisku	 </a:t>
            </a:r>
            <a:r>
              <a:rPr lang="cs-CZ" sz="1200" dirty="0" smtClean="0"/>
              <a:t>20</a:t>
            </a:r>
          </a:p>
          <a:p>
            <a:pPr marL="0" indent="0">
              <a:buNone/>
            </a:pP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78290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FF9933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b="1" smtClean="0">
                <a:solidFill>
                  <a:schemeClr val="tx1"/>
                </a:solidFill>
              </a:rPr>
              <a:t>Příloha k účetní závěrce</a:t>
            </a:r>
            <a:endParaRPr lang="fr-FR" b="1" smtClean="0">
              <a:solidFill>
                <a:schemeClr val="tx1"/>
              </a:solidFill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lnSpc>
                <a:spcPct val="90000"/>
              </a:lnSpc>
              <a:buClr>
                <a:schemeClr val="tx1"/>
              </a:buClr>
              <a:buSzPct val="40000"/>
              <a:buFont typeface="Wingdings" pitchFamily="2" charset="2"/>
              <a:buChar char="§"/>
            </a:pPr>
            <a:r>
              <a:rPr lang="cs-CZ" smtClean="0"/>
              <a:t>prezentovat informace o základně zpracování účetní závěrky a konkrétních účetních pravidlech,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SzPct val="40000"/>
              <a:buFont typeface="Wingdings" pitchFamily="2" charset="2"/>
              <a:buChar char="§"/>
            </a:pPr>
            <a:r>
              <a:rPr lang="cs-CZ" smtClean="0"/>
              <a:t>zveřejnit informace vyžadované IFRS, které nejsou obsaženy jinde v účetní závěrce,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SzPct val="40000"/>
              <a:buFont typeface="Wingdings" pitchFamily="2" charset="2"/>
              <a:buChar char="§"/>
            </a:pPr>
            <a:r>
              <a:rPr lang="cs-CZ" smtClean="0"/>
              <a:t>poskytnout informace, které nejsou obsaženy jinde ve výkazech účetní závěrky, ale které jsou relevantní </a:t>
            </a:r>
            <a:r>
              <a:rPr lang="pl-PL" smtClean="0"/>
              <a:t>k pochopení kteréhokoliv z nich.</a:t>
            </a:r>
            <a:endParaRPr lang="cs-CZ" smtClean="0"/>
          </a:p>
          <a:p>
            <a:pPr eaLnBrk="1" hangingPunct="1">
              <a:lnSpc>
                <a:spcPct val="90000"/>
              </a:lnSpc>
              <a:buClr>
                <a:srgbClr val="FFCC66"/>
              </a:buClr>
            </a:pPr>
            <a:endParaRPr lang="cs-CZ" b="1" smtClean="0"/>
          </a:p>
          <a:p>
            <a:pPr eaLnBrk="1" hangingPunct="1">
              <a:lnSpc>
                <a:spcPct val="90000"/>
              </a:lnSpc>
              <a:buClr>
                <a:srgbClr val="FFCC66"/>
              </a:buClr>
            </a:pPr>
            <a:endParaRPr lang="cs-CZ" b="1" smtClean="0">
              <a:solidFill>
                <a:srgbClr val="FF99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FF9933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b="1" smtClean="0">
                <a:solidFill>
                  <a:schemeClr val="tx1"/>
                </a:solidFill>
              </a:rPr>
              <a:t>Příloha k účetní závěrce</a:t>
            </a:r>
            <a:endParaRPr lang="fr-FR" b="1" smtClean="0">
              <a:solidFill>
                <a:schemeClr val="tx1"/>
              </a:solidFill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Clr>
                <a:schemeClr val="tx1"/>
              </a:buClr>
              <a:buSzPct val="40000"/>
            </a:pPr>
            <a:r>
              <a:rPr lang="cs-CZ" sz="2600" smtClean="0"/>
              <a:t>Struktura: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SzPct val="40000"/>
            </a:pPr>
            <a:r>
              <a:rPr lang="pt-BR" sz="2200" smtClean="0"/>
              <a:t>prohlášení o souladu s IFRS</a:t>
            </a:r>
            <a:r>
              <a:rPr lang="cs-CZ" sz="2200" smtClean="0"/>
              <a:t>,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SzPct val="40000"/>
            </a:pPr>
            <a:r>
              <a:rPr lang="cs-CZ" sz="2200" smtClean="0"/>
              <a:t>přehled použitých podstatných účetních pravidel,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SzPct val="40000"/>
            </a:pPr>
            <a:r>
              <a:rPr lang="cs-CZ" sz="2200" smtClean="0"/>
              <a:t>podpůrné informace o položkách prezentovaných ve výkazech, a to v pořadí, ve kterém jsou v těchto výkazech uvedeny jednotlivé řádky,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SzPct val="40000"/>
            </a:pPr>
            <a:r>
              <a:rPr lang="cs-CZ" sz="2200" smtClean="0"/>
              <a:t>jiná zveřejnění, včetně:</a:t>
            </a:r>
          </a:p>
          <a:p>
            <a:pPr lvl="2" eaLnBrk="1" hangingPunct="1">
              <a:lnSpc>
                <a:spcPct val="90000"/>
              </a:lnSpc>
              <a:buClr>
                <a:schemeClr val="tx1"/>
              </a:buClr>
              <a:buSzPct val="40000"/>
            </a:pPr>
            <a:r>
              <a:rPr lang="cs-CZ" sz="2000" smtClean="0"/>
              <a:t>podmíněných závazků (viz IAS 37) a nevykázaných smluvních závazků,</a:t>
            </a:r>
          </a:p>
          <a:p>
            <a:pPr lvl="2" eaLnBrk="1" hangingPunct="1">
              <a:lnSpc>
                <a:spcPct val="90000"/>
              </a:lnSpc>
              <a:buClr>
                <a:schemeClr val="tx1"/>
              </a:buClr>
              <a:buSzPct val="40000"/>
            </a:pPr>
            <a:r>
              <a:rPr lang="cs-CZ" sz="2000" smtClean="0"/>
              <a:t>nefinanční zveřejnění, například cíle a zásady systému řízení rizik účetní jednotky (viz IFRS 7).</a:t>
            </a:r>
          </a:p>
          <a:p>
            <a:pPr lvl="1" eaLnBrk="1" hangingPunct="1">
              <a:buClr>
                <a:schemeClr val="tx1"/>
              </a:buClr>
              <a:buSzPct val="40000"/>
              <a:buFont typeface="Wingdings" pitchFamily="2" charset="2"/>
              <a:buChar char="§"/>
            </a:pPr>
            <a:endParaRPr lang="cs-CZ" sz="2400" smtClean="0"/>
          </a:p>
          <a:p>
            <a:pPr eaLnBrk="1" hangingPunct="1">
              <a:buClr>
                <a:srgbClr val="FFCC66"/>
              </a:buClr>
            </a:pPr>
            <a:endParaRPr lang="cs-CZ" sz="2800" b="1" smtClean="0"/>
          </a:p>
          <a:p>
            <a:pPr eaLnBrk="1" hangingPunct="1">
              <a:buClr>
                <a:srgbClr val="FFCC66"/>
              </a:buClr>
            </a:pPr>
            <a:endParaRPr lang="cs-CZ" sz="2800" b="1" smtClean="0">
              <a:solidFill>
                <a:srgbClr val="FF99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FF9933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b="1" smtClean="0">
                <a:solidFill>
                  <a:schemeClr val="tx1"/>
                </a:solidFill>
              </a:rPr>
              <a:t>Cíl standardu</a:t>
            </a:r>
            <a:endParaRPr lang="fr-FR" b="1" smtClean="0">
              <a:solidFill>
                <a:schemeClr val="tx1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endParaRPr lang="cs-CZ" b="1" smtClean="0"/>
          </a:p>
          <a:p>
            <a:pPr eaLnBrk="1" hangingPunct="1">
              <a:buFont typeface="Wingdings" pitchFamily="2" charset="2"/>
              <a:buNone/>
            </a:pPr>
            <a:r>
              <a:rPr lang="cs-CZ" smtClean="0"/>
              <a:t>Stanovit </a:t>
            </a:r>
            <a:r>
              <a:rPr lang="cs-CZ" u="sng" smtClean="0"/>
              <a:t>základnu </a:t>
            </a:r>
            <a:r>
              <a:rPr lang="cs-CZ" smtClean="0"/>
              <a:t>pro prezentaci obecné účetní závěrky pro zajištění </a:t>
            </a:r>
            <a:r>
              <a:rPr lang="cs-CZ" u="sng" smtClean="0"/>
              <a:t>srovnatelnosti</a:t>
            </a:r>
            <a:r>
              <a:rPr lang="cs-CZ" smtClean="0"/>
              <a:t>.</a:t>
            </a:r>
            <a:endParaRPr lang="fr-F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FF9933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b="1" smtClean="0">
                <a:solidFill>
                  <a:schemeClr val="tx1"/>
                </a:solidFill>
              </a:rPr>
              <a:t>Rozsah působnosti</a:t>
            </a:r>
            <a:endParaRPr lang="fr-FR" b="1" smtClean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b="1" smtClean="0"/>
              <a:t>	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mtClean="0"/>
              <a:t>Aplikuje se při předkládání </a:t>
            </a:r>
            <a:r>
              <a:rPr lang="cs-CZ" u="sng" smtClean="0"/>
              <a:t>veškerých </a:t>
            </a:r>
            <a:r>
              <a:rPr lang="cs-CZ" smtClean="0"/>
              <a:t>účetních závěrek předkládaných v souladu s IFRS, na všechny typy podniků včetně bank a pojišťoven a na konsolidované účetní závěrky.</a:t>
            </a:r>
          </a:p>
          <a:p>
            <a:pPr eaLnBrk="1" hangingPunct="1">
              <a:buFont typeface="Wingdings" pitchFamily="2" charset="2"/>
              <a:buNone/>
            </a:pPr>
            <a:endParaRPr lang="fr-FR" smtClean="0">
              <a:solidFill>
                <a:srgbClr val="FF99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FF9933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b="1" smtClean="0">
                <a:solidFill>
                  <a:schemeClr val="tx1"/>
                </a:solidFill>
              </a:rPr>
              <a:t>Účel účetní závěrky</a:t>
            </a:r>
            <a:endParaRPr lang="fr-FR" b="1" smtClean="0">
              <a:solidFill>
                <a:schemeClr val="tx1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Clr>
                <a:schemeClr val="tx1"/>
              </a:buClr>
              <a:buSzPct val="40000"/>
            </a:pPr>
            <a:r>
              <a:rPr lang="cs-CZ" sz="2800" smtClean="0"/>
              <a:t>ÚZ je uspořádané finanční vyjádření finanční pozice a transakcí uskutečněných podnikem. </a:t>
            </a:r>
          </a:p>
          <a:p>
            <a:pPr eaLnBrk="1" hangingPunct="1">
              <a:buClr>
                <a:schemeClr val="tx1"/>
              </a:buClr>
              <a:buSzPct val="40000"/>
            </a:pPr>
            <a:r>
              <a:rPr lang="cs-CZ" sz="2800" smtClean="0"/>
              <a:t>Poskytuje informace o finanční pozici, výkonnosti a peněžních tocích podniku, užitečné pro ekonomická rozhodování.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SzPct val="40000"/>
            </a:pPr>
            <a:r>
              <a:rPr lang="cs-CZ" sz="2800" smtClean="0"/>
              <a:t>Zobrazuje výsledky dozoru vedení nad svěřenými zdroji.</a:t>
            </a:r>
          </a:p>
          <a:p>
            <a:pPr eaLnBrk="1" hangingPunct="1">
              <a:buClr>
                <a:schemeClr val="tx1"/>
              </a:buClr>
              <a:buSzPct val="40000"/>
            </a:pPr>
            <a:endParaRPr lang="fr-FR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FF9933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b="1" smtClean="0">
                <a:solidFill>
                  <a:schemeClr val="tx1"/>
                </a:solidFill>
              </a:rPr>
              <a:t>Součásti účetní závěrky</a:t>
            </a:r>
            <a:endParaRPr lang="fr-FR" b="1" smtClean="0">
              <a:solidFill>
                <a:schemeClr val="tx1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spcBef>
                <a:spcPct val="50000"/>
              </a:spcBef>
              <a:buClr>
                <a:schemeClr val="tx1"/>
              </a:buClr>
              <a:buSzPct val="40000"/>
            </a:pPr>
            <a:r>
              <a:rPr lang="cs-CZ" sz="2000" smtClean="0"/>
              <a:t>Výkaz o finanční pozici ke konci období (rozvaha).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Clr>
                <a:schemeClr val="tx1"/>
              </a:buClr>
              <a:buSzPct val="40000"/>
            </a:pPr>
            <a:r>
              <a:rPr lang="cs-CZ" sz="2000" smtClean="0"/>
              <a:t>Výkaz o úplném výsledku za období (výsledovka).  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Clr>
                <a:schemeClr val="tx1"/>
              </a:buClr>
              <a:buSzPct val="40000"/>
            </a:pPr>
            <a:r>
              <a:rPr lang="cs-CZ" sz="2000" smtClean="0"/>
              <a:t>Výkaz o peněžních tocích za období.  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Clr>
                <a:schemeClr val="tx1"/>
              </a:buClr>
              <a:buSzPct val="40000"/>
            </a:pPr>
            <a:r>
              <a:rPr lang="cs-CZ" sz="2000" smtClean="0"/>
              <a:t>Výkaz změn vlastního kapitálu za období.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Clr>
                <a:schemeClr val="tx1"/>
              </a:buClr>
              <a:buSzPct val="40000"/>
            </a:pPr>
            <a:r>
              <a:rPr lang="cs-CZ" sz="2000" smtClean="0"/>
              <a:t>Příloha obsahující přehled významných účetních politik a další vysvětlující poznámky.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Clr>
                <a:schemeClr val="tx1"/>
              </a:buClr>
              <a:buSzPct val="40000"/>
            </a:pPr>
            <a:r>
              <a:rPr lang="cs-CZ" sz="2000" smtClean="0"/>
              <a:t>Výkaz o finanční situaci k počátku nejstaršího srovnávacího období, pokud společnost aplikuje účetní politiky retrospektivně nebo provádí retrospektivní úpravy položek účetní závěrky nebo pokud mění strukturu položek účetní závěrky. </a:t>
            </a:r>
            <a:endParaRPr lang="fr-FR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FF9933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b="1" smtClean="0">
                <a:solidFill>
                  <a:schemeClr val="tx1"/>
                </a:solidFill>
              </a:rPr>
              <a:t>Obecná ustanovení</a:t>
            </a:r>
            <a:endParaRPr lang="fr-FR" b="1" smtClean="0">
              <a:solidFill>
                <a:schemeClr val="tx1"/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bg1"/>
          </a:solidFill>
        </p:spPr>
        <p:txBody>
          <a:bodyPr/>
          <a:lstStyle/>
          <a:p>
            <a:pPr eaLnBrk="1" hangingPunct="1">
              <a:buClr>
                <a:schemeClr val="tx1"/>
              </a:buClr>
              <a:buSzPct val="40000"/>
            </a:pPr>
            <a:r>
              <a:rPr lang="cs-CZ" smtClean="0"/>
              <a:t>ÚZ má </a:t>
            </a:r>
            <a:r>
              <a:rPr lang="cs-CZ" u="sng" smtClean="0"/>
              <a:t>věrně zobrazovat</a:t>
            </a:r>
            <a:r>
              <a:rPr lang="cs-CZ" smtClean="0"/>
              <a:t> finanční pozici a výkonnost podniku. Věrného zobrazení docílíme </a:t>
            </a:r>
            <a:r>
              <a:rPr lang="cs-CZ" u="sng" smtClean="0"/>
              <a:t>správnou aplikací IRFS.</a:t>
            </a:r>
          </a:p>
          <a:p>
            <a:pPr eaLnBrk="1" hangingPunct="1">
              <a:buClr>
                <a:schemeClr val="tx1"/>
              </a:buClr>
              <a:buSzPct val="40000"/>
            </a:pPr>
            <a:r>
              <a:rPr lang="cs-CZ" smtClean="0"/>
              <a:t>Pokud má podnik účetní závěrku v souladu s IFRS, tuto skutečnost zveřejní.</a:t>
            </a:r>
          </a:p>
          <a:p>
            <a:pPr eaLnBrk="1" hangingPunct="1">
              <a:buClr>
                <a:schemeClr val="tx1"/>
              </a:buClr>
              <a:buSzPct val="40000"/>
            </a:pPr>
            <a:r>
              <a:rPr lang="cs-CZ" smtClean="0"/>
              <a:t>Soulad se všemi IFRS.</a:t>
            </a:r>
          </a:p>
          <a:p>
            <a:pPr eaLnBrk="1" hangingPunct="1">
              <a:buClr>
                <a:schemeClr val="tx1"/>
              </a:buClr>
              <a:buSzPct val="40000"/>
              <a:buFont typeface="Wingdings" pitchFamily="2" charset="2"/>
              <a:buNone/>
            </a:pPr>
            <a:r>
              <a:rPr lang="cs-CZ" b="1" smtClean="0">
                <a:solidFill>
                  <a:srgbClr val="FF9933"/>
                </a:solidFill>
              </a:rPr>
              <a:t> </a:t>
            </a:r>
            <a:endParaRPr lang="fr-FR" b="1" smtClean="0">
              <a:solidFill>
                <a:srgbClr val="FF99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FF9933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b="1" smtClean="0">
                <a:solidFill>
                  <a:schemeClr val="tx1"/>
                </a:solidFill>
              </a:rPr>
              <a:t>Účetní pravidla</a:t>
            </a:r>
            <a:endParaRPr lang="fr-FR" b="1" smtClean="0">
              <a:solidFill>
                <a:schemeClr val="tx1"/>
              </a:solidFill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Clr>
                <a:schemeClr val="tx1"/>
              </a:buClr>
              <a:buSzPct val="40000"/>
            </a:pPr>
            <a:r>
              <a:rPr lang="cs-CZ" smtClean="0"/>
              <a:t>Trvání podniku.</a:t>
            </a:r>
          </a:p>
          <a:p>
            <a:pPr eaLnBrk="1" hangingPunct="1">
              <a:buClr>
                <a:schemeClr val="tx1"/>
              </a:buClr>
              <a:buSzPct val="40000"/>
            </a:pPr>
            <a:r>
              <a:rPr lang="cs-CZ" smtClean="0"/>
              <a:t>Akruální princip.</a:t>
            </a:r>
          </a:p>
          <a:p>
            <a:pPr eaLnBrk="1" hangingPunct="1">
              <a:buClr>
                <a:schemeClr val="tx1"/>
              </a:buClr>
              <a:buSzPct val="40000"/>
            </a:pPr>
            <a:r>
              <a:rPr lang="cs-CZ" smtClean="0"/>
              <a:t>Konzistence vykazování.</a:t>
            </a:r>
            <a:endParaRPr lang="cs-CZ" sz="2000" smtClean="0"/>
          </a:p>
          <a:p>
            <a:pPr eaLnBrk="1" hangingPunct="1">
              <a:buClr>
                <a:schemeClr val="tx1"/>
              </a:buClr>
              <a:buSzPct val="40000"/>
            </a:pPr>
            <a:r>
              <a:rPr lang="cs-CZ" smtClean="0"/>
              <a:t>Významnost a agregace.</a:t>
            </a:r>
          </a:p>
          <a:p>
            <a:pPr eaLnBrk="1" hangingPunct="1">
              <a:buClr>
                <a:schemeClr val="tx1"/>
              </a:buClr>
              <a:buSzPct val="40000"/>
            </a:pPr>
            <a:r>
              <a:rPr lang="cs-CZ" smtClean="0"/>
              <a:t>Kompenzace.</a:t>
            </a:r>
          </a:p>
          <a:p>
            <a:pPr eaLnBrk="1" hangingPunct="1">
              <a:buClr>
                <a:schemeClr val="tx1"/>
              </a:buClr>
              <a:buSzPct val="40000"/>
            </a:pPr>
            <a:r>
              <a:rPr lang="cs-CZ" smtClean="0"/>
              <a:t>Srovnávací informace.</a:t>
            </a:r>
          </a:p>
          <a:p>
            <a:pPr eaLnBrk="1" hangingPunct="1"/>
            <a:endParaRPr lang="fr-F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FF9933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sz="3200" b="1" smtClean="0">
                <a:solidFill>
                  <a:schemeClr val="tx1"/>
                </a:solidFill>
              </a:rPr>
              <a:t>Struktura a obsah účetní závěrky</a:t>
            </a:r>
            <a:endParaRPr lang="fr-FR" sz="3200" b="1" smtClean="0">
              <a:solidFill>
                <a:schemeClr val="tx1"/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Clr>
                <a:schemeClr val="tx1"/>
              </a:buClr>
              <a:buSzPct val="40000"/>
              <a:buFont typeface="Wingdings" pitchFamily="2" charset="2"/>
              <a:buNone/>
            </a:pPr>
            <a:r>
              <a:rPr lang="cs-CZ" u="sng" smtClean="0"/>
              <a:t>Identifikace ÚZ</a:t>
            </a:r>
          </a:p>
          <a:p>
            <a:pPr eaLnBrk="1" hangingPunct="1">
              <a:buClr>
                <a:schemeClr val="tx1"/>
              </a:buClr>
              <a:buSzPct val="40000"/>
            </a:pPr>
            <a:r>
              <a:rPr lang="cs-CZ" smtClean="0"/>
              <a:t>Název podniku.</a:t>
            </a:r>
          </a:p>
          <a:p>
            <a:pPr eaLnBrk="1" hangingPunct="1">
              <a:buClr>
                <a:schemeClr val="tx1"/>
              </a:buClr>
              <a:buSzPct val="40000"/>
            </a:pPr>
            <a:r>
              <a:rPr lang="cs-CZ" smtClean="0"/>
              <a:t>Individuální podnik či skupinu podniků.</a:t>
            </a:r>
          </a:p>
          <a:p>
            <a:pPr eaLnBrk="1" hangingPunct="1">
              <a:buClr>
                <a:schemeClr val="tx1"/>
              </a:buClr>
              <a:buSzPct val="40000"/>
            </a:pPr>
            <a:r>
              <a:rPr lang="cs-CZ" smtClean="0"/>
              <a:t>Rozvahový den či účetní období.</a:t>
            </a:r>
          </a:p>
          <a:p>
            <a:pPr eaLnBrk="1" hangingPunct="1">
              <a:buClr>
                <a:schemeClr val="tx1"/>
              </a:buClr>
              <a:buSzPct val="40000"/>
            </a:pPr>
            <a:r>
              <a:rPr lang="cs-CZ" smtClean="0"/>
              <a:t>Měna.</a:t>
            </a:r>
          </a:p>
          <a:p>
            <a:pPr eaLnBrk="1" hangingPunct="1">
              <a:buClr>
                <a:schemeClr val="tx1"/>
              </a:buClr>
              <a:buSzPct val="40000"/>
            </a:pPr>
            <a:r>
              <a:rPr lang="cs-CZ" smtClean="0"/>
              <a:t>Míra přesnosti vykazovaných údajů.</a:t>
            </a:r>
            <a:endParaRPr lang="fr-F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FF9933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b="1" smtClean="0">
                <a:solidFill>
                  <a:schemeClr val="tx1"/>
                </a:solidFill>
              </a:rPr>
              <a:t>Rozdělení aktiv a závazků</a:t>
            </a:r>
            <a:endParaRPr lang="fr-FR" b="1" smtClean="0">
              <a:solidFill>
                <a:schemeClr val="tx1"/>
              </a:solidFill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endParaRPr lang="cs-CZ" b="1" smtClean="0">
              <a:solidFill>
                <a:srgbClr val="FF3300"/>
              </a:solidFill>
            </a:endParaRPr>
          </a:p>
          <a:p>
            <a:pPr eaLnBrk="1" hangingPunct="1">
              <a:buClr>
                <a:schemeClr val="tx1"/>
              </a:buClr>
              <a:buSzPct val="40000"/>
            </a:pPr>
            <a:r>
              <a:rPr lang="cs-CZ" smtClean="0"/>
              <a:t>Krátkodobá x dlouhodobá</a:t>
            </a:r>
          </a:p>
          <a:p>
            <a:pPr lvl="1" eaLnBrk="1" hangingPunct="1">
              <a:buClr>
                <a:schemeClr val="tx1"/>
              </a:buClr>
              <a:buSzPct val="40000"/>
            </a:pPr>
            <a:r>
              <a:rPr lang="cs-CZ" smtClean="0"/>
              <a:t>Podle doby (12 měsíců) </a:t>
            </a:r>
          </a:p>
          <a:p>
            <a:pPr lvl="1" eaLnBrk="1" hangingPunct="1">
              <a:buClr>
                <a:schemeClr val="tx1"/>
              </a:buClr>
              <a:buSzPct val="40000"/>
            </a:pPr>
            <a:r>
              <a:rPr lang="cs-CZ" smtClean="0"/>
              <a:t>Podle provozního cyklu</a:t>
            </a:r>
          </a:p>
          <a:p>
            <a:pPr eaLnBrk="1" hangingPunct="1">
              <a:buClr>
                <a:schemeClr val="tx1"/>
              </a:buClr>
              <a:buSzPct val="40000"/>
            </a:pPr>
            <a:r>
              <a:rPr lang="cs-CZ" smtClean="0"/>
              <a:t>Podle likvidity</a:t>
            </a:r>
            <a:r>
              <a:rPr lang="cs-CZ" b="1" smtClean="0"/>
              <a:t> </a:t>
            </a:r>
          </a:p>
          <a:p>
            <a:pPr eaLnBrk="1" hangingPunct="1"/>
            <a:endParaRPr lang="fr-F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sy">
  <a:themeElements>
    <a:clrScheme name="Osy 8">
      <a:dk1>
        <a:srgbClr val="292929"/>
      </a:dk1>
      <a:lt1>
        <a:srgbClr val="FFFFFF"/>
      </a:lt1>
      <a:dk2>
        <a:srgbClr val="000000"/>
      </a:dk2>
      <a:lt2>
        <a:srgbClr val="808080"/>
      </a:lt2>
      <a:accent1>
        <a:srgbClr val="CC9900"/>
      </a:accent1>
      <a:accent2>
        <a:srgbClr val="CCCC99"/>
      </a:accent2>
      <a:accent3>
        <a:srgbClr val="FFFFFF"/>
      </a:accent3>
      <a:accent4>
        <a:srgbClr val="212121"/>
      </a:accent4>
      <a:accent5>
        <a:srgbClr val="E2CAAA"/>
      </a:accent5>
      <a:accent6>
        <a:srgbClr val="B9B98A"/>
      </a:accent6>
      <a:hlink>
        <a:srgbClr val="999933"/>
      </a:hlink>
      <a:folHlink>
        <a:srgbClr val="B2B2B2"/>
      </a:folHlink>
    </a:clrScheme>
    <a:fontScheme name="Os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sy 1">
        <a:dk1>
          <a:srgbClr val="080808"/>
        </a:dk1>
        <a:lt1>
          <a:srgbClr val="F8F8F8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ADAAAA"/>
        </a:accent3>
        <a:accent4>
          <a:srgbClr val="D4D4D4"/>
        </a:accent4>
        <a:accent5>
          <a:srgbClr val="FFCAAA"/>
        </a:accent5>
        <a:accent6>
          <a:srgbClr val="B92D00"/>
        </a:accent6>
        <a:hlink>
          <a:srgbClr val="CC66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y 2">
        <a:dk1>
          <a:srgbClr val="333333"/>
        </a:dk1>
        <a:lt1>
          <a:srgbClr val="F8F8F8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666666"/>
        </a:accent2>
        <a:accent3>
          <a:srgbClr val="C0AAAA"/>
        </a:accent3>
        <a:accent4>
          <a:srgbClr val="D4D4D4"/>
        </a:accent4>
        <a:accent5>
          <a:srgbClr val="E2CAAA"/>
        </a:accent5>
        <a:accent6>
          <a:srgbClr val="5C5C5C"/>
        </a:accent6>
        <a:hlink>
          <a:srgbClr val="CC6600"/>
        </a:hlink>
        <a:folHlink>
          <a:srgbClr val="95A58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y 3">
        <a:dk1>
          <a:srgbClr val="5F5F5F"/>
        </a:dk1>
        <a:lt1>
          <a:srgbClr val="A4BEE0"/>
        </a:lt1>
        <a:dk2>
          <a:srgbClr val="013253"/>
        </a:dk2>
        <a:lt2>
          <a:srgbClr val="FFFFFF"/>
        </a:lt2>
        <a:accent1>
          <a:srgbClr val="588480"/>
        </a:accent1>
        <a:accent2>
          <a:srgbClr val="6600FF"/>
        </a:accent2>
        <a:accent3>
          <a:srgbClr val="AAADB3"/>
        </a:accent3>
        <a:accent4>
          <a:srgbClr val="8BA2BF"/>
        </a:accent4>
        <a:accent5>
          <a:srgbClr val="B4C2C0"/>
        </a:accent5>
        <a:accent6>
          <a:srgbClr val="5C00E7"/>
        </a:accent6>
        <a:hlink>
          <a:srgbClr val="CCCC00"/>
        </a:hlink>
        <a:folHlink>
          <a:srgbClr val="5F5F5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y 4">
        <a:dk1>
          <a:srgbClr val="003300"/>
        </a:dk1>
        <a:lt1>
          <a:srgbClr val="F8F8F8"/>
        </a:lt1>
        <a:dk2>
          <a:srgbClr val="3D4A1C"/>
        </a:dk2>
        <a:lt2>
          <a:srgbClr val="FFFFFF"/>
        </a:lt2>
        <a:accent1>
          <a:srgbClr val="99CC00"/>
        </a:accent1>
        <a:accent2>
          <a:srgbClr val="669900"/>
        </a:accent2>
        <a:accent3>
          <a:srgbClr val="AFB1AB"/>
        </a:accent3>
        <a:accent4>
          <a:srgbClr val="D4D4D4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y 5">
        <a:dk1>
          <a:srgbClr val="333333"/>
        </a:dk1>
        <a:lt1>
          <a:srgbClr val="F8F8F8"/>
        </a:lt1>
        <a:dk2>
          <a:srgbClr val="005D8C"/>
        </a:dk2>
        <a:lt2>
          <a:srgbClr val="FFFFFF"/>
        </a:lt2>
        <a:accent1>
          <a:srgbClr val="00CC99"/>
        </a:accent1>
        <a:accent2>
          <a:srgbClr val="0099CC"/>
        </a:accent2>
        <a:accent3>
          <a:srgbClr val="AAB6C5"/>
        </a:accent3>
        <a:accent4>
          <a:srgbClr val="D4D4D4"/>
        </a:accent4>
        <a:accent5>
          <a:srgbClr val="AAE2CA"/>
        </a:accent5>
        <a:accent6>
          <a:srgbClr val="008AB9"/>
        </a:accent6>
        <a:hlink>
          <a:srgbClr val="FFCC00"/>
        </a:hlink>
        <a:folHlink>
          <a:srgbClr val="D8D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y 6">
        <a:dk1>
          <a:srgbClr val="000000"/>
        </a:dk1>
        <a:lt1>
          <a:srgbClr val="ECAE00"/>
        </a:lt1>
        <a:dk2>
          <a:srgbClr val="FFFFFF"/>
        </a:dk2>
        <a:lt2>
          <a:srgbClr val="333333"/>
        </a:lt2>
        <a:accent1>
          <a:srgbClr val="CC6600"/>
        </a:accent1>
        <a:accent2>
          <a:srgbClr val="BA6D10"/>
        </a:accent2>
        <a:accent3>
          <a:srgbClr val="F4D3AA"/>
        </a:accent3>
        <a:accent4>
          <a:srgbClr val="000000"/>
        </a:accent4>
        <a:accent5>
          <a:srgbClr val="E2B8AA"/>
        </a:accent5>
        <a:accent6>
          <a:srgbClr val="A8620D"/>
        </a:accent6>
        <a:hlink>
          <a:srgbClr val="666633"/>
        </a:hlink>
        <a:folHlink>
          <a:srgbClr val="8D996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sy 7">
        <a:dk1>
          <a:srgbClr val="000000"/>
        </a:dk1>
        <a:lt1>
          <a:srgbClr val="FFFFFF"/>
        </a:lt1>
        <a:dk2>
          <a:srgbClr val="372221"/>
        </a:dk2>
        <a:lt2>
          <a:srgbClr val="808080"/>
        </a:lt2>
        <a:accent1>
          <a:srgbClr val="009999"/>
        </a:accent1>
        <a:accent2>
          <a:srgbClr val="9AAC98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8B9B89"/>
        </a:accent6>
        <a:hlink>
          <a:srgbClr val="66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sy 8">
        <a:dk1>
          <a:srgbClr val="292929"/>
        </a:dk1>
        <a:lt1>
          <a:srgbClr val="FFFFFF"/>
        </a:lt1>
        <a:dk2>
          <a:srgbClr val="000000"/>
        </a:dk2>
        <a:lt2>
          <a:srgbClr val="808080"/>
        </a:lt2>
        <a:accent1>
          <a:srgbClr val="CC9900"/>
        </a:accent1>
        <a:accent2>
          <a:srgbClr val="CCCC99"/>
        </a:accent2>
        <a:accent3>
          <a:srgbClr val="FFFFFF"/>
        </a:accent3>
        <a:accent4>
          <a:srgbClr val="212121"/>
        </a:accent4>
        <a:accent5>
          <a:srgbClr val="E2CAAA"/>
        </a:accent5>
        <a:accent6>
          <a:srgbClr val="B9B98A"/>
        </a:accent6>
        <a:hlink>
          <a:srgbClr val="9999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Axis</Template>
  <TotalTime>480</TotalTime>
  <Words>725</Words>
  <Application>Microsoft Office PowerPoint</Application>
  <PresentationFormat>Předvádění na obrazovce (4:3)</PresentationFormat>
  <Paragraphs>154</Paragraphs>
  <Slides>18</Slides>
  <Notes>14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Osy</vt:lpstr>
      <vt:lpstr>IAS 1 Prezentace účetní závěrky</vt:lpstr>
      <vt:lpstr>Cíl standardu</vt:lpstr>
      <vt:lpstr>Rozsah působnosti</vt:lpstr>
      <vt:lpstr>Účel účetní závěrky</vt:lpstr>
      <vt:lpstr>Součásti účetní závěrky</vt:lpstr>
      <vt:lpstr>Obecná ustanovení</vt:lpstr>
      <vt:lpstr>Účetní pravidla</vt:lpstr>
      <vt:lpstr>Struktura a obsah účetní závěrky</vt:lpstr>
      <vt:lpstr>Rozdělení aktiv a závazků</vt:lpstr>
      <vt:lpstr>Výkaz o finanční situaci</vt:lpstr>
      <vt:lpstr>Příklad</vt:lpstr>
      <vt:lpstr>Výkaz o úplném výsledku</vt:lpstr>
      <vt:lpstr>Výkaz o úplném výsledku</vt:lpstr>
      <vt:lpstr>Příklad</vt:lpstr>
      <vt:lpstr>Změny ve vlastním kapitálu</vt:lpstr>
      <vt:lpstr>Příklad</vt:lpstr>
      <vt:lpstr>Příloha k účetní závěrce</vt:lpstr>
      <vt:lpstr>Příloha k účetní závěrce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IAS 1</dc:title>
  <dc:creator>Eva Hýblová</dc:creator>
  <cp:lastModifiedBy>Hyblova Eva</cp:lastModifiedBy>
  <cp:revision>29</cp:revision>
  <dcterms:created xsi:type="dcterms:W3CDTF">2001-10-31T13:30:16Z</dcterms:created>
  <dcterms:modified xsi:type="dcterms:W3CDTF">2014-09-17T09:31:37Z</dcterms:modified>
</cp:coreProperties>
</file>