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handoutMasterIdLst>
    <p:handoutMasterId r:id="rId32"/>
  </p:handoutMasterIdLst>
  <p:sldIdLst>
    <p:sldId id="256" r:id="rId2"/>
    <p:sldId id="257" r:id="rId3"/>
    <p:sldId id="258" r:id="rId4"/>
    <p:sldId id="270" r:id="rId5"/>
    <p:sldId id="263" r:id="rId6"/>
    <p:sldId id="264" r:id="rId7"/>
    <p:sldId id="265" r:id="rId8"/>
    <p:sldId id="266" r:id="rId9"/>
    <p:sldId id="268" r:id="rId10"/>
    <p:sldId id="269"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99FF"/>
    <a:srgbClr val="FFCC66"/>
    <a:srgbClr val="3399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89" autoAdjust="0"/>
  </p:normalViewPr>
  <p:slideViewPr>
    <p:cSldViewPr>
      <p:cViewPr varScale="1">
        <p:scale>
          <a:sx n="88" d="100"/>
          <a:sy n="88" d="100"/>
        </p:scale>
        <p:origin x="-10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235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cs-CZ"/>
          </a:p>
        </p:txBody>
      </p:sp>
      <p:sp>
        <p:nvSpPr>
          <p:cNvPr id="235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9629B23B-EAA9-40E4-AF25-CA306F8B5726}" type="slidenum">
              <a:rPr lang="cs-CZ"/>
              <a:pPr>
                <a:defRPr/>
              </a:pPr>
              <a:t>‹#›</a:t>
            </a:fld>
            <a:endParaRPr lang="cs-CZ"/>
          </a:p>
        </p:txBody>
      </p:sp>
    </p:spTree>
    <p:extLst>
      <p:ext uri="{BB962C8B-B14F-4D97-AF65-F5344CB8AC3E}">
        <p14:creationId xmlns:p14="http://schemas.microsoft.com/office/powerpoint/2010/main" val="3483791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256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cs-CZ"/>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427571C8-F49A-4C37-9E33-84355F57A7BD}" type="slidenum">
              <a:rPr lang="cs-CZ"/>
              <a:pPr>
                <a:defRPr/>
              </a:pPr>
              <a:t>‹#›</a:t>
            </a:fld>
            <a:endParaRPr lang="cs-CZ"/>
          </a:p>
        </p:txBody>
      </p:sp>
    </p:spTree>
    <p:extLst>
      <p:ext uri="{BB962C8B-B14F-4D97-AF65-F5344CB8AC3E}">
        <p14:creationId xmlns:p14="http://schemas.microsoft.com/office/powerpoint/2010/main" val="29791286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F15E558-6B17-42BC-8842-FC7481E5DEC3}" type="slidenum">
              <a:rPr lang="cs-CZ">
                <a:latin typeface="Times New Roman" pitchFamily="18" charset="0"/>
              </a:rPr>
              <a:pPr eaLnBrk="1" hangingPunct="1"/>
              <a:t>1</a:t>
            </a:fld>
            <a:endParaRPr lang="cs-CZ">
              <a:latin typeface="Times New Roman"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C1A621D-AF47-48AF-9F94-67F6CD0DC8A6}" type="slidenum">
              <a:rPr lang="cs-CZ">
                <a:latin typeface="Times New Roman" pitchFamily="18" charset="0"/>
              </a:rPr>
              <a:pPr eaLnBrk="1" hangingPunct="1"/>
              <a:t>10</a:t>
            </a:fld>
            <a:endParaRPr lang="cs-CZ">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9EB4279-A234-4EE5-9492-2FB7C0A49ACD}" type="slidenum">
              <a:rPr lang="cs-CZ">
                <a:latin typeface="Times New Roman" pitchFamily="18" charset="0"/>
              </a:rPr>
              <a:pPr eaLnBrk="1" hangingPunct="1"/>
              <a:t>11</a:t>
            </a:fld>
            <a:endParaRPr lang="cs-CZ">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5A20C7F-47C1-4B85-BD3B-47E1E5EB9784}" type="slidenum">
              <a:rPr lang="cs-CZ">
                <a:latin typeface="Times New Roman" pitchFamily="18" charset="0"/>
              </a:rPr>
              <a:pPr eaLnBrk="1" hangingPunct="1"/>
              <a:t>12</a:t>
            </a:fld>
            <a:endParaRPr lang="cs-CZ">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0F4E061-308D-4B15-B3B2-C33299087E51}" type="slidenum">
              <a:rPr lang="cs-CZ">
                <a:latin typeface="Times New Roman" pitchFamily="18" charset="0"/>
              </a:rPr>
              <a:pPr eaLnBrk="1" hangingPunct="1"/>
              <a:t>13</a:t>
            </a:fld>
            <a:endParaRPr lang="cs-CZ">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AA5723-E6B8-4BAB-AF35-03ECA96429E7}" type="slidenum">
              <a:rPr lang="cs-CZ">
                <a:latin typeface="Times New Roman" pitchFamily="18" charset="0"/>
              </a:rPr>
              <a:pPr eaLnBrk="1" hangingPunct="1"/>
              <a:t>14</a:t>
            </a:fld>
            <a:endParaRPr lang="cs-CZ">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3B3E480-E8D6-4FA9-B013-9DC1F26F9C18}" type="slidenum">
              <a:rPr lang="cs-CZ">
                <a:latin typeface="Times New Roman" pitchFamily="18" charset="0"/>
              </a:rPr>
              <a:pPr eaLnBrk="1" hangingPunct="1"/>
              <a:t>15</a:t>
            </a:fld>
            <a:endParaRPr lang="cs-CZ">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7DD4409-AB08-4616-BCC0-E6CAD4E83A34}" type="slidenum">
              <a:rPr lang="cs-CZ">
                <a:latin typeface="Times New Roman" pitchFamily="18" charset="0"/>
              </a:rPr>
              <a:pPr eaLnBrk="1" hangingPunct="1"/>
              <a:t>16</a:t>
            </a:fld>
            <a:endParaRPr lang="cs-CZ">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04ABD9-D069-45D9-8486-61D103591244}" type="slidenum">
              <a:rPr lang="cs-CZ">
                <a:latin typeface="Times New Roman" pitchFamily="18" charset="0"/>
              </a:rPr>
              <a:pPr eaLnBrk="1" hangingPunct="1"/>
              <a:t>17</a:t>
            </a:fld>
            <a:endParaRPr lang="cs-CZ">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967FAB6-2C79-499A-943A-110F4F664EE1}" type="slidenum">
              <a:rPr lang="cs-CZ">
                <a:latin typeface="Times New Roman" pitchFamily="18" charset="0"/>
              </a:rPr>
              <a:pPr eaLnBrk="1" hangingPunct="1"/>
              <a:t>18</a:t>
            </a:fld>
            <a:endParaRPr lang="cs-CZ">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199A71F-447A-4B7A-AA07-91F144312E37}" type="slidenum">
              <a:rPr lang="cs-CZ">
                <a:latin typeface="Times New Roman" pitchFamily="18" charset="0"/>
              </a:rPr>
              <a:pPr eaLnBrk="1" hangingPunct="1"/>
              <a:t>19</a:t>
            </a:fld>
            <a:endParaRPr lang="cs-CZ">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32FEE7E-A212-441B-AF0C-FFCF6E801CA8}" type="slidenum">
              <a:rPr lang="cs-CZ">
                <a:latin typeface="Times New Roman" pitchFamily="18" charset="0"/>
              </a:rPr>
              <a:pPr eaLnBrk="1" hangingPunct="1"/>
              <a:t>2</a:t>
            </a:fld>
            <a:endParaRPr lang="cs-CZ">
              <a:latin typeface="Times New Roman"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B848989-319D-43E6-896A-1361ADF7BA48}" type="slidenum">
              <a:rPr lang="cs-CZ">
                <a:latin typeface="Times New Roman" pitchFamily="18" charset="0"/>
              </a:rPr>
              <a:pPr eaLnBrk="1" hangingPunct="1"/>
              <a:t>20</a:t>
            </a:fld>
            <a:endParaRPr lang="cs-CZ">
              <a:latin typeface="Times New Roman"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4A154D5-FE60-4DCD-BA01-417B5753DF37}" type="slidenum">
              <a:rPr lang="cs-CZ">
                <a:latin typeface="Times New Roman" pitchFamily="18" charset="0"/>
              </a:rPr>
              <a:pPr eaLnBrk="1" hangingPunct="1"/>
              <a:t>21</a:t>
            </a:fld>
            <a:endParaRPr lang="cs-CZ">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F36170B-54F5-4F27-A40C-A02FBEC366F7}" type="slidenum">
              <a:rPr lang="cs-CZ">
                <a:latin typeface="Times New Roman" pitchFamily="18" charset="0"/>
              </a:rPr>
              <a:pPr eaLnBrk="1" hangingPunct="1"/>
              <a:t>3</a:t>
            </a:fld>
            <a:endParaRPr lang="cs-CZ">
              <a:latin typeface="Times New Roman"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62A4C33-A8A9-490D-9996-A9A35503D2A4}" type="slidenum">
              <a:rPr lang="cs-CZ">
                <a:latin typeface="Times New Roman" pitchFamily="18" charset="0"/>
              </a:rPr>
              <a:pPr eaLnBrk="1" hangingPunct="1"/>
              <a:t>4</a:t>
            </a:fld>
            <a:endParaRPr lang="cs-CZ">
              <a:latin typeface="Times New Roman"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E3D1BBD-9B65-417F-A788-71C19E06973D}" type="slidenum">
              <a:rPr lang="cs-CZ">
                <a:latin typeface="Times New Roman" pitchFamily="18" charset="0"/>
              </a:rPr>
              <a:pPr eaLnBrk="1" hangingPunct="1"/>
              <a:t>5</a:t>
            </a:fld>
            <a:endParaRPr lang="cs-CZ">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3D48E0-76A7-4E2F-95F7-4A798C1BEB7A}" type="slidenum">
              <a:rPr lang="cs-CZ">
                <a:latin typeface="Times New Roman" pitchFamily="18" charset="0"/>
              </a:rPr>
              <a:pPr eaLnBrk="1" hangingPunct="1"/>
              <a:t>6</a:t>
            </a:fld>
            <a:endParaRPr lang="cs-CZ">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DCD7ED-2DB6-43A1-BF17-64BDA60A9374}" type="slidenum">
              <a:rPr lang="cs-CZ">
                <a:latin typeface="Times New Roman" pitchFamily="18" charset="0"/>
              </a:rPr>
              <a:pPr eaLnBrk="1" hangingPunct="1"/>
              <a:t>7</a:t>
            </a:fld>
            <a:endParaRPr lang="cs-CZ">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0BC8897-1C8F-415E-A899-F5036B41B763}" type="slidenum">
              <a:rPr lang="cs-CZ">
                <a:latin typeface="Times New Roman" pitchFamily="18" charset="0"/>
              </a:rPr>
              <a:pPr eaLnBrk="1" hangingPunct="1"/>
              <a:t>8</a:t>
            </a:fld>
            <a:endParaRPr lang="cs-CZ">
              <a:latin typeface="Times New Roman"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FA51995-D20B-423B-AC28-4FBECE3DF751}" type="slidenum">
              <a:rPr lang="cs-CZ">
                <a:latin typeface="Times New Roman" pitchFamily="18" charset="0"/>
              </a:rPr>
              <a:pPr eaLnBrk="1" hangingPunct="1"/>
              <a:t>9</a:t>
            </a:fld>
            <a:endParaRPr lang="cs-CZ">
              <a:latin typeface="Times New Roman"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p>
          </p:txBody>
        </p:sp>
        <p:sp>
          <p:nvSpPr>
            <p:cNvPr id="6" name="Rectangle 8"/>
            <p:cNvSpPr>
              <a:spLocks noChangeArrowheads="1"/>
            </p:cNvSpPr>
            <p:nvPr/>
          </p:nvSpPr>
          <p:spPr bwMode="hidden">
            <a:xfrm>
              <a:off x="0" y="1056"/>
              <a:ext cx="2976" cy="7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8" name="Freeform 10"/>
            <p:cNvSpPr>
              <a:spLocks noChangeArrowheads="1"/>
            </p:cNvSpPr>
            <p:nvPr/>
          </p:nvSpPr>
          <p:spPr bwMode="auto">
            <a:xfrm>
              <a:off x="384" y="960"/>
              <a:ext cx="144" cy="913"/>
            </a:xfrm>
            <a:custGeom>
              <a:avLst/>
              <a:gdLst>
                <a:gd name="T0" fmla="*/ 144 w 1000"/>
                <a:gd name="T1" fmla="*/ 913 h 1000"/>
                <a:gd name="T2" fmla="*/ 0 w 1000"/>
                <a:gd name="T3" fmla="*/ 913 h 1000"/>
                <a:gd name="T4" fmla="*/ 0 w 1000"/>
                <a:gd name="T5" fmla="*/ 0 h 1000"/>
                <a:gd name="T6" fmla="*/ 144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9" name="Freeform 11"/>
            <p:cNvSpPr>
              <a:spLocks noChangeArrowheads="1"/>
            </p:cNvSpPr>
            <p:nvPr/>
          </p:nvSpPr>
          <p:spPr bwMode="auto">
            <a:xfrm>
              <a:off x="4944" y="762"/>
              <a:ext cx="165" cy="864"/>
            </a:xfrm>
            <a:custGeom>
              <a:avLst/>
              <a:gdLst>
                <a:gd name="T0" fmla="*/ 0 w 1000"/>
                <a:gd name="T1" fmla="*/ 0 h 1000"/>
                <a:gd name="T2" fmla="*/ 165 w 1000"/>
                <a:gd name="T3" fmla="*/ 0 h 1000"/>
                <a:gd name="T4" fmla="*/ 165 w 1000"/>
                <a:gd name="T5" fmla="*/ 864 h 1000"/>
                <a:gd name="T6" fmla="*/ 0 w 1000"/>
                <a:gd name="T7" fmla="*/ 864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grpSp>
      <p:sp>
        <p:nvSpPr>
          <p:cNvPr id="68610"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pPr lvl="0"/>
            <a:r>
              <a:rPr lang="cs-CZ" noProof="0" smtClean="0"/>
              <a:t>Klepnutím lze upravit styl předlohy podnadpisů.</a:t>
            </a:r>
          </a:p>
        </p:txBody>
      </p:sp>
      <p:sp>
        <p:nvSpPr>
          <p:cNvPr id="68620" name="Rectangle 12"/>
          <p:cNvSpPr>
            <a:spLocks noGrp="1" noChangeArrowheads="1"/>
          </p:cNvSpPr>
          <p:nvPr>
            <p:ph type="ctrTitle"/>
          </p:nvPr>
        </p:nvSpPr>
        <p:spPr>
          <a:xfrm>
            <a:off x="838200" y="1443038"/>
            <a:ext cx="7086600" cy="1600200"/>
          </a:xfrm>
        </p:spPr>
        <p:txBody>
          <a:bodyPr anchor="ctr"/>
          <a:lstStyle>
            <a:lvl1pPr>
              <a:defRPr/>
            </a:lvl1pPr>
          </a:lstStyle>
          <a:p>
            <a:pPr lvl="0"/>
            <a:r>
              <a:rPr lang="cs-CZ" noProof="0" smtClean="0"/>
              <a:t>Klepnutím lze upravit styl předlohy nadpisů.</a:t>
            </a:r>
          </a:p>
        </p:txBody>
      </p:sp>
      <p:sp>
        <p:nvSpPr>
          <p:cNvPr id="10" name="Rectangle 3"/>
          <p:cNvSpPr>
            <a:spLocks noGrp="1" noChangeArrowheads="1"/>
          </p:cNvSpPr>
          <p:nvPr>
            <p:ph type="dt" sz="half" idx="10"/>
          </p:nvPr>
        </p:nvSpPr>
        <p:spPr>
          <a:xfrm>
            <a:off x="685800" y="6248400"/>
            <a:ext cx="1905000" cy="457200"/>
          </a:xfrm>
        </p:spPr>
        <p:txBody>
          <a:bodyPr/>
          <a:lstStyle>
            <a:lvl1pPr>
              <a:defRPr smtClean="0"/>
            </a:lvl1pPr>
          </a:lstStyle>
          <a:p>
            <a:pPr>
              <a:defRPr/>
            </a:pPr>
            <a:endParaRPr lang="cs-CZ"/>
          </a:p>
        </p:txBody>
      </p:sp>
      <p:sp>
        <p:nvSpPr>
          <p:cNvPr id="11" name="Rectangle 4"/>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cs-CZ"/>
          </a:p>
        </p:txBody>
      </p:sp>
      <p:sp>
        <p:nvSpPr>
          <p:cNvPr id="12" name="Rectangle 5"/>
          <p:cNvSpPr>
            <a:spLocks noGrp="1" noChangeArrowheads="1"/>
          </p:cNvSpPr>
          <p:nvPr>
            <p:ph type="sldNum" sz="quarter" idx="12"/>
          </p:nvPr>
        </p:nvSpPr>
        <p:spPr>
          <a:xfrm>
            <a:off x="6553200" y="6248400"/>
            <a:ext cx="1905000" cy="457200"/>
          </a:xfrm>
        </p:spPr>
        <p:txBody>
          <a:bodyPr/>
          <a:lstStyle>
            <a:lvl1pPr>
              <a:defRPr smtClean="0"/>
            </a:lvl1pPr>
          </a:lstStyle>
          <a:p>
            <a:pPr>
              <a:defRPr/>
            </a:pPr>
            <a:fld id="{17089B49-DF11-4701-B23E-D931E297FBBF}" type="slidenum">
              <a:rPr lang="cs-CZ"/>
              <a:pPr>
                <a:defRPr/>
              </a:pPr>
              <a:t>‹#›</a:t>
            </a:fld>
            <a:endParaRPr lang="cs-CZ"/>
          </a:p>
        </p:txBody>
      </p:sp>
    </p:spTree>
    <p:extLst>
      <p:ext uri="{BB962C8B-B14F-4D97-AF65-F5344CB8AC3E}">
        <p14:creationId xmlns:p14="http://schemas.microsoft.com/office/powerpoint/2010/main" val="2996932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EF2D2C17-265A-4EC0-A406-4F0CADCA5CFF}" type="slidenum">
              <a:rPr lang="cs-CZ"/>
              <a:pPr>
                <a:defRPr/>
              </a:pPr>
              <a:t>‹#›</a:t>
            </a:fld>
            <a:endParaRPr lang="cs-CZ"/>
          </a:p>
        </p:txBody>
      </p:sp>
    </p:spTree>
    <p:extLst>
      <p:ext uri="{BB962C8B-B14F-4D97-AF65-F5344CB8AC3E}">
        <p14:creationId xmlns:p14="http://schemas.microsoft.com/office/powerpoint/2010/main" val="125944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91313" y="96838"/>
            <a:ext cx="1919287" cy="599916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31863" y="96838"/>
            <a:ext cx="5607050" cy="599916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92B43A9F-22FB-4A1F-9746-9F8BFD82EDBA}" type="slidenum">
              <a:rPr lang="cs-CZ"/>
              <a:pPr>
                <a:defRPr/>
              </a:pPr>
              <a:t>‹#›</a:t>
            </a:fld>
            <a:endParaRPr lang="cs-CZ"/>
          </a:p>
        </p:txBody>
      </p:sp>
    </p:spTree>
    <p:extLst>
      <p:ext uri="{BB962C8B-B14F-4D97-AF65-F5344CB8AC3E}">
        <p14:creationId xmlns:p14="http://schemas.microsoft.com/office/powerpoint/2010/main" val="832711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255B02E1-CB6D-48D6-8602-4D5F1BFD0C94}" type="slidenum">
              <a:rPr lang="cs-CZ"/>
              <a:pPr>
                <a:defRPr/>
              </a:pPr>
              <a:t>‹#›</a:t>
            </a:fld>
            <a:endParaRPr lang="cs-CZ"/>
          </a:p>
        </p:txBody>
      </p:sp>
    </p:spTree>
    <p:extLst>
      <p:ext uri="{BB962C8B-B14F-4D97-AF65-F5344CB8AC3E}">
        <p14:creationId xmlns:p14="http://schemas.microsoft.com/office/powerpoint/2010/main" val="14775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664FBCA5-4C0B-4C6E-BDD2-BB11486B08DC}" type="slidenum">
              <a:rPr lang="cs-CZ"/>
              <a:pPr>
                <a:defRPr/>
              </a:pPr>
              <a:t>‹#›</a:t>
            </a:fld>
            <a:endParaRPr lang="cs-CZ"/>
          </a:p>
        </p:txBody>
      </p:sp>
    </p:spTree>
    <p:extLst>
      <p:ext uri="{BB962C8B-B14F-4D97-AF65-F5344CB8AC3E}">
        <p14:creationId xmlns:p14="http://schemas.microsoft.com/office/powerpoint/2010/main" val="2497716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8D0D3C3A-E8AB-4D85-B205-5B7B4979C42A}" type="slidenum">
              <a:rPr lang="cs-CZ"/>
              <a:pPr>
                <a:defRPr/>
              </a:pPr>
              <a:t>‹#›</a:t>
            </a:fld>
            <a:endParaRPr lang="cs-CZ"/>
          </a:p>
        </p:txBody>
      </p:sp>
    </p:spTree>
    <p:extLst>
      <p:ext uri="{BB962C8B-B14F-4D97-AF65-F5344CB8AC3E}">
        <p14:creationId xmlns:p14="http://schemas.microsoft.com/office/powerpoint/2010/main" val="393350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dt" sz="half" idx="10"/>
          </p:nvPr>
        </p:nvSpPr>
        <p:spPr>
          <a:ln/>
        </p:spPr>
        <p:txBody>
          <a:bodyPr/>
          <a:lstStyle>
            <a:lvl1pPr>
              <a:defRPr/>
            </a:lvl1pPr>
          </a:lstStyle>
          <a:p>
            <a:pPr>
              <a:defRPr/>
            </a:pPr>
            <a:endParaRPr lang="cs-CZ"/>
          </a:p>
        </p:txBody>
      </p:sp>
      <p:sp>
        <p:nvSpPr>
          <p:cNvPr id="8" name="Rectangle 7"/>
          <p:cNvSpPr>
            <a:spLocks noGrp="1" noChangeArrowheads="1"/>
          </p:cNvSpPr>
          <p:nvPr>
            <p:ph type="ftr" sz="quarter" idx="11"/>
          </p:nvPr>
        </p:nvSpPr>
        <p:spPr>
          <a:ln/>
        </p:spPr>
        <p:txBody>
          <a:bodyPr/>
          <a:lstStyle>
            <a:lvl1pPr>
              <a:defRPr/>
            </a:lvl1pPr>
          </a:lstStyle>
          <a:p>
            <a:pPr>
              <a:defRPr/>
            </a:pPr>
            <a:endParaRPr lang="cs-CZ"/>
          </a:p>
        </p:txBody>
      </p:sp>
      <p:sp>
        <p:nvSpPr>
          <p:cNvPr id="9" name="Rectangle 8"/>
          <p:cNvSpPr>
            <a:spLocks noGrp="1" noChangeArrowheads="1"/>
          </p:cNvSpPr>
          <p:nvPr>
            <p:ph type="sldNum" sz="quarter" idx="12"/>
          </p:nvPr>
        </p:nvSpPr>
        <p:spPr>
          <a:ln/>
        </p:spPr>
        <p:txBody>
          <a:bodyPr/>
          <a:lstStyle>
            <a:lvl1pPr>
              <a:defRPr/>
            </a:lvl1pPr>
          </a:lstStyle>
          <a:p>
            <a:pPr>
              <a:defRPr/>
            </a:pPr>
            <a:fld id="{6F42E008-A552-4B7F-BB1A-1EB779A1DCBE}" type="slidenum">
              <a:rPr lang="cs-CZ"/>
              <a:pPr>
                <a:defRPr/>
              </a:pPr>
              <a:t>‹#›</a:t>
            </a:fld>
            <a:endParaRPr lang="cs-CZ"/>
          </a:p>
        </p:txBody>
      </p:sp>
    </p:spTree>
    <p:extLst>
      <p:ext uri="{BB962C8B-B14F-4D97-AF65-F5344CB8AC3E}">
        <p14:creationId xmlns:p14="http://schemas.microsoft.com/office/powerpoint/2010/main" val="160831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dt" sz="half" idx="10"/>
          </p:nvPr>
        </p:nvSpPr>
        <p:spPr>
          <a:ln/>
        </p:spPr>
        <p:txBody>
          <a:bodyPr/>
          <a:lstStyle>
            <a:lvl1pPr>
              <a:defRPr/>
            </a:lvl1pPr>
          </a:lstStyle>
          <a:p>
            <a:pPr>
              <a:defRPr/>
            </a:pPr>
            <a:endParaRPr lang="cs-CZ"/>
          </a:p>
        </p:txBody>
      </p:sp>
      <p:sp>
        <p:nvSpPr>
          <p:cNvPr id="4" name="Rectangle 7"/>
          <p:cNvSpPr>
            <a:spLocks noGrp="1" noChangeArrowheads="1"/>
          </p:cNvSpPr>
          <p:nvPr>
            <p:ph type="ftr" sz="quarter" idx="11"/>
          </p:nvPr>
        </p:nvSpPr>
        <p:spPr>
          <a:ln/>
        </p:spPr>
        <p:txBody>
          <a:bodyPr/>
          <a:lstStyle>
            <a:lvl1pPr>
              <a:defRPr/>
            </a:lvl1pPr>
          </a:lstStyle>
          <a:p>
            <a:pPr>
              <a:defRPr/>
            </a:pPr>
            <a:endParaRPr lang="cs-CZ"/>
          </a:p>
        </p:txBody>
      </p:sp>
      <p:sp>
        <p:nvSpPr>
          <p:cNvPr id="5" name="Rectangle 8"/>
          <p:cNvSpPr>
            <a:spLocks noGrp="1" noChangeArrowheads="1"/>
          </p:cNvSpPr>
          <p:nvPr>
            <p:ph type="sldNum" sz="quarter" idx="12"/>
          </p:nvPr>
        </p:nvSpPr>
        <p:spPr>
          <a:ln/>
        </p:spPr>
        <p:txBody>
          <a:bodyPr/>
          <a:lstStyle>
            <a:lvl1pPr>
              <a:defRPr/>
            </a:lvl1pPr>
          </a:lstStyle>
          <a:p>
            <a:pPr>
              <a:defRPr/>
            </a:pPr>
            <a:fld id="{02F0D97E-4EBF-49B2-B0B2-24395111C033}" type="slidenum">
              <a:rPr lang="cs-CZ"/>
              <a:pPr>
                <a:defRPr/>
              </a:pPr>
              <a:t>‹#›</a:t>
            </a:fld>
            <a:endParaRPr lang="cs-CZ"/>
          </a:p>
        </p:txBody>
      </p:sp>
    </p:spTree>
    <p:extLst>
      <p:ext uri="{BB962C8B-B14F-4D97-AF65-F5344CB8AC3E}">
        <p14:creationId xmlns:p14="http://schemas.microsoft.com/office/powerpoint/2010/main" val="1751505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cs-CZ"/>
          </a:p>
        </p:txBody>
      </p:sp>
      <p:sp>
        <p:nvSpPr>
          <p:cNvPr id="3" name="Rectangle 7"/>
          <p:cNvSpPr>
            <a:spLocks noGrp="1" noChangeArrowheads="1"/>
          </p:cNvSpPr>
          <p:nvPr>
            <p:ph type="ftr" sz="quarter" idx="11"/>
          </p:nvPr>
        </p:nvSpPr>
        <p:spPr>
          <a:ln/>
        </p:spPr>
        <p:txBody>
          <a:bodyPr/>
          <a:lstStyle>
            <a:lvl1pPr>
              <a:defRPr/>
            </a:lvl1pPr>
          </a:lstStyle>
          <a:p>
            <a:pPr>
              <a:defRPr/>
            </a:pPr>
            <a:endParaRPr lang="cs-CZ"/>
          </a:p>
        </p:txBody>
      </p:sp>
      <p:sp>
        <p:nvSpPr>
          <p:cNvPr id="4" name="Rectangle 8"/>
          <p:cNvSpPr>
            <a:spLocks noGrp="1" noChangeArrowheads="1"/>
          </p:cNvSpPr>
          <p:nvPr>
            <p:ph type="sldNum" sz="quarter" idx="12"/>
          </p:nvPr>
        </p:nvSpPr>
        <p:spPr>
          <a:ln/>
        </p:spPr>
        <p:txBody>
          <a:bodyPr/>
          <a:lstStyle>
            <a:lvl1pPr>
              <a:defRPr/>
            </a:lvl1pPr>
          </a:lstStyle>
          <a:p>
            <a:pPr>
              <a:defRPr/>
            </a:pPr>
            <a:fld id="{CD50EFFC-A0B5-4D29-B73C-71402167F243}" type="slidenum">
              <a:rPr lang="cs-CZ"/>
              <a:pPr>
                <a:defRPr/>
              </a:pPr>
              <a:t>‹#›</a:t>
            </a:fld>
            <a:endParaRPr lang="cs-CZ"/>
          </a:p>
        </p:txBody>
      </p:sp>
    </p:spTree>
    <p:extLst>
      <p:ext uri="{BB962C8B-B14F-4D97-AF65-F5344CB8AC3E}">
        <p14:creationId xmlns:p14="http://schemas.microsoft.com/office/powerpoint/2010/main" val="4206423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354A046E-E113-4677-B54B-F76F1D963237}" type="slidenum">
              <a:rPr lang="cs-CZ"/>
              <a:pPr>
                <a:defRPr/>
              </a:pPr>
              <a:t>‹#›</a:t>
            </a:fld>
            <a:endParaRPr lang="cs-CZ"/>
          </a:p>
        </p:txBody>
      </p:sp>
    </p:spTree>
    <p:extLst>
      <p:ext uri="{BB962C8B-B14F-4D97-AF65-F5344CB8AC3E}">
        <p14:creationId xmlns:p14="http://schemas.microsoft.com/office/powerpoint/2010/main" val="2477597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C72B32EE-7365-4D09-8D98-40BC4AF9544D}" type="slidenum">
              <a:rPr lang="cs-CZ"/>
              <a:pPr>
                <a:defRPr/>
              </a:pPr>
              <a:t>‹#›</a:t>
            </a:fld>
            <a:endParaRPr lang="cs-CZ"/>
          </a:p>
        </p:txBody>
      </p:sp>
    </p:spTree>
    <p:extLst>
      <p:ext uri="{BB962C8B-B14F-4D97-AF65-F5344CB8AC3E}">
        <p14:creationId xmlns:p14="http://schemas.microsoft.com/office/powerpoint/2010/main" val="175993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377950"/>
            <a:ext cx="2133600" cy="101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027"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028" name="Rectangle 4"/>
          <p:cNvSpPr>
            <a:spLocks noGrp="1" noChangeArrowheads="1"/>
          </p:cNvSpPr>
          <p:nvPr>
            <p:ph type="title"/>
          </p:nvPr>
        </p:nvSpPr>
        <p:spPr bwMode="auto">
          <a:xfrm>
            <a:off x="931863" y="96838"/>
            <a:ext cx="7158037"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029" name="Rectangle 5"/>
          <p:cNvSpPr>
            <a:spLocks noGrp="1" noChangeArrowheads="1"/>
          </p:cNvSpPr>
          <p:nvPr>
            <p:ph type="body" idx="1"/>
          </p:nvPr>
        </p:nvSpPr>
        <p:spPr bwMode="auto">
          <a:xfrm>
            <a:off x="949325" y="1981200"/>
            <a:ext cx="76612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7590" name="Rectangle 6"/>
          <p:cNvSpPr>
            <a:spLocks noGrp="1" noChangeArrowheads="1"/>
          </p:cNvSpPr>
          <p:nvPr>
            <p:ph type="dt" sz="half" idx="2"/>
          </p:nvPr>
        </p:nvSpPr>
        <p:spPr bwMode="auto">
          <a:xfrm>
            <a:off x="94615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cs-CZ"/>
          </a:p>
        </p:txBody>
      </p:sp>
      <p:sp>
        <p:nvSpPr>
          <p:cNvPr id="67591" name="Rectangle 7"/>
          <p:cNvSpPr>
            <a:spLocks noGrp="1" noChangeArrowheads="1"/>
          </p:cNvSpPr>
          <p:nvPr>
            <p:ph type="ftr" sz="quarter" idx="3"/>
          </p:nvPr>
        </p:nvSpPr>
        <p:spPr bwMode="auto">
          <a:xfrm>
            <a:off x="33528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cs-CZ"/>
          </a:p>
        </p:txBody>
      </p:sp>
      <p:sp>
        <p:nvSpPr>
          <p:cNvPr id="67592" name="Rectangle 8"/>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vl1pPr>
          </a:lstStyle>
          <a:p>
            <a:pPr>
              <a:defRPr/>
            </a:pPr>
            <a:fld id="{0F299CDC-7D03-4EE5-908D-6D7975C6126A}" type="slidenum">
              <a:rPr lang="cs-CZ"/>
              <a:pPr>
                <a:defRPr/>
              </a:pPr>
              <a:t>‹#›</a:t>
            </a:fld>
            <a:endParaRPr lang="cs-CZ"/>
          </a:p>
        </p:txBody>
      </p:sp>
      <p:sp>
        <p:nvSpPr>
          <p:cNvPr id="1033" name="Freeform 9"/>
          <p:cNvSpPr>
            <a:spLocks noChangeArrowheads="1"/>
          </p:cNvSpPr>
          <p:nvPr/>
        </p:nvSpPr>
        <p:spPr bwMode="auto">
          <a:xfrm>
            <a:off x="838200" y="561975"/>
            <a:ext cx="152400" cy="1066800"/>
          </a:xfrm>
          <a:custGeom>
            <a:avLst/>
            <a:gdLst>
              <a:gd name="T0" fmla="*/ 152400 w 1000"/>
              <a:gd name="T1" fmla="*/ 1066800 h 1000"/>
              <a:gd name="T2" fmla="*/ 0 w 1000"/>
              <a:gd name="T3" fmla="*/ 1066800 h 1000"/>
              <a:gd name="T4" fmla="*/ 0 w 1000"/>
              <a:gd name="T5" fmla="*/ 0 h 1000"/>
              <a:gd name="T6" fmla="*/ 15240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4" name="Freeform 10"/>
          <p:cNvSpPr>
            <a:spLocks noChangeArrowheads="1"/>
          </p:cNvSpPr>
          <p:nvPr/>
        </p:nvSpPr>
        <p:spPr bwMode="auto">
          <a:xfrm>
            <a:off x="8262938" y="269875"/>
            <a:ext cx="152400" cy="1073150"/>
          </a:xfrm>
          <a:custGeom>
            <a:avLst/>
            <a:gdLst>
              <a:gd name="T0" fmla="*/ 0 w 1000"/>
              <a:gd name="T1" fmla="*/ 0 h 1000"/>
              <a:gd name="T2" fmla="*/ 152400 w 1000"/>
              <a:gd name="T3" fmla="*/ 0 h 1000"/>
              <a:gd name="T4" fmla="*/ 152400 w 1000"/>
              <a:gd name="T5" fmla="*/ 1073150 h 1000"/>
              <a:gd name="T6" fmla="*/ 0 w 1000"/>
              <a:gd name="T7" fmla="*/ 107315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file:///\\polarka\hyblova$\Harmonizace%20&#250;&#269;etnictv&#237;\stavebn&#237;%20smlouvy.do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612900"/>
            <a:ext cx="7086600" cy="1243013"/>
          </a:xfrm>
          <a:solidFill>
            <a:schemeClr val="accent2"/>
          </a:solidFill>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IAS 18</a:t>
            </a:r>
          </a:p>
        </p:txBody>
      </p:sp>
      <p:sp>
        <p:nvSpPr>
          <p:cNvPr id="3075" name="Rectangle 3"/>
          <p:cNvSpPr>
            <a:spLocks noGrp="1" noChangeArrowheads="1"/>
          </p:cNvSpPr>
          <p:nvPr>
            <p:ph type="subTitle" idx="1"/>
          </p:nvPr>
        </p:nvSpPr>
        <p:spPr/>
        <p:txBody>
          <a:bodyPr/>
          <a:lstStyle/>
          <a:p>
            <a:pPr eaLnBrk="1" hangingPunct="1"/>
            <a:r>
              <a:rPr lang="cs-CZ" b="1" smtClean="0"/>
              <a:t>VÝNOSY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Údaje ke zveřejnění</a:t>
            </a:r>
          </a:p>
        </p:txBody>
      </p:sp>
      <p:sp>
        <p:nvSpPr>
          <p:cNvPr id="12291" name="Rectangle 3"/>
          <p:cNvSpPr>
            <a:spLocks noGrp="1" noChangeArrowheads="1"/>
          </p:cNvSpPr>
          <p:nvPr>
            <p:ph type="body" idx="1"/>
          </p:nvPr>
        </p:nvSpPr>
        <p:spPr/>
        <p:txBody>
          <a:bodyPr/>
          <a:lstStyle/>
          <a:p>
            <a:pPr algn="ctr" eaLnBrk="1" hangingPunct="1">
              <a:buClr>
                <a:schemeClr val="tx1"/>
              </a:buClr>
            </a:pPr>
            <a:r>
              <a:rPr lang="cs-CZ" sz="4800" smtClean="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838200" y="1612900"/>
            <a:ext cx="7086600" cy="1243013"/>
          </a:xfrm>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IAS 11</a:t>
            </a:r>
          </a:p>
        </p:txBody>
      </p:sp>
      <p:sp>
        <p:nvSpPr>
          <p:cNvPr id="13315" name="Rectangle 3"/>
          <p:cNvSpPr>
            <a:spLocks noGrp="1" noChangeArrowheads="1"/>
          </p:cNvSpPr>
          <p:nvPr>
            <p:ph type="subTitle" idx="1"/>
          </p:nvPr>
        </p:nvSpPr>
        <p:spPr/>
        <p:txBody>
          <a:bodyPr/>
          <a:lstStyle/>
          <a:p>
            <a:pPr eaLnBrk="1" hangingPunct="1"/>
            <a:r>
              <a:rPr lang="cs-CZ" b="1" smtClean="0"/>
              <a:t>Stavební smlouvy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Cíl standardu</a:t>
            </a:r>
          </a:p>
        </p:txBody>
      </p:sp>
      <p:sp>
        <p:nvSpPr>
          <p:cNvPr id="14339"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buClr>
                <a:schemeClr val="tx1"/>
              </a:buClr>
              <a:buSzPct val="40000"/>
            </a:pPr>
            <a:r>
              <a:rPr lang="cs-CZ" b="1" smtClean="0"/>
              <a:t>Standard se používá pro účtování stavebních smluv v účetní závěrce dodavatelů.</a:t>
            </a:r>
            <a:r>
              <a:rPr lang="cs-CZ"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Uznání výnosů a nákladů</a:t>
            </a:r>
          </a:p>
        </p:txBody>
      </p:sp>
      <p:sp>
        <p:nvSpPr>
          <p:cNvPr id="15363"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buClr>
                <a:schemeClr val="tx1"/>
              </a:buClr>
              <a:buSzPct val="40000"/>
            </a:pPr>
            <a:r>
              <a:rPr lang="cs-CZ" b="1" u="sng" smtClean="0"/>
              <a:t>Výnosy</a:t>
            </a:r>
            <a:r>
              <a:rPr lang="cs-CZ" b="1" smtClean="0"/>
              <a:t> zahrnují</a:t>
            </a:r>
          </a:p>
          <a:p>
            <a:pPr lvl="1" eaLnBrk="1" hangingPunct="1">
              <a:buClr>
                <a:schemeClr val="tx1"/>
              </a:buClr>
              <a:buSzPct val="40000"/>
            </a:pPr>
            <a:r>
              <a:rPr lang="cs-CZ" b="1" smtClean="0"/>
              <a:t>původní sumu výnosu dohodnutou ve smlouvě, </a:t>
            </a:r>
          </a:p>
          <a:p>
            <a:pPr lvl="1" eaLnBrk="1" hangingPunct="1">
              <a:buClr>
                <a:schemeClr val="tx1"/>
              </a:buClr>
              <a:buSzPct val="40000"/>
            </a:pPr>
            <a:r>
              <a:rPr lang="cs-CZ" b="1" smtClean="0"/>
              <a:t>odchylky ve smluvní práci, právní nároky (atd.) v rozsahu, kdy je pravděpodobné, že vyústí výnos a je možno spolehlivě je ocenit.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Uznání výnosů a nákladů</a:t>
            </a:r>
          </a:p>
        </p:txBody>
      </p:sp>
      <p:sp>
        <p:nvSpPr>
          <p:cNvPr id="16387"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buClr>
                <a:schemeClr val="tx1"/>
              </a:buClr>
              <a:buSzPct val="40000"/>
            </a:pPr>
            <a:r>
              <a:rPr lang="cs-CZ" b="1" u="sng" smtClean="0"/>
              <a:t>Náklady </a:t>
            </a:r>
            <a:r>
              <a:rPr lang="cs-CZ" b="1" smtClean="0"/>
              <a:t> zahrnují</a:t>
            </a:r>
          </a:p>
          <a:p>
            <a:pPr lvl="1" eaLnBrk="1" hangingPunct="1">
              <a:buClr>
                <a:schemeClr val="tx1"/>
              </a:buClr>
              <a:buSzPct val="40000"/>
            </a:pPr>
            <a:r>
              <a:rPr lang="cs-CZ" b="1" smtClean="0"/>
              <a:t>náklady, které se vztahují přímo ke smlouvě,</a:t>
            </a:r>
          </a:p>
          <a:p>
            <a:pPr lvl="1" eaLnBrk="1" hangingPunct="1">
              <a:buClr>
                <a:schemeClr val="tx1"/>
              </a:buClr>
              <a:buSzPct val="40000"/>
            </a:pPr>
            <a:r>
              <a:rPr lang="cs-CZ" b="1" smtClean="0"/>
              <a:t>náklady, které jsou obecně přiřaditelné ke smluvní činnosti a mohou být alokovány ke smlouvě.</a:t>
            </a:r>
          </a:p>
          <a:p>
            <a:pPr eaLnBrk="1" hangingPunct="1">
              <a:buClr>
                <a:schemeClr val="tx1"/>
              </a:buClr>
              <a:buSzPct val="40000"/>
            </a:pPr>
            <a:endParaRPr lang="cs-CZ" b="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Uznání nákladů a výnosů</a:t>
            </a:r>
          </a:p>
        </p:txBody>
      </p:sp>
      <p:sp>
        <p:nvSpPr>
          <p:cNvPr id="17411"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buClr>
                <a:schemeClr val="tx1"/>
              </a:buClr>
              <a:buSzPct val="40000"/>
            </a:pPr>
            <a:r>
              <a:rPr lang="cs-CZ" b="1" smtClean="0"/>
              <a:t>Ziskové smlouvy. </a:t>
            </a:r>
          </a:p>
          <a:p>
            <a:pPr eaLnBrk="1" hangingPunct="1">
              <a:buClr>
                <a:schemeClr val="tx1"/>
              </a:buClr>
              <a:buSzPct val="40000"/>
            </a:pPr>
            <a:r>
              <a:rPr lang="cs-CZ" b="1" smtClean="0"/>
              <a:t>Ztrátové smlouvy.</a:t>
            </a:r>
          </a:p>
          <a:p>
            <a:pPr eaLnBrk="1" hangingPunct="1">
              <a:buClr>
                <a:schemeClr val="tx1"/>
              </a:buClr>
              <a:buSzPct val="40000"/>
            </a:pPr>
            <a:r>
              <a:rPr lang="cs-CZ" b="1" smtClean="0"/>
              <a:t>Smlouvy s nejistým výsledkem.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sz="3200" b="1" smtClean="0">
                <a:solidFill>
                  <a:schemeClr val="tx1"/>
                </a:solidFill>
              </a:rPr>
              <a:t>Metoda procenta rozpracovanosti</a:t>
            </a:r>
          </a:p>
        </p:txBody>
      </p:sp>
      <p:sp>
        <p:nvSpPr>
          <p:cNvPr id="18435"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buClr>
                <a:schemeClr val="tx1"/>
              </a:buClr>
              <a:buSzPct val="40000"/>
            </a:pPr>
            <a:r>
              <a:rPr lang="cs-CZ" b="1" smtClean="0"/>
              <a:t>Stanovení </a:t>
            </a:r>
            <a:r>
              <a:rPr lang="cs-CZ" b="1" u="sng" smtClean="0"/>
              <a:t>procenta rozpracovanosti</a:t>
            </a:r>
            <a:r>
              <a:rPr lang="cs-CZ" b="1" smtClean="0"/>
              <a:t>:</a:t>
            </a:r>
          </a:p>
          <a:p>
            <a:pPr lvl="1" eaLnBrk="1" hangingPunct="1">
              <a:buClr>
                <a:schemeClr val="tx1"/>
              </a:buClr>
              <a:buSzPct val="40000"/>
            </a:pPr>
            <a:r>
              <a:rPr lang="cs-CZ" b="1" smtClean="0"/>
              <a:t>poměr vynaložených nákladů na dosud vykonanou práci k celkovým odhadnutým nákladům  do data uvedeného ve smlouvě,</a:t>
            </a:r>
          </a:p>
          <a:p>
            <a:pPr lvl="1" eaLnBrk="1" hangingPunct="1">
              <a:buClr>
                <a:schemeClr val="tx1"/>
              </a:buClr>
              <a:buSzPct val="40000"/>
            </a:pPr>
            <a:r>
              <a:rPr lang="cs-CZ" b="1" smtClean="0"/>
              <a:t>zjištění stavu vykonané práce,</a:t>
            </a:r>
          </a:p>
          <a:p>
            <a:pPr lvl="1" eaLnBrk="1" hangingPunct="1">
              <a:buClr>
                <a:schemeClr val="tx1"/>
              </a:buClr>
              <a:buSzPct val="40000"/>
            </a:pPr>
            <a:r>
              <a:rPr lang="cs-CZ" b="1" smtClean="0"/>
              <a:t>dokončení určitého objemu smluvní práce</a:t>
            </a:r>
            <a:r>
              <a:rPr lang="cs-CZ" smtClean="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sz="3200" b="1" smtClean="0">
                <a:solidFill>
                  <a:schemeClr val="tx1"/>
                </a:solidFill>
              </a:rPr>
              <a:t>Postup práce</a:t>
            </a:r>
          </a:p>
        </p:txBody>
      </p:sp>
      <p:sp>
        <p:nvSpPr>
          <p:cNvPr id="19459"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marL="609600" indent="-609600" eaLnBrk="1" hangingPunct="1">
              <a:buClr>
                <a:schemeClr val="tx1"/>
              </a:buClr>
              <a:buSzTx/>
              <a:buFontTx/>
              <a:buAutoNum type="arabicPeriod"/>
            </a:pPr>
            <a:r>
              <a:rPr lang="cs-CZ" b="1" smtClean="0"/>
              <a:t>Vypočteme celkový očekávaný zisk.</a:t>
            </a:r>
          </a:p>
          <a:p>
            <a:pPr marL="609600" indent="-609600" eaLnBrk="1" hangingPunct="1">
              <a:buClr>
                <a:schemeClr val="tx1"/>
              </a:buClr>
              <a:buSzTx/>
              <a:buFontTx/>
              <a:buAutoNum type="arabicPeriod"/>
            </a:pPr>
            <a:r>
              <a:rPr lang="cs-CZ" b="1" smtClean="0"/>
              <a:t>Stanovíme stupeň rozpracovanosti.</a:t>
            </a:r>
          </a:p>
          <a:p>
            <a:pPr marL="609600" indent="-609600" eaLnBrk="1" hangingPunct="1">
              <a:buClr>
                <a:schemeClr val="tx1"/>
              </a:buClr>
              <a:buSzTx/>
              <a:buFontTx/>
              <a:buAutoNum type="arabicPeriod"/>
            </a:pPr>
            <a:r>
              <a:rPr lang="cs-CZ" b="1" smtClean="0"/>
              <a:t>Vypočteme výnosy a náklady za období.</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sz="2800" b="1" smtClean="0">
                <a:solidFill>
                  <a:schemeClr val="tx1"/>
                </a:solidFill>
              </a:rPr>
              <a:t>ad 1) Vypočteme celkový očekávaný zisk</a:t>
            </a:r>
          </a:p>
        </p:txBody>
      </p:sp>
      <p:sp>
        <p:nvSpPr>
          <p:cNvPr id="20483"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marL="609600" indent="-609600" eaLnBrk="1" hangingPunct="1">
              <a:buClr>
                <a:srgbClr val="FFCC66"/>
              </a:buClr>
              <a:buFont typeface="Wingdings" pitchFamily="2" charset="2"/>
              <a:buNone/>
            </a:pPr>
            <a:r>
              <a:rPr lang="cs-CZ" b="1" smtClean="0"/>
              <a:t>Cena smlouvy				 x</a:t>
            </a:r>
          </a:p>
          <a:p>
            <a:pPr marL="609600" indent="-609600" eaLnBrk="1" hangingPunct="1">
              <a:buClr>
                <a:srgbClr val="FFCC66"/>
              </a:buClr>
              <a:buFont typeface="Wingdings" pitchFamily="2" charset="2"/>
              <a:buNone/>
            </a:pPr>
            <a:r>
              <a:rPr lang="cs-CZ" b="1" smtClean="0"/>
              <a:t>Skutečné náklady k datu	        -x</a:t>
            </a:r>
          </a:p>
          <a:p>
            <a:pPr marL="609600" indent="-609600" eaLnBrk="1" hangingPunct="1">
              <a:buClr>
                <a:srgbClr val="FFCC66"/>
              </a:buClr>
              <a:buFont typeface="Wingdings" pitchFamily="2" charset="2"/>
              <a:buNone/>
            </a:pPr>
            <a:r>
              <a:rPr lang="cs-CZ" b="1" u="sng" smtClean="0"/>
              <a:t>Odhadované budoucí náklady      -x</a:t>
            </a:r>
          </a:p>
          <a:p>
            <a:pPr marL="609600" indent="-609600" eaLnBrk="1" hangingPunct="1">
              <a:buClr>
                <a:srgbClr val="FFCC66"/>
              </a:buClr>
              <a:buFont typeface="Wingdings" pitchFamily="2" charset="2"/>
              <a:buNone/>
            </a:pPr>
            <a:r>
              <a:rPr lang="cs-CZ" b="1" smtClean="0"/>
              <a:t>Zisk nebo ztráta				 x</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sz="2800" b="1" smtClean="0">
                <a:solidFill>
                  <a:schemeClr val="tx1"/>
                </a:solidFill>
              </a:rPr>
              <a:t>ad 2) Stanovíme stupeň rozpracovanosti.</a:t>
            </a:r>
          </a:p>
        </p:txBody>
      </p:sp>
      <p:sp>
        <p:nvSpPr>
          <p:cNvPr id="21507" name="Rectangle 3"/>
          <p:cNvSpPr>
            <a:spLocks noGrp="1" noChangeArrowheads="1"/>
          </p:cNvSpPr>
          <p:nvPr>
            <p:ph type="body" idx="1"/>
          </p:nvPr>
        </p:nvSpPr>
        <p:spPr>
          <a:solidFill>
            <a:schemeClr val="bg1"/>
          </a:solidFill>
          <a:extLst>
            <a:ext uri="{91240B29-F687-4F45-9708-019B960494DF}">
              <a14:hiddenLine xmlns:a14="http://schemas.microsoft.com/office/drawing/2010/main" w="9525">
                <a:solidFill>
                  <a:srgbClr val="FFCC66"/>
                </a:solidFill>
                <a:miter lim="800000"/>
                <a:headEnd/>
                <a:tailEnd/>
              </a14:hiddenLine>
            </a:ext>
          </a:extLst>
        </p:spPr>
        <p:txBody>
          <a:bodyPr/>
          <a:lstStyle/>
          <a:p>
            <a:pPr marL="609600" indent="-609600" algn="ctr" eaLnBrk="1" hangingPunct="1">
              <a:buClr>
                <a:srgbClr val="FFCC66"/>
              </a:buClr>
              <a:buFont typeface="Wingdings" pitchFamily="2" charset="2"/>
              <a:buNone/>
            </a:pPr>
            <a:r>
              <a:rPr lang="cs-CZ" b="1" smtClean="0"/>
              <a:t>=</a:t>
            </a:r>
          </a:p>
          <a:p>
            <a:pPr marL="609600" indent="-609600" algn="ctr" eaLnBrk="1" hangingPunct="1">
              <a:buClr>
                <a:srgbClr val="FFCC66"/>
              </a:buClr>
              <a:buFont typeface="Wingdings" pitchFamily="2" charset="2"/>
              <a:buNone/>
            </a:pPr>
            <a:r>
              <a:rPr lang="cs-CZ" b="1" u="sng" smtClean="0"/>
              <a:t>náklady na dosud vynaloženou práci</a:t>
            </a:r>
          </a:p>
          <a:p>
            <a:pPr marL="609600" indent="-609600" algn="ctr" eaLnBrk="1" hangingPunct="1">
              <a:buClr>
                <a:srgbClr val="FFCC66"/>
              </a:buClr>
              <a:buFont typeface="Wingdings" pitchFamily="2" charset="2"/>
              <a:buNone/>
            </a:pPr>
            <a:r>
              <a:rPr lang="cs-CZ" b="1" smtClean="0"/>
              <a:t>     celkové odhadnuté náklady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Cíl standardu</a:t>
            </a:r>
          </a:p>
        </p:txBody>
      </p:sp>
      <p:sp>
        <p:nvSpPr>
          <p:cNvPr id="4099"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buClr>
                <a:schemeClr val="tx1"/>
              </a:buClr>
              <a:buSzPct val="40000"/>
            </a:pPr>
            <a:r>
              <a:rPr lang="cs-CZ" sz="2800" b="1" smtClean="0"/>
              <a:t>Stanovit účetní řešení výnosů vznikajících z různých typů transakcí a událostí.</a:t>
            </a:r>
          </a:p>
          <a:p>
            <a:pPr eaLnBrk="1" hangingPunct="1">
              <a:buClr>
                <a:schemeClr val="tx1"/>
              </a:buClr>
              <a:buSzPct val="40000"/>
            </a:pPr>
            <a:r>
              <a:rPr lang="cs-CZ" sz="2800" b="1" smtClean="0"/>
              <a:t>Primární problém – stanovit, </a:t>
            </a:r>
            <a:r>
              <a:rPr lang="cs-CZ" sz="2800" b="1" u="sng" smtClean="0"/>
              <a:t>kdy výnos nastal</a:t>
            </a:r>
            <a:r>
              <a:rPr lang="cs-CZ" sz="2800" b="1" smtClean="0"/>
              <a:t> = výnosy jsou zachyceny v okamžiku, kdy je pravděpodobné, že do podniku poplynou budoucí ekonomické užitky, které mohou být spolehlivě oceněny.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sz="2400" b="1" smtClean="0">
                <a:solidFill>
                  <a:schemeClr val="tx1"/>
                </a:solidFill>
              </a:rPr>
              <a:t>ad 3) Vypočteme výnosy a náklady za období.</a:t>
            </a:r>
          </a:p>
        </p:txBody>
      </p:sp>
      <p:sp>
        <p:nvSpPr>
          <p:cNvPr id="22531"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marL="609600" indent="-609600" eaLnBrk="1" hangingPunct="1">
              <a:buClr>
                <a:schemeClr val="tx1"/>
              </a:buClr>
              <a:buSzPct val="40000"/>
            </a:pPr>
            <a:r>
              <a:rPr lang="cs-CZ" b="1" smtClean="0"/>
              <a:t>Vypočteme přičitatelný výnos a náklady k rozvahovému dni.</a:t>
            </a:r>
          </a:p>
          <a:p>
            <a:pPr marL="609600" indent="-609600" eaLnBrk="1" hangingPunct="1">
              <a:buClr>
                <a:schemeClr val="tx1"/>
              </a:buClr>
              <a:buSzPct val="40000"/>
            </a:pPr>
            <a:r>
              <a:rPr lang="cs-CZ" b="1" smtClean="0"/>
              <a:t>Odečteme veškeré výnosy a náklady uznané ve výsledovkách předcházejících období.</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sz="3600" b="1" smtClean="0">
                <a:solidFill>
                  <a:schemeClr val="tx1"/>
                </a:solidFill>
              </a:rPr>
              <a:t>Příklad</a:t>
            </a:r>
          </a:p>
        </p:txBody>
      </p:sp>
      <p:sp>
        <p:nvSpPr>
          <p:cNvPr id="23555"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marL="609600" indent="-609600" eaLnBrk="1" hangingPunct="1">
              <a:spcBef>
                <a:spcPct val="0"/>
              </a:spcBef>
              <a:buClr>
                <a:srgbClr val="FFCC66"/>
              </a:buClr>
              <a:buFont typeface="Wingdings" pitchFamily="2" charset="2"/>
              <a:buNone/>
            </a:pPr>
            <a:r>
              <a:rPr lang="cs-CZ" sz="2400" b="1" smtClean="0"/>
              <a:t>Podnik staví pro svého zákazníka komplex bytů. Cena zakázky je 40 mil. Kč.</a:t>
            </a:r>
          </a:p>
          <a:p>
            <a:pPr marL="609600" indent="-609600" eaLnBrk="1" hangingPunct="1">
              <a:spcBef>
                <a:spcPct val="0"/>
              </a:spcBef>
              <a:buClr>
                <a:srgbClr val="FFCC66"/>
              </a:buClr>
              <a:buFont typeface="Wingdings" pitchFamily="2" charset="2"/>
              <a:buNone/>
            </a:pPr>
            <a:r>
              <a:rPr lang="cs-CZ" sz="2400" b="1" u="sng" smtClean="0"/>
              <a:t>Informace o zakázce (tis. Kč)</a:t>
            </a:r>
          </a:p>
          <a:p>
            <a:pPr marL="609600" indent="-609600" eaLnBrk="1" hangingPunct="1">
              <a:spcBef>
                <a:spcPct val="0"/>
              </a:spcBef>
              <a:buClr>
                <a:srgbClr val="FFCC66"/>
              </a:buClr>
              <a:buFont typeface="Wingdings" pitchFamily="2" charset="2"/>
              <a:buNone/>
            </a:pPr>
            <a:endParaRPr lang="cs-CZ" sz="2400" b="1" u="sng" smtClean="0"/>
          </a:p>
          <a:p>
            <a:pPr marL="609600" indent="-609600" eaLnBrk="1" hangingPunct="1">
              <a:spcBef>
                <a:spcPct val="0"/>
              </a:spcBef>
              <a:buClr>
                <a:srgbClr val="FFCC66"/>
              </a:buClr>
              <a:buFont typeface="Wingdings" pitchFamily="2" charset="2"/>
              <a:buNone/>
            </a:pPr>
            <a:endParaRPr lang="cs-CZ" sz="2800" b="1" smtClean="0">
              <a:solidFill>
                <a:srgbClr val="FFCC66"/>
              </a:solidFill>
            </a:endParaRPr>
          </a:p>
          <a:p>
            <a:pPr marL="609600" indent="-609600" eaLnBrk="1" hangingPunct="1">
              <a:buClr>
                <a:srgbClr val="FFCC66"/>
              </a:buClr>
              <a:buFont typeface="Wingdings" pitchFamily="2" charset="2"/>
              <a:buNone/>
            </a:pPr>
            <a:endParaRPr lang="cs-CZ" sz="2800" b="1" smtClean="0">
              <a:solidFill>
                <a:srgbClr val="FFCC66"/>
              </a:solidFill>
            </a:endParaRPr>
          </a:p>
        </p:txBody>
      </p:sp>
      <p:graphicFrame>
        <p:nvGraphicFramePr>
          <p:cNvPr id="23556" name="Object 5"/>
          <p:cNvGraphicFramePr>
            <a:graphicFrameLocks noChangeAspect="1"/>
          </p:cNvGraphicFramePr>
          <p:nvPr/>
        </p:nvGraphicFramePr>
        <p:xfrm>
          <a:off x="1477963" y="3789363"/>
          <a:ext cx="6129337" cy="1179512"/>
        </p:xfrm>
        <a:graphic>
          <a:graphicData uri="http://schemas.openxmlformats.org/presentationml/2006/ole">
            <mc:AlternateContent xmlns:mc="http://schemas.openxmlformats.org/markup-compatibility/2006">
              <mc:Choice xmlns:v="urn:schemas-microsoft-com:vml" Requires="v">
                <p:oleObj spid="_x0000_s23559" name="Dokument" r:id="rId4" imgW="6129097" imgH="1179402" progId="Word.Document.8">
                  <p:link updateAutomatic="1"/>
                </p:oleObj>
              </mc:Choice>
              <mc:Fallback>
                <p:oleObj name="Dokument" r:id="rId4" imgW="6129097" imgH="1179402" progId="Word.Document.8">
                  <p:link updateAutomatic="1"/>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7963" y="3789363"/>
                        <a:ext cx="6129337" cy="1179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b="1" dirty="0" smtClean="0"/>
              <a:t>IFRS 15 Výnosy ze smluv ze zákazníky</a:t>
            </a:r>
            <a:endParaRPr lang="cs-CZ" sz="2800" b="1" dirty="0"/>
          </a:p>
        </p:txBody>
      </p:sp>
      <p:sp>
        <p:nvSpPr>
          <p:cNvPr id="3" name="Zástupný symbol pro obsah 2"/>
          <p:cNvSpPr>
            <a:spLocks noGrp="1"/>
          </p:cNvSpPr>
          <p:nvPr>
            <p:ph idx="1"/>
          </p:nvPr>
        </p:nvSpPr>
        <p:spPr/>
        <p:txBody>
          <a:bodyPr/>
          <a:lstStyle/>
          <a:p>
            <a:r>
              <a:rPr lang="cs-CZ" sz="2800" dirty="0" err="1" smtClean="0"/>
              <a:t>Revenue</a:t>
            </a:r>
            <a:r>
              <a:rPr lang="cs-CZ" sz="2800" dirty="0" smtClean="0"/>
              <a:t> </a:t>
            </a:r>
            <a:r>
              <a:rPr lang="cs-CZ" sz="2800" dirty="0" err="1" smtClean="0"/>
              <a:t>from</a:t>
            </a:r>
            <a:r>
              <a:rPr lang="cs-CZ" sz="2800" dirty="0" smtClean="0"/>
              <a:t> </a:t>
            </a:r>
            <a:r>
              <a:rPr lang="cs-CZ" sz="2800" dirty="0" err="1" smtClean="0"/>
              <a:t>Contracts</a:t>
            </a:r>
            <a:r>
              <a:rPr lang="cs-CZ" sz="2800" dirty="0" smtClean="0"/>
              <a:t> </a:t>
            </a:r>
            <a:r>
              <a:rPr lang="cs-CZ" sz="2800" dirty="0" err="1"/>
              <a:t>w</a:t>
            </a:r>
            <a:r>
              <a:rPr lang="cs-CZ" sz="2800" dirty="0" err="1" smtClean="0"/>
              <a:t>ith</a:t>
            </a:r>
            <a:r>
              <a:rPr lang="cs-CZ" sz="2800" dirty="0" smtClean="0"/>
              <a:t> </a:t>
            </a:r>
            <a:r>
              <a:rPr lang="cs-CZ" sz="2800" dirty="0" err="1" smtClean="0"/>
              <a:t>Customers</a:t>
            </a:r>
            <a:endParaRPr lang="cs-CZ" sz="2800" dirty="0" smtClean="0"/>
          </a:p>
          <a:p>
            <a:r>
              <a:rPr lang="cs-CZ" dirty="0" smtClean="0"/>
              <a:t>Od 1.1.2017 nahradí IAS 18 a IAS 11</a:t>
            </a:r>
            <a:endParaRPr lang="cs-CZ" dirty="0"/>
          </a:p>
        </p:txBody>
      </p:sp>
    </p:spTree>
    <p:extLst>
      <p:ext uri="{BB962C8B-B14F-4D97-AF65-F5344CB8AC3E}">
        <p14:creationId xmlns:p14="http://schemas.microsoft.com/office/powerpoint/2010/main" val="1722223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Podstata standardu</a:t>
            </a:r>
            <a:endParaRPr lang="cs-CZ" b="1" dirty="0"/>
          </a:p>
        </p:txBody>
      </p:sp>
      <p:sp>
        <p:nvSpPr>
          <p:cNvPr id="3" name="Zástupný symbol pro obsah 2"/>
          <p:cNvSpPr>
            <a:spLocks noGrp="1"/>
          </p:cNvSpPr>
          <p:nvPr>
            <p:ph idx="1"/>
          </p:nvPr>
        </p:nvSpPr>
        <p:spPr/>
        <p:txBody>
          <a:bodyPr/>
          <a:lstStyle/>
          <a:p>
            <a:r>
              <a:rPr lang="cs-CZ" dirty="0" smtClean="0"/>
              <a:t>Výnosy </a:t>
            </a:r>
            <a:r>
              <a:rPr lang="cs-CZ" dirty="0"/>
              <a:t>jsou účtovány k okamžiku kontroly nad dodaným zbožím nebo službami </a:t>
            </a:r>
            <a:r>
              <a:rPr lang="cs-CZ" dirty="0" smtClean="0"/>
              <a:t>zákazníkem </a:t>
            </a:r>
            <a:r>
              <a:rPr lang="cs-CZ" dirty="0"/>
              <a:t>v částce předpokládané odměny, kterou by účetní jednotka měla podle očekávání za toto zboží nebo služby obdržet. </a:t>
            </a:r>
            <a:br>
              <a:rPr lang="cs-CZ" dirty="0"/>
            </a:br>
            <a:r>
              <a:rPr lang="cs-CZ" dirty="0" smtClean="0"/>
              <a:t>.</a:t>
            </a:r>
            <a:endParaRPr lang="cs-CZ" dirty="0"/>
          </a:p>
          <a:p>
            <a:endParaRPr lang="cs-CZ" dirty="0"/>
          </a:p>
        </p:txBody>
      </p:sp>
    </p:spTree>
    <p:extLst>
      <p:ext uri="{BB962C8B-B14F-4D97-AF65-F5344CB8AC3E}">
        <p14:creationId xmlns:p14="http://schemas.microsoft.com/office/powerpoint/2010/main" val="1871439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smtClean="0"/>
              <a:t>Analýza smluv – 5 krokový model</a:t>
            </a:r>
            <a:endParaRPr lang="cs-CZ" sz="3200" b="1" dirty="0"/>
          </a:p>
        </p:txBody>
      </p:sp>
      <p:sp>
        <p:nvSpPr>
          <p:cNvPr id="3" name="Zástupný symbol pro obsah 2"/>
          <p:cNvSpPr>
            <a:spLocks noGrp="1"/>
          </p:cNvSpPr>
          <p:nvPr>
            <p:ph idx="1"/>
          </p:nvPr>
        </p:nvSpPr>
        <p:spPr/>
        <p:txBody>
          <a:bodyPr/>
          <a:lstStyle/>
          <a:p>
            <a:r>
              <a:rPr lang="cs-CZ" sz="2400" dirty="0" smtClean="0"/>
              <a:t>1</a:t>
            </a:r>
            <a:r>
              <a:rPr lang="cs-CZ" sz="2400" dirty="0"/>
              <a:t>. krok – Identifikace smlouvy se </a:t>
            </a:r>
            <a:r>
              <a:rPr lang="cs-CZ" sz="2400" dirty="0" smtClean="0"/>
              <a:t>zákazníkem</a:t>
            </a:r>
          </a:p>
          <a:p>
            <a:r>
              <a:rPr lang="cs-CZ" sz="2400" dirty="0" smtClean="0"/>
              <a:t>2</a:t>
            </a:r>
            <a:r>
              <a:rPr lang="cs-CZ" sz="2400" dirty="0"/>
              <a:t>. krok – Identifikace jednotlivých povinností plnění ze </a:t>
            </a:r>
            <a:r>
              <a:rPr lang="cs-CZ" sz="2400" dirty="0" smtClean="0"/>
              <a:t>smlouvy</a:t>
            </a:r>
          </a:p>
          <a:p>
            <a:r>
              <a:rPr lang="cs-CZ" sz="2400" dirty="0" smtClean="0"/>
              <a:t>3</a:t>
            </a:r>
            <a:r>
              <a:rPr lang="cs-CZ" sz="2400" dirty="0"/>
              <a:t>. krok – Stanovení transakční </a:t>
            </a:r>
            <a:r>
              <a:rPr lang="cs-CZ" sz="2400" dirty="0" smtClean="0"/>
              <a:t>ceny</a:t>
            </a:r>
          </a:p>
          <a:p>
            <a:r>
              <a:rPr lang="cs-CZ" sz="2400" dirty="0" smtClean="0"/>
              <a:t>4</a:t>
            </a:r>
            <a:r>
              <a:rPr lang="cs-CZ" sz="2400" dirty="0"/>
              <a:t>. krok – Alokace transakční ceny na jednotlivé povinnosti </a:t>
            </a:r>
            <a:r>
              <a:rPr lang="cs-CZ" sz="2400" dirty="0" smtClean="0"/>
              <a:t>plnit</a:t>
            </a:r>
          </a:p>
          <a:p>
            <a:r>
              <a:rPr lang="cs-CZ" sz="2400" dirty="0" smtClean="0"/>
              <a:t>5</a:t>
            </a:r>
            <a:r>
              <a:rPr lang="cs-CZ" sz="2400" dirty="0"/>
              <a:t>. krok – Vykázání výnosů v okamžiku splnění povinnosti plnit</a:t>
            </a:r>
            <a:r>
              <a:rPr lang="cs-CZ" dirty="0"/>
              <a:t/>
            </a:r>
            <a:br>
              <a:rPr lang="cs-CZ" dirty="0"/>
            </a:br>
            <a:endParaRPr lang="cs-CZ" dirty="0"/>
          </a:p>
          <a:p>
            <a:endParaRPr lang="cs-CZ" dirty="0"/>
          </a:p>
        </p:txBody>
      </p:sp>
    </p:spTree>
    <p:extLst>
      <p:ext uri="{BB962C8B-B14F-4D97-AF65-F5344CB8AC3E}">
        <p14:creationId xmlns:p14="http://schemas.microsoft.com/office/powerpoint/2010/main" val="10738062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b="1" dirty="0" smtClean="0"/>
              <a:t>1 krok – analýza smlouvy se zákazníkem</a:t>
            </a:r>
            <a:endParaRPr lang="cs-CZ" sz="2800" b="1"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r>
              <a:rPr lang="cs-CZ" dirty="0" smtClean="0"/>
              <a:t>Standard </a:t>
            </a:r>
            <a:r>
              <a:rPr lang="cs-CZ" dirty="0"/>
              <a:t>se použije na smlouvu v okamžiku, kdy je pravděpodobné, že společnost dostane protihodnotu, na kterou má dle smlouvy nárok.</a:t>
            </a:r>
            <a:br>
              <a:rPr lang="cs-CZ" dirty="0"/>
            </a:br>
            <a:r>
              <a:rPr lang="cs-CZ" dirty="0"/>
              <a:t/>
            </a:r>
            <a:br>
              <a:rPr lang="cs-CZ" dirty="0"/>
            </a:br>
            <a:r>
              <a:rPr lang="cs-CZ" dirty="0"/>
              <a:t/>
            </a:r>
            <a:br>
              <a:rPr lang="cs-CZ" dirty="0"/>
            </a:br>
            <a:r>
              <a:rPr lang="cs-CZ" dirty="0" smtClean="0"/>
              <a:t>.</a:t>
            </a:r>
            <a:r>
              <a:rPr lang="cs-CZ" dirty="0"/>
              <a:t/>
            </a:r>
            <a:br>
              <a:rPr lang="cs-CZ" dirty="0"/>
            </a:br>
            <a:r>
              <a:rPr lang="cs-CZ" dirty="0"/>
              <a:t/>
            </a:r>
            <a:br>
              <a:rPr lang="cs-CZ" dirty="0"/>
            </a:br>
            <a:endParaRPr lang="cs-CZ" dirty="0"/>
          </a:p>
        </p:txBody>
      </p:sp>
    </p:spTree>
    <p:extLst>
      <p:ext uri="{BB962C8B-B14F-4D97-AF65-F5344CB8AC3E}">
        <p14:creationId xmlns:p14="http://schemas.microsoft.com/office/powerpoint/2010/main" val="9211014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b="1" dirty="0"/>
              <a:t>2. krok – Identifikace jednotlivých povinností plnění ze smlouvy</a:t>
            </a:r>
            <a:endParaRPr lang="cs-CZ" sz="2800" dirty="0"/>
          </a:p>
        </p:txBody>
      </p:sp>
      <p:sp>
        <p:nvSpPr>
          <p:cNvPr id="3" name="Zástupný symbol pro obsah 2"/>
          <p:cNvSpPr>
            <a:spLocks noGrp="1"/>
          </p:cNvSpPr>
          <p:nvPr>
            <p:ph idx="1"/>
          </p:nvPr>
        </p:nvSpPr>
        <p:spPr/>
        <p:txBody>
          <a:bodyPr/>
          <a:lstStyle/>
          <a:p>
            <a:pPr marL="0" indent="0">
              <a:buNone/>
            </a:pPr>
            <a:r>
              <a:rPr lang="cs-CZ" sz="2800" dirty="0" smtClean="0"/>
              <a:t>Určení </a:t>
            </a:r>
            <a:r>
              <a:rPr lang="cs-CZ" sz="2800" dirty="0"/>
              <a:t>„odlišnosti“ zboží či služeb. </a:t>
            </a:r>
            <a:endParaRPr lang="cs-CZ" sz="2800" dirty="0" smtClean="0"/>
          </a:p>
          <a:p>
            <a:pPr marL="0" indent="0">
              <a:buNone/>
            </a:pPr>
            <a:r>
              <a:rPr lang="cs-CZ" sz="2800" dirty="0" smtClean="0"/>
              <a:t>Zboží </a:t>
            </a:r>
            <a:r>
              <a:rPr lang="cs-CZ" sz="2800" dirty="0"/>
              <a:t>či služba jsou odlišné, jestliže zákazníkovi přinášejí užitek samostatně nebo společně s dalšími snadno dostupnými zdroji a jestliže je možné je oddělit od ostatních </a:t>
            </a:r>
            <a:r>
              <a:rPr lang="cs-CZ" sz="2800" dirty="0" smtClean="0"/>
              <a:t>ujednání ve </a:t>
            </a:r>
            <a:r>
              <a:rPr lang="cs-CZ" sz="2800" dirty="0"/>
              <a:t>smlouvě. Každé zboží či služba, které je „odlišné“, představuje samostatnou povinnost </a:t>
            </a:r>
            <a:r>
              <a:rPr lang="cs-CZ" sz="2800" dirty="0" smtClean="0"/>
              <a:t>plnit</a:t>
            </a:r>
            <a:r>
              <a:rPr lang="cs-CZ" sz="2800" dirty="0"/>
              <a:t> </a:t>
            </a:r>
            <a:r>
              <a:rPr lang="cs-CZ" sz="2800" dirty="0" smtClean="0"/>
              <a:t>(Např. záruka na prodané zboží).</a:t>
            </a:r>
          </a:p>
          <a:p>
            <a:pPr marL="0" indent="0">
              <a:buNone/>
            </a:pPr>
            <a:r>
              <a:rPr lang="cs-CZ" sz="2800" dirty="0"/>
              <a:t/>
            </a:r>
            <a:br>
              <a:rPr lang="cs-CZ" sz="2800" dirty="0"/>
            </a:br>
            <a:r>
              <a:rPr lang="cs-CZ" sz="2800" dirty="0"/>
              <a:t/>
            </a:r>
            <a:br>
              <a:rPr lang="cs-CZ" sz="2800" dirty="0"/>
            </a:br>
            <a:r>
              <a:rPr lang="cs-CZ" dirty="0"/>
              <a:t/>
            </a:r>
            <a:br>
              <a:rPr lang="cs-CZ" dirty="0"/>
            </a:br>
            <a:endParaRPr lang="cs-CZ" dirty="0"/>
          </a:p>
        </p:txBody>
      </p:sp>
    </p:spTree>
    <p:extLst>
      <p:ext uri="{BB962C8B-B14F-4D97-AF65-F5344CB8AC3E}">
        <p14:creationId xmlns:p14="http://schemas.microsoft.com/office/powerpoint/2010/main" val="3276650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b="1" dirty="0" smtClean="0"/>
              <a:t>3 krok – Stanovení transakční ceny</a:t>
            </a:r>
            <a:endParaRPr lang="cs-CZ" sz="2800" b="1" dirty="0"/>
          </a:p>
        </p:txBody>
      </p:sp>
      <p:sp>
        <p:nvSpPr>
          <p:cNvPr id="3" name="Zástupný symbol pro obsah 2"/>
          <p:cNvSpPr>
            <a:spLocks noGrp="1"/>
          </p:cNvSpPr>
          <p:nvPr>
            <p:ph idx="1"/>
          </p:nvPr>
        </p:nvSpPr>
        <p:spPr/>
        <p:txBody>
          <a:bodyPr/>
          <a:lstStyle/>
          <a:p>
            <a:pPr marL="0" indent="0">
              <a:buNone/>
            </a:pPr>
            <a:r>
              <a:rPr lang="cs-CZ" dirty="0" smtClean="0"/>
              <a:t>Transakční cena je částka, kterou </a:t>
            </a:r>
            <a:r>
              <a:rPr lang="cs-CZ" dirty="0"/>
              <a:t>společnost obdržela nebo očekává, že ji obdrží za dodávku zboží či služeb. </a:t>
            </a:r>
            <a:endParaRPr lang="cs-CZ" dirty="0" smtClean="0"/>
          </a:p>
          <a:p>
            <a:pPr marL="0" indent="0">
              <a:buNone/>
            </a:pPr>
            <a:r>
              <a:rPr lang="cs-CZ" sz="2400" dirty="0" smtClean="0"/>
              <a:t>Může </a:t>
            </a:r>
            <a:r>
              <a:rPr lang="cs-CZ" sz="2400" dirty="0"/>
              <a:t>být fixní či variabilní (odhad). Při určení hodnoty výnosů je třeba zohlednit faktor času, jestliže platba neodpovídá době dodání (např. platba předem). Stejně tak musí společnost zohlednit kreditní riziko, hodnotu nepeněžní odměny i protihodnotu, kterou zákazník nebude hradit (např. poukázky na slevu).</a:t>
            </a:r>
          </a:p>
        </p:txBody>
      </p:sp>
    </p:spTree>
    <p:extLst>
      <p:ext uri="{BB962C8B-B14F-4D97-AF65-F5344CB8AC3E}">
        <p14:creationId xmlns:p14="http://schemas.microsoft.com/office/powerpoint/2010/main" val="19801302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4. krok – Alokace transakční ceny</a:t>
            </a:r>
            <a:endParaRPr lang="cs-CZ" sz="3200" dirty="0"/>
          </a:p>
        </p:txBody>
      </p:sp>
      <p:sp>
        <p:nvSpPr>
          <p:cNvPr id="3" name="Zástupný symbol pro obsah 2"/>
          <p:cNvSpPr>
            <a:spLocks noGrp="1"/>
          </p:cNvSpPr>
          <p:nvPr>
            <p:ph idx="1"/>
          </p:nvPr>
        </p:nvSpPr>
        <p:spPr/>
        <p:txBody>
          <a:bodyPr/>
          <a:lstStyle/>
          <a:p>
            <a:pPr marL="0" indent="0">
              <a:buNone/>
            </a:pPr>
            <a:r>
              <a:rPr lang="cs-CZ" dirty="0" smtClean="0"/>
              <a:t>Rozdělení transakční ceny </a:t>
            </a:r>
            <a:r>
              <a:rPr lang="cs-CZ" dirty="0"/>
              <a:t>rozdělit určitým poměrem mezi jednotlivé povinnosti plnění. </a:t>
            </a:r>
            <a:endParaRPr lang="cs-CZ" dirty="0" smtClean="0"/>
          </a:p>
          <a:p>
            <a:pPr marL="0" indent="0">
              <a:buNone/>
            </a:pPr>
            <a:r>
              <a:rPr lang="cs-CZ" dirty="0" smtClean="0"/>
              <a:t>Na </a:t>
            </a:r>
            <a:r>
              <a:rPr lang="cs-CZ" dirty="0"/>
              <a:t>cenu, za kterou by dané zboží či služba byly dodány samostatně a nezávisle na ostatních plněních vyplývajících ze smlouvy.</a:t>
            </a:r>
          </a:p>
          <a:p>
            <a:pPr marL="0" indent="0">
              <a:buNone/>
            </a:pPr>
            <a:r>
              <a:rPr lang="cs-CZ" dirty="0"/>
              <a:t/>
            </a:r>
            <a:br>
              <a:rPr lang="cs-CZ" dirty="0"/>
            </a:br>
            <a:endParaRPr lang="cs-CZ" dirty="0"/>
          </a:p>
          <a:p>
            <a:endParaRPr lang="cs-CZ" dirty="0"/>
          </a:p>
        </p:txBody>
      </p:sp>
    </p:spTree>
    <p:extLst>
      <p:ext uri="{BB962C8B-B14F-4D97-AF65-F5344CB8AC3E}">
        <p14:creationId xmlns:p14="http://schemas.microsoft.com/office/powerpoint/2010/main" val="12627145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b="1" dirty="0"/>
              <a:t>5. krok – </a:t>
            </a:r>
            <a:r>
              <a:rPr lang="cs-CZ" sz="2800" b="1" dirty="0" smtClean="0"/>
              <a:t>Uznání </a:t>
            </a:r>
            <a:r>
              <a:rPr lang="cs-CZ" sz="2800" b="1" dirty="0"/>
              <a:t>výnosů v okamžiku splnění povinnosti plnit</a:t>
            </a:r>
            <a:endParaRPr lang="cs-CZ" sz="2800" dirty="0"/>
          </a:p>
        </p:txBody>
      </p:sp>
      <p:sp>
        <p:nvSpPr>
          <p:cNvPr id="3" name="Zástupný symbol pro obsah 2"/>
          <p:cNvSpPr>
            <a:spLocks noGrp="1"/>
          </p:cNvSpPr>
          <p:nvPr>
            <p:ph idx="1"/>
          </p:nvPr>
        </p:nvSpPr>
        <p:spPr/>
        <p:txBody>
          <a:bodyPr/>
          <a:lstStyle/>
          <a:p>
            <a:pPr marL="0" indent="0">
              <a:buNone/>
            </a:pPr>
            <a:r>
              <a:rPr lang="cs-CZ" dirty="0"/>
              <a:t/>
            </a:r>
            <a:br>
              <a:rPr lang="cs-CZ" dirty="0"/>
            </a:br>
            <a:r>
              <a:rPr lang="cs-CZ" dirty="0"/>
              <a:t>Tento okamžik nastává ve chvíli, kdy zákazník získá kontrolu nad dodaným zbožím či službou. </a:t>
            </a:r>
            <a:endParaRPr lang="cs-CZ" dirty="0" smtClean="0"/>
          </a:p>
          <a:p>
            <a:pPr marL="0" indent="0">
              <a:buNone/>
            </a:pPr>
            <a:r>
              <a:rPr lang="cs-CZ" dirty="0" smtClean="0"/>
              <a:t>Zákazník má možnost </a:t>
            </a:r>
            <a:r>
              <a:rPr lang="cs-CZ" dirty="0"/>
              <a:t>rozhodovat o užívání a získání užitku z daného zboží či služby.</a:t>
            </a:r>
          </a:p>
        </p:txBody>
      </p:sp>
    </p:spTree>
    <p:extLst>
      <p:ext uri="{BB962C8B-B14F-4D97-AF65-F5344CB8AC3E}">
        <p14:creationId xmlns:p14="http://schemas.microsoft.com/office/powerpoint/2010/main" val="287872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Rozsah působnosti</a:t>
            </a:r>
          </a:p>
        </p:txBody>
      </p:sp>
      <p:sp>
        <p:nvSpPr>
          <p:cNvPr id="5123"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buClr>
                <a:schemeClr val="tx1"/>
              </a:buClr>
              <a:buSzPct val="40000"/>
              <a:buFont typeface="Wingdings" pitchFamily="2" charset="2"/>
              <a:buNone/>
            </a:pPr>
            <a:r>
              <a:rPr lang="cs-CZ" b="1" smtClean="0"/>
              <a:t>Standard se uplatňuje při účtování výnosů spojených:</a:t>
            </a:r>
          </a:p>
          <a:p>
            <a:pPr eaLnBrk="1" hangingPunct="1">
              <a:buClr>
                <a:schemeClr val="tx1"/>
              </a:buClr>
              <a:buSzPct val="40000"/>
            </a:pPr>
            <a:r>
              <a:rPr lang="cs-CZ" b="1" smtClean="0"/>
              <a:t> s prodejem zboží,</a:t>
            </a:r>
          </a:p>
          <a:p>
            <a:pPr eaLnBrk="1" hangingPunct="1">
              <a:buClr>
                <a:schemeClr val="tx1"/>
              </a:buClr>
              <a:buSzPct val="40000"/>
            </a:pPr>
            <a:r>
              <a:rPr lang="cs-CZ" b="1" smtClean="0"/>
              <a:t>poskytováním služeb,</a:t>
            </a:r>
          </a:p>
          <a:p>
            <a:pPr eaLnBrk="1" hangingPunct="1">
              <a:buClr>
                <a:schemeClr val="tx1"/>
              </a:buClr>
              <a:buSzPct val="40000"/>
            </a:pPr>
            <a:r>
              <a:rPr lang="cs-CZ" b="1" smtClean="0"/>
              <a:t>užitím podnikových aktiv jinými stranami, přinášející úroky, licenční poplatky a dividendy.</a:t>
            </a:r>
          </a:p>
          <a:p>
            <a:pPr eaLnBrk="1" hangingPunct="1"/>
            <a:endParaRPr lang="cs-CZ"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sz="3200" b="1" smtClean="0">
                <a:solidFill>
                  <a:schemeClr val="tx1"/>
                </a:solidFill>
              </a:rPr>
              <a:t>Standard se nezabývá výnosy z:</a:t>
            </a:r>
          </a:p>
        </p:txBody>
      </p:sp>
      <p:sp>
        <p:nvSpPr>
          <p:cNvPr id="6147" name="Rectangle 3"/>
          <p:cNvSpPr>
            <a:spLocks noGrp="1" noChangeArrowheads="1"/>
          </p:cNvSpPr>
          <p:nvPr>
            <p:ph type="body" idx="1"/>
          </p:nvPr>
        </p:nvSpPr>
        <p:spPr/>
        <p:txBody>
          <a:bodyPr/>
          <a:lstStyle/>
          <a:p>
            <a:pPr eaLnBrk="1" hangingPunct="1">
              <a:buClr>
                <a:schemeClr val="tx1"/>
              </a:buClr>
              <a:buSzPct val="40000"/>
            </a:pPr>
            <a:r>
              <a:rPr lang="cs-CZ" b="1" smtClean="0"/>
              <a:t>Leasingových smluv (IAS 17),</a:t>
            </a:r>
          </a:p>
          <a:p>
            <a:pPr eaLnBrk="1" hangingPunct="1">
              <a:buClr>
                <a:schemeClr val="tx1"/>
              </a:buClr>
              <a:buSzPct val="40000"/>
            </a:pPr>
            <a:r>
              <a:rPr lang="cs-CZ" b="1" smtClean="0"/>
              <a:t>dividend  (IAS 28),</a:t>
            </a:r>
          </a:p>
          <a:p>
            <a:pPr eaLnBrk="1" hangingPunct="1">
              <a:buClr>
                <a:schemeClr val="tx1"/>
              </a:buClr>
              <a:buSzPct val="40000"/>
            </a:pPr>
            <a:r>
              <a:rPr lang="cs-CZ" b="1" smtClean="0"/>
              <a:t>pojistných smluv u pojišťoven,</a:t>
            </a:r>
          </a:p>
          <a:p>
            <a:pPr eaLnBrk="1" hangingPunct="1">
              <a:buClr>
                <a:schemeClr val="tx1"/>
              </a:buClr>
              <a:buSzPct val="40000"/>
            </a:pPr>
            <a:r>
              <a:rPr lang="cs-CZ" b="1" smtClean="0"/>
              <a:t>změn v hodnotě aktiv atd.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Definice</a:t>
            </a:r>
          </a:p>
        </p:txBody>
      </p:sp>
      <p:sp>
        <p:nvSpPr>
          <p:cNvPr id="7171" name="Rectangle 3"/>
          <p:cNvSpPr>
            <a:spLocks noGrp="1" noChangeArrowheads="1"/>
          </p:cNvSpPr>
          <p:nvPr>
            <p:ph type="body" idx="1"/>
          </p:nvPr>
        </p:nvSpPr>
        <p:spPr/>
        <p:txBody>
          <a:bodyPr/>
          <a:lstStyle/>
          <a:p>
            <a:pPr eaLnBrk="1" hangingPunct="1">
              <a:buClr>
                <a:schemeClr val="tx1"/>
              </a:buClr>
              <a:buSzPct val="40000"/>
            </a:pPr>
            <a:r>
              <a:rPr lang="cs-CZ" b="1" smtClean="0"/>
              <a:t>VÝNOSY </a:t>
            </a:r>
          </a:p>
          <a:p>
            <a:pPr eaLnBrk="1" hangingPunct="1">
              <a:buClr>
                <a:schemeClr val="tx1"/>
              </a:buClr>
              <a:buSzPct val="40000"/>
              <a:buFont typeface="Wingdings" pitchFamily="2" charset="2"/>
              <a:buNone/>
            </a:pPr>
            <a:r>
              <a:rPr lang="cs-CZ" b="1" smtClean="0"/>
              <a:t>= hrubé </a:t>
            </a:r>
            <a:r>
              <a:rPr lang="cs-CZ" b="1" u="sng" smtClean="0"/>
              <a:t>přírůstky ekonomických užitků</a:t>
            </a:r>
            <a:r>
              <a:rPr lang="cs-CZ" b="1" smtClean="0"/>
              <a:t> během období, které vznikají běžnými podnikovými činnostmi, jestliže tyto přírůstky vedou ke zvýšení vlastního kapitálu odlišnému od jeho zvýšení v souvislosti s příspěvky vlastníků.</a:t>
            </a:r>
          </a:p>
          <a:p>
            <a:pPr eaLnBrk="1" hangingPunct="1"/>
            <a:endParaRPr lang="cs-CZ"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Oceňování výnosů</a:t>
            </a:r>
          </a:p>
        </p:txBody>
      </p:sp>
      <p:sp>
        <p:nvSpPr>
          <p:cNvPr id="8195" name="Rectangle 3"/>
          <p:cNvSpPr>
            <a:spLocks noGrp="1" noChangeArrowheads="1"/>
          </p:cNvSpPr>
          <p:nvPr>
            <p:ph type="body" idx="1"/>
          </p:nvPr>
        </p:nvSpPr>
        <p:spPr/>
        <p:txBody>
          <a:bodyPr/>
          <a:lstStyle/>
          <a:p>
            <a:pPr eaLnBrk="1" hangingPunct="1">
              <a:buClr>
                <a:schemeClr val="tx1"/>
              </a:buClr>
              <a:buSzPct val="40000"/>
            </a:pPr>
            <a:r>
              <a:rPr lang="cs-CZ" sz="2800" b="1" smtClean="0"/>
              <a:t>Výnosy se oceňují v </a:t>
            </a:r>
            <a:r>
              <a:rPr lang="cs-CZ" sz="2800" b="1" u="sng" smtClean="0"/>
              <a:t>reální hodnotě</a:t>
            </a:r>
            <a:r>
              <a:rPr lang="cs-CZ" sz="2800" b="1" smtClean="0"/>
              <a:t> přijaté nebo nárokované protihodnoty.</a:t>
            </a:r>
          </a:p>
          <a:p>
            <a:pPr eaLnBrk="1" hangingPunct="1">
              <a:buClr>
                <a:schemeClr val="tx1"/>
              </a:buClr>
              <a:buSzPct val="40000"/>
            </a:pPr>
            <a:endParaRPr lang="cs-CZ" sz="2800" b="1" smtClean="0"/>
          </a:p>
          <a:p>
            <a:pPr eaLnBrk="1" hangingPunct="1">
              <a:buClr>
                <a:schemeClr val="tx1"/>
              </a:buClr>
              <a:buSzPct val="40000"/>
            </a:pPr>
            <a:r>
              <a:rPr lang="cs-CZ" sz="2800" b="1" smtClean="0"/>
              <a:t>REÁLNÁ HODNOTA</a:t>
            </a:r>
          </a:p>
          <a:p>
            <a:pPr eaLnBrk="1" hangingPunct="1">
              <a:buClr>
                <a:schemeClr val="tx1"/>
              </a:buClr>
              <a:buSzPct val="40000"/>
              <a:buFont typeface="Wingdings" pitchFamily="2" charset="2"/>
              <a:buNone/>
            </a:pPr>
            <a:r>
              <a:rPr lang="cs-CZ" sz="2800" b="1" smtClean="0"/>
              <a:t> = částka, za kterou by bylo možno směnit aktivum nebo vyrovnat závazek mezi informovanými partnery ochotnými uskutečnit transakci za obvyklých podmínek.</a:t>
            </a:r>
          </a:p>
          <a:p>
            <a:pPr eaLnBrk="1" hangingPunct="1">
              <a:buFont typeface="Wingdings" pitchFamily="2" charset="2"/>
              <a:buNone/>
            </a:pPr>
            <a:endParaRPr lang="cs-CZ" sz="2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b="1" smtClean="0">
                <a:solidFill>
                  <a:schemeClr val="tx1"/>
                </a:solidFill>
              </a:rPr>
              <a:t>Identifikace transakcí</a:t>
            </a:r>
          </a:p>
        </p:txBody>
      </p:sp>
      <p:sp>
        <p:nvSpPr>
          <p:cNvPr id="9219" name="Rectangle 3"/>
          <p:cNvSpPr>
            <a:spLocks noGrp="1" noChangeArrowheads="1"/>
          </p:cNvSpPr>
          <p:nvPr>
            <p:ph type="body" idx="1"/>
          </p:nvPr>
        </p:nvSpPr>
        <p:spPr/>
        <p:txBody>
          <a:bodyPr/>
          <a:lstStyle/>
          <a:p>
            <a:pPr eaLnBrk="1" hangingPunct="1">
              <a:lnSpc>
                <a:spcPct val="90000"/>
              </a:lnSpc>
              <a:buClr>
                <a:schemeClr val="tx1"/>
              </a:buClr>
              <a:buSzPct val="40000"/>
              <a:buFont typeface="Wingdings" pitchFamily="2" charset="2"/>
              <a:buNone/>
            </a:pPr>
            <a:r>
              <a:rPr lang="cs-CZ" sz="2400" b="1" smtClean="0"/>
              <a:t>Výnos z prodeje zboží by měl být uznán, jestliže:</a:t>
            </a:r>
          </a:p>
          <a:p>
            <a:pPr eaLnBrk="1" hangingPunct="1">
              <a:lnSpc>
                <a:spcPct val="90000"/>
              </a:lnSpc>
              <a:buClr>
                <a:schemeClr val="tx1"/>
              </a:buClr>
              <a:buSzPct val="40000"/>
            </a:pPr>
            <a:r>
              <a:rPr lang="cs-CZ" sz="2400" b="1" smtClean="0"/>
              <a:t>Podnik převedl na kupujícího </a:t>
            </a:r>
            <a:r>
              <a:rPr lang="cs-CZ" sz="2400" b="1" u="sng" smtClean="0"/>
              <a:t>významná rizika</a:t>
            </a:r>
            <a:r>
              <a:rPr lang="cs-CZ" sz="2400" b="1" smtClean="0"/>
              <a:t> </a:t>
            </a:r>
            <a:r>
              <a:rPr lang="cs-CZ" sz="2400" b="1" u="sng" smtClean="0"/>
              <a:t>a odměny</a:t>
            </a:r>
            <a:r>
              <a:rPr lang="cs-CZ" sz="2400" b="1" smtClean="0"/>
              <a:t> z vlastnictví zboží.</a:t>
            </a:r>
          </a:p>
          <a:p>
            <a:pPr eaLnBrk="1" hangingPunct="1">
              <a:lnSpc>
                <a:spcPct val="90000"/>
              </a:lnSpc>
              <a:buClr>
                <a:schemeClr val="tx1"/>
              </a:buClr>
              <a:buSzPct val="40000"/>
            </a:pPr>
            <a:r>
              <a:rPr lang="cs-CZ" sz="2400" b="1" smtClean="0"/>
              <a:t>Podnik si </a:t>
            </a:r>
            <a:r>
              <a:rPr lang="cs-CZ" sz="2400" b="1" u="sng" smtClean="0"/>
              <a:t>nezachová kontrolu</a:t>
            </a:r>
            <a:r>
              <a:rPr lang="cs-CZ" sz="2400" b="1" smtClean="0"/>
              <a:t> nad tímto zbožím.</a:t>
            </a:r>
          </a:p>
          <a:p>
            <a:pPr eaLnBrk="1" hangingPunct="1">
              <a:lnSpc>
                <a:spcPct val="90000"/>
              </a:lnSpc>
              <a:buClr>
                <a:schemeClr val="tx1"/>
              </a:buClr>
              <a:buSzPct val="40000"/>
            </a:pPr>
            <a:r>
              <a:rPr lang="cs-CZ" sz="2400" b="1" smtClean="0"/>
              <a:t>Částka výnosů může být </a:t>
            </a:r>
            <a:r>
              <a:rPr lang="cs-CZ" sz="2400" b="1" u="sng" smtClean="0"/>
              <a:t>spolehlivě oceněna</a:t>
            </a:r>
            <a:r>
              <a:rPr lang="cs-CZ" sz="2400" b="1" smtClean="0"/>
              <a:t>.</a:t>
            </a:r>
          </a:p>
          <a:p>
            <a:pPr eaLnBrk="1" hangingPunct="1">
              <a:lnSpc>
                <a:spcPct val="90000"/>
              </a:lnSpc>
              <a:buClr>
                <a:schemeClr val="tx1"/>
              </a:buClr>
              <a:buSzPct val="40000"/>
            </a:pPr>
            <a:r>
              <a:rPr lang="cs-CZ" sz="2400" b="1" smtClean="0"/>
              <a:t>Je pravděpodobné, že </a:t>
            </a:r>
            <a:r>
              <a:rPr lang="cs-CZ" sz="2400" b="1" u="sng" smtClean="0"/>
              <a:t>ekonomické užitky</a:t>
            </a:r>
            <a:r>
              <a:rPr lang="cs-CZ" sz="2400" b="1" smtClean="0"/>
              <a:t> spojené s transakcí </a:t>
            </a:r>
            <a:r>
              <a:rPr lang="cs-CZ" sz="2400" b="1" u="sng" smtClean="0"/>
              <a:t>poplynou do podniku</a:t>
            </a:r>
            <a:r>
              <a:rPr lang="cs-CZ" sz="2400" b="1" smtClean="0"/>
              <a:t>.</a:t>
            </a:r>
          </a:p>
          <a:p>
            <a:pPr eaLnBrk="1" hangingPunct="1">
              <a:lnSpc>
                <a:spcPct val="90000"/>
              </a:lnSpc>
              <a:buClr>
                <a:schemeClr val="tx1"/>
              </a:buClr>
              <a:buSzPct val="40000"/>
            </a:pPr>
            <a:r>
              <a:rPr lang="cs-CZ" sz="2400" b="1" smtClean="0"/>
              <a:t>Vzniklé </a:t>
            </a:r>
            <a:r>
              <a:rPr lang="cs-CZ" sz="2400" b="1" u="sng" smtClean="0"/>
              <a:t>náklady</a:t>
            </a:r>
            <a:r>
              <a:rPr lang="cs-CZ" sz="2400" b="1" smtClean="0"/>
              <a:t> s ohledem na transakci mohou být </a:t>
            </a:r>
            <a:r>
              <a:rPr lang="cs-CZ" sz="2400" b="1" u="sng" smtClean="0"/>
              <a:t>spolehlivě oceněny</a:t>
            </a:r>
            <a:r>
              <a:rPr lang="cs-CZ" sz="2400" b="1" smtClean="0"/>
              <a:t>.</a:t>
            </a:r>
          </a:p>
          <a:p>
            <a:pPr eaLnBrk="1" hangingPunct="1">
              <a:lnSpc>
                <a:spcPct val="90000"/>
              </a:lnSpc>
            </a:pPr>
            <a:endParaRPr lang="cs-CZ"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sz="2800" b="1" smtClean="0">
                <a:solidFill>
                  <a:schemeClr val="tx1"/>
                </a:solidFill>
              </a:rPr>
              <a:t>Identifikace transakcí – poskytování služeb</a:t>
            </a:r>
          </a:p>
        </p:txBody>
      </p:sp>
      <p:sp>
        <p:nvSpPr>
          <p:cNvPr id="10243" name="Rectangle 3"/>
          <p:cNvSpPr>
            <a:spLocks noGrp="1" noChangeArrowheads="1"/>
          </p:cNvSpPr>
          <p:nvPr>
            <p:ph type="body" idx="1"/>
          </p:nvPr>
        </p:nvSpPr>
        <p:spPr/>
        <p:txBody>
          <a:bodyPr/>
          <a:lstStyle/>
          <a:p>
            <a:pPr eaLnBrk="1" hangingPunct="1">
              <a:lnSpc>
                <a:spcPct val="90000"/>
              </a:lnSpc>
              <a:buClr>
                <a:schemeClr val="tx1"/>
              </a:buClr>
              <a:buSzPct val="40000"/>
              <a:buFont typeface="Wingdings" pitchFamily="2" charset="2"/>
              <a:buNone/>
            </a:pPr>
            <a:r>
              <a:rPr lang="cs-CZ" sz="2800" b="1" smtClean="0"/>
              <a:t>Pokud lze </a:t>
            </a:r>
            <a:r>
              <a:rPr lang="cs-CZ" sz="2800" b="1" u="sng" smtClean="0"/>
              <a:t>odhadnout spolehlivě výsledek transakce,</a:t>
            </a:r>
            <a:r>
              <a:rPr lang="cs-CZ" sz="2800" b="1" smtClean="0"/>
              <a:t> uznání výnosů lze provést s odkazem na stupeň dokončení celé transakce k rozvahovému dni. Výsledek transakce lze spolehlivě odhadnout, jestliže:</a:t>
            </a:r>
          </a:p>
          <a:p>
            <a:pPr eaLnBrk="1" hangingPunct="1">
              <a:lnSpc>
                <a:spcPct val="90000"/>
              </a:lnSpc>
              <a:buClr>
                <a:schemeClr val="tx1"/>
              </a:buClr>
              <a:buSzPct val="40000"/>
            </a:pPr>
            <a:r>
              <a:rPr lang="cs-CZ" sz="2000" b="1" smtClean="0"/>
              <a:t>částka výnosů může být spolehlivě oceněna,</a:t>
            </a:r>
          </a:p>
          <a:p>
            <a:pPr eaLnBrk="1" hangingPunct="1">
              <a:lnSpc>
                <a:spcPct val="90000"/>
              </a:lnSpc>
              <a:buClr>
                <a:schemeClr val="tx1"/>
              </a:buClr>
              <a:buSzPct val="40000"/>
            </a:pPr>
            <a:r>
              <a:rPr lang="cs-CZ" sz="2000" b="1" smtClean="0"/>
              <a:t>je pravděpodobné, že ekonomické užitky spojené s transakcí poplynou do podniku,</a:t>
            </a:r>
          </a:p>
          <a:p>
            <a:pPr eaLnBrk="1" hangingPunct="1">
              <a:lnSpc>
                <a:spcPct val="90000"/>
              </a:lnSpc>
              <a:buClr>
                <a:schemeClr val="tx1"/>
              </a:buClr>
              <a:buSzPct val="40000"/>
            </a:pPr>
            <a:r>
              <a:rPr lang="cs-CZ" sz="2000" b="1" smtClean="0"/>
              <a:t>k rozvahovému dni je možné stanovit spolehlivě stupeň dokončení transakce,</a:t>
            </a:r>
          </a:p>
          <a:p>
            <a:pPr eaLnBrk="1" hangingPunct="1">
              <a:lnSpc>
                <a:spcPct val="90000"/>
              </a:lnSpc>
              <a:buClr>
                <a:schemeClr val="tx1"/>
              </a:buClr>
              <a:buSzPct val="40000"/>
            </a:pPr>
            <a:r>
              <a:rPr lang="cs-CZ" sz="2000" b="1" smtClean="0"/>
              <a:t>vynaložené náklady transakce a náklady jejího dokončení mohou být spolehlivě oceněny.</a:t>
            </a:r>
          </a:p>
          <a:p>
            <a:pPr eaLnBrk="1" hangingPunct="1">
              <a:lnSpc>
                <a:spcPct val="90000"/>
              </a:lnSpc>
            </a:pPr>
            <a:endParaRPr lang="cs-CZ" sz="20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r>
              <a:rPr lang="cs-CZ" sz="2000" b="1" smtClean="0">
                <a:solidFill>
                  <a:schemeClr val="tx1"/>
                </a:solidFill>
              </a:rPr>
              <a:t>IDENTIFIKACE TRANSAKCÍ</a:t>
            </a:r>
            <a:r>
              <a:rPr lang="cs-CZ" sz="3200" b="1" smtClean="0">
                <a:solidFill>
                  <a:schemeClr val="tx1"/>
                </a:solidFill>
              </a:rPr>
              <a:t>-</a:t>
            </a:r>
            <a:r>
              <a:rPr lang="cs-CZ" sz="1600" b="1" smtClean="0">
                <a:solidFill>
                  <a:schemeClr val="tx1"/>
                </a:solidFill>
              </a:rPr>
              <a:t>úroky, licenční poplatky, dividendy</a:t>
            </a:r>
          </a:p>
        </p:txBody>
      </p:sp>
      <p:sp>
        <p:nvSpPr>
          <p:cNvPr id="11267" name="Rectangle 3"/>
          <p:cNvSpPr>
            <a:spLocks noGrp="1" noChangeArrowheads="1"/>
          </p:cNvSpPr>
          <p:nvPr>
            <p:ph type="body" idx="1"/>
          </p:nvPr>
        </p:nvSpPr>
        <p:spPr/>
        <p:txBody>
          <a:bodyPr/>
          <a:lstStyle/>
          <a:p>
            <a:pPr eaLnBrk="1" hangingPunct="1">
              <a:lnSpc>
                <a:spcPct val="90000"/>
              </a:lnSpc>
              <a:buClr>
                <a:schemeClr val="tx1"/>
              </a:buClr>
              <a:buSzPct val="40000"/>
              <a:buFont typeface="Wingdings" pitchFamily="2" charset="2"/>
              <a:buNone/>
            </a:pPr>
            <a:r>
              <a:rPr lang="cs-CZ" sz="2000" b="1" smtClean="0"/>
              <a:t>Výnosy vznikající z užívání podnikových aktiv jinými stranami, jsou uznány, pokud:</a:t>
            </a:r>
          </a:p>
          <a:p>
            <a:pPr eaLnBrk="1" hangingPunct="1">
              <a:lnSpc>
                <a:spcPct val="90000"/>
              </a:lnSpc>
              <a:buClr>
                <a:schemeClr val="tx1"/>
              </a:buClr>
              <a:buSzPct val="40000"/>
            </a:pPr>
            <a:r>
              <a:rPr lang="cs-CZ" sz="2000" b="1" smtClean="0"/>
              <a:t>je pravděpodobné, že ekonomické užitky spojené s transakcí poplynou do podniku,</a:t>
            </a:r>
          </a:p>
          <a:p>
            <a:pPr eaLnBrk="1" hangingPunct="1">
              <a:lnSpc>
                <a:spcPct val="90000"/>
              </a:lnSpc>
              <a:buClr>
                <a:schemeClr val="tx1"/>
              </a:buClr>
              <a:buSzPct val="40000"/>
            </a:pPr>
            <a:r>
              <a:rPr lang="cs-CZ" sz="2000" b="1" smtClean="0"/>
              <a:t>částka výnosů může být spolehlivě oceněna.</a:t>
            </a:r>
          </a:p>
          <a:p>
            <a:pPr eaLnBrk="1" hangingPunct="1">
              <a:lnSpc>
                <a:spcPct val="90000"/>
              </a:lnSpc>
              <a:buClr>
                <a:schemeClr val="tx1"/>
              </a:buClr>
              <a:buSzPct val="40000"/>
              <a:buFont typeface="Wingdings" pitchFamily="2" charset="2"/>
              <a:buNone/>
            </a:pPr>
            <a:r>
              <a:rPr lang="cs-CZ" sz="2000" b="1" smtClean="0"/>
              <a:t>Výnosy by se měly uznat podle východisek:</a:t>
            </a:r>
          </a:p>
          <a:p>
            <a:pPr eaLnBrk="1" hangingPunct="1">
              <a:lnSpc>
                <a:spcPct val="90000"/>
              </a:lnSpc>
              <a:buClr>
                <a:schemeClr val="tx1"/>
              </a:buClr>
              <a:buSzPct val="40000"/>
            </a:pPr>
            <a:r>
              <a:rPr lang="cs-CZ" sz="2000" b="1" smtClean="0"/>
              <a:t>úrok je třeba určit na poměrné časové bázi, která zohledňuje efektivní výnos daného aktiva,</a:t>
            </a:r>
          </a:p>
          <a:p>
            <a:pPr eaLnBrk="1" hangingPunct="1">
              <a:lnSpc>
                <a:spcPct val="90000"/>
              </a:lnSpc>
              <a:buClr>
                <a:schemeClr val="tx1"/>
              </a:buClr>
              <a:buSzPct val="40000"/>
            </a:pPr>
            <a:r>
              <a:rPr lang="cs-CZ" sz="2000" b="1" smtClean="0"/>
              <a:t>licenční poplatky mají být zachyceny na akruální bázi v souladu s podstatou příslušné smlouvy,</a:t>
            </a:r>
          </a:p>
          <a:p>
            <a:pPr eaLnBrk="1" hangingPunct="1">
              <a:lnSpc>
                <a:spcPct val="90000"/>
              </a:lnSpc>
              <a:buClr>
                <a:schemeClr val="tx1"/>
              </a:buClr>
              <a:buSzPct val="40000"/>
            </a:pPr>
            <a:r>
              <a:rPr lang="cs-CZ" sz="2000" b="1" smtClean="0"/>
              <a:t>dividendy mají být vykázány, pokud vznikne  právo akcionářů na přijetí platby.</a:t>
            </a:r>
          </a:p>
          <a:p>
            <a:pPr eaLnBrk="1" hangingPunct="1">
              <a:lnSpc>
                <a:spcPct val="90000"/>
              </a:lnSpc>
            </a:pPr>
            <a:endParaRPr lang="cs-CZ" sz="2800" smtClean="0">
              <a:solidFill>
                <a:srgbClr val="FFCC66"/>
              </a:solidFill>
            </a:endParaRPr>
          </a:p>
        </p:txBody>
      </p:sp>
    </p:spTree>
  </p:cSld>
  <p:clrMapOvr>
    <a:masterClrMapping/>
  </p:clrMapOvr>
</p:sld>
</file>

<file path=ppt/theme/theme1.xml><?xml version="1.0" encoding="utf-8"?>
<a:theme xmlns:a="http://schemas.openxmlformats.org/drawingml/2006/main" name="Osy">
  <a:themeElements>
    <a:clrScheme name="Osy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sy">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sy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Osy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Osy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Osy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Osy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Osy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Osy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Osy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230</TotalTime>
  <Words>1019</Words>
  <Application>Microsoft Office PowerPoint</Application>
  <PresentationFormat>Předvádění na obrazovce (4:3)</PresentationFormat>
  <Paragraphs>136</Paragraphs>
  <Slides>29</Slides>
  <Notes>21</Notes>
  <HiddenSlides>0</HiddenSlides>
  <MMClips>0</MMClips>
  <ScaleCrop>false</ScaleCrop>
  <HeadingPairs>
    <vt:vector size="6" baseType="variant">
      <vt:variant>
        <vt:lpstr>Motiv</vt:lpstr>
      </vt:variant>
      <vt:variant>
        <vt:i4>1</vt:i4>
      </vt:variant>
      <vt:variant>
        <vt:lpstr>Propojení</vt:lpstr>
      </vt:variant>
      <vt:variant>
        <vt:i4>1</vt:i4>
      </vt:variant>
      <vt:variant>
        <vt:lpstr>Nadpisy snímků</vt:lpstr>
      </vt:variant>
      <vt:variant>
        <vt:i4>29</vt:i4>
      </vt:variant>
    </vt:vector>
  </HeadingPairs>
  <TitlesOfParts>
    <vt:vector size="31" baseType="lpstr">
      <vt:lpstr>Osy</vt:lpstr>
      <vt:lpstr>\\polarka\hyblova$\Harmonizace účetnictví\stavební smlouvy.doc</vt:lpstr>
      <vt:lpstr>IAS 18</vt:lpstr>
      <vt:lpstr>Cíl standardu</vt:lpstr>
      <vt:lpstr>Rozsah působnosti</vt:lpstr>
      <vt:lpstr>Standard se nezabývá výnosy z:</vt:lpstr>
      <vt:lpstr>Definice</vt:lpstr>
      <vt:lpstr>Oceňování výnosů</vt:lpstr>
      <vt:lpstr>Identifikace transakcí</vt:lpstr>
      <vt:lpstr>Identifikace transakcí – poskytování služeb</vt:lpstr>
      <vt:lpstr>IDENTIFIKACE TRANSAKCÍ-úroky, licenční poplatky, dividendy</vt:lpstr>
      <vt:lpstr>Údaje ke zveřejnění</vt:lpstr>
      <vt:lpstr>IAS 11</vt:lpstr>
      <vt:lpstr>Cíl standardu</vt:lpstr>
      <vt:lpstr>Uznání výnosů a nákladů</vt:lpstr>
      <vt:lpstr>Uznání výnosů a nákladů</vt:lpstr>
      <vt:lpstr>Uznání nákladů a výnosů</vt:lpstr>
      <vt:lpstr>Metoda procenta rozpracovanosti</vt:lpstr>
      <vt:lpstr>Postup práce</vt:lpstr>
      <vt:lpstr>ad 1) Vypočteme celkový očekávaný zisk</vt:lpstr>
      <vt:lpstr>ad 2) Stanovíme stupeň rozpracovanosti.</vt:lpstr>
      <vt:lpstr>ad 3) Vypočteme výnosy a náklady za období.</vt:lpstr>
      <vt:lpstr>Příklad</vt:lpstr>
      <vt:lpstr>IFRS 15 Výnosy ze smluv ze zákazníky</vt:lpstr>
      <vt:lpstr>Podstata standardu</vt:lpstr>
      <vt:lpstr>Analýza smluv – 5 krokový model</vt:lpstr>
      <vt:lpstr>1 krok – analýza smlouvy se zákazníkem</vt:lpstr>
      <vt:lpstr>2. krok – Identifikace jednotlivých povinností plnění ze smlouvy</vt:lpstr>
      <vt:lpstr>3 krok – Stanovení transakční ceny</vt:lpstr>
      <vt:lpstr>4. krok – Alokace transakční ceny</vt:lpstr>
      <vt:lpstr>5. krok – Uznání výnosů v okamžiku splnění povinnosti plnit</vt:lpstr>
    </vt:vector>
  </TitlesOfParts>
  <Company>ESF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IAS 18</dc:title>
  <dc:creator>CIKT</dc:creator>
  <cp:lastModifiedBy>Hyblova Eva</cp:lastModifiedBy>
  <cp:revision>22</cp:revision>
  <dcterms:created xsi:type="dcterms:W3CDTF">2004-09-23T18:38:46Z</dcterms:created>
  <dcterms:modified xsi:type="dcterms:W3CDTF">2015-09-17T10:33:52Z</dcterms:modified>
</cp:coreProperties>
</file>