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273" r:id="rId2"/>
    <p:sldId id="257" r:id="rId3"/>
    <p:sldId id="258" r:id="rId4"/>
    <p:sldId id="259" r:id="rId5"/>
    <p:sldId id="270" r:id="rId6"/>
    <p:sldId id="260" r:id="rId7"/>
    <p:sldId id="261" r:id="rId8"/>
    <p:sldId id="271" r:id="rId9"/>
    <p:sldId id="263" r:id="rId10"/>
    <p:sldId id="264" r:id="rId11"/>
    <p:sldId id="267" r:id="rId12"/>
    <p:sldId id="268" r:id="rId13"/>
    <p:sldId id="274" r:id="rId14"/>
    <p:sldId id="269" r:id="rId15"/>
  </p:sldIdLst>
  <p:sldSz cx="9144000" cy="6858000" type="screen4x3"/>
  <p:notesSz cx="6972300" cy="101107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CC66"/>
    <a:srgbClr val="0066CC"/>
    <a:srgbClr val="FFFFCC"/>
    <a:srgbClr val="66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89" autoAdjust="0"/>
  </p:normalViewPr>
  <p:slideViewPr>
    <p:cSldViewPr>
      <p:cViewPr varScale="1">
        <p:scale>
          <a:sx n="84" d="100"/>
          <a:sy n="84" d="100"/>
        </p:scale>
        <p:origin x="-114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101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t" anchorCtr="0" compatLnSpc="1">
            <a:prstTxWarp prst="textNoShape">
              <a:avLst/>
            </a:prstTxWarp>
          </a:bodyPr>
          <a:lstStyle>
            <a:lvl1pPr defTabSz="976313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1288" y="0"/>
            <a:ext cx="302101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t" anchorCtr="0" compatLnSpc="1">
            <a:prstTxWarp prst="textNoShape">
              <a:avLst/>
            </a:prstTxWarp>
          </a:bodyPr>
          <a:lstStyle>
            <a:lvl1pPr algn="r" defTabSz="976313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605963"/>
            <a:ext cx="302101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b" anchorCtr="0" compatLnSpc="1">
            <a:prstTxWarp prst="textNoShape">
              <a:avLst/>
            </a:prstTxWarp>
          </a:bodyPr>
          <a:lstStyle>
            <a:lvl1pPr defTabSz="976313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1288" y="9605963"/>
            <a:ext cx="302101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b" anchorCtr="0" compatLnSpc="1">
            <a:prstTxWarp prst="textNoShape">
              <a:avLst/>
            </a:prstTxWarp>
          </a:bodyPr>
          <a:lstStyle>
            <a:lvl1pPr algn="r" defTabSz="976313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A4254CF8-5A8A-4225-8B59-73B18DF8CA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0414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101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t" anchorCtr="0" compatLnSpc="1">
            <a:prstTxWarp prst="textNoShape">
              <a:avLst/>
            </a:prstTxWarp>
          </a:bodyPr>
          <a:lstStyle>
            <a:lvl1pPr defTabSz="976313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1288" y="0"/>
            <a:ext cx="302101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t" anchorCtr="0" compatLnSpc="1">
            <a:prstTxWarp prst="textNoShape">
              <a:avLst/>
            </a:prstTxWarp>
          </a:bodyPr>
          <a:lstStyle>
            <a:lvl1pPr algn="r" defTabSz="976313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8850" y="758825"/>
            <a:ext cx="5054600" cy="37909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275" y="4802188"/>
            <a:ext cx="5111750" cy="454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605963"/>
            <a:ext cx="302101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b" anchorCtr="0" compatLnSpc="1">
            <a:prstTxWarp prst="textNoShape">
              <a:avLst/>
            </a:prstTxWarp>
          </a:bodyPr>
          <a:lstStyle>
            <a:lvl1pPr defTabSz="976313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1288" y="9605963"/>
            <a:ext cx="302101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b" anchorCtr="0" compatLnSpc="1">
            <a:prstTxWarp prst="textNoShape">
              <a:avLst/>
            </a:prstTxWarp>
          </a:bodyPr>
          <a:lstStyle>
            <a:lvl1pPr algn="r" defTabSz="976313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15BCC590-A459-468F-B8D6-467F35E365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09611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66A85CB-EF7D-4F1B-86FE-B79980CBDC77}" type="slidenum">
              <a:rPr lang="cs-CZ">
                <a:latin typeface="Times New Roman" pitchFamily="18" charset="0"/>
              </a:rPr>
              <a:pPr eaLnBrk="1" hangingPunct="1"/>
              <a:t>2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62912E7-81F6-45BF-81AA-92B66B83B550}" type="slidenum">
              <a:rPr lang="cs-CZ">
                <a:latin typeface="Times New Roman" pitchFamily="18" charset="0"/>
              </a:rPr>
              <a:pPr eaLnBrk="1" hangingPunct="1"/>
              <a:t>11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D7BEFDD-BD63-4FDB-B269-AB5FAB6FD4B6}" type="slidenum">
              <a:rPr lang="cs-CZ">
                <a:latin typeface="Times New Roman" pitchFamily="18" charset="0"/>
              </a:rPr>
              <a:pPr eaLnBrk="1" hangingPunct="1"/>
              <a:t>12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96B5F50-C81C-4AA8-88E3-0112AE157081}" type="slidenum">
              <a:rPr lang="cs-CZ">
                <a:latin typeface="Times New Roman" pitchFamily="18" charset="0"/>
              </a:rPr>
              <a:pPr eaLnBrk="1" hangingPunct="1"/>
              <a:t>14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3B0B9CA-69BA-4B05-9DC0-6F1ED0AB1FC8}" type="slidenum">
              <a:rPr lang="cs-CZ">
                <a:latin typeface="Times New Roman" pitchFamily="18" charset="0"/>
              </a:rPr>
              <a:pPr eaLnBrk="1" hangingPunct="1"/>
              <a:t>3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3898D28-E004-4A3D-BE1E-676B0741E597}" type="slidenum">
              <a:rPr lang="cs-CZ">
                <a:latin typeface="Times New Roman" pitchFamily="18" charset="0"/>
              </a:rPr>
              <a:pPr eaLnBrk="1" hangingPunct="1"/>
              <a:t>4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C905B3D-92A2-47D4-B3E5-2C9680B720B5}" type="slidenum">
              <a:rPr lang="cs-CZ">
                <a:latin typeface="Times New Roman" pitchFamily="18" charset="0"/>
              </a:rPr>
              <a:pPr eaLnBrk="1" hangingPunct="1"/>
              <a:t>5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242338F-0244-4EBB-A46C-EBD4AB249FD3}" type="slidenum">
              <a:rPr lang="cs-CZ">
                <a:latin typeface="Times New Roman" pitchFamily="18" charset="0"/>
              </a:rPr>
              <a:pPr eaLnBrk="1" hangingPunct="1"/>
              <a:t>6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E9B302E-A9D0-4080-B3DF-B89C2BA38E1A}" type="slidenum">
              <a:rPr lang="cs-CZ">
                <a:latin typeface="Times New Roman" pitchFamily="18" charset="0"/>
              </a:rPr>
              <a:pPr eaLnBrk="1" hangingPunct="1"/>
              <a:t>7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35F6893-219A-4FF6-A5A2-A57719329B10}" type="slidenum">
              <a:rPr lang="cs-CZ">
                <a:latin typeface="Times New Roman" pitchFamily="18" charset="0"/>
              </a:rPr>
              <a:pPr eaLnBrk="1" hangingPunct="1"/>
              <a:t>8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5335FE7-ADF0-4DC5-ADB6-0A99E6611E31}" type="slidenum">
              <a:rPr lang="cs-CZ">
                <a:latin typeface="Times New Roman" pitchFamily="18" charset="0"/>
              </a:rPr>
              <a:pPr eaLnBrk="1" hangingPunct="1"/>
              <a:t>9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8091CAC-E811-49BD-9904-E2145207AFF7}" type="slidenum">
              <a:rPr lang="cs-CZ">
                <a:latin typeface="Times New Roman" pitchFamily="18" charset="0"/>
              </a:rPr>
              <a:pPr eaLnBrk="1" hangingPunct="1"/>
              <a:t>10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>
                <a:gd name="T0" fmla="*/ 144 w 1000"/>
                <a:gd name="T1" fmla="*/ 913 h 1000"/>
                <a:gd name="T2" fmla="*/ 0 w 1000"/>
                <a:gd name="T3" fmla="*/ 913 h 1000"/>
                <a:gd name="T4" fmla="*/ 0 w 1000"/>
                <a:gd name="T5" fmla="*/ 0 h 1000"/>
                <a:gd name="T6" fmla="*/ 144 w 1000"/>
                <a:gd name="T7" fmla="*/ 0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>
                <a:gd name="T0" fmla="*/ 0 w 1000"/>
                <a:gd name="T1" fmla="*/ 0 h 1000"/>
                <a:gd name="T2" fmla="*/ 165 w 1000"/>
                <a:gd name="T3" fmla="*/ 0 h 1000"/>
                <a:gd name="T4" fmla="*/ 165 w 1000"/>
                <a:gd name="T5" fmla="*/ 864 h 1000"/>
                <a:gd name="T6" fmla="*/ 0 w 1000"/>
                <a:gd name="T7" fmla="*/ 864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604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6042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F6E99A7-9C0E-4FDC-AAA9-5153189108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9159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5D4DC-234A-4F17-8A14-13DE705EA9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1267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5AC230-7DC3-4883-B950-72A4AAB14F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27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25EE3-D199-42C6-A8D5-49F1514788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62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AD215-82C2-4686-AEBF-9B92D018C6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5592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B7B8A-4559-419D-8284-74380E0E02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0820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FDC3D-10D5-4691-939B-13CE9A7F58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9230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58CA4C-CB21-4648-9D86-139392EB00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0133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DC9D5-ABFD-4CDE-BE36-EF04AF642D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5420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F845C-32F5-42FE-9393-CA7969D82E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6601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87B98-7D8A-45DC-B95A-527AE54884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4876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94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2B02C800-9FB0-4C63-B5D7-680F8D6E78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3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>
              <a:gd name="T0" fmla="*/ 152400 w 1000"/>
              <a:gd name="T1" fmla="*/ 1066800 h 1000"/>
              <a:gd name="T2" fmla="*/ 0 w 1000"/>
              <a:gd name="T3" fmla="*/ 1066800 h 1000"/>
              <a:gd name="T4" fmla="*/ 0 w 1000"/>
              <a:gd name="T5" fmla="*/ 0 h 1000"/>
              <a:gd name="T6" fmla="*/ 152400 w 1000"/>
              <a:gd name="T7" fmla="*/ 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4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>
              <a:gd name="T0" fmla="*/ 0 w 1000"/>
              <a:gd name="T1" fmla="*/ 0 h 1000"/>
              <a:gd name="T2" fmla="*/ 152400 w 1000"/>
              <a:gd name="T3" fmla="*/ 0 h 1000"/>
              <a:gd name="T4" fmla="*/ 152400 w 1000"/>
              <a:gd name="T5" fmla="*/ 1073150 h 1000"/>
              <a:gd name="T6" fmla="*/ 0 w 1000"/>
              <a:gd name="T7" fmla="*/ 107315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file:///C:\Documents%20and%20Settings\hyblova\Dokumenty\DokumentyX-Z\Harmonizace%20&#250;&#269;etnictv&#237;\econ\PFEUC\p&#345;edn&#225;&#353;ky-koncept\p&#345;&#237;klad%20IAS%208%20-%20zad&#225;n&#237;.doc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file:///C:\Documents%20and%20Settings\hyblova\Dokumenty\DokumentyX-Z\Harmonizace%20&#250;&#269;etnictv&#237;\econ\PFEUC\p&#345;edn&#225;&#353;ky-koncept\&#344;e&#353;en&#237;%20-%20p&#345;&#237;klad%208.doc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IAS 8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Účetní pravidla, změny v účetních odhadech a chyby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Chyby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lvl="1" eaLnBrk="1" hangingPunct="1">
              <a:buClr>
                <a:srgbClr val="FFCC66"/>
              </a:buClr>
              <a:buFontTx/>
              <a:buChar char="•"/>
            </a:pPr>
            <a:endParaRPr lang="cs-CZ" sz="2000" b="1" smtClean="0">
              <a:solidFill>
                <a:srgbClr val="FFCC66"/>
              </a:solidFill>
            </a:endParaRPr>
          </a:p>
          <a:p>
            <a:pPr lvl="1" eaLnBrk="1" hangingPunct="1">
              <a:buClr>
                <a:schemeClr val="tx1"/>
              </a:buClr>
              <a:buSzPct val="40000"/>
              <a:buFontTx/>
              <a:buChar char="•"/>
            </a:pPr>
            <a:r>
              <a:rPr lang="cs-CZ" sz="2000" smtClean="0"/>
              <a:t>Opravy chyb se provádí retrospektivně.</a:t>
            </a:r>
          </a:p>
          <a:p>
            <a:pPr eaLnBrk="1" hangingPunct="1">
              <a:buFont typeface="Wingdings" pitchFamily="2" charset="2"/>
              <a:buNone/>
            </a:pPr>
            <a:endParaRPr lang="cs-CZ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CC66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Příklad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lvl="1" eaLnBrk="1" hangingPunct="1">
              <a:buClr>
                <a:srgbClr val="FFCC66"/>
              </a:buClr>
              <a:buFont typeface="Wingdings" pitchFamily="2" charset="2"/>
              <a:buNone/>
            </a:pPr>
            <a:endParaRPr lang="cs-CZ" sz="2000" b="1" smtClean="0">
              <a:solidFill>
                <a:srgbClr val="FFCC66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sz="2400" smtClean="0"/>
              <a:t>Firma zjistila v roce 2, že v roce 1 nebyl zaúčtován náklad ve výši 3. Počáteční stav nerozděleného zisku v roce 1 činil 100, konečný stav 240.</a:t>
            </a:r>
          </a:p>
          <a:p>
            <a:pPr eaLnBrk="1" hangingPunct="1">
              <a:buFont typeface="Wingdings" pitchFamily="2" charset="2"/>
              <a:buNone/>
            </a:pPr>
            <a:endParaRPr lang="cs-CZ" sz="2400" smtClean="0"/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1833563" y="3657600"/>
          <a:ext cx="7024687" cy="176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Dokument" r:id="rId4" imgW="5852170" imgH="1470782" progId="Word.Document.8">
                  <p:link updateAutomatic="1"/>
                </p:oleObj>
              </mc:Choice>
              <mc:Fallback>
                <p:oleObj name="Dokument" r:id="rId4" imgW="5852170" imgH="1470782" progId="Word.Document.8">
                  <p:link updateAutomatic="1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3563" y="3657600"/>
                        <a:ext cx="7024687" cy="176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Řešení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836613" y="2052638"/>
          <a:ext cx="7621587" cy="430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Dokument" r:id="rId4" imgW="5861879" imgH="3311874" progId="Word.Document.8">
                  <p:link updateAutomatic="1"/>
                </p:oleObj>
              </mc:Choice>
              <mc:Fallback>
                <p:oleObj name="Dokument" r:id="rId4" imgW="5861879" imgH="3311874" progId="Word.Document.8">
                  <p:link updateAutomatic="1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613" y="2052638"/>
                        <a:ext cx="7621587" cy="430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Účetní jednotka tvořila rezervu na záruční opravy, odhadnutou na základě informací z předchozích let v hodnotě 50 ročně. </a:t>
            </a:r>
          </a:p>
          <a:p>
            <a:r>
              <a:rPr lang="cs-CZ" dirty="0" smtClean="0"/>
              <a:t>V průběhu běžného roku se zvýšila cena vybraných součástek o 10 %.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040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901700" y="825500"/>
            <a:ext cx="7772400" cy="1143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4000" b="1"/>
              <a:t>Zveřejnění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901700" y="2197100"/>
            <a:ext cx="7772400" cy="411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447675" indent="-447675" algn="ctr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cs-CZ" sz="3200"/>
              <a:t>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Cíl standardu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Stanovit kritéria výběru a změn účetních pravidel společně s účetními postupy a zveřejněním změn účetních pravidel, změn v účetních odhadech a oprav chyb. Cílem standardu je zvýšit relevantnost a spolehlivost účetních závěrek a zajistit tak srovnatelnost.</a:t>
            </a:r>
            <a:r>
              <a:rPr lang="cs-CZ" b="1" smtClean="0"/>
              <a:t> </a:t>
            </a: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Rozsah působnosti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Standard se použije pro: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Výběr a aplikaci účetních pravidel.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Účtování o změnách v účetních pravidlech a odhadech.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Účtování o opravě chyb za předchozí období.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Definice základních pojmů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SzPct val="60000"/>
            </a:pPr>
            <a:r>
              <a:rPr lang="cs-CZ" sz="1800" u="sng" smtClean="0"/>
              <a:t>Účetní pravidla</a:t>
            </a:r>
            <a:r>
              <a:rPr lang="cs-CZ" sz="1800" smtClean="0"/>
              <a:t> – specifické principy, základny, konvence, postupy a praktiky přijaté účetní jednotkou pro přípravu a prezentaci účetní závěrky.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60000"/>
            </a:pPr>
            <a:r>
              <a:rPr lang="cs-CZ" sz="1800" u="sng" smtClean="0"/>
              <a:t>Změna v účetním odhadu</a:t>
            </a:r>
            <a:r>
              <a:rPr lang="cs-CZ" sz="1800" smtClean="0"/>
              <a:t> – úprava účetní hodnoty aktiva nebo závazku nebo částky periodické spotřeby aktiv. Změny v účetních odhadech jsou výsledkem nových informací nebo nového vývoje a proto nejsou opravami chyb.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60000"/>
            </a:pPr>
            <a:r>
              <a:rPr lang="cs-CZ" sz="1800" u="sng" smtClean="0"/>
              <a:t>Chyby minulých období</a:t>
            </a:r>
            <a:r>
              <a:rPr lang="cs-CZ" sz="1800" smtClean="0"/>
              <a:t> – jsou opomenutí nebo chybné uvedení položek v účetních závěrkách účetní jednotky za jedno nebo několik předchozích období, které vznikly v důsledku používání nebo chybného použití spolehlivých informací, které byly k dispozici v době, kdy byly účetní závěrky za zmíněná období schvalovány k vydání a u kterých bylo možno oprávněně očekávat, že byly získány a zvažovány při přípravě a předkládání těchto závěrek.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60000"/>
            </a:pPr>
            <a:r>
              <a:rPr lang="cs-CZ" sz="1800" u="sng" smtClean="0"/>
              <a:t>Významný</a:t>
            </a:r>
            <a:r>
              <a:rPr lang="cs-CZ" sz="1800" smtClean="0"/>
              <a:t> – opomenutí, nebo chybná uvedení položek jsou významná, pokud by mohla jednotlivě nebo společně ovlivnit ekonomická rozhodnutí uživatelů přijímaná na základě účetní závěrky.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Definice základních pojmů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2000" u="sng" smtClean="0"/>
              <a:t>Retrospektivní aplikace</a:t>
            </a:r>
            <a:r>
              <a:rPr lang="cs-CZ" sz="2000" smtClean="0"/>
              <a:t> – je aplikace nového účetního pravidla na události a transakce tak, jako by toto pravidlo bylo používáno vždy.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2000" u="sng" smtClean="0"/>
              <a:t>Retrospektivní přepočet </a:t>
            </a:r>
            <a:r>
              <a:rPr lang="cs-CZ" sz="2000" smtClean="0"/>
              <a:t>– je oprava vykázání, oceňování a zveřejňování částek prvků závěrky tak, jako by k chybě v předchozím období vůbec nedošlo.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2000" u="sng" smtClean="0"/>
              <a:t>Neproveditelný</a:t>
            </a:r>
            <a:r>
              <a:rPr lang="cs-CZ" sz="2000" smtClean="0"/>
              <a:t> – aplikace požadavku je neproveditelná, jestliže ho účetní jednotka nemůže aplikovat ani po vynaložené přiměřeného úsilí (dopady retrospektivní aplikace nelze stanovit, není možno zjistit informace, které existovaly k datu aplikace, apod.)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2000" u="sng" smtClean="0"/>
              <a:t>Prospektivní aplikace</a:t>
            </a:r>
            <a:r>
              <a:rPr lang="cs-CZ" sz="2000" smtClean="0"/>
              <a:t> – uplatnění nového účetního pravidla na budoucí transakce a události.</a:t>
            </a:r>
          </a:p>
          <a:p>
            <a:pPr eaLnBrk="1" hangingPunct="1">
              <a:lnSpc>
                <a:spcPct val="80000"/>
              </a:lnSpc>
            </a:pPr>
            <a:endParaRPr lang="cs-CZ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CC66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Účetní pravidla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sz="2400" b="1" smtClean="0">
              <a:solidFill>
                <a:srgbClr val="FFCC66"/>
              </a:solidFill>
            </a:endParaRP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800" smtClean="0"/>
              <a:t>Postup zachycení transakcí: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z="2400" smtClean="0"/>
              <a:t>Ustanovení konkrétního standardu.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z="2400" smtClean="0"/>
              <a:t>Pokud není ve standardu, tak v souladu s koncepčním rámcem.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z="2400" smtClean="0"/>
              <a:t>Nebo jiná pravidla.</a:t>
            </a:r>
            <a:r>
              <a:rPr lang="cs-CZ" sz="20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Změny účetních pravidel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sz="2400" smtClean="0"/>
              <a:t>Změnu vyžaduje standard nebo interpretace, nebo dojde k věrnějšímu obrazu.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400" smtClean="0"/>
              <a:t>Při změně se postupuje: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z="2000" smtClean="0"/>
              <a:t>podle přechodného ustanovení standardu, který změnu vyžádal,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z="2000" smtClean="0"/>
              <a:t>při prvním uplatnění nebo dobrovolné změně se změna zachytí retrospektivně.</a:t>
            </a:r>
          </a:p>
          <a:p>
            <a:pPr lvl="1" eaLnBrk="1" hangingPunct="1">
              <a:buClr>
                <a:schemeClr val="tx1"/>
              </a:buClr>
              <a:buSzPct val="40000"/>
              <a:buFont typeface="Wingdings" pitchFamily="2" charset="2"/>
              <a:buNone/>
            </a:pPr>
            <a:endParaRPr lang="cs-CZ" sz="2000" smtClean="0"/>
          </a:p>
          <a:p>
            <a:pPr eaLnBrk="1" hangingPunct="1">
              <a:buFont typeface="Wingdings" pitchFamily="2" charset="2"/>
              <a:buNone/>
            </a:pP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Retrospektivní aplikace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endParaRPr lang="cs-CZ" sz="2400" b="1" smtClean="0">
              <a:solidFill>
                <a:srgbClr val="FF9933"/>
              </a:solidFill>
            </a:endParaRP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400" smtClean="0"/>
              <a:t>Účetní jednotka je povinna upravit </a:t>
            </a:r>
            <a:r>
              <a:rPr lang="cs-CZ" sz="2400" u="sng" smtClean="0"/>
              <a:t>počáteční zůstatek</a:t>
            </a:r>
            <a:r>
              <a:rPr lang="cs-CZ" sz="2400" smtClean="0"/>
              <a:t> všech předmětných položek </a:t>
            </a:r>
            <a:r>
              <a:rPr lang="cs-CZ" sz="2400" u="sng" smtClean="0"/>
              <a:t>vlastního kapitálu</a:t>
            </a:r>
            <a:r>
              <a:rPr lang="cs-CZ" sz="2400" smtClean="0"/>
              <a:t> u nejzazšího vykazovaného předchozího období a ostatní srovnávací částky tak, jako kdyby nové pravidlo bylo používáno vždy.</a:t>
            </a:r>
            <a:r>
              <a:rPr lang="cs-CZ" sz="2400" smtClean="0">
                <a:solidFill>
                  <a:srgbClr val="FF9933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Změna v účetních odhadech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lvl="1" eaLnBrk="1" hangingPunct="1">
              <a:buClr>
                <a:srgbClr val="FFCC66"/>
              </a:buClr>
              <a:buFontTx/>
              <a:buChar char="•"/>
            </a:pPr>
            <a:endParaRPr lang="cs-CZ" sz="2000" b="1" smtClean="0">
              <a:solidFill>
                <a:srgbClr val="FFCC66"/>
              </a:solidFill>
            </a:endParaRPr>
          </a:p>
          <a:p>
            <a:pPr lvl="1" eaLnBrk="1" hangingPunct="1">
              <a:buClr>
                <a:schemeClr val="tx1"/>
              </a:buClr>
              <a:buSzPct val="40000"/>
              <a:buFontTx/>
              <a:buChar char="•"/>
            </a:pPr>
            <a:r>
              <a:rPr lang="cs-CZ" sz="2000" smtClean="0"/>
              <a:t>Provádí se při zpřesnění původních předpokladů (úprava ocenění aktiv a závazků).</a:t>
            </a:r>
          </a:p>
          <a:p>
            <a:pPr lvl="1" eaLnBrk="1" hangingPunct="1">
              <a:buClr>
                <a:schemeClr val="tx1"/>
              </a:buClr>
              <a:buSzPct val="40000"/>
              <a:buFontTx/>
              <a:buChar char="•"/>
            </a:pPr>
            <a:r>
              <a:rPr lang="cs-CZ" sz="2000" smtClean="0"/>
              <a:t>Změna v účetním odhadu se uzná prospektivně.</a:t>
            </a:r>
          </a:p>
          <a:p>
            <a:pPr eaLnBrk="1" hangingPunct="1">
              <a:buFont typeface="Wingdings" pitchFamily="2" charset="2"/>
              <a:buNone/>
            </a:pP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sy">
  <a:themeElements>
    <a:clrScheme name="Osy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Os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sy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y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y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357</TotalTime>
  <Words>551</Words>
  <Application>Microsoft Office PowerPoint</Application>
  <PresentationFormat>Předvádění na obrazovce (4:3)</PresentationFormat>
  <Paragraphs>61</Paragraphs>
  <Slides>14</Slides>
  <Notes>12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Propojení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Osy</vt:lpstr>
      <vt:lpstr>C:\Documents and Settings\hyblova\Dokumenty\DokumentyX-Z\Harmonizace účetnictví\econ\PFEUC\přednášky-koncept\příklad IAS 8 - zadání.doc</vt:lpstr>
      <vt:lpstr>C:\Documents and Settings\hyblova\Dokumenty\DokumentyX-Z\Harmonizace účetnictví\econ\PFEUC\přednášky-koncept\Řešení - příklad 8.doc</vt:lpstr>
      <vt:lpstr>IAS 8</vt:lpstr>
      <vt:lpstr>Cíl standardu</vt:lpstr>
      <vt:lpstr>Rozsah působnosti</vt:lpstr>
      <vt:lpstr>Definice základních pojmů</vt:lpstr>
      <vt:lpstr>Definice základních pojmů</vt:lpstr>
      <vt:lpstr>Účetní pravidla</vt:lpstr>
      <vt:lpstr>Změny účetních pravidel</vt:lpstr>
      <vt:lpstr>Retrospektivní aplikace</vt:lpstr>
      <vt:lpstr>Změna v účetních odhadech</vt:lpstr>
      <vt:lpstr>Chyby</vt:lpstr>
      <vt:lpstr>Příklad</vt:lpstr>
      <vt:lpstr>Řešení</vt:lpstr>
      <vt:lpstr>Příklad</vt:lpstr>
      <vt:lpstr>Prezentace aplikace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IAS 8</dc:title>
  <dc:creator>Eva Hýblová</dc:creator>
  <cp:lastModifiedBy>Your User Name</cp:lastModifiedBy>
  <cp:revision>23</cp:revision>
  <dcterms:created xsi:type="dcterms:W3CDTF">1601-01-01T00:00:00Z</dcterms:created>
  <dcterms:modified xsi:type="dcterms:W3CDTF">2013-09-18T08:13:48Z</dcterms:modified>
</cp:coreProperties>
</file>