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CC66"/>
    <a:srgbClr val="FF99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F95C7F-5337-4C7E-9D09-5E18CD537B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101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3EEA06-31F6-4609-BC51-64AF2F1517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498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2AF671-31F6-4B28-9BC1-DFFF0276A5E0}" type="slidenum">
              <a:rPr lang="cs-CZ"/>
              <a:pPr eaLnBrk="1" hangingPunct="1"/>
              <a:t>1</a:t>
            </a:fld>
            <a:endParaRPr lang="cs-CZ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AB6908-0A83-4257-9D89-517E1EFF0DCF}" type="slidenum">
              <a:rPr lang="cs-CZ"/>
              <a:pPr eaLnBrk="1" hangingPunct="1"/>
              <a:t>11</a:t>
            </a:fld>
            <a:endParaRPr 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9F497E-F9B9-436F-88BB-C78E52BCC80E}" type="slidenum">
              <a:rPr lang="cs-CZ"/>
              <a:pPr eaLnBrk="1" hangingPunct="1"/>
              <a:t>12</a:t>
            </a:fld>
            <a:endParaRPr 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083C91-CE81-4069-921B-8F61B4EB2745}" type="slidenum">
              <a:rPr lang="cs-CZ"/>
              <a:pPr eaLnBrk="1" hangingPunct="1"/>
              <a:t>13</a:t>
            </a:fld>
            <a:endParaRPr 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8F6122-7723-4773-B16A-FEFC227FDFD8}" type="slidenum">
              <a:rPr lang="cs-CZ"/>
              <a:pPr eaLnBrk="1" hangingPunct="1"/>
              <a:t>14</a:t>
            </a:fld>
            <a:endParaRPr 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9A65E2-1C5E-4C56-87B2-C30F9F9800B0}" type="slidenum">
              <a:rPr lang="cs-CZ"/>
              <a:pPr eaLnBrk="1" hangingPunct="1"/>
              <a:t>2</a:t>
            </a:fld>
            <a:endParaRPr 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7D73AD-78CC-449D-A267-05890815D0D6}" type="slidenum">
              <a:rPr lang="cs-CZ"/>
              <a:pPr eaLnBrk="1" hangingPunct="1"/>
              <a:t>3</a:t>
            </a:fld>
            <a:endParaRPr 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178BA7-3E3C-4C7F-BCAC-0A349BCB428A}" type="slidenum">
              <a:rPr lang="cs-CZ"/>
              <a:pPr eaLnBrk="1" hangingPunct="1"/>
              <a:t>4</a:t>
            </a:fld>
            <a:endParaRPr 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F32ACE-99A5-4855-91BE-7825F9414D84}" type="slidenum">
              <a:rPr lang="cs-CZ"/>
              <a:pPr eaLnBrk="1" hangingPunct="1"/>
              <a:t>5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85AA17-1F7B-402B-A739-24EC45DB0F6D}" type="slidenum">
              <a:rPr lang="cs-CZ"/>
              <a:pPr eaLnBrk="1" hangingPunct="1"/>
              <a:t>6</a:t>
            </a:fld>
            <a:endParaRPr 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BF55A4-CACE-4403-B03E-A925E9C84E55}" type="slidenum">
              <a:rPr lang="cs-CZ"/>
              <a:pPr eaLnBrk="1" hangingPunct="1"/>
              <a:t>7</a:t>
            </a:fld>
            <a:endParaRPr 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62E225-CD5E-4056-AB3D-E6FDFC1C5CAA}" type="slidenum">
              <a:rPr lang="cs-CZ"/>
              <a:pPr eaLnBrk="1" hangingPunct="1"/>
              <a:t>9</a:t>
            </a:fld>
            <a:endParaRPr 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0B0D20-BC1D-4A8C-9A64-6A4C8883B2A3}" type="slidenum">
              <a:rPr lang="cs-CZ"/>
              <a:pPr eaLnBrk="1" hangingPunct="1"/>
              <a:t>10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60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460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2F48CF-1DED-4F2B-AA4B-D47322A113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7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90B81-3451-411F-9AA7-48E2944747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76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8B1DF-9BC1-4E51-ACA0-27AC8B027F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45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C56E5-BF9D-42E3-925A-CBF6E220FC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69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9168C-F15E-4248-A31B-E9B26D39A8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58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D6514-D0B7-4CC8-95F3-44CC263D22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0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FA4C3-0215-48FC-A3F9-118143B89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9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8A020-836B-4288-928F-6423BD8B60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18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F2210-152B-4CD8-9BD2-0FB35410AB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96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0D80-AE92-4F22-AADD-08EC5CDA5A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27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A077A-B8B2-4803-9A30-6360F396DA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10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DBA9E4BD-D0D8-46E5-9069-391960D139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setW\hyblova\DokumentyX-Z\V&#253;uka%20podzim%202013\standardy_prezen&#269;n&#237;%202013\p&#345;edn&#225;&#353;ky\zahajovac&#237;%20rozvaha.doc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4925" y="1528763"/>
            <a:ext cx="2987675" cy="11620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IFRS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7461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latin typeface="Times New Roman" pitchFamily="18" charset="0"/>
              </a:rPr>
              <a:t>První aplikace IFRS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Výjimky - pokračování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u="sng" smtClean="0">
                <a:latin typeface="Times New Roman" pitchFamily="18" charset="0"/>
              </a:rPr>
              <a:t>IAS 21 – Dopady změn směnných kurzů</a:t>
            </a:r>
            <a:r>
              <a:rPr lang="cs-CZ" sz="2800" b="1" smtClean="0">
                <a:latin typeface="Times New Roman" pitchFamily="18" charset="0"/>
              </a:rPr>
              <a:t> – vyžaduje, aby některé kurzové rozdíly byly vykázány jako součást vlastního kapitálu – při prvním přechodu nemusí podnik tyto rozdíly vyčíslit.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u="sng" smtClean="0">
                <a:latin typeface="Times New Roman" pitchFamily="18" charset="0"/>
              </a:rPr>
              <a:t>Složené finanční nástroje</a:t>
            </a:r>
            <a:r>
              <a:rPr lang="cs-CZ" sz="2800" b="1" smtClean="0">
                <a:latin typeface="Times New Roman" pitchFamily="18" charset="0"/>
              </a:rPr>
              <a:t> – podnik nemusí provádět rozdělení složeného finančního nástroje na část závazku a vlastního kapitálu a oddělené vykazování dvou složek vlastního kapitálu (IAS 32).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Výjimky - pokračování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>
                <a:latin typeface="Times New Roman" pitchFamily="18" charset="0"/>
              </a:rPr>
              <a:t>Aktiva a závazky dceřiných, přidružených a společných podniků – </a:t>
            </a:r>
            <a:r>
              <a:rPr lang="cs-CZ" sz="2800" b="1" u="sng" smtClean="0">
                <a:latin typeface="Times New Roman" pitchFamily="18" charset="0"/>
              </a:rPr>
              <a:t>D, P, S podnik přejde na IFRS později než mateřský podnik</a:t>
            </a:r>
            <a:r>
              <a:rPr lang="cs-CZ" sz="2800" b="1" smtClean="0">
                <a:latin typeface="Times New Roman" pitchFamily="18" charset="0"/>
              </a:rPr>
              <a:t>, aktiva a závazky oceníme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>
                <a:latin typeface="Times New Roman" pitchFamily="18" charset="0"/>
              </a:rPr>
              <a:t>účetní hodnotou, která by byla obsažena v konsolidované účetní závěrce mateřského podniku s ohledem na datum přechodu na IFRS mateřského podniku,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>
                <a:latin typeface="Times New Roman" pitchFamily="18" charset="0"/>
              </a:rPr>
              <a:t>účetní hodnota stanovená tímto standardem s ohledem na datum přechodu D,P,S podniku na IFRS.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Odhady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Odhady, které podnik používá v souladu s IFRS k datu přechodu na IFRS jsou </a:t>
            </a:r>
            <a:r>
              <a:rPr lang="cs-CZ" b="1" u="sng" smtClean="0">
                <a:latin typeface="Times New Roman" pitchFamily="18" charset="0"/>
              </a:rPr>
              <a:t>konzistentní</a:t>
            </a:r>
            <a:r>
              <a:rPr lang="cs-CZ" b="1" smtClean="0">
                <a:latin typeface="Times New Roman" pitchFamily="18" charset="0"/>
              </a:rPr>
              <a:t> s těmi, které používal podle předchozích pravidel.</a:t>
            </a:r>
          </a:p>
          <a:p>
            <a:pPr eaLnBrk="1" hangingPunct="1">
              <a:buFont typeface="Wingdings" pitchFamily="2" charset="2"/>
              <a:buNone/>
            </a:pPr>
            <a:endParaRPr lang="cs-CZ" b="1" smtClean="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Zveřejnění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b="1" u="sng" smtClean="0">
                <a:latin typeface="Times New Roman" pitchFamily="18" charset="0"/>
              </a:rPr>
              <a:t>Srovnávací informace</a:t>
            </a:r>
            <a:r>
              <a:rPr lang="cs-CZ" sz="2000" b="1" smtClean="0">
                <a:latin typeface="Times New Roman" pitchFamily="18" charset="0"/>
              </a:rPr>
              <a:t> za alespoň jedno minulé období.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b="1" smtClean="0">
                <a:latin typeface="Times New Roman" pitchFamily="18" charset="0"/>
              </a:rPr>
              <a:t>Popis </a:t>
            </a:r>
            <a:r>
              <a:rPr lang="cs-CZ" sz="2000" b="1" u="sng" smtClean="0">
                <a:latin typeface="Times New Roman" pitchFamily="18" charset="0"/>
              </a:rPr>
              <a:t>hlavních úprav</a:t>
            </a:r>
            <a:r>
              <a:rPr lang="cs-CZ" sz="2000" b="1" smtClean="0">
                <a:latin typeface="Times New Roman" pitchFamily="18" charset="0"/>
              </a:rPr>
              <a:t> převodu na IFRS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b="1" u="sng" smtClean="0">
                <a:latin typeface="Times New Roman" pitchFamily="18" charset="0"/>
              </a:rPr>
              <a:t>Vysvětlení dopadu</a:t>
            </a:r>
            <a:r>
              <a:rPr lang="cs-CZ" sz="2000" b="1" smtClean="0">
                <a:latin typeface="Times New Roman" pitchFamily="18" charset="0"/>
              </a:rPr>
              <a:t> přechodu z národních účetních předpisů na IFRS.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endParaRPr lang="cs-CZ" sz="2000" b="1" u="sng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b="1" u="sng" smtClean="0">
                <a:latin typeface="Times New Roman" pitchFamily="18" charset="0"/>
              </a:rPr>
              <a:t>Sesouhlasení</a:t>
            </a:r>
            <a:r>
              <a:rPr lang="cs-CZ" sz="2000" b="1" smtClean="0">
                <a:latin typeface="Times New Roman" pitchFamily="18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b="1" smtClean="0">
                <a:latin typeface="Times New Roman" pitchFamily="18" charset="0"/>
              </a:rPr>
              <a:t>doložit rozdíl ve výši vlastního kapitálu podle předchozích pravidel a podle IFRS k datu přechodu,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b="1" smtClean="0">
                <a:latin typeface="Times New Roman" pitchFamily="18" charset="0"/>
              </a:rPr>
              <a:t>doložit rozdíl ve výši čistého zisku nebo ztráty za období za poslední období obsažené v účetní závěrce,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2000" b="1" smtClean="0">
                <a:latin typeface="Times New Roman" pitchFamily="18" charset="0"/>
              </a:rPr>
              <a:t>v rozdílech odlišit opravu zásadních chyb a změnu v účetních pravidlech.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endParaRPr lang="cs-CZ" sz="20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</a:pPr>
            <a:endParaRPr lang="cs-CZ" sz="2000" b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  <a:latin typeface="Times New Roman" pitchFamily="18" charset="0"/>
              </a:rPr>
              <a:t>Vybrané pokyny při použití IFRS 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u="sng" smtClean="0">
                <a:latin typeface="Times New Roman" pitchFamily="18" charset="0"/>
              </a:rPr>
              <a:t>IAS 12</a:t>
            </a:r>
            <a:r>
              <a:rPr lang="cs-CZ" sz="1800" b="1" smtClean="0">
                <a:latin typeface="Times New Roman" pitchFamily="18" charset="0"/>
              </a:rPr>
              <a:t> – odložená daň je stanovena rozdílem mezi účetní hodnotou a daňovou základnou jednotlivých položek zahajovací rozvahy.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u="sng" smtClean="0">
                <a:latin typeface="Times New Roman" pitchFamily="18" charset="0"/>
              </a:rPr>
              <a:t>IAS 16</a:t>
            </a:r>
            <a:r>
              <a:rPr lang="cs-CZ" sz="1800" b="1" smtClean="0">
                <a:latin typeface="Times New Roman" pitchFamily="18" charset="0"/>
              </a:rPr>
              <a:t> – pokud podnik používá pro odepisování daňové sazby a tento model nezobrazuje skutečné opotřebování aktiva, přepočítat účetní hodnotu k datu zahajovací rozvahy. Ostatní úpravy doby životnosti a odpisových sazeb se dělají prospektivně. V případě přecenění na reálnou hodnotu se aktiva začínají odepisovat až od data přecenění.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u="sng" smtClean="0">
                <a:latin typeface="Times New Roman" pitchFamily="18" charset="0"/>
              </a:rPr>
              <a:t>IAS 17</a:t>
            </a:r>
            <a:r>
              <a:rPr lang="cs-CZ" sz="1800" b="1" smtClean="0">
                <a:latin typeface="Times New Roman" pitchFamily="18" charset="0"/>
              </a:rPr>
              <a:t> – správě klasifikovat leasingy jako operativní a finanční.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u="sng" smtClean="0">
                <a:latin typeface="Times New Roman" pitchFamily="18" charset="0"/>
              </a:rPr>
              <a:t>IAS 18</a:t>
            </a:r>
            <a:r>
              <a:rPr lang="cs-CZ" sz="1800" b="1" smtClean="0">
                <a:latin typeface="Times New Roman" pitchFamily="18" charset="0"/>
              </a:rPr>
              <a:t> – pokud transakce nesplňuje kritéria pro vykázání výnosů, podnik sníží počáteční stav nerozděleného zisku, částku vykázat jako závazky.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u="sng" smtClean="0">
                <a:latin typeface="Times New Roman" pitchFamily="18" charset="0"/>
              </a:rPr>
              <a:t>IAS 38</a:t>
            </a:r>
            <a:r>
              <a:rPr lang="cs-CZ" sz="1800" b="1" smtClean="0">
                <a:latin typeface="Times New Roman" pitchFamily="18" charset="0"/>
              </a:rPr>
              <a:t> – uznat pouze tak nehmotná aktiva, která vyhovují ustanovení IAS 38.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u="sng" smtClean="0">
                <a:latin typeface="Times New Roman" pitchFamily="18" charset="0"/>
              </a:rPr>
              <a:t>IAS 23</a:t>
            </a:r>
            <a:r>
              <a:rPr lang="cs-CZ" sz="1800" b="1" smtClean="0">
                <a:latin typeface="Times New Roman" pitchFamily="18" charset="0"/>
              </a:rPr>
              <a:t> – podnik si může vybrat, zda bude výpůjční náklady kapitalizovat nebo zobrazovat v nákladech. Pokud bude kapitalizovat a k datu převodu přecení aktiva reálnou hodnotou, nelze kapitalizovat výpůjční náklady, vzniklé před přeceněním.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Cíl standardu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Zajistit, aby první závěrka v souladu s IFRS a její mezitímní účetní závěrky za příslušnou část období,  obsahovaly informace, které jsou: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Užitečné a srovnatelné.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Náklady nepřesahují užitek.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Poskytují vhodné východisko pro přípravu účetních závěrek podle IFRS.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Rozsah působnosti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Standard se používá pro přípravu: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účetních závěrek, které jsou </a:t>
            </a:r>
            <a:r>
              <a:rPr lang="cs-CZ" b="1" u="sng" smtClean="0">
                <a:latin typeface="Times New Roman" pitchFamily="18" charset="0"/>
              </a:rPr>
              <a:t>poprvé zpracovány</a:t>
            </a:r>
            <a:r>
              <a:rPr lang="cs-CZ" b="1" smtClean="0">
                <a:latin typeface="Times New Roman" pitchFamily="18" charset="0"/>
              </a:rPr>
              <a:t> v souladu s IFRS,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přípravu mezitímních účetních závěrek, které jsou zpracovány v souladu s IAS 34 - Mezitímní účetní výkaznictví za období a tvořící část první aplikace IFRS.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První aplikace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Účetní závěrky, které </a:t>
            </a:r>
            <a:r>
              <a:rPr lang="cs-CZ" b="1" u="sng" smtClean="0">
                <a:latin typeface="Times New Roman" pitchFamily="18" charset="0"/>
              </a:rPr>
              <a:t>výslovně deklarují</a:t>
            </a:r>
            <a:r>
              <a:rPr lang="cs-CZ" b="1" smtClean="0">
                <a:latin typeface="Times New Roman" pitchFamily="18" charset="0"/>
              </a:rPr>
              <a:t> plnou shodu s konceptem IFRS a jsou zveřejněny.</a:t>
            </a:r>
          </a:p>
          <a:p>
            <a:pPr eaLnBrk="1" hangingPunct="1"/>
            <a:endParaRPr lang="cs-CZ" b="1" smtClean="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Uznání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K </a:t>
            </a:r>
            <a:r>
              <a:rPr lang="cs-CZ" b="1" u="sng" smtClean="0">
                <a:latin typeface="Times New Roman" pitchFamily="18" charset="0"/>
              </a:rPr>
              <a:t>datu přechodu</a:t>
            </a:r>
            <a:r>
              <a:rPr lang="cs-CZ" b="1" smtClean="0">
                <a:latin typeface="Times New Roman" pitchFamily="18" charset="0"/>
              </a:rPr>
              <a:t> na vykazování podle IFRS připravit </a:t>
            </a:r>
            <a:r>
              <a:rPr lang="cs-CZ" b="1" u="sng" smtClean="0">
                <a:latin typeface="Times New Roman" pitchFamily="18" charset="0"/>
              </a:rPr>
              <a:t>zahajovací rozvahu. </a:t>
            </a:r>
          </a:p>
          <a:p>
            <a:pPr eaLnBrk="1" hangingPunct="1">
              <a:buClr>
                <a:schemeClr val="tx1"/>
              </a:buClr>
              <a:buSzPct val="40000"/>
            </a:pPr>
            <a:endParaRPr lang="cs-CZ" b="1" u="sng" smtClean="0">
              <a:latin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u="sng" smtClean="0">
                <a:latin typeface="Times New Roman" pitchFamily="18" charset="0"/>
              </a:rPr>
              <a:t>Datum přechodu </a:t>
            </a:r>
            <a:r>
              <a:rPr lang="cs-CZ" b="1" smtClean="0">
                <a:latin typeface="Times New Roman" pitchFamily="18" charset="0"/>
              </a:rPr>
              <a:t>–počátek prvního období, za které účetní jednotka předkládá úplné srovnávací informace podle IFRS při své první účetní závěrce podle IFRS.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Účetní pravidla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Při přípravě zahajovací rozvahy použít účetní pravidla účinná </a:t>
            </a:r>
            <a:r>
              <a:rPr lang="cs-CZ" b="1" u="sng" smtClean="0">
                <a:latin typeface="Times New Roman" pitchFamily="18" charset="0"/>
              </a:rPr>
              <a:t>k datu první účetní závěrky</a:t>
            </a:r>
            <a:r>
              <a:rPr lang="cs-CZ" b="1" smtClean="0">
                <a:latin typeface="Times New Roman" pitchFamily="18" charset="0"/>
              </a:rPr>
              <a:t> zpracované podle IFRS.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Zahajovací rozvaha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Vykázat aktiva a závazky, jejichž uznání IAS/IFRS vyžadují,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nevykázat aktiva a závazky, jejichž uznání IAS/IFRS nepovolují,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překlasifikovat aktiva a závazky, vykázané jako jiný typ aktiva, závazku nebo vlastního kapitálu,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latin typeface="Times New Roman" pitchFamily="18" charset="0"/>
              </a:rPr>
              <a:t>použít IFRS pro ocenění aktiv a závazků.</a:t>
            </a:r>
          </a:p>
          <a:p>
            <a:pPr eaLnBrk="1" hangingPunct="1"/>
            <a:endParaRPr lang="cs-CZ" b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202967"/>
              </p:ext>
            </p:extLst>
          </p:nvPr>
        </p:nvGraphicFramePr>
        <p:xfrm>
          <a:off x="1179513" y="1981200"/>
          <a:ext cx="7199312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kument" r:id="rId3" imgW="5910177" imgH="3377858" progId="Word.Document.12">
                  <p:link updateAutomatic="1"/>
                </p:oleObj>
              </mc:Choice>
              <mc:Fallback>
                <p:oleObj name="Dokument" r:id="rId3" imgW="5910177" imgH="3377858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9513" y="1981200"/>
                        <a:ext cx="7199312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80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  <a:latin typeface="Times New Roman" pitchFamily="18" charset="0"/>
              </a:rPr>
              <a:t>Výjimky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b="1" u="sng" smtClean="0">
                <a:latin typeface="Times New Roman" pitchFamily="18" charset="0"/>
              </a:rPr>
              <a:t>Podnikové kombinace</a:t>
            </a:r>
            <a:r>
              <a:rPr lang="cs-CZ" sz="2800" b="1" smtClean="0">
                <a:latin typeface="Times New Roman" pitchFamily="18" charset="0"/>
              </a:rPr>
              <a:t> – podnik nemusí postupovat podle IFRS 3 u těch kombinací, které nastaly před datem přechodu.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b="1" u="sng" smtClean="0">
                <a:latin typeface="Times New Roman" pitchFamily="18" charset="0"/>
              </a:rPr>
              <a:t>Reálná hodnota</a:t>
            </a:r>
            <a:r>
              <a:rPr lang="cs-CZ" sz="2800" b="1" smtClean="0">
                <a:latin typeface="Times New Roman" pitchFamily="18" charset="0"/>
              </a:rPr>
              <a:t> – k datu přechodu lze ocenit položku pozemků, budov a zařízení a investice do nemovitostí reálnou hodnotou. Pokud podnik provedl přecenění podle doposud používaných pravidel, lze tuto hodnotu považovat za reálnou pokud je srovnatelná s reálnou hodnotou nebo účetní hodnota byla upravena tak, aby zohlednila změny cen. </a:t>
            </a:r>
          </a:p>
          <a:p>
            <a:pPr eaLnBrk="1" hangingPunct="1">
              <a:lnSpc>
                <a:spcPct val="90000"/>
              </a:lnSpc>
            </a:pPr>
            <a:endParaRPr lang="cs-CZ" sz="2800" b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133</TotalTime>
  <Words>696</Words>
  <Application>Microsoft Office PowerPoint</Application>
  <PresentationFormat>Předvádění na obrazovce (4:3)</PresentationFormat>
  <Paragraphs>66</Paragraphs>
  <Slides>14</Slides>
  <Notes>13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Propojení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Osy</vt:lpstr>
      <vt:lpstr>\\esetW\hyblova\DokumentyX-Z\Výuka podzim 2013\standardy_prezenční 2013\přednášky\zahajovací rozvaha.docx</vt:lpstr>
      <vt:lpstr>IFRS 1</vt:lpstr>
      <vt:lpstr>Cíl standardu</vt:lpstr>
      <vt:lpstr>Rozsah působnosti</vt:lpstr>
      <vt:lpstr>První aplikace</vt:lpstr>
      <vt:lpstr>Uznání</vt:lpstr>
      <vt:lpstr>Účetní pravidla</vt:lpstr>
      <vt:lpstr>Zahajovací rozvaha</vt:lpstr>
      <vt:lpstr>Příklad</vt:lpstr>
      <vt:lpstr>Výjimky</vt:lpstr>
      <vt:lpstr>Výjimky - pokračování</vt:lpstr>
      <vt:lpstr>Výjimky - pokračování</vt:lpstr>
      <vt:lpstr>Odhady</vt:lpstr>
      <vt:lpstr>Zveřejnění</vt:lpstr>
      <vt:lpstr>Vybrané pokyny při použití IFRS 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Your User Name</cp:lastModifiedBy>
  <cp:revision>19</cp:revision>
  <cp:lastPrinted>1601-01-01T00:00:00Z</cp:lastPrinted>
  <dcterms:created xsi:type="dcterms:W3CDTF">1601-01-01T00:00:00Z</dcterms:created>
  <dcterms:modified xsi:type="dcterms:W3CDTF">2013-10-01T07:48:44Z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